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9" r:id="rId13"/>
    <p:sldId id="268"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6" autoAdjust="0"/>
    <p:restoredTop sz="94615" autoAdjust="0"/>
  </p:normalViewPr>
  <p:slideViewPr>
    <p:cSldViewPr>
      <p:cViewPr varScale="1">
        <p:scale>
          <a:sx n="66" d="100"/>
          <a:sy n="66" d="100"/>
        </p:scale>
        <p:origin x="-522" y="-12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86EEF6B-19D4-4397-80F3-6BF16C100846}"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392697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EEF6B-19D4-4397-80F3-6BF16C100846}"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3051382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EEF6B-19D4-4397-80F3-6BF16C100846}"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360896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6EEF6B-19D4-4397-80F3-6BF16C100846}"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3971645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EEF6B-19D4-4397-80F3-6BF16C100846}" type="datetimeFigureOut">
              <a:rPr lang="en-US" smtClean="0"/>
              <a:t>6/10/2022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107130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86EEF6B-19D4-4397-80F3-6BF16C100846}"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404471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6EEF6B-19D4-4397-80F3-6BF16C100846}" type="datetimeFigureOut">
              <a:rPr lang="en-US" smtClean="0"/>
              <a:t>6/10/2022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51180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6EEF6B-19D4-4397-80F3-6BF16C100846}" type="datetimeFigureOut">
              <a:rPr lang="en-US" smtClean="0"/>
              <a:t>6/10/2022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1435733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6EEF6B-19D4-4397-80F3-6BF16C100846}" type="datetimeFigureOut">
              <a:rPr lang="en-US" smtClean="0"/>
              <a:t>6/10/2022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33727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EEF6B-19D4-4397-80F3-6BF16C100846}"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1245317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6EEF6B-19D4-4397-80F3-6BF16C100846}" type="datetimeFigureOut">
              <a:rPr lang="en-US" smtClean="0"/>
              <a:t>6/10/2022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E22EF6-5963-4946-864C-AC591D06F9A9}" type="slidenum">
              <a:rPr lang="en-US" smtClean="0"/>
              <a:t>‹#›</a:t>
            </a:fld>
            <a:endParaRPr lang="en-US"/>
          </a:p>
        </p:txBody>
      </p:sp>
    </p:spTree>
    <p:extLst>
      <p:ext uri="{BB962C8B-B14F-4D97-AF65-F5344CB8AC3E}">
        <p14:creationId xmlns:p14="http://schemas.microsoft.com/office/powerpoint/2010/main" val="410203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EEF6B-19D4-4397-80F3-6BF16C100846}" type="datetimeFigureOut">
              <a:rPr lang="en-US" smtClean="0"/>
              <a:t>6/10/2022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E22EF6-5963-4946-864C-AC591D06F9A9}" type="slidenum">
              <a:rPr lang="en-US" smtClean="0"/>
              <a:t>‹#›</a:t>
            </a:fld>
            <a:endParaRPr lang="en-US"/>
          </a:p>
        </p:txBody>
      </p:sp>
    </p:spTree>
    <p:extLst>
      <p:ext uri="{BB962C8B-B14F-4D97-AF65-F5344CB8AC3E}">
        <p14:creationId xmlns:p14="http://schemas.microsoft.com/office/powerpoint/2010/main" val="367391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47154"/>
            <a:ext cx="2020105"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u="sng"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Unit-2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 y="1905000"/>
            <a:ext cx="9168380"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804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685800"/>
            <a:ext cx="73152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522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4493538"/>
          </a:xfrm>
          <a:prstGeom prst="rect">
            <a:avLst/>
          </a:prstGeom>
        </p:spPr>
        <p:txBody>
          <a:bodyPr wrap="square">
            <a:spAutoFit/>
          </a:bodyPr>
          <a:lstStyle/>
          <a:p>
            <a:pPr>
              <a:spcBef>
                <a:spcPts val="600"/>
              </a:spcBef>
            </a:pPr>
            <a:r>
              <a:rPr lang="en-US" sz="3200" b="1" dirty="0">
                <a:solidFill>
                  <a:schemeClr val="tx1">
                    <a:lumMod val="95000"/>
                    <a:lumOff val="5000"/>
                  </a:schemeClr>
                </a:solidFill>
                <a:latin typeface="Arial" pitchFamily="34" charset="0"/>
                <a:cs typeface="Arial" pitchFamily="34" charset="0"/>
              </a:rPr>
              <a:t>The basic idea of boundary value analysis is to use input variable values </a:t>
            </a:r>
          </a:p>
          <a:p>
            <a:pPr>
              <a:spcBef>
                <a:spcPts val="600"/>
              </a:spcBef>
            </a:pPr>
            <a:endParaRPr lang="en-US" sz="3200" b="1" dirty="0">
              <a:solidFill>
                <a:schemeClr val="tx1">
                  <a:lumMod val="95000"/>
                  <a:lumOff val="5000"/>
                </a:schemeClr>
              </a:solidFill>
              <a:latin typeface="Arial" pitchFamily="34" charset="0"/>
              <a:cs typeface="Arial" pitchFamily="34" charset="0"/>
            </a:endParaRPr>
          </a:p>
          <a:p>
            <a:pPr marL="457200" indent="-457200">
              <a:spcBef>
                <a:spcPts val="600"/>
              </a:spcBef>
              <a:buFont typeface="Arial" pitchFamily="34" charset="0"/>
              <a:buChar char="•"/>
            </a:pPr>
            <a:r>
              <a:rPr lang="en-US" sz="3200" b="1" dirty="0">
                <a:solidFill>
                  <a:schemeClr val="tx1">
                    <a:lumMod val="95000"/>
                    <a:lumOff val="5000"/>
                  </a:schemeClr>
                </a:solidFill>
                <a:latin typeface="Arial" pitchFamily="34" charset="0"/>
                <a:cs typeface="Arial" pitchFamily="34" charset="0"/>
              </a:rPr>
              <a:t>At their minimum</a:t>
            </a:r>
          </a:p>
          <a:p>
            <a:pPr marL="457200" indent="-457200">
              <a:spcBef>
                <a:spcPts val="600"/>
              </a:spcBef>
              <a:buFont typeface="Arial" pitchFamily="34" charset="0"/>
              <a:buChar char="•"/>
            </a:pPr>
            <a:r>
              <a:rPr lang="en-US" sz="3200" b="1" dirty="0">
                <a:solidFill>
                  <a:schemeClr val="tx1">
                    <a:lumMod val="95000"/>
                    <a:lumOff val="5000"/>
                  </a:schemeClr>
                </a:solidFill>
                <a:latin typeface="Arial" pitchFamily="34" charset="0"/>
                <a:cs typeface="Arial" pitchFamily="34" charset="0"/>
              </a:rPr>
              <a:t>Just above the minimum</a:t>
            </a:r>
          </a:p>
          <a:p>
            <a:pPr marL="457200" indent="-457200">
              <a:spcBef>
                <a:spcPts val="600"/>
              </a:spcBef>
              <a:buFont typeface="Arial" pitchFamily="34" charset="0"/>
              <a:buChar char="•"/>
            </a:pPr>
            <a:r>
              <a:rPr lang="en-US" sz="3200" b="1" dirty="0">
                <a:solidFill>
                  <a:schemeClr val="tx1">
                    <a:lumMod val="95000"/>
                    <a:lumOff val="5000"/>
                  </a:schemeClr>
                </a:solidFill>
                <a:latin typeface="Arial" pitchFamily="34" charset="0"/>
                <a:cs typeface="Arial" pitchFamily="34" charset="0"/>
              </a:rPr>
              <a:t>A nominal value</a:t>
            </a:r>
          </a:p>
          <a:p>
            <a:pPr marL="457200" indent="-457200">
              <a:spcBef>
                <a:spcPts val="600"/>
              </a:spcBef>
              <a:buFont typeface="Arial" pitchFamily="34" charset="0"/>
              <a:buChar char="•"/>
            </a:pPr>
            <a:r>
              <a:rPr lang="en-US" sz="3200" b="1" dirty="0">
                <a:solidFill>
                  <a:schemeClr val="tx1">
                    <a:lumMod val="95000"/>
                    <a:lumOff val="5000"/>
                  </a:schemeClr>
                </a:solidFill>
                <a:latin typeface="Arial" pitchFamily="34" charset="0"/>
                <a:cs typeface="Arial" pitchFamily="34" charset="0"/>
              </a:rPr>
              <a:t>Just below their maximum</a:t>
            </a:r>
          </a:p>
          <a:p>
            <a:pPr marL="457200" indent="-457200">
              <a:spcBef>
                <a:spcPts val="600"/>
              </a:spcBef>
              <a:buFont typeface="Arial" pitchFamily="34" charset="0"/>
              <a:buChar char="•"/>
            </a:pPr>
            <a:r>
              <a:rPr lang="en-US" sz="3200" b="1" dirty="0">
                <a:solidFill>
                  <a:schemeClr val="tx1">
                    <a:lumMod val="95000"/>
                    <a:lumOff val="5000"/>
                  </a:schemeClr>
                </a:solidFill>
                <a:latin typeface="Arial" pitchFamily="34" charset="0"/>
                <a:cs typeface="Arial" pitchFamily="34" charset="0"/>
              </a:rPr>
              <a:t>At their maximum. </a:t>
            </a:r>
          </a:p>
        </p:txBody>
      </p:sp>
      <p:sp>
        <p:nvSpPr>
          <p:cNvPr id="4" name="Rectangle 3"/>
          <p:cNvSpPr/>
          <p:nvPr/>
        </p:nvSpPr>
        <p:spPr>
          <a:xfrm>
            <a:off x="990600" y="0"/>
            <a:ext cx="7010400" cy="646331"/>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 Normal Boundary Value testing</a:t>
            </a:r>
          </a:p>
        </p:txBody>
      </p:sp>
    </p:spTree>
    <p:extLst>
      <p:ext uri="{BB962C8B-B14F-4D97-AF65-F5344CB8AC3E}">
        <p14:creationId xmlns:p14="http://schemas.microsoft.com/office/powerpoint/2010/main" val="689029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1677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463308"/>
          </a:xfrm>
          <a:prstGeom prst="rect">
            <a:avLst/>
          </a:prstGeom>
        </p:spPr>
        <p:txBody>
          <a:bodyPr wrap="square">
            <a:spAutoFit/>
          </a:bodyPr>
          <a:lstStyle/>
          <a:p>
            <a:pPr algn="ctr"/>
            <a:r>
              <a:rPr lang="en-US" sz="2800" b="1" u="sng" dirty="0">
                <a:solidFill>
                  <a:srgbClr val="FF0000"/>
                </a:solidFill>
              </a:rPr>
              <a:t>Generalizing Boundary Value Analysis</a:t>
            </a:r>
          </a:p>
          <a:p>
            <a:pPr algn="ctr"/>
            <a:endParaRPr lang="en-US" sz="2800" b="1" u="sng" dirty="0">
              <a:solidFill>
                <a:srgbClr val="FF0000"/>
              </a:solidFill>
            </a:endParaRP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The basic boundary value analysis technique can be generalized in two ways: </a:t>
            </a:r>
          </a:p>
          <a:p>
            <a:pPr marL="742950" lvl="1" indent="-285750" algn="just">
              <a:spcBef>
                <a:spcPts val="1200"/>
              </a:spcBef>
              <a:buFont typeface="Arial" pitchFamily="34" charset="0"/>
              <a:buChar char="•"/>
            </a:pPr>
            <a:r>
              <a:rPr lang="en-US" sz="2400" b="1" dirty="0">
                <a:solidFill>
                  <a:srgbClr val="FF0000"/>
                </a:solidFill>
                <a:latin typeface="Arial" pitchFamily="34" charset="0"/>
                <a:cs typeface="Arial" pitchFamily="34" charset="0"/>
              </a:rPr>
              <a:t>By the number of variables </a:t>
            </a:r>
          </a:p>
          <a:p>
            <a:pPr marL="742950" lvl="1" indent="-285750" algn="just">
              <a:spcBef>
                <a:spcPts val="1200"/>
              </a:spcBef>
              <a:buFont typeface="Arial" pitchFamily="34" charset="0"/>
              <a:buChar char="•"/>
            </a:pPr>
            <a:r>
              <a:rPr lang="en-US" sz="2400" b="1" dirty="0">
                <a:solidFill>
                  <a:srgbClr val="FF0000"/>
                </a:solidFill>
                <a:latin typeface="Arial" pitchFamily="34" charset="0"/>
                <a:cs typeface="Arial" pitchFamily="34" charset="0"/>
              </a:rPr>
              <a:t>By the kinds of ranges. </a:t>
            </a: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How to generate test cases for Boundary Values Analysis is:</a:t>
            </a:r>
          </a:p>
          <a:p>
            <a:pPr marL="742950" lvl="1" indent="-285750" algn="just">
              <a:spcBef>
                <a:spcPts val="1200"/>
              </a:spcBef>
              <a:buFont typeface="Arial" pitchFamily="34" charset="0"/>
              <a:buChar char="•"/>
            </a:pPr>
            <a:r>
              <a:rPr lang="en-US" sz="2400" b="1" dirty="0">
                <a:solidFill>
                  <a:srgbClr val="FF0000"/>
                </a:solidFill>
                <a:latin typeface="Arial" pitchFamily="34" charset="0"/>
                <a:cs typeface="Arial" pitchFamily="34" charset="0"/>
              </a:rPr>
              <a:t>If we have a function of n variables, we hold all but one at the nominal values </a:t>
            </a:r>
          </a:p>
          <a:p>
            <a:pPr marL="742950" lvl="1" indent="-285750" algn="just">
              <a:spcBef>
                <a:spcPts val="1200"/>
              </a:spcBef>
              <a:buFont typeface="Arial" pitchFamily="34" charset="0"/>
              <a:buChar char="•"/>
            </a:pPr>
            <a:r>
              <a:rPr lang="en-US" sz="2400" b="1" dirty="0">
                <a:solidFill>
                  <a:srgbClr val="FF0000"/>
                </a:solidFill>
                <a:latin typeface="Arial" pitchFamily="34" charset="0"/>
                <a:cs typeface="Arial" pitchFamily="34" charset="0"/>
              </a:rPr>
              <a:t>Let the remaining variable assume the min, min+, nom, max–, and max values, repeating this for each variable. </a:t>
            </a: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Thus, for a function of n variables, boundary value analysis yields </a:t>
            </a:r>
            <a:r>
              <a:rPr lang="en-US" sz="2400" b="1" dirty="0">
                <a:solidFill>
                  <a:srgbClr val="FF0000"/>
                </a:solidFill>
                <a:latin typeface="Arial" pitchFamily="34" charset="0"/>
                <a:cs typeface="Arial" pitchFamily="34" charset="0"/>
              </a:rPr>
              <a:t>4n + 1 unique test cases</a:t>
            </a:r>
            <a:r>
              <a:rPr lang="en-US" sz="2400" b="1" dirty="0">
                <a:solidFill>
                  <a:schemeClr val="tx1">
                    <a:lumMod val="95000"/>
                    <a:lumOff val="5000"/>
                  </a:schemeClr>
                </a:solidFill>
                <a:latin typeface="Arial" pitchFamily="34" charset="0"/>
                <a:cs typeface="Arial" pitchFamily="34" charset="0"/>
              </a:rPr>
              <a:t>.</a:t>
            </a:r>
          </a:p>
        </p:txBody>
      </p:sp>
    </p:spTree>
    <p:extLst>
      <p:ext uri="{BB962C8B-B14F-4D97-AF65-F5344CB8AC3E}">
        <p14:creationId xmlns:p14="http://schemas.microsoft.com/office/powerpoint/2010/main" val="161217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23" y="641658"/>
            <a:ext cx="9144000" cy="2308324"/>
          </a:xfrm>
          <a:prstGeom prst="rect">
            <a:avLst/>
          </a:prstGeom>
        </p:spPr>
        <p:txBody>
          <a:bodyPr wrap="square">
            <a:spAutoFit/>
          </a:bodyPr>
          <a:lstStyle/>
          <a:p>
            <a:r>
              <a:rPr lang="en-US" b="1" dirty="0">
                <a:solidFill>
                  <a:srgbClr val="FF0000"/>
                </a:solidFill>
                <a:latin typeface="Arial" pitchFamily="34" charset="0"/>
                <a:cs typeface="Arial" pitchFamily="34" charset="0"/>
              </a:rPr>
              <a:t>Robust boundary value testing </a:t>
            </a:r>
            <a:r>
              <a:rPr lang="en-US" b="1" dirty="0">
                <a:solidFill>
                  <a:schemeClr val="tx1">
                    <a:lumMod val="95000"/>
                    <a:lumOff val="5000"/>
                  </a:schemeClr>
                </a:solidFill>
                <a:latin typeface="Arial" pitchFamily="34" charset="0"/>
                <a:cs typeface="Arial" pitchFamily="34" charset="0"/>
              </a:rPr>
              <a:t>is a simple extension of normal boundary value testing: in addition to the five boundary value analysis values of a variable, </a:t>
            </a:r>
          </a:p>
          <a:p>
            <a:endParaRPr lang="en-US" b="1" dirty="0">
              <a:solidFill>
                <a:schemeClr val="tx1">
                  <a:lumMod val="95000"/>
                  <a:lumOff val="5000"/>
                </a:schemeClr>
              </a:solidFill>
              <a:latin typeface="Arial" pitchFamily="34" charset="0"/>
              <a:cs typeface="Arial" pitchFamily="34" charset="0"/>
            </a:endParaRPr>
          </a:p>
          <a:p>
            <a:r>
              <a:rPr lang="en-US" b="1" dirty="0">
                <a:solidFill>
                  <a:schemeClr val="tx1">
                    <a:lumMod val="95000"/>
                    <a:lumOff val="5000"/>
                  </a:schemeClr>
                </a:solidFill>
                <a:latin typeface="Arial" pitchFamily="34" charset="0"/>
                <a:cs typeface="Arial" pitchFamily="34" charset="0"/>
              </a:rPr>
              <a:t>what happens when the extreme are exceeded with a value </a:t>
            </a:r>
            <a:r>
              <a:rPr lang="en-US" b="1" dirty="0">
                <a:solidFill>
                  <a:srgbClr val="FF0000"/>
                </a:solidFill>
                <a:latin typeface="Arial" pitchFamily="34" charset="0"/>
                <a:cs typeface="Arial" pitchFamily="34" charset="0"/>
              </a:rPr>
              <a:t>slightly greater than </a:t>
            </a:r>
            <a:r>
              <a:rPr lang="en-US" b="1" dirty="0">
                <a:solidFill>
                  <a:schemeClr val="tx1">
                    <a:lumMod val="95000"/>
                    <a:lumOff val="5000"/>
                  </a:schemeClr>
                </a:solidFill>
                <a:latin typeface="Arial" pitchFamily="34" charset="0"/>
                <a:cs typeface="Arial" pitchFamily="34" charset="0"/>
              </a:rPr>
              <a:t>the maximum (max+) </a:t>
            </a:r>
          </a:p>
          <a:p>
            <a:endParaRPr lang="en-US" b="1" dirty="0">
              <a:solidFill>
                <a:schemeClr val="tx1">
                  <a:lumMod val="95000"/>
                  <a:lumOff val="5000"/>
                </a:schemeClr>
              </a:solidFill>
              <a:latin typeface="Arial" pitchFamily="34" charset="0"/>
              <a:cs typeface="Arial" pitchFamily="34" charset="0"/>
            </a:endParaRPr>
          </a:p>
          <a:p>
            <a:r>
              <a:rPr lang="en-US" b="1" dirty="0">
                <a:solidFill>
                  <a:schemeClr val="tx1">
                    <a:lumMod val="95000"/>
                    <a:lumOff val="5000"/>
                  </a:schemeClr>
                </a:solidFill>
                <a:latin typeface="Arial" pitchFamily="34" charset="0"/>
                <a:cs typeface="Arial" pitchFamily="34" charset="0"/>
              </a:rPr>
              <a:t>What happens a value slightly </a:t>
            </a:r>
            <a:r>
              <a:rPr lang="en-US" b="1" dirty="0">
                <a:solidFill>
                  <a:srgbClr val="FF0000"/>
                </a:solidFill>
                <a:latin typeface="Arial" pitchFamily="34" charset="0"/>
                <a:cs typeface="Arial" pitchFamily="34" charset="0"/>
              </a:rPr>
              <a:t>less than the minimum </a:t>
            </a:r>
            <a:r>
              <a:rPr lang="en-US" b="1" dirty="0">
                <a:solidFill>
                  <a:schemeClr val="tx1">
                    <a:lumMod val="95000"/>
                    <a:lumOff val="5000"/>
                  </a:schemeClr>
                </a:solidFill>
                <a:latin typeface="Arial" pitchFamily="34" charset="0"/>
                <a:cs typeface="Arial" pitchFamily="34" charset="0"/>
              </a:rPr>
              <a:t>(min–). Robust boundary value test cases</a:t>
            </a:r>
          </a:p>
        </p:txBody>
      </p:sp>
      <p:sp>
        <p:nvSpPr>
          <p:cNvPr id="3" name="Rectangle 2"/>
          <p:cNvSpPr/>
          <p:nvPr/>
        </p:nvSpPr>
        <p:spPr>
          <a:xfrm>
            <a:off x="2097634" y="0"/>
            <a:ext cx="4948727" cy="52322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2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Robust Boundary Value testing</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200400"/>
            <a:ext cx="5791200" cy="365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3246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5387"/>
            <a:ext cx="9144000" cy="5878532"/>
          </a:xfrm>
          <a:prstGeom prst="rect">
            <a:avLst/>
          </a:prstGeom>
        </p:spPr>
        <p:txBody>
          <a:bodyPr wrap="square">
            <a:spAutoFit/>
          </a:bodyPr>
          <a:lstStyle/>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Both forms of boundary value testing, as said earlier, make the single fault assumption of reliability theory. </a:t>
            </a:r>
          </a:p>
          <a:p>
            <a:pPr marL="285750" indent="-285750" algn="just">
              <a:spcBef>
                <a:spcPts val="1200"/>
              </a:spcBef>
              <a:buFont typeface="Arial" pitchFamily="34" charset="0"/>
              <a:buChar char="•"/>
            </a:pPr>
            <a:r>
              <a:rPr lang="en-US" sz="2400" b="1" u="sng" dirty="0">
                <a:solidFill>
                  <a:schemeClr val="tx1">
                    <a:lumMod val="95000"/>
                    <a:lumOff val="5000"/>
                  </a:schemeClr>
                </a:solidFill>
                <a:latin typeface="Arial" pitchFamily="34" charset="0"/>
                <a:cs typeface="Arial" pitchFamily="34" charset="0"/>
              </a:rPr>
              <a:t>Rejecting single-fault assumption </a:t>
            </a:r>
            <a:r>
              <a:rPr lang="en-US" sz="2400" b="1" dirty="0">
                <a:solidFill>
                  <a:schemeClr val="tx1">
                    <a:lumMod val="95000"/>
                    <a:lumOff val="5000"/>
                  </a:schemeClr>
                </a:solidFill>
                <a:latin typeface="Arial" pitchFamily="34" charset="0"/>
                <a:cs typeface="Arial" pitchFamily="34" charset="0"/>
              </a:rPr>
              <a:t>means that we are interested in what happens </a:t>
            </a:r>
            <a:r>
              <a:rPr lang="en-US" sz="2400" b="1" u="sng" dirty="0">
                <a:solidFill>
                  <a:schemeClr val="tx1">
                    <a:lumMod val="95000"/>
                    <a:lumOff val="5000"/>
                  </a:schemeClr>
                </a:solidFill>
                <a:latin typeface="Arial" pitchFamily="34" charset="0"/>
                <a:cs typeface="Arial" pitchFamily="34" charset="0"/>
              </a:rPr>
              <a:t>when more than one variable has an extreme value</a:t>
            </a:r>
            <a:r>
              <a:rPr lang="en-US" sz="2400" b="1" dirty="0">
                <a:solidFill>
                  <a:schemeClr val="tx1">
                    <a:lumMod val="95000"/>
                    <a:lumOff val="5000"/>
                  </a:schemeClr>
                </a:solidFill>
                <a:latin typeface="Arial" pitchFamily="34" charset="0"/>
                <a:cs typeface="Arial" pitchFamily="34" charset="0"/>
              </a:rPr>
              <a:t>. This is </a:t>
            </a:r>
            <a:r>
              <a:rPr lang="en-US" sz="2400" b="1" u="sng" dirty="0">
                <a:solidFill>
                  <a:schemeClr val="tx1">
                    <a:lumMod val="95000"/>
                    <a:lumOff val="5000"/>
                  </a:schemeClr>
                </a:solidFill>
                <a:latin typeface="Arial" pitchFamily="34" charset="0"/>
                <a:cs typeface="Arial" pitchFamily="34" charset="0"/>
              </a:rPr>
              <a:t>called “worst-case analysis”</a:t>
            </a: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For each variable, we start with the five-element set that contains the min, min+, nom, max–, </a:t>
            </a:r>
            <a:r>
              <a:rPr lang="en-US" sz="2400" b="1">
                <a:solidFill>
                  <a:schemeClr val="tx1">
                    <a:lumMod val="95000"/>
                    <a:lumOff val="5000"/>
                  </a:schemeClr>
                </a:solidFill>
                <a:latin typeface="Arial" pitchFamily="34" charset="0"/>
                <a:cs typeface="Arial" pitchFamily="34" charset="0"/>
              </a:rPr>
              <a:t>and max) </a:t>
            </a:r>
            <a:r>
              <a:rPr lang="en-US" sz="2400" b="1" dirty="0">
                <a:solidFill>
                  <a:schemeClr val="tx1">
                    <a:lumMod val="95000"/>
                    <a:lumOff val="5000"/>
                  </a:schemeClr>
                </a:solidFill>
                <a:latin typeface="Arial" pitchFamily="34" charset="0"/>
                <a:cs typeface="Arial" pitchFamily="34" charset="0"/>
              </a:rPr>
              <a:t>values.</a:t>
            </a: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worst-case testing for a function of n variables generates 5</a:t>
            </a:r>
            <a:r>
              <a:rPr lang="en-US" sz="2400" b="1" baseline="100000" dirty="0">
                <a:solidFill>
                  <a:schemeClr val="tx1">
                    <a:lumMod val="95000"/>
                    <a:lumOff val="5000"/>
                  </a:schemeClr>
                </a:solidFill>
                <a:latin typeface="Arial" pitchFamily="34" charset="0"/>
                <a:cs typeface="Arial" pitchFamily="34" charset="0"/>
              </a:rPr>
              <a:t>n</a:t>
            </a:r>
            <a:r>
              <a:rPr lang="en-US" sz="2400" b="1" dirty="0">
                <a:solidFill>
                  <a:schemeClr val="tx1">
                    <a:lumMod val="95000"/>
                    <a:lumOff val="5000"/>
                  </a:schemeClr>
                </a:solidFill>
                <a:latin typeface="Arial" pitchFamily="34" charset="0"/>
                <a:cs typeface="Arial" pitchFamily="34" charset="0"/>
              </a:rPr>
              <a:t> test cases, as opposed to 4n + 1 test cases for boundary value analysis.</a:t>
            </a:r>
          </a:p>
          <a:p>
            <a:pPr marL="285750" indent="-285750" algn="just">
              <a:spcBef>
                <a:spcPts val="1200"/>
              </a:spcBef>
              <a:buFont typeface="Arial" pitchFamily="34" charset="0"/>
              <a:buChar char="•"/>
            </a:pPr>
            <a:r>
              <a:rPr lang="en-US" sz="2400" b="1" dirty="0">
                <a:solidFill>
                  <a:schemeClr val="tx1">
                    <a:lumMod val="95000"/>
                    <a:lumOff val="5000"/>
                  </a:schemeClr>
                </a:solidFill>
                <a:latin typeface="Arial" pitchFamily="34" charset="0"/>
                <a:cs typeface="Arial" pitchFamily="34" charset="0"/>
              </a:rPr>
              <a:t>Probably the best application for worst-case testing is where physical variables have numerous interactions, and failure of the function is extremely costly.</a:t>
            </a:r>
          </a:p>
          <a:p>
            <a:pPr marL="285750" indent="-285750" algn="just">
              <a:buFont typeface="Arial" pitchFamily="34" charset="0"/>
              <a:buChar char="•"/>
            </a:pPr>
            <a:endParaRPr lang="en-US" sz="2400" b="1" dirty="0">
              <a:solidFill>
                <a:schemeClr val="tx1">
                  <a:lumMod val="95000"/>
                  <a:lumOff val="5000"/>
                </a:schemeClr>
              </a:solidFill>
              <a:latin typeface="Arial" pitchFamily="34" charset="0"/>
              <a:cs typeface="Arial" pitchFamily="34" charset="0"/>
            </a:endParaRPr>
          </a:p>
        </p:txBody>
      </p:sp>
      <p:sp>
        <p:nvSpPr>
          <p:cNvPr id="3" name="Rectangle 2"/>
          <p:cNvSpPr/>
          <p:nvPr/>
        </p:nvSpPr>
        <p:spPr>
          <a:xfrm>
            <a:off x="690373" y="0"/>
            <a:ext cx="7125092" cy="646331"/>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6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Worst-Case Boundary Value testing</a:t>
            </a:r>
          </a:p>
        </p:txBody>
      </p:sp>
    </p:spTree>
    <p:extLst>
      <p:ext uri="{BB962C8B-B14F-4D97-AF65-F5344CB8AC3E}">
        <p14:creationId xmlns:p14="http://schemas.microsoft.com/office/powerpoint/2010/main" val="211655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914401"/>
            <a:ext cx="6899716" cy="5228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5140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88" y="515748"/>
            <a:ext cx="8211711" cy="6037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295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4640"/>
            <a:ext cx="8001000" cy="6605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62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228600"/>
            <a:ext cx="916305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121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798"/>
            <a:ext cx="7162800" cy="687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288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0"/>
            <a:ext cx="904107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5554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6" y="1371600"/>
            <a:ext cx="9144000" cy="5293757"/>
          </a:xfrm>
          <a:prstGeom prst="rect">
            <a:avLst/>
          </a:prstGeom>
        </p:spPr>
        <p:txBody>
          <a:bodyPr wrap="square">
            <a:spAutoFit/>
          </a:bodyPr>
          <a:lstStyle/>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Any program can be considered to be a function in the sense that program inputs form its domain and program outputs form its range.</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We examine how to use knowledge of the functional nature of a program to identify test cases for the program.</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Input domain testing (also called “boundary value testing”) is the best-known specification-based testing technique.</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It is often a good supplement to develop range based test cases.</a:t>
            </a:r>
          </a:p>
        </p:txBody>
      </p:sp>
      <p:sp>
        <p:nvSpPr>
          <p:cNvPr id="3" name="Rectangle 2"/>
          <p:cNvSpPr/>
          <p:nvPr/>
        </p:nvSpPr>
        <p:spPr>
          <a:xfrm>
            <a:off x="1391440" y="0"/>
            <a:ext cx="5952848"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Need for Boundary:</a:t>
            </a:r>
          </a:p>
        </p:txBody>
      </p:sp>
    </p:spTree>
    <p:extLst>
      <p:ext uri="{BB962C8B-B14F-4D97-AF65-F5344CB8AC3E}">
        <p14:creationId xmlns:p14="http://schemas.microsoft.com/office/powerpoint/2010/main" val="66033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32859"/>
          </a:xfrm>
          <a:prstGeom prst="rect">
            <a:avLst/>
          </a:prstGeom>
        </p:spPr>
        <p:txBody>
          <a:bodyPr wrap="square">
            <a:spAutoFit/>
          </a:bodyPr>
          <a:lstStyle/>
          <a:p>
            <a:pPr algn="just"/>
            <a:endParaRPr lang="en-US" sz="2400" b="1" dirty="0">
              <a:solidFill>
                <a:schemeClr val="tx1">
                  <a:lumMod val="95000"/>
                  <a:lumOff val="5000"/>
                </a:schemeClr>
              </a:solidFill>
              <a:latin typeface="Arial" pitchFamily="34" charset="0"/>
              <a:cs typeface="Arial" pitchFamily="34" charset="0"/>
            </a:endParaRPr>
          </a:p>
          <a:p>
            <a:pPr algn="just"/>
            <a:r>
              <a:rPr lang="en-US" sz="3200" b="1" dirty="0">
                <a:solidFill>
                  <a:srgbClr val="FF0000"/>
                </a:solidFill>
                <a:latin typeface="Arial" pitchFamily="34" charset="0"/>
                <a:cs typeface="Arial" pitchFamily="34" charset="0"/>
              </a:rPr>
              <a:t>There are two independent considerations that apply to input domain testing.</a:t>
            </a:r>
          </a:p>
          <a:p>
            <a:pPr algn="just"/>
            <a:endParaRPr lang="en-US" sz="2400" b="1" dirty="0">
              <a:solidFill>
                <a:schemeClr val="tx1">
                  <a:lumMod val="95000"/>
                  <a:lumOff val="5000"/>
                </a:schemeClr>
              </a:solidFill>
              <a:latin typeface="Arial" pitchFamily="34" charset="0"/>
              <a:cs typeface="Arial" pitchFamily="34" charset="0"/>
            </a:endParaRPr>
          </a:p>
          <a:p>
            <a:pPr algn="just"/>
            <a:r>
              <a:rPr lang="en-US" sz="2400" b="1" dirty="0">
                <a:solidFill>
                  <a:schemeClr val="tx1">
                    <a:lumMod val="95000"/>
                    <a:lumOff val="5000"/>
                  </a:schemeClr>
                </a:solidFill>
                <a:latin typeface="Arial" pitchFamily="34" charset="0"/>
                <a:cs typeface="Arial" pitchFamily="34" charset="0"/>
              </a:rPr>
              <a:t>1) </a:t>
            </a:r>
            <a:r>
              <a:rPr lang="en-US" sz="2400" b="1" dirty="0">
                <a:solidFill>
                  <a:srgbClr val="FF0000"/>
                </a:solidFill>
                <a:latin typeface="Arial" pitchFamily="34" charset="0"/>
                <a:cs typeface="Arial" pitchFamily="34" charset="0"/>
              </a:rPr>
              <a:t>The first asks </a:t>
            </a:r>
            <a:r>
              <a:rPr lang="en-US" sz="2400" b="1" dirty="0">
                <a:solidFill>
                  <a:schemeClr val="tx1">
                    <a:lumMod val="95000"/>
                    <a:lumOff val="5000"/>
                  </a:schemeClr>
                </a:solidFill>
                <a:latin typeface="Arial" pitchFamily="34" charset="0"/>
                <a:cs typeface="Arial" pitchFamily="34" charset="0"/>
              </a:rPr>
              <a:t>whether or not we are concerned with invalid values of variables. Normal boundary value testing is concerned only with valid values of the input variables. Robust boundary value testing considers invalid and valid variable values.</a:t>
            </a:r>
          </a:p>
          <a:p>
            <a:pPr algn="just"/>
            <a:endParaRPr lang="en-US" sz="2400" b="1" dirty="0">
              <a:solidFill>
                <a:schemeClr val="tx1">
                  <a:lumMod val="95000"/>
                  <a:lumOff val="5000"/>
                </a:schemeClr>
              </a:solidFill>
              <a:latin typeface="Arial" pitchFamily="34" charset="0"/>
              <a:cs typeface="Arial" pitchFamily="34" charset="0"/>
            </a:endParaRPr>
          </a:p>
          <a:p>
            <a:pPr algn="just"/>
            <a:r>
              <a:rPr lang="en-US" sz="2400" b="1" dirty="0">
                <a:solidFill>
                  <a:schemeClr val="tx1">
                    <a:lumMod val="95000"/>
                    <a:lumOff val="5000"/>
                  </a:schemeClr>
                </a:solidFill>
                <a:latin typeface="Arial" pitchFamily="34" charset="0"/>
                <a:cs typeface="Arial" pitchFamily="34" charset="0"/>
              </a:rPr>
              <a:t>2) </a:t>
            </a:r>
            <a:r>
              <a:rPr lang="en-US" sz="2400" b="1" dirty="0">
                <a:solidFill>
                  <a:srgbClr val="FF0000"/>
                </a:solidFill>
                <a:latin typeface="Arial" pitchFamily="34" charset="0"/>
                <a:cs typeface="Arial" pitchFamily="34" charset="0"/>
              </a:rPr>
              <a:t>The second consideration </a:t>
            </a:r>
            <a:r>
              <a:rPr lang="en-US" sz="2400" b="1" dirty="0">
                <a:solidFill>
                  <a:schemeClr val="tx1">
                    <a:lumMod val="95000"/>
                    <a:lumOff val="5000"/>
                  </a:schemeClr>
                </a:solidFill>
                <a:latin typeface="Arial" pitchFamily="34" charset="0"/>
                <a:cs typeface="Arial" pitchFamily="34" charset="0"/>
              </a:rPr>
              <a:t>is whether we make the “single </a:t>
            </a:r>
          </a:p>
          <a:p>
            <a:pPr algn="just"/>
            <a:r>
              <a:rPr lang="en-US" sz="2400" b="1" dirty="0">
                <a:solidFill>
                  <a:schemeClr val="tx1">
                    <a:lumMod val="95000"/>
                    <a:lumOff val="5000"/>
                  </a:schemeClr>
                </a:solidFill>
                <a:latin typeface="Arial" pitchFamily="34" charset="0"/>
                <a:cs typeface="Arial" pitchFamily="34" charset="0"/>
              </a:rPr>
              <a:t>fault” assumption common to reliability theory. This assumes that faults are due to incorrect values of a single variable. If this is not warranted, meaning that we are concerned with interaction among two or more variables, we need to take the cross product of the individual variables</a:t>
            </a:r>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181693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81" y="228600"/>
            <a:ext cx="9144000" cy="6370975"/>
          </a:xfrm>
          <a:prstGeom prst="rect">
            <a:avLst/>
          </a:prstGeom>
        </p:spPr>
        <p:txBody>
          <a:bodyPr wrap="square">
            <a:spAutoFit/>
          </a:bodyPr>
          <a:lstStyle/>
          <a:p>
            <a:pPr marL="342900" indent="-342900" algn="just">
              <a:buFont typeface="Arial" pitchFamily="34" charset="0"/>
              <a:buChar char="•"/>
            </a:pPr>
            <a:r>
              <a:rPr lang="en-US" sz="2400" b="1" dirty="0">
                <a:solidFill>
                  <a:schemeClr val="tx1">
                    <a:lumMod val="95000"/>
                    <a:lumOff val="5000"/>
                  </a:schemeClr>
                </a:solidFill>
                <a:latin typeface="Arial" pitchFamily="34" charset="0"/>
                <a:cs typeface="Arial" pitchFamily="34" charset="0"/>
              </a:rPr>
              <a:t>Taken together, the two considerations yield four variations of boundary value testing:</a:t>
            </a:r>
          </a:p>
          <a:p>
            <a:pPr algn="just"/>
            <a:endParaRPr lang="en-US" sz="2400" b="1" dirty="0">
              <a:solidFill>
                <a:schemeClr val="tx1">
                  <a:lumMod val="95000"/>
                  <a:lumOff val="5000"/>
                </a:schemeClr>
              </a:solidFill>
              <a:latin typeface="Arial" pitchFamily="34" charset="0"/>
              <a:cs typeface="Arial" pitchFamily="34" charset="0"/>
            </a:endParaRPr>
          </a:p>
          <a:p>
            <a:pPr lvl="1" algn="just"/>
            <a:r>
              <a:rPr lang="en-US" sz="2400" b="1" dirty="0">
                <a:solidFill>
                  <a:schemeClr val="tx1">
                    <a:lumMod val="95000"/>
                    <a:lumOff val="5000"/>
                  </a:schemeClr>
                </a:solidFill>
                <a:latin typeface="Arial" pitchFamily="34" charset="0"/>
                <a:cs typeface="Arial" pitchFamily="34" charset="0"/>
              </a:rPr>
              <a:t>◾ Normal boundary value testing</a:t>
            </a:r>
          </a:p>
          <a:p>
            <a:pPr lvl="1" algn="just"/>
            <a:r>
              <a:rPr lang="en-US" sz="2400" b="1" dirty="0">
                <a:solidFill>
                  <a:schemeClr val="tx1">
                    <a:lumMod val="95000"/>
                    <a:lumOff val="5000"/>
                  </a:schemeClr>
                </a:solidFill>
                <a:latin typeface="Arial" pitchFamily="34" charset="0"/>
                <a:cs typeface="Arial" pitchFamily="34" charset="0"/>
              </a:rPr>
              <a:t>◾ Robust boundary value testing</a:t>
            </a:r>
          </a:p>
          <a:p>
            <a:pPr lvl="1" algn="just"/>
            <a:r>
              <a:rPr lang="en-US" sz="2400" b="1" dirty="0">
                <a:solidFill>
                  <a:schemeClr val="tx1">
                    <a:lumMod val="95000"/>
                    <a:lumOff val="5000"/>
                  </a:schemeClr>
                </a:solidFill>
                <a:latin typeface="Arial" pitchFamily="34" charset="0"/>
                <a:cs typeface="Arial" pitchFamily="34" charset="0"/>
              </a:rPr>
              <a:t>◾ Worst-case boundary value testing</a:t>
            </a:r>
          </a:p>
          <a:p>
            <a:pPr lvl="1" algn="just"/>
            <a:r>
              <a:rPr lang="en-US" sz="2400" b="1" dirty="0">
                <a:solidFill>
                  <a:schemeClr val="tx1">
                    <a:lumMod val="95000"/>
                    <a:lumOff val="5000"/>
                  </a:schemeClr>
                </a:solidFill>
                <a:latin typeface="Arial" pitchFamily="34" charset="0"/>
                <a:cs typeface="Arial" pitchFamily="34" charset="0"/>
              </a:rPr>
              <a:t>◾ Robust worst-case boundary value testing</a:t>
            </a:r>
          </a:p>
          <a:p>
            <a:pPr lvl="1" algn="just"/>
            <a:endParaRPr lang="en-US" sz="2400" b="1" dirty="0">
              <a:solidFill>
                <a:schemeClr val="tx1">
                  <a:lumMod val="95000"/>
                  <a:lumOff val="5000"/>
                </a:schemeClr>
              </a:solidFill>
              <a:latin typeface="Arial" pitchFamily="34" charset="0"/>
              <a:cs typeface="Arial" pitchFamily="34" charset="0"/>
            </a:endParaRPr>
          </a:p>
          <a:p>
            <a:pPr marL="342900" indent="-342900" algn="just">
              <a:buFont typeface="Arial" pitchFamily="34" charset="0"/>
              <a:buChar char="•"/>
            </a:pPr>
            <a:r>
              <a:rPr lang="en-US" sz="2400" b="1" dirty="0">
                <a:solidFill>
                  <a:schemeClr val="tx1">
                    <a:lumMod val="95000"/>
                    <a:lumOff val="5000"/>
                  </a:schemeClr>
                </a:solidFill>
                <a:latin typeface="Arial" pitchFamily="34" charset="0"/>
                <a:cs typeface="Arial" pitchFamily="34" charset="0"/>
              </a:rPr>
              <a:t>For the sake of comprehensible drawings, the discussion refers to a function, F of two variables x1 and x2. </a:t>
            </a:r>
          </a:p>
          <a:p>
            <a:pPr marL="342900" indent="-342900" algn="just">
              <a:buFont typeface="Arial" pitchFamily="34" charset="0"/>
              <a:buChar char="•"/>
            </a:pPr>
            <a:r>
              <a:rPr lang="en-US" sz="2400" b="1" dirty="0">
                <a:solidFill>
                  <a:schemeClr val="tx1">
                    <a:lumMod val="95000"/>
                    <a:lumOff val="5000"/>
                  </a:schemeClr>
                </a:solidFill>
                <a:latin typeface="Arial" pitchFamily="34" charset="0"/>
                <a:cs typeface="Arial" pitchFamily="34" charset="0"/>
              </a:rPr>
              <a:t>When the function F is implemented as a program, the input variables x1 and x2 will have some (possibly unstated) boundaries:</a:t>
            </a:r>
          </a:p>
          <a:p>
            <a:pPr marL="342900" indent="-342900" algn="just">
              <a:buFont typeface="Arial" pitchFamily="34" charset="0"/>
              <a:buChar char="•"/>
            </a:pPr>
            <a:endParaRPr lang="en-US" sz="2400" b="1" dirty="0">
              <a:solidFill>
                <a:schemeClr val="tx1">
                  <a:lumMod val="95000"/>
                  <a:lumOff val="5000"/>
                </a:schemeClr>
              </a:solidFill>
              <a:latin typeface="Arial" pitchFamily="34" charset="0"/>
              <a:cs typeface="Arial" pitchFamily="34" charset="0"/>
            </a:endParaRPr>
          </a:p>
          <a:p>
            <a:pPr marL="800100" lvl="1" indent="-342900" algn="just">
              <a:buFont typeface="Arial" pitchFamily="34" charset="0"/>
              <a:buChar char="•"/>
            </a:pPr>
            <a:r>
              <a:rPr lang="en-US" sz="2400" b="1" dirty="0">
                <a:solidFill>
                  <a:schemeClr val="tx1">
                    <a:lumMod val="95000"/>
                    <a:lumOff val="5000"/>
                  </a:schemeClr>
                </a:solidFill>
                <a:latin typeface="Arial" pitchFamily="34" charset="0"/>
                <a:cs typeface="Arial" pitchFamily="34" charset="0"/>
              </a:rPr>
              <a:t> a ≤ x1 ≤ b</a:t>
            </a:r>
          </a:p>
          <a:p>
            <a:pPr marL="800100" lvl="1" indent="-342900" algn="just">
              <a:buFont typeface="Arial" pitchFamily="34" charset="0"/>
              <a:buChar char="•"/>
            </a:pPr>
            <a:r>
              <a:rPr lang="en-US" sz="2400" b="1" dirty="0">
                <a:solidFill>
                  <a:schemeClr val="tx1">
                    <a:lumMod val="95000"/>
                    <a:lumOff val="5000"/>
                  </a:schemeClr>
                </a:solidFill>
                <a:latin typeface="Arial" pitchFamily="34" charset="0"/>
                <a:cs typeface="Arial" pitchFamily="34" charset="0"/>
              </a:rPr>
              <a:t> c ≤ x2 ≤ d</a:t>
            </a:r>
          </a:p>
          <a:p>
            <a:pPr algn="just"/>
            <a:endParaRPr lang="en-US" sz="2400" b="1" dirty="0">
              <a:solidFill>
                <a:schemeClr val="tx1">
                  <a:lumMod val="95000"/>
                  <a:lumOff val="5000"/>
                </a:schemeClr>
              </a:solidFill>
              <a:latin typeface="Arial" pitchFamily="34" charset="0"/>
              <a:cs typeface="Arial" pitchFamily="34" charset="0"/>
            </a:endParaRPr>
          </a:p>
        </p:txBody>
      </p:sp>
    </p:spTree>
    <p:extLst>
      <p:ext uri="{BB962C8B-B14F-4D97-AF65-F5344CB8AC3E}">
        <p14:creationId xmlns:p14="http://schemas.microsoft.com/office/powerpoint/2010/main" val="2727143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90" y="34162"/>
            <a:ext cx="9144000" cy="6740307"/>
          </a:xfrm>
          <a:prstGeom prst="rect">
            <a:avLst/>
          </a:prstGeom>
        </p:spPr>
        <p:txBody>
          <a:bodyPr wrap="square">
            <a:spAutoFit/>
          </a:bodyPr>
          <a:lstStyle/>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The intervals [a, b] and [c, d] are referred to as the ranges of x1 and x2,  we have an overloaded term “Range”. </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The intended meaning will always be clear from its context so as to understand the meaning of the word Range.</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Boundary Value Testing is more appropriate for program’s input space (domain) of  function F.</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Any point within the shaded rectangle and including the boundaries is a legitimate input to the function F. </a:t>
            </a:r>
          </a:p>
          <a:p>
            <a:pPr marL="285750" indent="-285750" algn="just">
              <a:spcBef>
                <a:spcPts val="1200"/>
              </a:spcBef>
              <a:buFont typeface="Arial" pitchFamily="34" charset="0"/>
              <a:buChar char="•"/>
            </a:pPr>
            <a:r>
              <a:rPr lang="en-US" sz="2800" b="1" dirty="0">
                <a:solidFill>
                  <a:schemeClr val="tx1">
                    <a:lumMod val="95000"/>
                    <a:lumOff val="5000"/>
                  </a:schemeClr>
                </a:solidFill>
                <a:latin typeface="Arial" pitchFamily="34" charset="0"/>
                <a:cs typeface="Arial" pitchFamily="34" charset="0"/>
              </a:rPr>
              <a:t>This is shown in following Figure, (This has the two input variables x1 &amp; x2  for function F given at a time)</a:t>
            </a:r>
            <a:endParaRPr lang="en-US" sz="2000" dirty="0"/>
          </a:p>
        </p:txBody>
      </p:sp>
    </p:spTree>
    <p:extLst>
      <p:ext uri="{BB962C8B-B14F-4D97-AF65-F5344CB8AC3E}">
        <p14:creationId xmlns:p14="http://schemas.microsoft.com/office/powerpoint/2010/main" val="1054893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522</TotalTime>
  <Words>740</Words>
  <Application>Microsoft Office PowerPoint</Application>
  <PresentationFormat>On-screen Show (4:3)</PresentationFormat>
  <Paragraphs>62</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harsh mahindrakar</cp:lastModifiedBy>
  <cp:revision>13</cp:revision>
  <dcterms:created xsi:type="dcterms:W3CDTF">2020-09-22T18:54:06Z</dcterms:created>
  <dcterms:modified xsi:type="dcterms:W3CDTF">2022-06-10T06:49:32Z</dcterms:modified>
</cp:coreProperties>
</file>