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6546-77D4-43A5-91E7-CC25192361B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203E-5AF2-468D-98E6-ED535784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7819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</a:rPr>
              <a:t>Boundary Value Analysis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software Testing we can identify two major domains to test. Those are INPUTS &amp; OUTPUTS.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for each of the domain how to use knowledge of the functional nature of a program to identify test cases for the program.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domain testing also called “boundary value testing” is the best-known specification-based testing technique.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1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70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 Worst-Case Boundary Value testing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/>
              <a:t>Both forms of boundary value testing, make the single fault assumption of reliability theory.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Rejecting single-fault </a:t>
            </a:r>
            <a:r>
              <a:rPr lang="en-US" sz="2800" b="1" dirty="0"/>
              <a:t>assumption means that we are interested in what happens when </a:t>
            </a:r>
            <a:r>
              <a:rPr lang="en-US" sz="2800" b="1" dirty="0">
                <a:solidFill>
                  <a:srgbClr val="FF0000"/>
                </a:solidFill>
              </a:rPr>
              <a:t>more than one variable have extreme values</a:t>
            </a:r>
            <a:r>
              <a:rPr lang="en-US" sz="2800" b="1" dirty="0"/>
              <a:t>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/>
              <a:t>For each variable, we start with the 5-element set that contains the (min+, nom, max–) + (</a:t>
            </a:r>
            <a:r>
              <a:rPr lang="en-US" sz="2800" b="1" dirty="0" err="1"/>
              <a:t>min,max</a:t>
            </a:r>
            <a:r>
              <a:rPr lang="en-US" sz="2800" b="1" dirty="0"/>
              <a:t>).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/>
              <a:t>worst-case testing for a function of n variables generates 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4000" b="1" baseline="30000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 test cases, as opposed to 4n + 1 test cases</a:t>
            </a:r>
            <a:r>
              <a:rPr lang="en-US" sz="2800" b="1" dirty="0"/>
              <a:t> for boundary value analysis.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The best application </a:t>
            </a:r>
            <a:r>
              <a:rPr lang="en-US" sz="2800" b="1" dirty="0"/>
              <a:t>for worst-case testing </a:t>
            </a:r>
            <a:r>
              <a:rPr lang="en-US" sz="2800" b="1" dirty="0">
                <a:solidFill>
                  <a:srgbClr val="FF0000"/>
                </a:solidFill>
              </a:rPr>
              <a:t>is where </a:t>
            </a:r>
            <a:r>
              <a:rPr lang="en-US" sz="2800" b="1" dirty="0"/>
              <a:t>physical variables have </a:t>
            </a:r>
            <a:r>
              <a:rPr lang="en-US" sz="2800" b="1" dirty="0">
                <a:solidFill>
                  <a:srgbClr val="FF0000"/>
                </a:solidFill>
              </a:rPr>
              <a:t>numerous interactions</a:t>
            </a:r>
            <a:r>
              <a:rPr lang="en-US" sz="2800" b="1" dirty="0"/>
              <a:t>, and the failure of the function is extremely costly. </a:t>
            </a:r>
          </a:p>
        </p:txBody>
      </p:sp>
    </p:spTree>
    <p:extLst>
      <p:ext uri="{BB962C8B-B14F-4D97-AF65-F5344CB8AC3E}">
        <p14:creationId xmlns:p14="http://schemas.microsoft.com/office/powerpoint/2010/main" val="262212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Worst-Case Boundary Value testing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Example of the Triangle problem </a:t>
            </a:r>
            <a:r>
              <a:rPr lang="en-US" sz="2800" b="1" dirty="0"/>
              <a:t>has 3 sides input to find out triangle formation and its type, so there are 3 variables and total worst case boundary </a:t>
            </a:r>
            <a:r>
              <a:rPr lang="en-US" sz="2800" b="1" dirty="0">
                <a:solidFill>
                  <a:srgbClr val="FF0000"/>
                </a:solidFill>
              </a:rPr>
              <a:t>value test cases are 125</a:t>
            </a:r>
            <a:r>
              <a:rPr lang="en-US" sz="2800" b="1" dirty="0"/>
              <a:t>. On the next slide test cases shown are part of the total 125 test cases.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Example of the </a:t>
            </a:r>
            <a:r>
              <a:rPr lang="en-US" sz="2800" b="1" dirty="0" err="1">
                <a:solidFill>
                  <a:srgbClr val="FF0000"/>
                </a:solidFill>
              </a:rPr>
              <a:t>NextDate</a:t>
            </a:r>
            <a:r>
              <a:rPr lang="en-US" sz="2800" b="1" dirty="0">
                <a:solidFill>
                  <a:srgbClr val="FF0000"/>
                </a:solidFill>
              </a:rPr>
              <a:t> function </a:t>
            </a:r>
            <a:r>
              <a:rPr lang="en-US" sz="2800" b="1" dirty="0"/>
              <a:t>there are 3 variables like day, month &amp; Year. The total worst case boundary value </a:t>
            </a:r>
            <a:r>
              <a:rPr lang="en-US" sz="2800" b="1" dirty="0">
                <a:solidFill>
                  <a:srgbClr val="FF0000"/>
                </a:solidFill>
              </a:rPr>
              <a:t>tests are 125</a:t>
            </a:r>
            <a:r>
              <a:rPr lang="en-US" sz="2800" b="1" dirty="0"/>
              <a:t>, like above.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Example of the Commission Problem </a:t>
            </a:r>
            <a:r>
              <a:rPr lang="en-US" sz="2800" b="1" dirty="0"/>
              <a:t>also same as above.</a:t>
            </a:r>
          </a:p>
        </p:txBody>
      </p:sp>
    </p:spTree>
    <p:extLst>
      <p:ext uri="{BB962C8B-B14F-4D97-AF65-F5344CB8AC3E}">
        <p14:creationId xmlns:p14="http://schemas.microsoft.com/office/powerpoint/2010/main" val="27515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6184"/>
            <a:ext cx="8153399" cy="624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59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848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3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658"/>
            <a:ext cx="91440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Robust Worst-Case Boundary Value testing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b="1" dirty="0"/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/>
              <a:t>For checking the values that cross both the boundaries i.e. (min-1) and (max+1) paranoid testing, we could go to robust worst-case testing.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/>
              <a:t>This involves the Cartesian product of the seven-element sets i.e. </a:t>
            </a:r>
            <a:r>
              <a:rPr lang="en-US" sz="2800" b="1" dirty="0">
                <a:solidFill>
                  <a:srgbClr val="FF0000"/>
                </a:solidFill>
              </a:rPr>
              <a:t>5 (normal/worst) + 2 (Exceeding boundaries) </a:t>
            </a:r>
            <a:r>
              <a:rPr lang="en-US" sz="2800" b="1" dirty="0"/>
              <a:t>as variables. These will form the combination for robustness testing.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/>
              <a:t>This consists of </a:t>
            </a:r>
            <a:r>
              <a:rPr lang="en-US" sz="2800" b="1" dirty="0">
                <a:solidFill>
                  <a:srgbClr val="FF0000"/>
                </a:solidFill>
              </a:rPr>
              <a:t>7</a:t>
            </a:r>
            <a:r>
              <a:rPr lang="en-US" sz="4000" b="1" baseline="40000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 test cases</a:t>
            </a:r>
            <a:r>
              <a:rPr lang="en-US" sz="2800" b="1" i="1" dirty="0">
                <a:solidFill>
                  <a:srgbClr val="FF0000"/>
                </a:solidFill>
              </a:rPr>
              <a:t>.(Where 7 types of boundaries &amp; n is no. of variables).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triangle problem there are </a:t>
            </a:r>
            <a:r>
              <a:rPr lang="en-US" sz="2800" b="1" dirty="0">
                <a:solidFill>
                  <a:srgbClr val="FF0000"/>
                </a:solidFill>
              </a:rPr>
              <a:t>343 test cases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Where there were  </a:t>
            </a:r>
            <a:r>
              <a:rPr lang="en-US" sz="2800" b="1" dirty="0">
                <a:solidFill>
                  <a:srgbClr val="FF0000"/>
                </a:solidFill>
              </a:rPr>
              <a:t>125 in worst-case testing.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7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-7722"/>
            <a:ext cx="367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Special Value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Special value testing occurs when a tester uses </a:t>
            </a:r>
            <a:r>
              <a:rPr lang="en-US" sz="2800" b="1" dirty="0">
                <a:solidFill>
                  <a:srgbClr val="FF0000"/>
                </a:solidFill>
              </a:rPr>
              <a:t>domain knowledge, experience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with similar programs and information about “soft spots” to create test cases.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might also </a:t>
            </a:r>
            <a:r>
              <a:rPr lang="en-US" sz="2800" b="1" dirty="0">
                <a:solidFill>
                  <a:srgbClr val="FF0000"/>
                </a:solidFill>
              </a:rPr>
              <a:t>call this </a:t>
            </a:r>
            <a:r>
              <a:rPr lang="en-US" sz="2800" b="1" dirty="0"/>
              <a:t>as</a:t>
            </a:r>
            <a:r>
              <a:rPr lang="en-US" sz="2800" b="1" dirty="0">
                <a:solidFill>
                  <a:srgbClr val="FF0000"/>
                </a:solidFill>
              </a:rPr>
              <a:t> ad-hoc testing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800" b="1" dirty="0">
                <a:solidFill>
                  <a:srgbClr val="FF0000"/>
                </a:solidFill>
              </a:rPr>
              <a:t>No guidelines are used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other than “best engineering judgment.”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a result, </a:t>
            </a:r>
            <a:r>
              <a:rPr lang="en-US" sz="2800" b="1" dirty="0">
                <a:solidFill>
                  <a:srgbClr val="FF0000"/>
                </a:solidFill>
              </a:rPr>
              <a:t>depends on abilities of the tester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often results in a set of test cases that is </a:t>
            </a:r>
            <a:r>
              <a:rPr lang="en-US" sz="2800" b="1" dirty="0">
                <a:solidFill>
                  <a:srgbClr val="FF0000"/>
                </a:solidFill>
              </a:rPr>
              <a:t>more effective in revealing faults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 the test sets generated by boundary value methods.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acute boundary considerations in Triangle and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NextDate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examples alone make so many special values testing, which is not part of our text book examples.</a:t>
            </a:r>
          </a:p>
        </p:txBody>
      </p:sp>
    </p:spTree>
    <p:extLst>
      <p:ext uri="{BB962C8B-B14F-4D97-AF65-F5344CB8AC3E}">
        <p14:creationId xmlns:p14="http://schemas.microsoft.com/office/powerpoint/2010/main" val="188404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0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Random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-128" y="457200"/>
            <a:ext cx="91439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 b="1" dirty="0">
                <a:solidFill>
                  <a:srgbClr val="FF0000"/>
                </a:solidFill>
              </a:rPr>
              <a:t>basic idea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Random Testing is that, </a:t>
            </a:r>
            <a:r>
              <a:rPr lang="en-US" sz="2800" b="1" dirty="0">
                <a:solidFill>
                  <a:srgbClr val="FF0000"/>
                </a:solidFill>
              </a:rPr>
              <a:t>rather than always choose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min, min+, nom, max–, and max values of a bounded variable, </a:t>
            </a:r>
            <a:r>
              <a:rPr lang="en-US" sz="2800" b="1" dirty="0">
                <a:solidFill>
                  <a:srgbClr val="FF0000"/>
                </a:solidFill>
              </a:rPr>
              <a:t>use a random number generator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pick test case values.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</a:t>
            </a:r>
            <a:r>
              <a:rPr lang="en-US" sz="2800" b="1" dirty="0">
                <a:solidFill>
                  <a:srgbClr val="FF0000"/>
                </a:solidFill>
              </a:rPr>
              <a:t>avoids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any form of </a:t>
            </a:r>
            <a:r>
              <a:rPr lang="en-US" sz="2800" b="1" dirty="0">
                <a:solidFill>
                  <a:srgbClr val="FF0000"/>
                </a:solidFill>
              </a:rPr>
              <a:t>bias in testing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It also raises a serious question: </a:t>
            </a:r>
            <a:r>
              <a:rPr lang="en-US" sz="2800" b="1" dirty="0">
                <a:solidFill>
                  <a:srgbClr val="FF0000"/>
                </a:solidFill>
              </a:rPr>
              <a:t>how many random test cases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sufficient?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usually done through the </a:t>
            </a:r>
            <a:r>
              <a:rPr lang="en-US" sz="2800" b="1" dirty="0">
                <a:solidFill>
                  <a:srgbClr val="FF0000"/>
                </a:solidFill>
              </a:rPr>
              <a:t>software application that uses the Random Number Generator function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picks values for a bounded variable a ≤ x ≤ b.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sz="2800" b="1" dirty="0">
                <a:solidFill>
                  <a:srgbClr val="FF0000"/>
                </a:solidFill>
              </a:rPr>
              <a:t>each type of the output several test cases bundled together,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can be shown </a:t>
            </a:r>
            <a:r>
              <a:rPr lang="en-US" sz="2800" b="1" dirty="0">
                <a:solidFill>
                  <a:srgbClr val="FF0000"/>
                </a:solidFill>
              </a:rPr>
              <a:t>in percent % of the total test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cases. Just an example: </a:t>
            </a:r>
            <a:r>
              <a:rPr lang="en-US" sz="2800" b="1" dirty="0">
                <a:solidFill>
                  <a:srgbClr val="FF0000"/>
                </a:solidFill>
              </a:rPr>
              <a:t>35%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</a:t>
            </a:r>
            <a:r>
              <a:rPr lang="en-US" sz="2800" b="1" dirty="0">
                <a:solidFill>
                  <a:srgbClr val="FF0000"/>
                </a:solidFill>
              </a:rPr>
              <a:t>total 125 test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cases used to check the </a:t>
            </a:r>
            <a:r>
              <a:rPr lang="en-US" sz="2800" b="1" dirty="0">
                <a:solidFill>
                  <a:srgbClr val="FF0000"/>
                </a:solidFill>
              </a:rPr>
              <a:t>Isosceles triangle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shown in tabular format.</a:t>
            </a:r>
          </a:p>
        </p:txBody>
      </p:sp>
    </p:spTree>
    <p:extLst>
      <p:ext uri="{BB962C8B-B14F-4D97-AF65-F5344CB8AC3E}">
        <p14:creationId xmlns:p14="http://schemas.microsoft.com/office/powerpoint/2010/main" val="62314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58" y="-9039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table on next slide shows the results of randomly generated test cases. They are derived from a Visual Basic application that picks values for a bounded variable a ≤ x ≤ b.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formula used here is</a:t>
            </a:r>
            <a:r>
              <a:rPr lang="en-US" sz="2800" b="1" dirty="0">
                <a:solidFill>
                  <a:srgbClr val="FF0000"/>
                </a:solidFill>
              </a:rPr>
              <a:t>:    x = </a:t>
            </a:r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rgbClr val="FF0000"/>
                </a:solidFill>
              </a:rPr>
              <a:t>((b – a + 1) * </a:t>
            </a:r>
            <a:r>
              <a:rPr lang="en-US" sz="2800" b="1" dirty="0" err="1">
                <a:solidFill>
                  <a:srgbClr val="FF0000"/>
                </a:solidFill>
              </a:rPr>
              <a:t>Rnd</a:t>
            </a:r>
            <a:r>
              <a:rPr lang="en-US" sz="2800" b="1" dirty="0">
                <a:solidFill>
                  <a:srgbClr val="FF0000"/>
                </a:solidFill>
              </a:rPr>
              <a:t> + a)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output i.e. one of 4 columns (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Nontriangle,scalance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Isosceles, Equilateral.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returns the </a:t>
            </a:r>
            <a:r>
              <a:rPr lang="en-US" sz="2800" b="1" dirty="0">
                <a:solidFill>
                  <a:srgbClr val="FF0000"/>
                </a:solidFill>
              </a:rPr>
              <a:t>integer part of a floating point number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the function </a:t>
            </a:r>
            <a:r>
              <a:rPr lang="en-US" sz="2800" b="1" dirty="0" err="1">
                <a:solidFill>
                  <a:srgbClr val="FF0000"/>
                </a:solidFill>
              </a:rPr>
              <a:t>Rnd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generates </a:t>
            </a:r>
            <a:r>
              <a:rPr lang="en-US" sz="2800" b="1" dirty="0">
                <a:solidFill>
                  <a:srgbClr val="FF0000"/>
                </a:solidFill>
              </a:rPr>
              <a:t>random numbers in the interval [0, 1]. 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program </a:t>
            </a:r>
            <a:r>
              <a:rPr lang="en-US" sz="2800" b="1" dirty="0">
                <a:solidFill>
                  <a:srgbClr val="FF0000"/>
                </a:solidFill>
              </a:rPr>
              <a:t>keeps generating random test cases until at least one of each output occurs.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39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6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6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</a:t>
            </a:r>
            <a:r>
              <a:rPr lang="en-US" sz="3200" b="1" dirty="0">
                <a:solidFill>
                  <a:srgbClr val="FF0000"/>
                </a:solidFill>
              </a:rPr>
              <a:t>two independent considerations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apply to input domain testing. </a:t>
            </a:r>
          </a:p>
          <a:p>
            <a:pPr algn="just">
              <a:spcBef>
                <a:spcPts val="1200"/>
              </a:spcBef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1) </a:t>
            </a:r>
            <a:r>
              <a:rPr lang="en-US" sz="3200" b="1" dirty="0">
                <a:solidFill>
                  <a:srgbClr val="FF0000"/>
                </a:solidFill>
              </a:rPr>
              <a:t>Normal boundary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 testing                                   </a:t>
            </a:r>
          </a:p>
          <a:p>
            <a:pPr algn="just">
              <a:spcBef>
                <a:spcPts val="1200"/>
              </a:spcBef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2) Considering </a:t>
            </a:r>
            <a:r>
              <a:rPr lang="en-US" sz="3200" b="1" dirty="0">
                <a:solidFill>
                  <a:srgbClr val="FF0000"/>
                </a:solidFill>
              </a:rPr>
              <a:t>Single Fault Assumption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Normal Boundary Value Testing is concerned only with valid values of the input variables.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Robust boundary value testing = (Invalid Variable + Valid Variable ) values together.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second consideration is whether we make the “single fault” assumption common to reliability theory. This assumes that </a:t>
            </a:r>
            <a:r>
              <a:rPr lang="en-US" sz="3200" b="1" dirty="0">
                <a:solidFill>
                  <a:srgbClr val="FF0000"/>
                </a:solidFill>
              </a:rPr>
              <a:t>faults are due to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incorrect values of </a:t>
            </a:r>
            <a:r>
              <a:rPr lang="en-US" sz="3200" b="1" dirty="0">
                <a:solidFill>
                  <a:srgbClr val="FF0000"/>
                </a:solidFill>
              </a:rPr>
              <a:t>any single variable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00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Even though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is a relation between functions and function variables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that are taken as part of the input domain testing methods, we just follow upper an lower limits specifications to devise test cases.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most of the cases we have taken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variables as independent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entity. This may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 to obsolete, irrelevant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and useless test cases.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for above statement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‘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Special Value Testing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where only knowledge and experience in the field are enough to device test cases.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Another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useful form of output-based test cases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is, a  systems that generate error messages. Here the tester should device test cases to check error messages are generated at appropriate context &amp; not falsely generated.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636" y="0"/>
            <a:ext cx="84648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Guidelines for Boundary Value testing</a:t>
            </a:r>
          </a:p>
        </p:txBody>
      </p:sp>
    </p:spTree>
    <p:extLst>
      <p:ext uri="{BB962C8B-B14F-4D97-AF65-F5344CB8AC3E}">
        <p14:creationId xmlns:p14="http://schemas.microsoft.com/office/powerpoint/2010/main" val="358767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848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Taken together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</a:t>
            </a:r>
            <a:r>
              <a:rPr lang="en-US" sz="2800" b="1" dirty="0">
                <a:solidFill>
                  <a:srgbClr val="FF0000"/>
                </a:solidFill>
              </a:rPr>
              <a:t>Normal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Boundary &amp; </a:t>
            </a:r>
            <a:r>
              <a:rPr lang="en-US" sz="2800" b="1" dirty="0">
                <a:solidFill>
                  <a:srgbClr val="FF0000"/>
                </a:solidFill>
              </a:rPr>
              <a:t>Robust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Boundary value analysis as the two considerations </a:t>
            </a:r>
            <a:r>
              <a:rPr lang="en-US" sz="2800" b="1" dirty="0">
                <a:solidFill>
                  <a:srgbClr val="FF0000"/>
                </a:solidFill>
              </a:rPr>
              <a:t>yield four variations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sz="2800" b="1" dirty="0">
                <a:solidFill>
                  <a:srgbClr val="FF0000"/>
                </a:solidFill>
              </a:rPr>
              <a:t>boundary value testing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Normal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boundary value testing</a:t>
            </a: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Robust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boundary value testing</a:t>
            </a: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Worst-case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boundary value testing</a:t>
            </a: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Robust worst-case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boundary value testing</a:t>
            </a:r>
          </a:p>
          <a:p>
            <a:pPr marL="280988" lvl="1" indent="-280988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Now-a-days </a:t>
            </a:r>
            <a:r>
              <a:rPr lang="en-US" sz="2800" b="1" dirty="0">
                <a:solidFill>
                  <a:srgbClr val="FF0000"/>
                </a:solidFill>
              </a:rPr>
              <a:t>programing languages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have accurate </a:t>
            </a:r>
            <a:r>
              <a:rPr lang="en-US" sz="2800" b="1" dirty="0">
                <a:solidFill>
                  <a:srgbClr val="FF0000"/>
                </a:solidFill>
              </a:rPr>
              <a:t>specification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data type</a:t>
            </a:r>
            <a:r>
              <a:rPr lang="en-US" sz="2800" b="1" dirty="0">
                <a:solidFill>
                  <a:srgbClr val="FF0000"/>
                </a:solidFill>
              </a:rPr>
              <a:t>(Ex: single, double, long, short) </a:t>
            </a:r>
            <a:r>
              <a:rPr lang="en-US" sz="2800" b="1" dirty="0"/>
              <a:t>&amp;</a:t>
            </a:r>
            <a:r>
              <a:rPr lang="en-US" sz="2800" b="1" dirty="0">
                <a:solidFill>
                  <a:srgbClr val="FF0000"/>
                </a:solidFill>
              </a:rPr>
              <a:t> space requirement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performance issues. </a:t>
            </a:r>
          </a:p>
          <a:p>
            <a:pPr marL="280988" lvl="1" indent="-280988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These are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called </a:t>
            </a:r>
            <a:r>
              <a:rPr lang="en-US" sz="2800" b="1" dirty="0">
                <a:solidFill>
                  <a:srgbClr val="FF0000"/>
                </a:solidFill>
              </a:rPr>
              <a:t>STRONGLY TYPED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languages and have boundaries explicitly mentioned inside programs for variables too, using the operators like &lt;, &gt;, =, ≤ and ≥.</a:t>
            </a:r>
          </a:p>
          <a:p>
            <a:pPr marL="280988" lvl="1" indent="-280988" algn="just">
              <a:buFont typeface="Arial" pitchFamily="34" charset="0"/>
              <a:buChar char="•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5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58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 Normal Boundary Value testing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All four variations of boundary value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testing focus on boundary of input space with an assumption that errors tend to occur near the extreme values called boundaries  (lower or upper)  of an input variable.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 b="1" dirty="0">
                <a:solidFill>
                  <a:srgbClr val="FF0000"/>
                </a:solidFill>
              </a:rPr>
              <a:t>basic idea of boundary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 analysis is to use input variable values at their:</a:t>
            </a:r>
          </a:p>
          <a:p>
            <a:pPr lvl="2" algn="just">
              <a:spcBef>
                <a:spcPts val="1200"/>
              </a:spcBef>
            </a:pPr>
            <a:r>
              <a:rPr lang="en-US" sz="2800" b="1" dirty="0">
                <a:solidFill>
                  <a:srgbClr val="FF0000"/>
                </a:solidFill>
              </a:rPr>
              <a:t>1)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</a:t>
            </a:r>
            <a:r>
              <a:rPr lang="en-US" sz="2800" b="1" dirty="0">
                <a:solidFill>
                  <a:srgbClr val="FF0000"/>
                </a:solidFill>
              </a:rPr>
              <a:t>2)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just above minimum </a:t>
            </a:r>
            <a:r>
              <a:rPr lang="en-US" sz="2800" b="1" dirty="0">
                <a:solidFill>
                  <a:srgbClr val="FF0000"/>
                </a:solidFill>
              </a:rPr>
              <a:t>3)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nominal (middle) </a:t>
            </a:r>
            <a:r>
              <a:rPr lang="en-US" sz="2800" b="1" dirty="0">
                <a:solidFill>
                  <a:srgbClr val="FF0000"/>
                </a:solidFill>
              </a:rPr>
              <a:t>4)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just below maximum </a:t>
            </a:r>
            <a:r>
              <a:rPr lang="en-US" sz="2800" b="1" dirty="0">
                <a:solidFill>
                  <a:srgbClr val="FF0000"/>
                </a:solidFill>
              </a:rPr>
              <a:t>5)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maximum.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For total n variables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normal cases are obtained by holding the values of all but </a:t>
            </a:r>
            <a:r>
              <a:rPr lang="en-US" sz="2800" b="1" dirty="0">
                <a:solidFill>
                  <a:srgbClr val="FF0000"/>
                </a:solidFill>
              </a:rPr>
              <a:t>one variable (n-1)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their nominal values and </a:t>
            </a:r>
            <a:r>
              <a:rPr lang="en-US" sz="2800" b="1" dirty="0">
                <a:solidFill>
                  <a:srgbClr val="FF0000"/>
                </a:solidFill>
              </a:rPr>
              <a:t>letting that variable assume its full set </a:t>
            </a:r>
            <a:r>
              <a:rPr lang="en-US" sz="2800" b="1">
                <a:solidFill>
                  <a:srgbClr val="FF0000"/>
                </a:solidFill>
              </a:rPr>
              <a:t>of values(5 </a:t>
            </a:r>
            <a:r>
              <a:rPr lang="en-US" sz="2800" b="1" dirty="0">
                <a:solidFill>
                  <a:srgbClr val="FF0000"/>
                </a:solidFill>
              </a:rPr>
              <a:t>values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shown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above).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0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" y="3191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 </a:t>
            </a:r>
            <a:r>
              <a:rPr lang="en-US" sz="2000" b="1" dirty="0">
                <a:solidFill>
                  <a:srgbClr val="FF0000"/>
                </a:solidFill>
              </a:rPr>
              <a:t>Triangle Problem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3 sides constitute </a:t>
            </a:r>
            <a:r>
              <a:rPr lang="en-US" sz="2000" b="1" dirty="0">
                <a:solidFill>
                  <a:srgbClr val="FF0000"/>
                </a:solidFill>
              </a:rPr>
              <a:t>3 variables  a, b, c with the boundaries min=1  and max-200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The result in </a:t>
            </a:r>
            <a:r>
              <a:rPr lang="en-US" sz="2000" b="1" dirty="0">
                <a:solidFill>
                  <a:srgbClr val="FF0000"/>
                </a:solidFill>
              </a:rPr>
              <a:t>Expected output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observe in table below.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84086"/>
            <a:ext cx="6477000" cy="607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79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497" y="0"/>
            <a:ext cx="9144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 Robust Boundary Value testing: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next boundary value analysis is based on a </a:t>
            </a:r>
            <a:r>
              <a:rPr lang="en-US" sz="2400" b="1" dirty="0">
                <a:solidFill>
                  <a:srgbClr val="FF0000"/>
                </a:solidFill>
              </a:rPr>
              <a:t>critical assumption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sz="2400" b="1" i="1" dirty="0">
                <a:solidFill>
                  <a:srgbClr val="FF0000"/>
                </a:solidFill>
              </a:rPr>
              <a:t>it is known as the “single fault” assumption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reliability theory. (That says that </a:t>
            </a:r>
            <a:r>
              <a:rPr lang="en-US" sz="2400" b="1" dirty="0">
                <a:solidFill>
                  <a:srgbClr val="FF0000"/>
                </a:solidFill>
              </a:rPr>
              <a:t>failures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only </a:t>
            </a:r>
            <a:r>
              <a:rPr lang="en-US" sz="2400" b="1" dirty="0">
                <a:solidFill>
                  <a:srgbClr val="FF0000"/>
                </a:solidFill>
              </a:rPr>
              <a:t>rarely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result of the simultaneous </a:t>
            </a:r>
            <a:r>
              <a:rPr lang="en-US" sz="2400" b="1" dirty="0">
                <a:solidFill>
                  <a:srgbClr val="FF0000"/>
                </a:solidFill>
              </a:rPr>
              <a:t>occurrence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en-US" sz="2400" b="1" dirty="0">
                <a:solidFill>
                  <a:srgbClr val="FF0000"/>
                </a:solidFill>
              </a:rPr>
              <a:t>two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(or more) </a:t>
            </a:r>
            <a:r>
              <a:rPr lang="en-US" sz="2400" b="1" dirty="0">
                <a:solidFill>
                  <a:srgbClr val="FF0000"/>
                </a:solidFill>
              </a:rPr>
              <a:t>faults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Robust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boundary value testing is a simple </a:t>
            </a:r>
            <a:r>
              <a:rPr lang="en-US" sz="2400" b="1" dirty="0">
                <a:solidFill>
                  <a:srgbClr val="FF0000"/>
                </a:solidFill>
              </a:rPr>
              <a:t>extension of normal boundary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testing. I.e.  (5 boundary values) +  (1 value slightly greater than the maximum (max+) ) AND / OR (1 value slightly less than the minimum (min–))  = 7 Values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Most of the boundary value analysis applies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directly </a:t>
            </a:r>
            <a:r>
              <a:rPr lang="en-US" sz="2400" b="1" dirty="0">
                <a:solidFill>
                  <a:srgbClr val="FF0000"/>
                </a:solidFill>
              </a:rPr>
              <a:t>to robustness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testing, especially it is not with the inputs inside the boundary, but what happens when a physical quantity exceeds its the maximum?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</a:t>
            </a:r>
            <a:r>
              <a:rPr lang="en-US" sz="2400" b="1" dirty="0">
                <a:solidFill>
                  <a:srgbClr val="FF0000"/>
                </a:solidFill>
              </a:rPr>
              <a:t>variable is defined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be within a certain range, </a:t>
            </a:r>
            <a:r>
              <a:rPr lang="en-US" sz="2400" b="1" dirty="0">
                <a:solidFill>
                  <a:srgbClr val="FF0000"/>
                </a:solidFill>
              </a:rPr>
              <a:t>values outside that range result in run-time errors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abort normal execution.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better to </a:t>
            </a:r>
            <a:r>
              <a:rPr lang="en-US" sz="2400" b="1" dirty="0">
                <a:solidFill>
                  <a:srgbClr val="FF0000"/>
                </a:solidFill>
              </a:rPr>
              <a:t>perform explicit range checking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deal with “robust values” </a:t>
            </a:r>
            <a:r>
              <a:rPr lang="en-US" sz="2400" b="1" dirty="0">
                <a:solidFill>
                  <a:srgbClr val="FF0000"/>
                </a:solidFill>
              </a:rPr>
              <a:t>by the use of exception handling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5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14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u="sng" dirty="0">
                <a:solidFill>
                  <a:srgbClr val="FF0000"/>
                </a:solidFill>
              </a:rPr>
              <a:t>Generalizing Boundary Value Analysis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basic boundary value analysis technique can be </a:t>
            </a:r>
            <a:r>
              <a:rPr lang="en-US" sz="2800" b="1" dirty="0">
                <a:solidFill>
                  <a:srgbClr val="FF0000"/>
                </a:solidFill>
              </a:rPr>
              <a:t>generalized in two ways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I.  By the number of variables 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 By the kinds of ranges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Generalizing by the number of variables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574675" lvl="1" indent="-293688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have a </a:t>
            </a:r>
            <a:r>
              <a:rPr lang="en-US" sz="2800" b="1" i="1" dirty="0">
                <a:solidFill>
                  <a:srgbClr val="FF0000"/>
                </a:solidFill>
              </a:rPr>
              <a:t>function of n variables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we hold all but one at the nominal values </a:t>
            </a:r>
          </a:p>
          <a:p>
            <a:pPr marL="574675" lvl="1" indent="-293688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 the remaining variable assume the min, min+, nom, max–, and max values.</a:t>
            </a:r>
          </a:p>
          <a:p>
            <a:pPr marL="574675" lvl="1" indent="-293688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Repeating this for each variable.</a:t>
            </a:r>
          </a:p>
          <a:p>
            <a:pPr marL="574675" lvl="1" indent="-293688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this Boundary Value Analysis yields in total</a:t>
            </a:r>
          </a:p>
          <a:p>
            <a:pPr marL="574675" lvl="1" indent="-293688" algn="just"/>
            <a:r>
              <a:rPr lang="en-US" sz="2800" b="1" dirty="0">
                <a:solidFill>
                  <a:srgbClr val="FF0000"/>
                </a:solidFill>
              </a:rPr>
              <a:t>    4n+ 1  unique test cases </a:t>
            </a:r>
          </a:p>
          <a:p>
            <a:pPr marL="574675" lvl="1" indent="-293688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 is total test cases, It is implied that (T-1) test cases are of single fault  assumption.</a:t>
            </a:r>
          </a:p>
        </p:txBody>
      </p:sp>
    </p:spTree>
    <p:extLst>
      <p:ext uri="{BB962C8B-B14F-4D97-AF65-F5344CB8AC3E}">
        <p14:creationId xmlns:p14="http://schemas.microsoft.com/office/powerpoint/2010/main" val="51962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17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Generalizing by the kind of range: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 language that supports user-defined types (like C++, C#, Java), we could define the variable month as an enumerated type {Jan., Feb., …, Dec.}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i.e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Jan=1 Feb=2 and so on.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no explicit bounds present, like temperature, pressure, load, speed or as in </a:t>
            </a:r>
            <a:r>
              <a:rPr lang="en-US" sz="2800" b="1" dirty="0">
                <a:solidFill>
                  <a:srgbClr val="FF0000"/>
                </a:solidFill>
              </a:rPr>
              <a:t>the triangle problem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we usually have to </a:t>
            </a:r>
            <a:r>
              <a:rPr lang="en-US" sz="2800" b="1" i="1" dirty="0">
                <a:solidFill>
                  <a:srgbClr val="FF0000"/>
                </a:solidFill>
              </a:rPr>
              <a:t>create “artificial” bounds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914400" lvl="1" indent="-457200" algn="just">
              <a:buFont typeface="Wingdings" pitchFamily="2" charset="2"/>
              <a:buChar char="§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both of the above boundaries, the values for min, min+, nom, max–, and max can be  derived from the context.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Boundary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analysis </a:t>
            </a:r>
            <a:r>
              <a:rPr lang="en-US" sz="2800" b="1" dirty="0">
                <a:solidFill>
                  <a:srgbClr val="FF0000"/>
                </a:solidFill>
              </a:rPr>
              <a:t>does not make sense over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as </a:t>
            </a:r>
            <a:r>
              <a:rPr lang="en-US" sz="2800" b="1" i="1" dirty="0">
                <a:solidFill>
                  <a:srgbClr val="FF0000"/>
                </a:solidFill>
              </a:rPr>
              <a:t>Boolean variables assume only 2 extremes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TRUE and FALSE without min+1 &amp; max-1 present.</a:t>
            </a:r>
          </a:p>
        </p:txBody>
      </p:sp>
    </p:spTree>
    <p:extLst>
      <p:ext uri="{BB962C8B-B14F-4D97-AF65-F5344CB8AC3E}">
        <p14:creationId xmlns:p14="http://schemas.microsoft.com/office/powerpoint/2010/main" val="32005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674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Limitations of Boundary Value Analysis</a:t>
            </a:r>
          </a:p>
          <a:p>
            <a:pPr marL="342900" indent="-3429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Boundary value analysis </a:t>
            </a:r>
            <a:r>
              <a:rPr lang="en-US" sz="2800" b="1" dirty="0">
                <a:solidFill>
                  <a:srgbClr val="FF0000"/>
                </a:solidFill>
              </a:rPr>
              <a:t>works well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there are </a:t>
            </a:r>
            <a:r>
              <a:rPr lang="en-US" sz="2800" b="1" dirty="0">
                <a:solidFill>
                  <a:srgbClr val="FF0000"/>
                </a:solidFill>
              </a:rPr>
              <a:t>independent variables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representing  bounded physical quantities &amp; for every pair of variables &lt;a, b&gt; values, it is possible to say that a ≤ b or b ≤ a.</a:t>
            </a:r>
          </a:p>
          <a:p>
            <a:pPr marL="342900" indent="-3429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Examples like : Sets of car colors or temperature measure, distance covered etc., the boundary value testing is not suitable.</a:t>
            </a:r>
          </a:p>
          <a:p>
            <a:pPr marL="342900" indent="-3429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Boundary value analysis test cases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derived from extremes of bounded, independent variables that refer to physical quantities, </a:t>
            </a:r>
            <a:r>
              <a:rPr lang="en-US" sz="2800" b="1" i="1" dirty="0">
                <a:solidFill>
                  <a:srgbClr val="FF0000"/>
                </a:solidFill>
              </a:rPr>
              <a:t>with no consideration of the nature of the function, nor of the semantic meaning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variables are of no use in real-time application. </a:t>
            </a:r>
          </a:p>
          <a:p>
            <a:pPr marL="342900" indent="-3429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NextDate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program less stress on finding February and leap year, more on boundaries of day, month and year.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1788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harsh mahindrakar</cp:lastModifiedBy>
  <cp:revision>74</cp:revision>
  <dcterms:created xsi:type="dcterms:W3CDTF">2020-09-27T04:07:33Z</dcterms:created>
  <dcterms:modified xsi:type="dcterms:W3CDTF">2022-06-10T06:50:01Z</dcterms:modified>
</cp:coreProperties>
</file>