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62" r:id="rId9"/>
    <p:sldId id="276" r:id="rId10"/>
    <p:sldId id="263" r:id="rId11"/>
    <p:sldId id="272" r:id="rId12"/>
    <p:sldId id="273" r:id="rId13"/>
    <p:sldId id="277" r:id="rId14"/>
    <p:sldId id="264" r:id="rId15"/>
    <p:sldId id="265" r:id="rId16"/>
    <p:sldId id="266" r:id="rId17"/>
    <p:sldId id="267" r:id="rId18"/>
    <p:sldId id="268" r:id="rId19"/>
    <p:sldId id="275" r:id="rId20"/>
    <p:sldId id="274" r:id="rId21"/>
    <p:sldId id="279" r:id="rId22"/>
    <p:sldId id="269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3DCC-3C76-4D9F-9E67-73B458E12CE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53CF-67FC-4363-AEDD-2B814E14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037" y="2090172"/>
            <a:ext cx="64485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u="sng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itchFamily="34" charset="0"/>
              </a:rPr>
              <a:t>Unit-4:</a:t>
            </a:r>
          </a:p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itchFamily="34" charset="0"/>
              </a:rPr>
              <a:t>Basis Path Testing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5"/>
            <a:ext cx="9144000" cy="67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DD-paths</a:t>
            </a:r>
          </a:p>
          <a:p>
            <a:pPr algn="ctr"/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(Decision-to-Decision)</a:t>
            </a:r>
          </a:p>
          <a:p>
            <a:pPr algn="ctr"/>
            <a:endParaRPr lang="en-IN" sz="2800" b="1" u="sng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 Rounded MT Bold" panose="020F0704030504030204" pitchFamily="34" charset="0"/>
              </a:rPr>
              <a:t>The best-known form of code-based testing is based on a construct known as a decision-to-decision path (DD-path) (Miller, 1977). 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 Rounded MT Bold" panose="020F0704030504030204" pitchFamily="34" charset="0"/>
              </a:rPr>
              <a:t>The name refers to a sequence of statements that, in Miller’s words, begins with the “</a:t>
            </a:r>
            <a:r>
              <a:rPr lang="en-IN" sz="2800" b="1" dirty="0" err="1">
                <a:latin typeface="Arial Rounded MT Bold" panose="020F0704030504030204" pitchFamily="34" charset="0"/>
              </a:rPr>
              <a:t>outway</a:t>
            </a:r>
            <a:r>
              <a:rPr lang="en-IN" sz="2800" b="1" dirty="0">
                <a:latin typeface="Arial Rounded MT Bold" panose="020F0704030504030204" pitchFamily="34" charset="0"/>
              </a:rPr>
              <a:t>” of a decision statement and ends with the “</a:t>
            </a:r>
            <a:r>
              <a:rPr lang="en-IN" sz="2800" b="1" dirty="0" err="1">
                <a:latin typeface="Arial Rounded MT Bold" panose="020F0704030504030204" pitchFamily="34" charset="0"/>
              </a:rPr>
              <a:t>inway</a:t>
            </a:r>
            <a:r>
              <a:rPr lang="en-IN" sz="2800" b="1" dirty="0">
                <a:latin typeface="Arial Rounded MT Bold" panose="020F0704030504030204" pitchFamily="34" charset="0"/>
              </a:rPr>
              <a:t>” of the next decision statement. </a:t>
            </a:r>
          </a:p>
          <a:p>
            <a:pPr algn="just">
              <a:spcBef>
                <a:spcPts val="1200"/>
              </a:spcBef>
            </a:pPr>
            <a:endParaRPr lang="en-IN" sz="2800" b="1" dirty="0">
              <a:latin typeface="Arial Rounded MT Bold" panose="020F07040305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 Rounded MT Bold" panose="020F0704030504030204" pitchFamily="34" charset="0"/>
              </a:rPr>
              <a:t>No internal branches occur in such a sequence</a:t>
            </a:r>
          </a:p>
        </p:txBody>
      </p:sp>
    </p:spTree>
    <p:extLst>
      <p:ext uri="{BB962C8B-B14F-4D97-AF65-F5344CB8AC3E}">
        <p14:creationId xmlns:p14="http://schemas.microsoft.com/office/powerpoint/2010/main" val="63201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44" y="12954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DD-paths in terms of paths of nodes </a:t>
            </a: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 a program graph. 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graph theory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, these </a:t>
            </a: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paths are called chains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, where a chain is a path in which the initial and terminal nodes are distinct, and every interior node has </a:t>
            </a:r>
            <a:r>
              <a:rPr lang="en-I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indegree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en-I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indeg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)=1 and  </a:t>
            </a:r>
            <a:r>
              <a:rPr lang="en-I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outdegree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en-I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outdeg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) = 1 in a connected graph. 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Important to </a:t>
            </a: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note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that the </a:t>
            </a: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initial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node is 2-connected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to every other node in the chain, and no instances of 1- or 3-connected nodes occur.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228600"/>
            <a:ext cx="3048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09584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600200"/>
            <a:ext cx="80852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5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0601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53" y="457200"/>
            <a:ext cx="91793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" y="609600"/>
            <a:ext cx="901154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9144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" y="457200"/>
            <a:ext cx="9077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3812"/>
            <a:ext cx="74009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Code-based testing methods are very responsive to rigorous definitions, mathematical analysis, and useful measurement.</a:t>
            </a:r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If from the very first statement the flow of control taken till it concludes or finishes a specific objective based on specific decision, named as PATH.</a:t>
            </a:r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The word path can also be termed indirectly as graph as the we can plot different paths for the same program based on the decision it flows.</a:t>
            </a:r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Using these paths also we can device test cases for the software testing, which is known as path testing.</a:t>
            </a:r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These path testing further classified into 2 types. Known as 1) Program Graph  2) Decision-to-Decision  path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47154"/>
            <a:ext cx="4455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Path Meaning:</a:t>
            </a:r>
          </a:p>
        </p:txBody>
      </p:sp>
    </p:spTree>
    <p:extLst>
      <p:ext uri="{BB962C8B-B14F-4D97-AF65-F5344CB8AC3E}">
        <p14:creationId xmlns:p14="http://schemas.microsoft.com/office/powerpoint/2010/main" val="235513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7675"/>
            <a:ext cx="8115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7653" y="-185096"/>
            <a:ext cx="64686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 for DD-path graph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3340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56832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9588" algn="l"/>
              </a:tabLs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DD-path graph is a form of condensation graph,        2-connected components are collapsed into individual nodes (conditional bifurcation) that will form DD-paths.</a:t>
            </a:r>
          </a:p>
          <a:p>
            <a:pPr marL="568325" indent="-56832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9588" algn="l"/>
              </a:tabLs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single-node DD-paths are required to preserve the concept that “a statement (or statement fragment) is in exactly one DD-path”.</a:t>
            </a:r>
          </a:p>
          <a:p>
            <a:pPr marL="568325" indent="-56832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9588" algn="l"/>
              </a:tabLs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Otherwise it ends up with ambiguous &amp; clumsy DD-path graphs having some statement fragments that lead to several DD-paths.</a:t>
            </a:r>
          </a:p>
          <a:p>
            <a:pPr marL="568325" indent="-56832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9588" algn="l"/>
              </a:tabLs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 practice, it is feasible to create DD-path graphs manually for the programs up to 100 source lines approximately, beyond which testers also look for automated testing tool.</a:t>
            </a:r>
          </a:p>
          <a:p>
            <a:pPr marL="568325" indent="-56832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9588" algn="l"/>
              </a:tabLs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High-quality commercial tools available, that generate the DD-path graph of a given program and also work for a wide variety of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74537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659" y="0"/>
            <a:ext cx="6805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 Coverage : </a:t>
            </a:r>
            <a:r>
              <a:rPr lang="en-US" sz="5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Metrics</a:t>
            </a:r>
            <a:endParaRPr lang="en-US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goals &amp; purpose of DD-paths testing is to enable very precise descriptions of test coverage, Which is the functional testing method.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After the closer look into the decision path and specification based testing, it seems that the fundamental limitations is, here impossible to know how far the test cases are  redundant.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functional test will exercise the good-old Venn diagram showing the relation between the specification, programmed and tested behaviors.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Test coverage metrics measure the extent to which the test cases cover the complete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31830"/>
            <a:ext cx="703481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Program Graph–Based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Coverage Metrics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838200"/>
            <a:ext cx="91440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Definition 1</a:t>
            </a:r>
            <a:r>
              <a:rPr lang="en-US" sz="2400" b="1" dirty="0">
                <a:latin typeface="Arial Rounded MT Bold" panose="020F0704030504030204" pitchFamily="34" charset="0"/>
              </a:rPr>
              <a:t>: Given a set of test cases for a program </a:t>
            </a:r>
            <a:r>
              <a:rPr lang="en-US" sz="24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node coverage</a:t>
            </a:r>
            <a:r>
              <a:rPr lang="en-US" sz="2400" b="1" dirty="0">
                <a:latin typeface="Arial Rounded MT Bold" panose="020F0704030504030204" pitchFamily="34" charset="0"/>
              </a:rPr>
              <a:t> if, when executed on the program, every node in the program-graph is traversed. Denote this level of coverage              G stands for Graph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Definition 2</a:t>
            </a:r>
            <a:r>
              <a:rPr lang="en-US" sz="2400" b="1" dirty="0">
                <a:latin typeface="Arial Rounded MT Bold" panose="020F0704030504030204" pitchFamily="34" charset="0"/>
              </a:rPr>
              <a:t>: Given a set of test cases for a program a node may constitute </a:t>
            </a:r>
            <a:r>
              <a:rPr lang="en-US" sz="24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edge coverage</a:t>
            </a:r>
            <a:r>
              <a:rPr lang="en-US" sz="2400" b="1" dirty="0">
                <a:latin typeface="Arial Rounded MT Bold" panose="020F0704030504030204" pitchFamily="34" charset="0"/>
              </a:rPr>
              <a:t>. Denote this as 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The difference between             and             is that, in the latter, we are assured that all outcomes of a decision-making statement are executed. For example in our triangle problem all or complete set of if–then–else statements. (the condition test, the true outcome, and the false outcome).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We find a set of test cases such that, when executed, every node of the program graph is traversed at least once.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81200"/>
            <a:ext cx="57150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36" y="3383666"/>
            <a:ext cx="54292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9" y="3383666"/>
            <a:ext cx="5715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895600"/>
            <a:ext cx="542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1830"/>
            <a:ext cx="703481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Program Graph–Based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Coverage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43" y="598070"/>
            <a:ext cx="91179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Definition 3: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Test cases for a program  constitute </a:t>
            </a:r>
            <a:r>
              <a:rPr lang="en-US" sz="24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chain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coverage, this chain has length grater than or equal to 2 in program graph. Denote this as        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       coverage is same as the node coverage in  DD-path graph. Because every decision-to-decision has at-least 2 paths (as aforesaid statement “chain length greater than or equal to 2”).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Definition 4: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Given a set of test cases for a program, they constitute </a:t>
            </a:r>
            <a:r>
              <a:rPr lang="en-US" sz="24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path coverage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, there exists a path from the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source node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to the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sink node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 the program graph is traversed. Denote this level of coverage as          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This coverage is open to severe limitations when there are loops in a 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Every loop in a program graph represents a set of strongly (3-connected) nodes. (Only during executing loop is exercised for all cycles and is shown in original program graph as directed acyclic graph.)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447800"/>
            <a:ext cx="61912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781175"/>
            <a:ext cx="6191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343400"/>
            <a:ext cx="5238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1169" y="8238"/>
            <a:ext cx="41946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(Miller’s) Test Coverage Metrics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89" y="469903"/>
            <a:ext cx="9115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Several test coverage metrics used based on the Miller’s work onwards year 1977.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following table shows at-least 9 test coverage metrics based on their self-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explainatory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Most quality organizations now expect the C1 metric (DD-path coverage) as the minimum acceptable level of test coverage.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224229"/>
            <a:ext cx="5637117" cy="46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2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533400"/>
            <a:ext cx="9077306" cy="57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" y="990600"/>
            <a:ext cx="913939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40" y="914400"/>
            <a:ext cx="91826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78" y="990600"/>
            <a:ext cx="9144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Given a program written in an imperative programming language, program graph is a directed graph in which nodes are statement fragments, and edges represent flow of control. 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 complete statement is a “default” statement fragment.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If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and j are nodes in the program graph, an edge exists from node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to node j if and only if the statement fragment corresponding to node j can be executed immediately after the statement fragment corresponding to node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0"/>
            <a:ext cx="3048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40134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" y="0"/>
            <a:ext cx="9110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8077200" cy="68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"/>
            <a:ext cx="8839199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0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953</Words>
  <Application>Microsoft Office PowerPoint</Application>
  <PresentationFormat>On-screen Show (4:3)</PresentationFormat>
  <Paragraphs>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mahindrakar</cp:lastModifiedBy>
  <cp:revision>44</cp:revision>
  <dcterms:created xsi:type="dcterms:W3CDTF">2020-11-17T03:13:45Z</dcterms:created>
  <dcterms:modified xsi:type="dcterms:W3CDTF">2022-06-10T06:50:22Z</dcterms:modified>
</cp:coreProperties>
</file>