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96" r:id="rId13"/>
    <p:sldId id="298" r:id="rId14"/>
    <p:sldId id="300" r:id="rId15"/>
    <p:sldId id="302" r:id="rId16"/>
    <p:sldId id="304" r:id="rId17"/>
    <p:sldId id="267" r:id="rId18"/>
    <p:sldId id="268" r:id="rId19"/>
    <p:sldId id="269" r:id="rId20"/>
    <p:sldId id="270" r:id="rId21"/>
    <p:sldId id="271" r:id="rId22"/>
    <p:sldId id="275" r:id="rId23"/>
    <p:sldId id="272" r:id="rId24"/>
    <p:sldId id="274" r:id="rId25"/>
    <p:sldId id="273" r:id="rId26"/>
    <p:sldId id="276" r:id="rId27"/>
    <p:sldId id="277" r:id="rId28"/>
    <p:sldId id="310" r:id="rId29"/>
    <p:sldId id="279" r:id="rId30"/>
    <p:sldId id="278" r:id="rId31"/>
    <p:sldId id="280" r:id="rId32"/>
    <p:sldId id="282" r:id="rId33"/>
    <p:sldId id="283" r:id="rId34"/>
    <p:sldId id="309" r:id="rId35"/>
    <p:sldId id="285" r:id="rId36"/>
    <p:sldId id="284" r:id="rId37"/>
    <p:sldId id="286" r:id="rId38"/>
    <p:sldId id="287" r:id="rId39"/>
    <p:sldId id="288" r:id="rId40"/>
    <p:sldId id="306" r:id="rId41"/>
    <p:sldId id="290" r:id="rId42"/>
    <p:sldId id="289" r:id="rId43"/>
    <p:sldId id="291" r:id="rId44"/>
    <p:sldId id="307" r:id="rId45"/>
    <p:sldId id="308" r:id="rId46"/>
    <p:sldId id="292" r:id="rId47"/>
    <p:sldId id="305" r:id="rId48"/>
    <p:sldId id="293" r:id="rId49"/>
    <p:sldId id="29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09" autoAdjust="0"/>
    <p:restoredTop sz="94660"/>
  </p:normalViewPr>
  <p:slideViewPr>
    <p:cSldViewPr snapToGrid="0">
      <p:cViewPr varScale="1">
        <p:scale>
          <a:sx n="75" d="100"/>
          <a:sy n="75" d="100"/>
        </p:scale>
        <p:origin x="72"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237321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325804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220923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135670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354368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135628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333999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25192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400244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117940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53DB80-28AC-42B5-8112-BF7F4175B0E3}"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82C1E-2466-4CD5-B058-7B3F96686CBA}" type="slidenum">
              <a:rPr lang="en-US" smtClean="0"/>
              <a:pPr/>
              <a:t>‹#›</a:t>
            </a:fld>
            <a:endParaRPr lang="en-US"/>
          </a:p>
        </p:txBody>
      </p:sp>
    </p:spTree>
    <p:extLst>
      <p:ext uri="{BB962C8B-B14F-4D97-AF65-F5344CB8AC3E}">
        <p14:creationId xmlns:p14="http://schemas.microsoft.com/office/powerpoint/2010/main" val="228792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3DB80-28AC-42B5-8112-BF7F4175B0E3}" type="datetimeFigureOut">
              <a:rPr lang="en-US" smtClean="0"/>
              <a:pPr/>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82C1E-2466-4CD5-B058-7B3F96686CBA}" type="slidenum">
              <a:rPr lang="en-US" smtClean="0"/>
              <a:pPr/>
              <a:t>‹#›</a:t>
            </a:fld>
            <a:endParaRPr lang="en-US"/>
          </a:p>
        </p:txBody>
      </p:sp>
    </p:spTree>
    <p:extLst>
      <p:ext uri="{BB962C8B-B14F-4D97-AF65-F5344CB8AC3E}">
        <p14:creationId xmlns:p14="http://schemas.microsoft.com/office/powerpoint/2010/main" val="251502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hatis.techtarget.com/definition/MTBF-mean-time-between-failures" TargetMode="Externa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Protection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4445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Array Components</a:t>
            </a:r>
          </a:p>
        </p:txBody>
      </p:sp>
      <p:pic>
        <p:nvPicPr>
          <p:cNvPr id="4" name="Content Placeholder 3"/>
          <p:cNvPicPr>
            <a:picLocks noGrp="1" noChangeAspect="1"/>
          </p:cNvPicPr>
          <p:nvPr>
            <p:ph idx="1"/>
          </p:nvPr>
        </p:nvPicPr>
        <p:blipFill>
          <a:blip r:embed="rId2"/>
          <a:stretch>
            <a:fillRect/>
          </a:stretch>
        </p:blipFill>
        <p:spPr>
          <a:xfrm>
            <a:off x="2233749" y="1972491"/>
            <a:ext cx="8112034" cy="4741818"/>
          </a:xfrm>
          <a:prstGeom prst="rect">
            <a:avLst/>
          </a:prstGeom>
        </p:spPr>
      </p:pic>
    </p:spTree>
    <p:extLst>
      <p:ext uri="{BB962C8B-B14F-4D97-AF65-F5344CB8AC3E}">
        <p14:creationId xmlns:p14="http://schemas.microsoft.com/office/powerpoint/2010/main" val="25972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Logical arrays are comprised of logical volumes (LV). </a:t>
            </a:r>
          </a:p>
          <a:p>
            <a:r>
              <a:rPr lang="en-US" dirty="0"/>
              <a:t>The operating system recognizes the LVs as if they are physical HDDs managed by the RAID controller.</a:t>
            </a:r>
          </a:p>
          <a:p>
            <a:r>
              <a:rPr lang="en-US" dirty="0"/>
              <a:t>The number of HDDs in a logical array depends on the RAID level used.</a:t>
            </a:r>
          </a:p>
          <a:p>
            <a:r>
              <a:rPr lang="en-US" dirty="0"/>
              <a:t>Configurations could have a logical array with multiple physical arrays or a physical array with multiple logical arrays</a:t>
            </a:r>
          </a:p>
        </p:txBody>
      </p:sp>
    </p:spTree>
    <p:extLst>
      <p:ext uri="{BB962C8B-B14F-4D97-AF65-F5344CB8AC3E}">
        <p14:creationId xmlns:p14="http://schemas.microsoft.com/office/powerpoint/2010/main" val="292224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 RAID Levels</a:t>
            </a:r>
          </a:p>
        </p:txBody>
      </p:sp>
      <p:sp>
        <p:nvSpPr>
          <p:cNvPr id="13315" name="Content Placeholder 2"/>
          <p:cNvSpPr>
            <a:spLocks noGrp="1"/>
          </p:cNvSpPr>
          <p:nvPr>
            <p:ph idx="1"/>
          </p:nvPr>
        </p:nvSpPr>
        <p:spPr>
          <a:xfrm>
            <a:off x="838200" y="1371600"/>
            <a:ext cx="10515600" cy="4805363"/>
          </a:xfrm>
        </p:spPr>
        <p:txBody>
          <a:bodyPr/>
          <a:lstStyle/>
          <a:p>
            <a:pPr algn="just"/>
            <a:r>
              <a:rPr lang="en-US"/>
              <a:t>RAID levels  are defined on the basis of </a:t>
            </a:r>
          </a:p>
          <a:p>
            <a:pPr algn="just"/>
            <a:r>
              <a:rPr lang="en-US"/>
              <a:t>striping, </a:t>
            </a:r>
          </a:p>
          <a:p>
            <a:pPr algn="just"/>
            <a:r>
              <a:rPr lang="en-US"/>
              <a:t>mirroring, </a:t>
            </a:r>
          </a:p>
          <a:p>
            <a:pPr algn="just"/>
            <a:r>
              <a:rPr lang="en-US"/>
              <a:t>parity techniques. </a:t>
            </a:r>
          </a:p>
          <a:p>
            <a:pPr algn="just"/>
            <a:r>
              <a:rPr lang="en-US"/>
              <a:t>These techniques determine the data availability and performance characteristics of an array. </a:t>
            </a:r>
          </a:p>
          <a:p>
            <a:pPr algn="just"/>
            <a:r>
              <a:rPr lang="en-US"/>
              <a:t>Some RAID arrays use one technique, whereas others use a combination of techniques. </a:t>
            </a:r>
          </a:p>
          <a:p>
            <a:pPr algn="just"/>
            <a:r>
              <a:rPr lang="en-US"/>
              <a:t>Application performance and data availability requirements determine the RAID level selection.</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rtlCol="0">
            <a:normAutofit fontScale="90000"/>
          </a:bodyPr>
          <a:lstStyle/>
          <a:p>
            <a:pPr fontAlgn="auto">
              <a:spcAft>
                <a:spcPts val="0"/>
              </a:spcAft>
              <a:defRPr/>
            </a:pPr>
            <a:r>
              <a:rPr lang="en-US" dirty="0"/>
              <a:t> Striping </a:t>
            </a:r>
          </a:p>
        </p:txBody>
      </p:sp>
      <p:pic>
        <p:nvPicPr>
          <p:cNvPr id="14339" name="Picture 3"/>
          <p:cNvPicPr>
            <a:picLocks noChangeAspect="1" noChangeArrowheads="1"/>
          </p:cNvPicPr>
          <p:nvPr/>
        </p:nvPicPr>
        <p:blipFill>
          <a:blip r:embed="rId2"/>
          <a:srcRect/>
          <a:stretch>
            <a:fillRect/>
          </a:stretch>
        </p:blipFill>
        <p:spPr bwMode="auto">
          <a:xfrm>
            <a:off x="666750" y="1227138"/>
            <a:ext cx="11037888" cy="49260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a:p>
        </p:txBody>
      </p:sp>
      <p:sp>
        <p:nvSpPr>
          <p:cNvPr id="15363" name="Content Placeholder 2"/>
          <p:cNvSpPr>
            <a:spLocks noGrp="1"/>
          </p:cNvSpPr>
          <p:nvPr>
            <p:ph idx="1"/>
          </p:nvPr>
        </p:nvSpPr>
        <p:spPr/>
        <p:txBody>
          <a:bodyPr/>
          <a:lstStyle/>
          <a:p>
            <a:r>
              <a:rPr lang="en-US"/>
              <a:t>A RAID set is a group of disks. </a:t>
            </a:r>
          </a:p>
          <a:p>
            <a:r>
              <a:rPr lang="en-US"/>
              <a:t>Within each disk, a predefined number of contiguously addressable disk blocks are defined as </a:t>
            </a:r>
            <a:r>
              <a:rPr lang="en-US" i="1"/>
              <a:t>strips. </a:t>
            </a:r>
          </a:p>
          <a:p>
            <a:r>
              <a:rPr lang="en-US" i="1"/>
              <a:t>The set of aligned strips </a:t>
            </a:r>
            <a:r>
              <a:rPr lang="en-US"/>
              <a:t>that spans across all the disks within the RAID set is called a </a:t>
            </a:r>
            <a:r>
              <a:rPr lang="en-US" i="1"/>
              <a:t>stripe. </a:t>
            </a:r>
          </a:p>
          <a:p>
            <a:r>
              <a:rPr lang="en-US" i="1"/>
              <a:t>Above  </a:t>
            </a:r>
            <a:r>
              <a:rPr lang="en-US"/>
              <a:t>shows physical and logical representations of a striped RAID 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p>
        </p:txBody>
      </p:sp>
      <p:sp>
        <p:nvSpPr>
          <p:cNvPr id="16387" name="Content Placeholder 2"/>
          <p:cNvSpPr>
            <a:spLocks noGrp="1"/>
          </p:cNvSpPr>
          <p:nvPr>
            <p:ph idx="1"/>
          </p:nvPr>
        </p:nvSpPr>
        <p:spPr/>
        <p:txBody>
          <a:bodyPr/>
          <a:lstStyle/>
          <a:p>
            <a:r>
              <a:rPr lang="en-US" i="1"/>
              <a:t>Strip size (also called stripe depth) describes the number of blocks in a strip,</a:t>
            </a:r>
          </a:p>
          <a:p>
            <a:r>
              <a:rPr lang="en-US"/>
              <a:t>and is the maximum amount of data that can be written to or read from a single HDD in the set before the next HDD is accessed, assuming that the accessed data starts at the beginning of the strip. </a:t>
            </a:r>
          </a:p>
          <a:p>
            <a:r>
              <a:rPr lang="en-US"/>
              <a:t>Note that all strips in a stripe have the same number of blocks, and decreasing strip size means that data is broken into smaller pieces when spread across the disks.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p>
        </p:txBody>
      </p:sp>
      <p:sp>
        <p:nvSpPr>
          <p:cNvPr id="17411" name="Content Placeholder 2"/>
          <p:cNvSpPr>
            <a:spLocks noGrp="1"/>
          </p:cNvSpPr>
          <p:nvPr>
            <p:ph idx="1"/>
          </p:nvPr>
        </p:nvSpPr>
        <p:spPr/>
        <p:txBody>
          <a:bodyPr/>
          <a:lstStyle/>
          <a:p>
            <a:r>
              <a:rPr lang="en-US"/>
              <a:t>Stripe size is a multiple of strip size by the number of HDDs in the RAID set.</a:t>
            </a:r>
          </a:p>
          <a:p>
            <a:r>
              <a:rPr lang="en-US" i="1"/>
              <a:t>Stripe width refers to the number of data strips in a stripe.</a:t>
            </a:r>
          </a:p>
          <a:p>
            <a:r>
              <a:rPr lang="en-US"/>
              <a:t>Striped RAID does not protect data unless parity or mirroring is used.</a:t>
            </a:r>
          </a:p>
          <a:p>
            <a:r>
              <a:rPr lang="en-US"/>
              <a:t>However, striping may significantly improve I/O performance. Depending on the type of RAID implementation, the RAID controller can be configured to access data across multiple HDDs simultaneously.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a:t>Mirroring</a:t>
            </a:r>
          </a:p>
        </p:txBody>
      </p:sp>
      <p:sp>
        <p:nvSpPr>
          <p:cNvPr id="3" name="Content Placeholder 2"/>
          <p:cNvSpPr>
            <a:spLocks noGrp="1"/>
          </p:cNvSpPr>
          <p:nvPr>
            <p:ph idx="1"/>
          </p:nvPr>
        </p:nvSpPr>
        <p:spPr>
          <a:xfrm>
            <a:off x="838200" y="1162594"/>
            <a:ext cx="10515600" cy="5421085"/>
          </a:xfrm>
        </p:spPr>
        <p:txBody>
          <a:bodyPr>
            <a:noAutofit/>
          </a:bodyPr>
          <a:lstStyle/>
          <a:p>
            <a:pPr>
              <a:lnSpc>
                <a:spcPct val="100000"/>
              </a:lnSpc>
            </a:pPr>
            <a:r>
              <a:rPr lang="en-US" sz="2000" dirty="0">
                <a:cs typeface="Times New Roman" panose="02020603050405020304" pitchFamily="18" charset="0"/>
              </a:rPr>
              <a:t>Mirroring is a technique where by data is stored on two different HDDs, yield-</a:t>
            </a:r>
            <a:r>
              <a:rPr lang="en-US" sz="2000" dirty="0" err="1">
                <a:cs typeface="Times New Roman" panose="02020603050405020304" pitchFamily="18" charset="0"/>
              </a:rPr>
              <a:t>ing</a:t>
            </a:r>
            <a:r>
              <a:rPr lang="en-US" sz="2000" dirty="0">
                <a:cs typeface="Times New Roman" panose="02020603050405020304" pitchFamily="18" charset="0"/>
              </a:rPr>
              <a:t> two copies of data. </a:t>
            </a:r>
          </a:p>
          <a:p>
            <a:pPr>
              <a:lnSpc>
                <a:spcPct val="100000"/>
              </a:lnSpc>
            </a:pPr>
            <a:r>
              <a:rPr lang="en-US" sz="2000" dirty="0">
                <a:cs typeface="Times New Roman" panose="02020603050405020304" pitchFamily="18" charset="0"/>
              </a:rPr>
              <a:t>In the event of one HDD failure, the data is intact on the surviving HDD and the controller continues to service the host’s data requests from the surviving disk of a mirrored pair</a:t>
            </a:r>
          </a:p>
          <a:p>
            <a:pPr>
              <a:lnSpc>
                <a:spcPct val="100000"/>
              </a:lnSpc>
            </a:pPr>
            <a:r>
              <a:rPr lang="en-US" sz="2000" dirty="0">
                <a:cs typeface="Times New Roman" panose="02020603050405020304" pitchFamily="18" charset="0"/>
              </a:rPr>
              <a:t>When the failed disk is replaced with a new disk, the controller copies the data from the surviving disk of the mirrored pair. </a:t>
            </a:r>
          </a:p>
          <a:p>
            <a:pPr>
              <a:lnSpc>
                <a:spcPct val="100000"/>
              </a:lnSpc>
            </a:pPr>
            <a:r>
              <a:rPr lang="en-US" sz="2000" dirty="0">
                <a:cs typeface="Times New Roman" panose="02020603050405020304" pitchFamily="18" charset="0"/>
              </a:rPr>
              <a:t>This activity is transparent to the host.</a:t>
            </a:r>
          </a:p>
          <a:p>
            <a:pPr>
              <a:lnSpc>
                <a:spcPct val="100000"/>
              </a:lnSpc>
            </a:pPr>
            <a:r>
              <a:rPr lang="en-US" sz="2000" dirty="0">
                <a:cs typeface="Times New Roman" panose="02020603050405020304" pitchFamily="18" charset="0"/>
              </a:rPr>
              <a:t>In addition to providing complete data redundancy, mirroring enables faster recovery from disk failure.</a:t>
            </a:r>
          </a:p>
          <a:p>
            <a:pPr>
              <a:lnSpc>
                <a:spcPct val="100000"/>
              </a:lnSpc>
            </a:pPr>
            <a:r>
              <a:rPr lang="en-US" sz="2000" dirty="0">
                <a:cs typeface="Times New Roman" panose="02020603050405020304" pitchFamily="18" charset="0"/>
              </a:rPr>
              <a:t> However, disk mirroring provides only data protection and is not a substitute for data backup. </a:t>
            </a:r>
          </a:p>
          <a:p>
            <a:pPr>
              <a:lnSpc>
                <a:spcPct val="100000"/>
              </a:lnSpc>
            </a:pPr>
            <a:r>
              <a:rPr lang="en-US" sz="2000" dirty="0">
                <a:cs typeface="Times New Roman" panose="02020603050405020304" pitchFamily="18" charset="0"/>
              </a:rPr>
              <a:t>Mirroring constantly captures changes in the data, whereas a backup captures point-in-time images of data.</a:t>
            </a:r>
            <a:br>
              <a:rPr lang="en-US" sz="2000" dirty="0">
                <a:cs typeface="Times New Roman" panose="02020603050405020304" pitchFamily="18" charset="0"/>
              </a:rPr>
            </a:br>
            <a:endParaRPr lang="en-US" sz="2000" dirty="0">
              <a:cs typeface="Times New Roman" panose="02020603050405020304" pitchFamily="18" charset="0"/>
            </a:endParaRPr>
          </a:p>
        </p:txBody>
      </p:sp>
    </p:spTree>
    <p:extLst>
      <p:ext uri="{BB962C8B-B14F-4D97-AF65-F5344CB8AC3E}">
        <p14:creationId xmlns:p14="http://schemas.microsoft.com/office/powerpoint/2010/main" val="3324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Mirroring</a:t>
            </a:r>
          </a:p>
        </p:txBody>
      </p:sp>
      <p:pic>
        <p:nvPicPr>
          <p:cNvPr id="4" name="Content Placeholder 3"/>
          <p:cNvPicPr>
            <a:picLocks noGrp="1" noChangeAspect="1"/>
          </p:cNvPicPr>
          <p:nvPr>
            <p:ph idx="1"/>
          </p:nvPr>
        </p:nvPicPr>
        <p:blipFill>
          <a:blip r:embed="rId2"/>
          <a:stretch>
            <a:fillRect/>
          </a:stretch>
        </p:blipFill>
        <p:spPr>
          <a:xfrm>
            <a:off x="1293223" y="2259874"/>
            <a:ext cx="9392194" cy="3958046"/>
          </a:xfrm>
          <a:prstGeom prst="rect">
            <a:avLst/>
          </a:prstGeom>
        </p:spPr>
      </p:pic>
    </p:spTree>
    <p:extLst>
      <p:ext uri="{BB962C8B-B14F-4D97-AF65-F5344CB8AC3E}">
        <p14:creationId xmlns:p14="http://schemas.microsoft.com/office/powerpoint/2010/main" val="240844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Mirroring involves duplication of data — the amount of storage capacity</a:t>
            </a:r>
          </a:p>
          <a:p>
            <a:pPr marL="0" indent="0">
              <a:buNone/>
            </a:pPr>
            <a:r>
              <a:rPr lang="en-US" dirty="0"/>
              <a:t>  needed is twice the amount of data being stored. </a:t>
            </a:r>
          </a:p>
          <a:p>
            <a:r>
              <a:rPr lang="en-US" dirty="0"/>
              <a:t>Therefore, mirroring is considered expensive and is preferred for mission-critical applications that cannot afford data loss. </a:t>
            </a:r>
          </a:p>
          <a:p>
            <a:r>
              <a:rPr lang="en-US" dirty="0"/>
              <a:t>Mirroring improves read performance because read requests can be serviced by both disks. </a:t>
            </a:r>
          </a:p>
          <a:p>
            <a:r>
              <a:rPr lang="en-US" dirty="0"/>
              <a:t>However, write performance deteriorates, as each write request manifests as two writes on the HDDs.</a:t>
            </a:r>
          </a:p>
          <a:p>
            <a:r>
              <a:rPr lang="en-US" dirty="0"/>
              <a:t> In other words, mirroring does not deliver the same levels of write performance as a striped RAID.</a:t>
            </a:r>
          </a:p>
        </p:txBody>
      </p:sp>
    </p:spTree>
    <p:extLst>
      <p:ext uri="{BB962C8B-B14F-4D97-AF65-F5344CB8AC3E}">
        <p14:creationId xmlns:p14="http://schemas.microsoft.com/office/powerpoint/2010/main" val="169196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RAID?</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RAID (redundant array of independent disks) is a way of storing the same data in different places on multiple hard disks or solid-state drives (SSDs) to protect data in the case of a drive failure.</a:t>
            </a:r>
          </a:p>
          <a:p>
            <a:r>
              <a:rPr lang="en-US" sz="2400" dirty="0">
                <a:latin typeface="Times New Roman" panose="02020603050405020304" pitchFamily="18" charset="0"/>
                <a:cs typeface="Times New Roman" panose="02020603050405020304" pitchFamily="18" charset="0"/>
              </a:rPr>
              <a:t> There are different RAID levels, however, and not all have the goal of providing redundancy.</a:t>
            </a:r>
          </a:p>
        </p:txBody>
      </p:sp>
    </p:spTree>
    <p:extLst>
      <p:ext uri="{BB962C8B-B14F-4D97-AF65-F5344CB8AC3E}">
        <p14:creationId xmlns:p14="http://schemas.microsoft.com/office/powerpoint/2010/main" val="179377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a:t>
            </a:r>
          </a:p>
        </p:txBody>
      </p:sp>
      <p:sp>
        <p:nvSpPr>
          <p:cNvPr id="3" name="Content Placeholder 2"/>
          <p:cNvSpPr>
            <a:spLocks noGrp="1"/>
          </p:cNvSpPr>
          <p:nvPr>
            <p:ph idx="1"/>
          </p:nvPr>
        </p:nvSpPr>
        <p:spPr>
          <a:xfrm>
            <a:off x="838200" y="1384663"/>
            <a:ext cx="10515600" cy="4792300"/>
          </a:xfrm>
        </p:spPr>
        <p:txBody>
          <a:bodyPr>
            <a:normAutofit fontScale="85000" lnSpcReduction="20000"/>
          </a:bodyPr>
          <a:lstStyle/>
          <a:p>
            <a:pPr algn="just"/>
            <a:r>
              <a:rPr lang="en-US" i="1" dirty="0"/>
              <a:t>Parity </a:t>
            </a:r>
            <a:r>
              <a:rPr lang="en-US" dirty="0"/>
              <a:t>is a method of protecting striped data from HDD failure without the cost of mirroring</a:t>
            </a:r>
          </a:p>
          <a:p>
            <a:pPr algn="just"/>
            <a:r>
              <a:rPr lang="en-US" dirty="0"/>
              <a:t>An additional HDD is added to the stripe width to hold parity, a mathematical construct that allows re-creation of the missing data. </a:t>
            </a:r>
          </a:p>
          <a:p>
            <a:pPr algn="just"/>
            <a:r>
              <a:rPr lang="en-US" dirty="0"/>
              <a:t>Parity is a redundancy check that ensures full protection of data without maintaining a full set of duplicate data</a:t>
            </a:r>
          </a:p>
          <a:p>
            <a:r>
              <a:rPr lang="en-US" dirty="0"/>
              <a:t>Parity information can be stored on separate, dedicated HDDs or distributed across all the drives in a RAID set.</a:t>
            </a:r>
          </a:p>
          <a:p>
            <a:r>
              <a:rPr lang="en-US" dirty="0"/>
              <a:t> Figure 3-4 shows a parity RAID. </a:t>
            </a:r>
          </a:p>
          <a:p>
            <a:r>
              <a:rPr lang="en-US" dirty="0"/>
              <a:t>The first four disks, labeled </a:t>
            </a:r>
            <a:r>
              <a:rPr lang="en-US" i="1" dirty="0"/>
              <a:t>D, </a:t>
            </a:r>
            <a:r>
              <a:rPr lang="en-US" dirty="0"/>
              <a:t>contain the data. </a:t>
            </a:r>
          </a:p>
          <a:p>
            <a:r>
              <a:rPr lang="en-US" dirty="0"/>
              <a:t>The fifth disk, labeled </a:t>
            </a:r>
            <a:r>
              <a:rPr lang="en-US" i="1" dirty="0"/>
              <a:t>P</a:t>
            </a:r>
            <a:r>
              <a:rPr lang="en-US" dirty="0"/>
              <a:t>, stores the parity information, which in this case is the sum of the elements in each row.</a:t>
            </a:r>
          </a:p>
          <a:p>
            <a:r>
              <a:rPr lang="en-US" dirty="0"/>
              <a:t>Now, if one of the </a:t>
            </a:r>
            <a:r>
              <a:rPr lang="en-US" i="1" dirty="0"/>
              <a:t>D</a:t>
            </a:r>
            <a:r>
              <a:rPr lang="en-US" dirty="0"/>
              <a:t>s fails, the missing value can be calculated by subtracting the sum of the rest of the elements from the parity value.</a:t>
            </a:r>
          </a:p>
        </p:txBody>
      </p:sp>
    </p:spTree>
    <p:extLst>
      <p:ext uri="{BB962C8B-B14F-4D97-AF65-F5344CB8AC3E}">
        <p14:creationId xmlns:p14="http://schemas.microsoft.com/office/powerpoint/2010/main" val="169163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a:t>
            </a:r>
          </a:p>
        </p:txBody>
      </p:sp>
      <p:pic>
        <p:nvPicPr>
          <p:cNvPr id="4" name="Content Placeholder 3"/>
          <p:cNvPicPr>
            <a:picLocks noGrp="1" noChangeAspect="1"/>
          </p:cNvPicPr>
          <p:nvPr>
            <p:ph idx="1"/>
          </p:nvPr>
        </p:nvPicPr>
        <p:blipFill>
          <a:blip r:embed="rId2"/>
          <a:stretch>
            <a:fillRect/>
          </a:stretch>
        </p:blipFill>
        <p:spPr>
          <a:xfrm>
            <a:off x="1345475" y="2103119"/>
            <a:ext cx="9248502" cy="4010297"/>
          </a:xfrm>
          <a:prstGeom prst="rect">
            <a:avLst/>
          </a:prstGeom>
        </p:spPr>
      </p:pic>
    </p:spTree>
    <p:extLst>
      <p:ext uri="{BB962C8B-B14F-4D97-AF65-F5344CB8AC3E}">
        <p14:creationId xmlns:p14="http://schemas.microsoft.com/office/powerpoint/2010/main" val="20030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a:t>
            </a:r>
          </a:p>
        </p:txBody>
      </p:sp>
      <p:pic>
        <p:nvPicPr>
          <p:cNvPr id="7" name="Content Placeholder 6"/>
          <p:cNvPicPr>
            <a:picLocks noGrp="1" noChangeAspect="1"/>
          </p:cNvPicPr>
          <p:nvPr>
            <p:ph idx="1"/>
          </p:nvPr>
        </p:nvPicPr>
        <p:blipFill>
          <a:blip r:embed="rId2"/>
          <a:stretch>
            <a:fillRect/>
          </a:stretch>
        </p:blipFill>
        <p:spPr>
          <a:xfrm>
            <a:off x="1955066" y="1825625"/>
            <a:ext cx="8281867" cy="4351338"/>
          </a:xfrm>
          <a:prstGeom prst="rect">
            <a:avLst/>
          </a:prstGeom>
        </p:spPr>
      </p:pic>
    </p:spTree>
    <p:extLst>
      <p:ext uri="{BB962C8B-B14F-4D97-AF65-F5344CB8AC3E}">
        <p14:creationId xmlns:p14="http://schemas.microsoft.com/office/powerpoint/2010/main" val="1434048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a:t>
            </a:r>
          </a:p>
        </p:txBody>
      </p:sp>
      <p:sp>
        <p:nvSpPr>
          <p:cNvPr id="3" name="Content Placeholder 2"/>
          <p:cNvSpPr>
            <a:spLocks noGrp="1"/>
          </p:cNvSpPr>
          <p:nvPr>
            <p:ph idx="1"/>
          </p:nvPr>
        </p:nvSpPr>
        <p:spPr>
          <a:xfrm>
            <a:off x="838200" y="1397726"/>
            <a:ext cx="10515600" cy="5146765"/>
          </a:xfrm>
        </p:spPr>
        <p:txBody>
          <a:bodyPr>
            <a:normAutofit fontScale="92500"/>
          </a:bodyPr>
          <a:lstStyle/>
          <a:p>
            <a:pPr algn="just"/>
            <a:r>
              <a:rPr lang="en-US" dirty="0"/>
              <a:t>In a RAID 0 configuration, data is striped across the HDDs in a RAID set. </a:t>
            </a:r>
          </a:p>
          <a:p>
            <a:pPr algn="just"/>
            <a:r>
              <a:rPr lang="en-US" dirty="0"/>
              <a:t>It utilizes the full storage capacity by distributing strips of data over multiple HDDs in a RAID set. </a:t>
            </a:r>
          </a:p>
          <a:p>
            <a:pPr algn="just"/>
            <a:r>
              <a:rPr lang="en-US" dirty="0"/>
              <a:t>To read data, all the strips are put back together by the controller.</a:t>
            </a:r>
          </a:p>
          <a:p>
            <a:pPr algn="just"/>
            <a:r>
              <a:rPr lang="en-US" dirty="0"/>
              <a:t>The stripe size is specified at a host level for software RAID and is vendor specific for hardware RAID.</a:t>
            </a:r>
          </a:p>
          <a:p>
            <a:pPr algn="just"/>
            <a:r>
              <a:rPr lang="en-US" dirty="0"/>
              <a:t> Figure  shows RAID 0 on a storage array in which data is striped across 5 disks. When the number of drives in the array increases, performance improves because more data can be read or written simultaneously.</a:t>
            </a:r>
          </a:p>
          <a:p>
            <a:pPr algn="just"/>
            <a:r>
              <a:rPr lang="en-US" dirty="0"/>
              <a:t>RAID 0 is used in applications that need high I/O throughput. </a:t>
            </a:r>
          </a:p>
          <a:p>
            <a:pPr algn="just"/>
            <a:r>
              <a:rPr lang="en-US" dirty="0"/>
              <a:t>However, if these applications require high availability, RAID 0 does not provide data protection and availability in the event of drive failures</a:t>
            </a:r>
          </a:p>
        </p:txBody>
      </p:sp>
    </p:spTree>
    <p:extLst>
      <p:ext uri="{BB962C8B-B14F-4D97-AF65-F5344CB8AC3E}">
        <p14:creationId xmlns:p14="http://schemas.microsoft.com/office/powerpoint/2010/main" val="190690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a:t>
            </a:r>
          </a:p>
        </p:txBody>
      </p:sp>
      <p:pic>
        <p:nvPicPr>
          <p:cNvPr id="6" name="Content Placeholder 5"/>
          <p:cNvPicPr>
            <a:picLocks noGrp="1" noChangeAspect="1"/>
          </p:cNvPicPr>
          <p:nvPr>
            <p:ph idx="1"/>
          </p:nvPr>
        </p:nvPicPr>
        <p:blipFill>
          <a:blip r:embed="rId2"/>
          <a:stretch>
            <a:fillRect/>
          </a:stretch>
        </p:blipFill>
        <p:spPr>
          <a:xfrm>
            <a:off x="1955066" y="1825625"/>
            <a:ext cx="8281867" cy="4351338"/>
          </a:xfrm>
          <a:prstGeom prst="rect">
            <a:avLst/>
          </a:prstGeom>
        </p:spPr>
      </p:pic>
    </p:spTree>
    <p:extLst>
      <p:ext uri="{BB962C8B-B14F-4D97-AF65-F5344CB8AC3E}">
        <p14:creationId xmlns:p14="http://schemas.microsoft.com/office/powerpoint/2010/main" val="48577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a:t>
            </a:r>
          </a:p>
        </p:txBody>
      </p:sp>
      <p:sp>
        <p:nvSpPr>
          <p:cNvPr id="3" name="Content Placeholder 2"/>
          <p:cNvSpPr>
            <a:spLocks noGrp="1"/>
          </p:cNvSpPr>
          <p:nvPr>
            <p:ph idx="1"/>
          </p:nvPr>
        </p:nvSpPr>
        <p:spPr/>
        <p:txBody>
          <a:bodyPr>
            <a:normAutofit/>
          </a:bodyPr>
          <a:lstStyle/>
          <a:p>
            <a:r>
              <a:rPr lang="en-US" dirty="0"/>
              <a:t>In a RAID 1 configuration, data is mirrored to improve fault tolerance </a:t>
            </a:r>
          </a:p>
          <a:p>
            <a:r>
              <a:rPr lang="en-US" dirty="0"/>
              <a:t>A RAID 1 group consists of at least two HDDs. </a:t>
            </a:r>
          </a:p>
          <a:p>
            <a:r>
              <a:rPr lang="en-US" dirty="0"/>
              <a:t>As explained in mirroring, every write is written to both disks, which is transparent to the host in a hardware RAID implementation. </a:t>
            </a:r>
          </a:p>
          <a:p>
            <a:r>
              <a:rPr lang="en-US" dirty="0"/>
              <a:t>In the event of disk failure, the impact on data recovery is the least among all RAID implementations. </a:t>
            </a:r>
          </a:p>
          <a:p>
            <a:r>
              <a:rPr lang="en-US" dirty="0"/>
              <a:t>This is because the RAID controller uses the mirror drive for data recovery and continuous operation. </a:t>
            </a:r>
          </a:p>
          <a:p>
            <a:r>
              <a:rPr lang="en-US" dirty="0"/>
              <a:t>RAID 1 is suitable for applications that require high availability.</a:t>
            </a:r>
          </a:p>
        </p:txBody>
      </p:sp>
    </p:spTree>
    <p:extLst>
      <p:ext uri="{BB962C8B-B14F-4D97-AF65-F5344CB8AC3E}">
        <p14:creationId xmlns:p14="http://schemas.microsoft.com/office/powerpoint/2010/main" val="149533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RAID</a:t>
            </a:r>
          </a:p>
        </p:txBody>
      </p:sp>
      <p:sp>
        <p:nvSpPr>
          <p:cNvPr id="3" name="Content Placeholder 2"/>
          <p:cNvSpPr>
            <a:spLocks noGrp="1"/>
          </p:cNvSpPr>
          <p:nvPr>
            <p:ph idx="1"/>
          </p:nvPr>
        </p:nvSpPr>
        <p:spPr/>
        <p:txBody>
          <a:bodyPr>
            <a:normAutofit fontScale="92500" lnSpcReduction="10000"/>
          </a:bodyPr>
          <a:lstStyle/>
          <a:p>
            <a:pPr algn="just"/>
            <a:r>
              <a:rPr lang="en-US" dirty="0"/>
              <a:t>Most data centers require data redundancy and performance from their RAID arrays. </a:t>
            </a:r>
          </a:p>
          <a:p>
            <a:pPr algn="just"/>
            <a:r>
              <a:rPr lang="en-US" dirty="0"/>
              <a:t>RAID 0+1 and RAID 1+0 combine the performance benefits of RAID 0 with the redundancy benefits of RAID 1.</a:t>
            </a:r>
          </a:p>
          <a:p>
            <a:pPr algn="just"/>
            <a:r>
              <a:rPr lang="en-US" dirty="0"/>
              <a:t> They use striping and mirroring techniques and combine their benefits.</a:t>
            </a:r>
          </a:p>
          <a:p>
            <a:pPr algn="just"/>
            <a:r>
              <a:rPr lang="en-US" dirty="0"/>
              <a:t> These types of RAID require an even number of disks, the minimum being four </a:t>
            </a:r>
          </a:p>
          <a:p>
            <a:pPr algn="just"/>
            <a:r>
              <a:rPr lang="en-US" dirty="0"/>
              <a:t>RAID 1+0 is also known as RAID 10 (Ten) or RAID 1/0.</a:t>
            </a:r>
          </a:p>
          <a:p>
            <a:pPr algn="just"/>
            <a:r>
              <a:rPr lang="en-US" dirty="0"/>
              <a:t> Similarly, RAID 0+1 is also known as RAID 01 or RAID 0/1. </a:t>
            </a:r>
          </a:p>
          <a:p>
            <a:pPr algn="just"/>
            <a:r>
              <a:rPr lang="en-US" dirty="0"/>
              <a:t>RAID 1+0 performs well for workloads that use small, random, write-intensive I/O. </a:t>
            </a:r>
          </a:p>
        </p:txBody>
      </p:sp>
    </p:spTree>
    <p:extLst>
      <p:ext uri="{BB962C8B-B14F-4D97-AF65-F5344CB8AC3E}">
        <p14:creationId xmlns:p14="http://schemas.microsoft.com/office/powerpoint/2010/main" val="2542182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fontScale="90000"/>
          </a:bodyPr>
          <a:lstStyle/>
          <a:p>
            <a:r>
              <a:rPr lang="en-US" dirty="0"/>
              <a:t>Some applications that benefit from</a:t>
            </a:r>
            <a:br>
              <a:rPr lang="en-US" dirty="0"/>
            </a:br>
            <a:r>
              <a:rPr lang="en-US" dirty="0"/>
              <a:t>RAID 1+0 include the following:</a:t>
            </a:r>
          </a:p>
        </p:txBody>
      </p:sp>
      <p:sp>
        <p:nvSpPr>
          <p:cNvPr id="3" name="Content Placeholder 2"/>
          <p:cNvSpPr>
            <a:spLocks noGrp="1"/>
          </p:cNvSpPr>
          <p:nvPr>
            <p:ph idx="1"/>
          </p:nvPr>
        </p:nvSpPr>
        <p:spPr>
          <a:xfrm>
            <a:off x="838200" y="1502229"/>
            <a:ext cx="10892246" cy="4911634"/>
          </a:xfrm>
        </p:spPr>
        <p:txBody>
          <a:bodyPr>
            <a:normAutofit/>
          </a:bodyPr>
          <a:lstStyle/>
          <a:p>
            <a:pPr algn="just"/>
            <a:r>
              <a:rPr lang="en-US" dirty="0"/>
              <a:t>High transaction rate Online Transaction Processing (OLTP)</a:t>
            </a:r>
          </a:p>
          <a:p>
            <a:pPr algn="just"/>
            <a:r>
              <a:rPr lang="en-US" dirty="0"/>
              <a:t> Large messaging installations</a:t>
            </a:r>
          </a:p>
          <a:p>
            <a:pPr algn="just"/>
            <a:r>
              <a:rPr lang="en-US" dirty="0"/>
              <a:t>Database applications that require high I/O rate, random access, and</a:t>
            </a:r>
          </a:p>
          <a:p>
            <a:pPr algn="just"/>
            <a:r>
              <a:rPr lang="en-US" dirty="0"/>
              <a:t>high availability</a:t>
            </a:r>
          </a:p>
        </p:txBody>
      </p:sp>
    </p:spTree>
    <p:extLst>
      <p:ext uri="{BB962C8B-B14F-4D97-AF65-F5344CB8AC3E}">
        <p14:creationId xmlns:p14="http://schemas.microsoft.com/office/powerpoint/2010/main" val="349040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635000"/>
            <a:ext cx="10896599" cy="5541963"/>
          </a:xfrm>
          <a:prstGeom prst="rect">
            <a:avLst/>
          </a:prstGeom>
        </p:spPr>
      </p:pic>
    </p:spTree>
    <p:extLst>
      <p:ext uri="{BB962C8B-B14F-4D97-AF65-F5344CB8AC3E}">
        <p14:creationId xmlns:p14="http://schemas.microsoft.com/office/powerpoint/2010/main" val="306802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A common misconception is that RAID 1+0 and RAID 0+1 are the same. </a:t>
            </a:r>
          </a:p>
          <a:p>
            <a:pPr algn="just"/>
            <a:r>
              <a:rPr lang="en-US" dirty="0"/>
              <a:t>Under normal conditions, RAID levels 1+0 and 0+1 offer identical benefits.</a:t>
            </a:r>
          </a:p>
          <a:p>
            <a:pPr algn="just"/>
            <a:r>
              <a:rPr lang="en-US" dirty="0"/>
              <a:t> However, rebuild operations in the case of disk failure differ between the two.</a:t>
            </a:r>
          </a:p>
          <a:p>
            <a:pPr algn="just"/>
            <a:r>
              <a:rPr lang="en-US" dirty="0"/>
              <a:t>RAID 1+0 is also called </a:t>
            </a:r>
            <a:r>
              <a:rPr lang="en-US" i="1" dirty="0"/>
              <a:t>striped mirror</a:t>
            </a:r>
            <a:r>
              <a:rPr lang="en-US" dirty="0"/>
              <a:t>. </a:t>
            </a:r>
          </a:p>
          <a:p>
            <a:pPr algn="just"/>
            <a:r>
              <a:rPr lang="en-US" dirty="0"/>
              <a:t>The basic element of RAID 1+0 is a mirrored pair, which means that data is first mirrored and then both copies of</a:t>
            </a:r>
          </a:p>
          <a:p>
            <a:pPr algn="just"/>
            <a:r>
              <a:rPr lang="en-US" dirty="0"/>
              <a:t>data are striped across multiple HDDs in a RAID set.</a:t>
            </a:r>
          </a:p>
          <a:p>
            <a:pPr algn="just"/>
            <a:r>
              <a:rPr lang="en-US" dirty="0"/>
              <a:t> When replacing a failed drive, only the mirror is rebuilt.</a:t>
            </a:r>
          </a:p>
          <a:p>
            <a:pPr algn="just"/>
            <a:r>
              <a:rPr lang="en-US" dirty="0"/>
              <a:t> In other words, the disk array controller uses the surviving drive in the mirrored pair for data recovery and continuous operation.</a:t>
            </a:r>
          </a:p>
          <a:p>
            <a:pPr algn="just"/>
            <a:r>
              <a:rPr lang="en-US" dirty="0"/>
              <a:t>Data from the surviving disk is copied to the replacement disk.</a:t>
            </a:r>
          </a:p>
          <a:p>
            <a:endParaRPr lang="en-US" dirty="0"/>
          </a:p>
        </p:txBody>
      </p:sp>
    </p:spTree>
    <p:extLst>
      <p:ext uri="{BB962C8B-B14F-4D97-AF65-F5344CB8AC3E}">
        <p14:creationId xmlns:p14="http://schemas.microsoft.com/office/powerpoint/2010/main" val="344480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RAID works</a:t>
            </a:r>
            <a:br>
              <a:rPr lang="en-US" b="1" dirty="0"/>
            </a:br>
            <a:endParaRPr lang="en-US" dirty="0"/>
          </a:p>
        </p:txBody>
      </p:sp>
      <p:sp>
        <p:nvSpPr>
          <p:cNvPr id="3" name="Content Placeholder 2"/>
          <p:cNvSpPr>
            <a:spLocks noGrp="1"/>
          </p:cNvSpPr>
          <p:nvPr>
            <p:ph idx="1"/>
          </p:nvPr>
        </p:nvSpPr>
        <p:spPr/>
        <p:txBody>
          <a:bodyPr/>
          <a:lstStyle/>
          <a:p>
            <a:r>
              <a:rPr lang="en-US" dirty="0"/>
              <a:t>RAID works by placing data on multiple disks and allowing input/output (I/O) operations to overlap in a balanced way, improving performance. </a:t>
            </a:r>
          </a:p>
          <a:p>
            <a:r>
              <a:rPr lang="en-US" dirty="0"/>
              <a:t>Because using multiple disks increases the </a:t>
            </a:r>
            <a:r>
              <a:rPr lang="en-US" dirty="0">
                <a:hlinkClick r:id="rId2"/>
              </a:rPr>
              <a:t>mean time between failures</a:t>
            </a:r>
            <a:r>
              <a:rPr lang="en-US" dirty="0"/>
              <a:t>, storing data redundantly also increases fault tolerance</a:t>
            </a:r>
          </a:p>
          <a:p>
            <a:r>
              <a:rPr lang="en-US" dirty="0"/>
              <a:t>RAID arrays appear to the operating system (OS) as a single logical drive.</a:t>
            </a:r>
          </a:p>
        </p:txBody>
      </p:sp>
    </p:spTree>
    <p:extLst>
      <p:ext uri="{BB962C8B-B14F-4D97-AF65-F5344CB8AC3E}">
        <p14:creationId xmlns:p14="http://schemas.microsoft.com/office/powerpoint/2010/main" val="2388271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RAID 0+1 is also called </a:t>
            </a:r>
            <a:r>
              <a:rPr lang="en-US" i="1" dirty="0"/>
              <a:t>mirrored stripe</a:t>
            </a:r>
            <a:r>
              <a:rPr lang="en-US" dirty="0"/>
              <a:t>. </a:t>
            </a:r>
          </a:p>
          <a:p>
            <a:r>
              <a:rPr lang="en-US" dirty="0"/>
              <a:t>The basic element of RAID 0+1 is a stripe. </a:t>
            </a:r>
          </a:p>
          <a:p>
            <a:r>
              <a:rPr lang="en-US" dirty="0"/>
              <a:t>This means that the process of striping data across HDDs is performed</a:t>
            </a:r>
          </a:p>
          <a:p>
            <a:r>
              <a:rPr lang="en-US" dirty="0"/>
              <a:t>initially and then the entire stripe is mirrored. </a:t>
            </a:r>
          </a:p>
          <a:p>
            <a:r>
              <a:rPr lang="en-US" dirty="0"/>
              <a:t>If one drive fails, then the entire stripe is faulted. </a:t>
            </a:r>
          </a:p>
          <a:p>
            <a:r>
              <a:rPr lang="en-US" dirty="0"/>
              <a:t>A rebuild operation copies the entire stripe, copying data from each disk in the healthy stripe to an equivalent disk in the failed stripe. </a:t>
            </a:r>
          </a:p>
          <a:p>
            <a:r>
              <a:rPr lang="en-US" dirty="0"/>
              <a:t>This causes increased and unnecessary I/O load on the surviving disks and makes the RAID set more vulnerable to a second disk failure.</a:t>
            </a:r>
          </a:p>
        </p:txBody>
      </p:sp>
    </p:spTree>
    <p:extLst>
      <p:ext uri="{BB962C8B-B14F-4D97-AF65-F5344CB8AC3E}">
        <p14:creationId xmlns:p14="http://schemas.microsoft.com/office/powerpoint/2010/main" val="76001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RAID 3 stripes data for high performance and uses parity for improved fault</a:t>
            </a:r>
          </a:p>
          <a:p>
            <a:r>
              <a:rPr lang="en-US" dirty="0"/>
              <a:t>tolerance.</a:t>
            </a:r>
          </a:p>
          <a:p>
            <a:r>
              <a:rPr lang="en-US" dirty="0"/>
              <a:t> Parity information is stored on a dedicated drive so that data can be</a:t>
            </a:r>
          </a:p>
          <a:p>
            <a:r>
              <a:rPr lang="en-US" dirty="0"/>
              <a:t>reconstructed if a drive fails. </a:t>
            </a:r>
          </a:p>
          <a:p>
            <a:r>
              <a:rPr lang="en-US" dirty="0"/>
              <a:t>For example, of five disks, four are used for data and one is used for parity. Therefore, the total disk space required is 1.25 times the size of the data disks.</a:t>
            </a:r>
          </a:p>
          <a:p>
            <a:r>
              <a:rPr lang="en-US" dirty="0"/>
              <a:t> RAID 3 </a:t>
            </a:r>
            <a:r>
              <a:rPr lang="en-US" b="1" dirty="0"/>
              <a:t>always </a:t>
            </a:r>
            <a:r>
              <a:rPr lang="en-US" dirty="0"/>
              <a:t>reads and writes complete stripes of data across all disks, as the drives operate in parallel. </a:t>
            </a:r>
          </a:p>
          <a:p>
            <a:r>
              <a:rPr lang="en-US" dirty="0"/>
              <a:t>There are no partial writes that update one out of many strips in a stripe..</a:t>
            </a:r>
          </a:p>
        </p:txBody>
      </p:sp>
    </p:spTree>
    <p:extLst>
      <p:ext uri="{BB962C8B-B14F-4D97-AF65-F5344CB8AC3E}">
        <p14:creationId xmlns:p14="http://schemas.microsoft.com/office/powerpoint/2010/main" val="1813749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a:t>
            </a:r>
          </a:p>
        </p:txBody>
      </p:sp>
      <p:pic>
        <p:nvPicPr>
          <p:cNvPr id="6" name="Picture 5"/>
          <p:cNvPicPr>
            <a:picLocks noChangeAspect="1"/>
          </p:cNvPicPr>
          <p:nvPr/>
        </p:nvPicPr>
        <p:blipFill>
          <a:blip r:embed="rId2"/>
          <a:stretch>
            <a:fillRect/>
          </a:stretch>
        </p:blipFill>
        <p:spPr>
          <a:xfrm>
            <a:off x="1690687" y="1419225"/>
            <a:ext cx="8810625" cy="4629150"/>
          </a:xfrm>
          <a:prstGeom prst="rect">
            <a:avLst/>
          </a:prstGeom>
        </p:spPr>
      </p:pic>
    </p:spTree>
    <p:extLst>
      <p:ext uri="{BB962C8B-B14F-4D97-AF65-F5344CB8AC3E}">
        <p14:creationId xmlns:p14="http://schemas.microsoft.com/office/powerpoint/2010/main" val="199558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4</a:t>
            </a:r>
          </a:p>
        </p:txBody>
      </p:sp>
      <p:sp>
        <p:nvSpPr>
          <p:cNvPr id="3" name="Content Placeholder 2"/>
          <p:cNvSpPr>
            <a:spLocks noGrp="1"/>
          </p:cNvSpPr>
          <p:nvPr>
            <p:ph idx="1"/>
          </p:nvPr>
        </p:nvSpPr>
        <p:spPr/>
        <p:txBody>
          <a:bodyPr>
            <a:normAutofit fontScale="92500" lnSpcReduction="10000"/>
          </a:bodyPr>
          <a:lstStyle/>
          <a:p>
            <a:r>
              <a:rPr lang="en-US" dirty="0"/>
              <a:t>Similar to RAID 3, RAID 4 stripes data for high performance and uses parity for improved fault tolerance .</a:t>
            </a:r>
          </a:p>
          <a:p>
            <a:r>
              <a:rPr lang="en-US" dirty="0"/>
              <a:t> Data is striped across all disks except the parity disk in the array. Parity information is stored on a dedicated disk so that the data can be rebuilt if a drive fails. </a:t>
            </a:r>
          </a:p>
          <a:p>
            <a:r>
              <a:rPr lang="en-US" dirty="0"/>
              <a:t>Striping is done at the block level.</a:t>
            </a:r>
          </a:p>
          <a:p>
            <a:r>
              <a:rPr lang="en-US" dirty="0"/>
              <a:t>Unlike RAID 3, data disks in RAID 4 can be accessed independently so that</a:t>
            </a:r>
          </a:p>
          <a:p>
            <a:pPr marL="0" indent="0">
              <a:buNone/>
            </a:pPr>
            <a:r>
              <a:rPr lang="en-US" dirty="0"/>
              <a:t>specific data elements can be read or written on single disk without read or</a:t>
            </a:r>
          </a:p>
          <a:p>
            <a:pPr marL="0" indent="0">
              <a:buNone/>
            </a:pPr>
            <a:r>
              <a:rPr lang="en-US" dirty="0"/>
              <a:t>write of an entire stripe. </a:t>
            </a:r>
          </a:p>
          <a:p>
            <a:r>
              <a:rPr lang="en-US" dirty="0"/>
              <a:t>RAID 4 provides good read throughput and reasonable write throughput.</a:t>
            </a:r>
          </a:p>
        </p:txBody>
      </p:sp>
    </p:spTree>
    <p:extLst>
      <p:ext uri="{BB962C8B-B14F-4D97-AF65-F5344CB8AC3E}">
        <p14:creationId xmlns:p14="http://schemas.microsoft.com/office/powerpoint/2010/main" val="1514797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4900" y="749300"/>
            <a:ext cx="10045700" cy="4970463"/>
          </a:xfrm>
          <a:prstGeom prst="rect">
            <a:avLst/>
          </a:prstGeom>
        </p:spPr>
      </p:pic>
    </p:spTree>
    <p:extLst>
      <p:ext uri="{BB962C8B-B14F-4D97-AF65-F5344CB8AC3E}">
        <p14:creationId xmlns:p14="http://schemas.microsoft.com/office/powerpoint/2010/main" val="143745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 Implementation</a:t>
            </a:r>
          </a:p>
        </p:txBody>
      </p:sp>
      <p:pic>
        <p:nvPicPr>
          <p:cNvPr id="6" name="Picture 5"/>
          <p:cNvPicPr>
            <a:picLocks noChangeAspect="1"/>
          </p:cNvPicPr>
          <p:nvPr/>
        </p:nvPicPr>
        <p:blipFill>
          <a:blip r:embed="rId2"/>
          <a:stretch>
            <a:fillRect/>
          </a:stretch>
        </p:blipFill>
        <p:spPr>
          <a:xfrm>
            <a:off x="1601787" y="1508125"/>
            <a:ext cx="9548813" cy="4629150"/>
          </a:xfrm>
          <a:prstGeom prst="rect">
            <a:avLst/>
          </a:prstGeom>
        </p:spPr>
      </p:pic>
    </p:spTree>
    <p:extLst>
      <p:ext uri="{BB962C8B-B14F-4D97-AF65-F5344CB8AC3E}">
        <p14:creationId xmlns:p14="http://schemas.microsoft.com/office/powerpoint/2010/main" val="1011857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a:t>
            </a:r>
          </a:p>
        </p:txBody>
      </p:sp>
      <p:sp>
        <p:nvSpPr>
          <p:cNvPr id="3" name="Content Placeholder 2"/>
          <p:cNvSpPr>
            <a:spLocks noGrp="1"/>
          </p:cNvSpPr>
          <p:nvPr>
            <p:ph idx="1"/>
          </p:nvPr>
        </p:nvSpPr>
        <p:spPr/>
        <p:txBody>
          <a:bodyPr>
            <a:normAutofit/>
          </a:bodyPr>
          <a:lstStyle/>
          <a:p>
            <a:pPr algn="just"/>
            <a:r>
              <a:rPr lang="en-US" dirty="0"/>
              <a:t>RAID 5 is a very versatile RAID implementation.</a:t>
            </a:r>
          </a:p>
          <a:p>
            <a:pPr algn="just"/>
            <a:r>
              <a:rPr lang="en-US" dirty="0"/>
              <a:t> It is similar to RAID 4 because it uses striping and the drives (strips) are independently accessible. </a:t>
            </a:r>
          </a:p>
          <a:p>
            <a:pPr algn="just"/>
            <a:r>
              <a:rPr lang="en-US" dirty="0"/>
              <a:t>The difference between RAID 4 and RAID 5 is the parity location.</a:t>
            </a:r>
          </a:p>
          <a:p>
            <a:pPr algn="just"/>
            <a:r>
              <a:rPr lang="en-US" dirty="0"/>
              <a:t> In RAID 4, parity is written to a dedicated drive, creating a write bottleneck for the parity disk. </a:t>
            </a:r>
          </a:p>
          <a:p>
            <a:pPr algn="just"/>
            <a:r>
              <a:rPr lang="en-US" dirty="0"/>
              <a:t>In RAID 5, parity is distributed across all disks. </a:t>
            </a:r>
          </a:p>
          <a:p>
            <a:pPr algn="just"/>
            <a:r>
              <a:rPr lang="en-US" dirty="0"/>
              <a:t>The distribution of parity in RAID 5 overcomes the write bottleneck. </a:t>
            </a:r>
          </a:p>
        </p:txBody>
      </p:sp>
    </p:spTree>
    <p:extLst>
      <p:ext uri="{BB962C8B-B14F-4D97-AF65-F5344CB8AC3E}">
        <p14:creationId xmlns:p14="http://schemas.microsoft.com/office/powerpoint/2010/main" val="3996644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6</a:t>
            </a:r>
          </a:p>
        </p:txBody>
      </p:sp>
      <p:pic>
        <p:nvPicPr>
          <p:cNvPr id="5" name="Picture 4"/>
          <p:cNvPicPr>
            <a:picLocks noChangeAspect="1"/>
          </p:cNvPicPr>
          <p:nvPr/>
        </p:nvPicPr>
        <p:blipFill>
          <a:blip r:embed="rId2"/>
          <a:stretch>
            <a:fillRect/>
          </a:stretch>
        </p:blipFill>
        <p:spPr>
          <a:xfrm>
            <a:off x="838201" y="1690688"/>
            <a:ext cx="10287000" cy="4629150"/>
          </a:xfrm>
          <a:prstGeom prst="rect">
            <a:avLst/>
          </a:prstGeom>
        </p:spPr>
      </p:pic>
    </p:spTree>
    <p:extLst>
      <p:ext uri="{BB962C8B-B14F-4D97-AF65-F5344CB8AC3E}">
        <p14:creationId xmlns:p14="http://schemas.microsoft.com/office/powerpoint/2010/main" val="2985885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6</a:t>
            </a:r>
          </a:p>
        </p:txBody>
      </p:sp>
      <p:sp>
        <p:nvSpPr>
          <p:cNvPr id="3" name="Content Placeholder 2"/>
          <p:cNvSpPr>
            <a:spLocks noGrp="1"/>
          </p:cNvSpPr>
          <p:nvPr>
            <p:ph idx="1"/>
          </p:nvPr>
        </p:nvSpPr>
        <p:spPr>
          <a:xfrm>
            <a:off x="838200" y="2233749"/>
            <a:ext cx="10515600" cy="3943214"/>
          </a:xfrm>
        </p:spPr>
        <p:txBody>
          <a:bodyPr>
            <a:normAutofit lnSpcReduction="10000"/>
          </a:bodyPr>
          <a:lstStyle/>
          <a:p>
            <a:r>
              <a:rPr lang="en-US" dirty="0"/>
              <a:t>RAID 6 works the same way as RAID 5 except that RAID 6 includes a second parity element to enable survival in the event of the failure of two disks in a RAID group . </a:t>
            </a:r>
          </a:p>
          <a:p>
            <a:r>
              <a:rPr lang="en-US" dirty="0"/>
              <a:t>Therefore, a RAID 6 implementation requires at least four disks. </a:t>
            </a:r>
          </a:p>
          <a:p>
            <a:r>
              <a:rPr lang="en-US" dirty="0"/>
              <a:t>RAID 6 distributes the parity across all the disks. </a:t>
            </a:r>
          </a:p>
          <a:p>
            <a:r>
              <a:rPr lang="en-US" dirty="0"/>
              <a:t>The write penalty in RAID 6 is more than that in RAID 5; therefore, RAID 5 writes perform better than RAID 6. </a:t>
            </a:r>
          </a:p>
          <a:p>
            <a:r>
              <a:rPr lang="en-US" dirty="0"/>
              <a:t>The rebuild operation in RAID 6 may take longer than that in RAID 5 due to the presence of two parity sets.</a:t>
            </a:r>
          </a:p>
        </p:txBody>
      </p:sp>
    </p:spTree>
    <p:extLst>
      <p:ext uri="{BB962C8B-B14F-4D97-AF65-F5344CB8AC3E}">
        <p14:creationId xmlns:p14="http://schemas.microsoft.com/office/powerpoint/2010/main" val="3385552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dirty="0"/>
              <a:t>RAID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6950219"/>
              </p:ext>
            </p:extLst>
          </p:nvPr>
        </p:nvGraphicFramePr>
        <p:xfrm>
          <a:off x="237308" y="950572"/>
          <a:ext cx="11717384" cy="5855046"/>
        </p:xfrm>
        <a:graphic>
          <a:graphicData uri="http://schemas.openxmlformats.org/drawingml/2006/table">
            <a:tbl>
              <a:tblPr firstRow="1" bandRow="1">
                <a:tableStyleId>{5C22544A-7EE6-4342-B048-85BDC9FD1C3A}</a:tableStyleId>
              </a:tblPr>
              <a:tblGrid>
                <a:gridCol w="1673912">
                  <a:extLst>
                    <a:ext uri="{9D8B030D-6E8A-4147-A177-3AD203B41FA5}">
                      <a16:colId xmlns:a16="http://schemas.microsoft.com/office/drawing/2014/main" val="3006429209"/>
                    </a:ext>
                  </a:extLst>
                </a:gridCol>
                <a:gridCol w="1673912">
                  <a:extLst>
                    <a:ext uri="{9D8B030D-6E8A-4147-A177-3AD203B41FA5}">
                      <a16:colId xmlns:a16="http://schemas.microsoft.com/office/drawing/2014/main" val="3633470435"/>
                    </a:ext>
                  </a:extLst>
                </a:gridCol>
                <a:gridCol w="1673912">
                  <a:extLst>
                    <a:ext uri="{9D8B030D-6E8A-4147-A177-3AD203B41FA5}">
                      <a16:colId xmlns:a16="http://schemas.microsoft.com/office/drawing/2014/main" val="3105609498"/>
                    </a:ext>
                  </a:extLst>
                </a:gridCol>
                <a:gridCol w="1673912">
                  <a:extLst>
                    <a:ext uri="{9D8B030D-6E8A-4147-A177-3AD203B41FA5}">
                      <a16:colId xmlns:a16="http://schemas.microsoft.com/office/drawing/2014/main" val="331623350"/>
                    </a:ext>
                  </a:extLst>
                </a:gridCol>
                <a:gridCol w="1673912">
                  <a:extLst>
                    <a:ext uri="{9D8B030D-6E8A-4147-A177-3AD203B41FA5}">
                      <a16:colId xmlns:a16="http://schemas.microsoft.com/office/drawing/2014/main" val="592216115"/>
                    </a:ext>
                  </a:extLst>
                </a:gridCol>
                <a:gridCol w="1673912">
                  <a:extLst>
                    <a:ext uri="{9D8B030D-6E8A-4147-A177-3AD203B41FA5}">
                      <a16:colId xmlns:a16="http://schemas.microsoft.com/office/drawing/2014/main" val="3692065870"/>
                    </a:ext>
                  </a:extLst>
                </a:gridCol>
                <a:gridCol w="1673912">
                  <a:extLst>
                    <a:ext uri="{9D8B030D-6E8A-4147-A177-3AD203B41FA5}">
                      <a16:colId xmlns:a16="http://schemas.microsoft.com/office/drawing/2014/main" val="2970553856"/>
                    </a:ext>
                  </a:extLst>
                </a:gridCol>
              </a:tblGrid>
              <a:tr h="618849">
                <a:tc>
                  <a:txBody>
                    <a:bodyPr/>
                    <a:lstStyle/>
                    <a:p>
                      <a:pPr algn="l"/>
                      <a:r>
                        <a:rPr lang="en-US" sz="900" b="1" i="0" u="none" strike="noStrike" baseline="0" dirty="0">
                          <a:solidFill>
                            <a:srgbClr val="FFFFFF"/>
                          </a:solidFill>
                          <a:latin typeface="Formata-Bold"/>
                        </a:rPr>
                        <a:t>RAID</a:t>
                      </a:r>
                    </a:p>
                  </a:txBody>
                  <a:tcPr/>
                </a:tc>
                <a:tc>
                  <a:txBody>
                    <a:bodyPr/>
                    <a:lstStyle/>
                    <a:p>
                      <a:pPr algn="l"/>
                      <a:r>
                        <a:rPr lang="en-US" sz="900" b="1" i="0" u="none" strike="noStrike" baseline="0" dirty="0">
                          <a:solidFill>
                            <a:srgbClr val="FFFFFF"/>
                          </a:solidFill>
                          <a:latin typeface="Formata-Bold"/>
                        </a:rPr>
                        <a:t>Min. Dis </a:t>
                      </a:r>
                      <a:r>
                        <a:rPr lang="en-US" sz="900" b="1" i="0" u="none" strike="noStrike" baseline="0" dirty="0" err="1">
                          <a:solidFill>
                            <a:srgbClr val="FFFFFF"/>
                          </a:solidFill>
                          <a:latin typeface="Formata-Bold"/>
                        </a:rPr>
                        <a:t>ks</a:t>
                      </a:r>
                      <a:endParaRPr lang="en-US" sz="900" b="1" i="0" u="none" strike="noStrike" baseline="0" dirty="0">
                        <a:solidFill>
                          <a:srgbClr val="FFFFFF"/>
                        </a:solidFill>
                        <a:latin typeface="Formata-Bold"/>
                      </a:endParaRPr>
                    </a:p>
                  </a:txBody>
                  <a:tcPr/>
                </a:tc>
                <a:tc>
                  <a:txBody>
                    <a:bodyPr/>
                    <a:lstStyle/>
                    <a:p>
                      <a:pPr algn="l"/>
                      <a:r>
                        <a:rPr lang="en-US" sz="900" b="1" i="0" u="none" strike="noStrike" baseline="0" dirty="0" err="1">
                          <a:solidFill>
                            <a:srgbClr val="FFFFFF"/>
                          </a:solidFill>
                          <a:latin typeface="Formata-Bold"/>
                        </a:rPr>
                        <a:t>Stora</a:t>
                      </a:r>
                      <a:r>
                        <a:rPr lang="en-US" sz="900" b="1" i="0" u="none" strike="noStrike" baseline="0" dirty="0">
                          <a:solidFill>
                            <a:srgbClr val="FFFFFF"/>
                          </a:solidFill>
                          <a:latin typeface="Formata-Bold"/>
                        </a:rPr>
                        <a:t> </a:t>
                      </a:r>
                      <a:r>
                        <a:rPr lang="en-US" sz="900" b="1" i="0" u="none" strike="noStrike" baseline="0" dirty="0" err="1">
                          <a:solidFill>
                            <a:srgbClr val="FFFFFF"/>
                          </a:solidFill>
                          <a:latin typeface="Formata-Bold"/>
                        </a:rPr>
                        <a:t>ge</a:t>
                      </a:r>
                      <a:endParaRPr lang="en-US" sz="900" b="1" i="0" u="none" strike="noStrike" baseline="0" dirty="0">
                        <a:solidFill>
                          <a:srgbClr val="FFFFFF"/>
                        </a:solidFill>
                        <a:latin typeface="Formata-Bold"/>
                      </a:endParaRPr>
                    </a:p>
                    <a:p>
                      <a:pPr algn="l"/>
                      <a:r>
                        <a:rPr lang="en-US" sz="900" b="1" i="0" u="none" strike="noStrike" baseline="0" dirty="0" err="1">
                          <a:solidFill>
                            <a:srgbClr val="FFFFFF"/>
                          </a:solidFill>
                          <a:latin typeface="Formata-Bold"/>
                        </a:rPr>
                        <a:t>Effici</a:t>
                      </a:r>
                      <a:r>
                        <a:rPr lang="en-US" sz="900" b="1" i="0" u="none" strike="noStrike" baseline="0" dirty="0">
                          <a:solidFill>
                            <a:srgbClr val="FFFFFF"/>
                          </a:solidFill>
                          <a:latin typeface="Formata-Bold"/>
                        </a:rPr>
                        <a:t> </a:t>
                      </a:r>
                      <a:r>
                        <a:rPr lang="en-US" sz="900" b="1" i="0" u="none" strike="noStrike" baseline="0" dirty="0" err="1">
                          <a:solidFill>
                            <a:srgbClr val="FFFFFF"/>
                          </a:solidFill>
                          <a:latin typeface="Formata-Bold"/>
                        </a:rPr>
                        <a:t>ency</a:t>
                      </a:r>
                      <a:r>
                        <a:rPr lang="en-US" sz="900" b="1" i="0" u="none" strike="noStrike" baseline="0" dirty="0">
                          <a:solidFill>
                            <a:srgbClr val="FFFFFF"/>
                          </a:solidFill>
                          <a:latin typeface="Formata-Bold"/>
                        </a:rPr>
                        <a:t> %</a:t>
                      </a:r>
                      <a:endParaRPr lang="en-US" dirty="0"/>
                    </a:p>
                  </a:txBody>
                  <a:tcPr/>
                </a:tc>
                <a:tc>
                  <a:txBody>
                    <a:bodyPr/>
                    <a:lstStyle/>
                    <a:p>
                      <a:pPr algn="l"/>
                      <a:r>
                        <a:rPr lang="en-US" sz="900" b="1" i="0" u="none" strike="noStrike" baseline="0" dirty="0">
                          <a:solidFill>
                            <a:srgbClr val="FFFFFF"/>
                          </a:solidFill>
                          <a:latin typeface="Formata-Bold"/>
                        </a:rPr>
                        <a:t>Cost</a:t>
                      </a:r>
                    </a:p>
                  </a:txBody>
                  <a:tcPr/>
                </a:tc>
                <a:tc>
                  <a:txBody>
                    <a:bodyPr/>
                    <a:lstStyle/>
                    <a:p>
                      <a:pPr algn="l"/>
                      <a:r>
                        <a:rPr lang="en-US" sz="900" b="1" i="0" u="none" strike="noStrike" baseline="0" dirty="0">
                          <a:solidFill>
                            <a:srgbClr val="FFFFFF"/>
                          </a:solidFill>
                          <a:latin typeface="Formata-Bold"/>
                        </a:rPr>
                        <a:t>Read</a:t>
                      </a:r>
                    </a:p>
                    <a:p>
                      <a:pPr algn="l"/>
                      <a:r>
                        <a:rPr lang="en-US" sz="900" b="1" i="0" u="none" strike="noStrike" baseline="0" dirty="0">
                          <a:solidFill>
                            <a:srgbClr val="FFFFFF"/>
                          </a:solidFill>
                          <a:latin typeface="Formata-Bold"/>
                        </a:rPr>
                        <a:t>Performa </a:t>
                      </a:r>
                      <a:r>
                        <a:rPr lang="en-US" sz="900" b="1" i="0" u="none" strike="noStrike" baseline="0" dirty="0" err="1">
                          <a:solidFill>
                            <a:srgbClr val="FFFFFF"/>
                          </a:solidFill>
                          <a:latin typeface="Formata-Bold"/>
                        </a:rPr>
                        <a:t>nce</a:t>
                      </a:r>
                      <a:endParaRPr lang="en-US" sz="900" b="1" i="0" u="none" strike="noStrike" baseline="0" dirty="0">
                        <a:solidFill>
                          <a:srgbClr val="FFFFFF"/>
                        </a:solidFill>
                        <a:latin typeface="Formata-Bold"/>
                      </a:endParaRPr>
                    </a:p>
                    <a:p>
                      <a:pPr algn="l"/>
                      <a:endParaRPr lang="en-US" dirty="0"/>
                    </a:p>
                  </a:txBody>
                  <a:tcPr/>
                </a:tc>
                <a:tc>
                  <a:txBody>
                    <a:bodyPr/>
                    <a:lstStyle/>
                    <a:p>
                      <a:pPr algn="l"/>
                      <a:r>
                        <a:rPr lang="en-US" sz="900" b="1" i="0" u="none" strike="noStrike" baseline="0" dirty="0">
                          <a:solidFill>
                            <a:srgbClr val="FFFFFF"/>
                          </a:solidFill>
                          <a:latin typeface="Formata-Bold"/>
                        </a:rPr>
                        <a:t>Writ e</a:t>
                      </a:r>
                    </a:p>
                    <a:p>
                      <a:pPr algn="l"/>
                      <a:r>
                        <a:rPr lang="en-US" sz="900" b="1" i="0" u="none" strike="noStrike" baseline="0" dirty="0">
                          <a:solidFill>
                            <a:srgbClr val="FFFFFF"/>
                          </a:solidFill>
                          <a:latin typeface="Formata-Bold"/>
                        </a:rPr>
                        <a:t>Performa </a:t>
                      </a:r>
                      <a:r>
                        <a:rPr lang="en-US" sz="900" b="1" i="0" u="none" strike="noStrike" baseline="0" dirty="0" err="1">
                          <a:solidFill>
                            <a:srgbClr val="FFFFFF"/>
                          </a:solidFill>
                          <a:latin typeface="Formata-Bold"/>
                        </a:rPr>
                        <a:t>nce</a:t>
                      </a:r>
                      <a:endParaRPr lang="en-US" sz="900" b="1" i="0" u="none" strike="noStrike" baseline="0" dirty="0">
                        <a:solidFill>
                          <a:srgbClr val="FFFFFF"/>
                        </a:solidFill>
                        <a:latin typeface="Formata-Bold"/>
                      </a:endParaRPr>
                    </a:p>
                    <a:p>
                      <a:pPr algn="l"/>
                      <a:endParaRPr lang="en-US" dirty="0"/>
                    </a:p>
                  </a:txBody>
                  <a:tcPr/>
                </a:tc>
                <a:tc>
                  <a:txBody>
                    <a:bodyPr/>
                    <a:lstStyle/>
                    <a:p>
                      <a:pPr algn="l"/>
                      <a:r>
                        <a:rPr lang="en-US" sz="900" b="1" i="0" u="none" strike="noStrike" baseline="0" dirty="0">
                          <a:solidFill>
                            <a:srgbClr val="FFFFFF"/>
                          </a:solidFill>
                          <a:latin typeface="Formata-Bold"/>
                        </a:rPr>
                        <a:t>Writ e</a:t>
                      </a:r>
                    </a:p>
                    <a:p>
                      <a:pPr algn="l"/>
                      <a:r>
                        <a:rPr lang="en-US" sz="900" b="1" i="0" u="none" strike="noStrike" baseline="0" dirty="0" err="1">
                          <a:solidFill>
                            <a:srgbClr val="FFFFFF"/>
                          </a:solidFill>
                          <a:latin typeface="Formata-Bold"/>
                        </a:rPr>
                        <a:t>Penalt</a:t>
                      </a:r>
                      <a:r>
                        <a:rPr lang="en-US" sz="900" b="1" i="0" u="none" strike="noStrike" baseline="0" dirty="0">
                          <a:solidFill>
                            <a:srgbClr val="FFFFFF"/>
                          </a:solidFill>
                          <a:latin typeface="Formata-Bold"/>
                        </a:rPr>
                        <a:t> y</a:t>
                      </a:r>
                      <a:endParaRPr lang="en-US" dirty="0"/>
                    </a:p>
                  </a:txBody>
                  <a:tcPr/>
                </a:tc>
                <a:extLst>
                  <a:ext uri="{0D108BD9-81ED-4DB2-BD59-A6C34878D82A}">
                    <a16:rowId xmlns:a16="http://schemas.microsoft.com/office/drawing/2014/main" val="1530195864"/>
                  </a:ext>
                </a:extLst>
              </a:tr>
              <a:tr h="707256">
                <a:tc>
                  <a:txBody>
                    <a:bodyPr/>
                    <a:lstStyle/>
                    <a:p>
                      <a:r>
                        <a:rPr lang="en-US" sz="1400" dirty="0"/>
                        <a:t>0</a:t>
                      </a:r>
                    </a:p>
                  </a:txBody>
                  <a:tcPr/>
                </a:tc>
                <a:tc>
                  <a:txBody>
                    <a:bodyPr/>
                    <a:lstStyle/>
                    <a:p>
                      <a:r>
                        <a:rPr lang="en-US" sz="1400" dirty="0"/>
                        <a:t>2</a:t>
                      </a:r>
                    </a:p>
                  </a:txBody>
                  <a:tcPr/>
                </a:tc>
                <a:tc>
                  <a:txBody>
                    <a:bodyPr/>
                    <a:lstStyle/>
                    <a:p>
                      <a:r>
                        <a:rPr lang="en-US" sz="1400" dirty="0"/>
                        <a:t>100</a:t>
                      </a:r>
                    </a:p>
                  </a:txBody>
                  <a:tcPr/>
                </a:tc>
                <a:tc>
                  <a:txBody>
                    <a:bodyPr/>
                    <a:lstStyle/>
                    <a:p>
                      <a:r>
                        <a:rPr lang="en-US" sz="1400" dirty="0"/>
                        <a:t>low</a:t>
                      </a:r>
                    </a:p>
                  </a:txBody>
                  <a:tcPr/>
                </a:tc>
                <a:tc>
                  <a:txBody>
                    <a:bodyPr/>
                    <a:lstStyle/>
                    <a:p>
                      <a:r>
                        <a:rPr lang="en-US" sz="1400" b="0" i="0" u="none" strike="noStrike" kern="1200" baseline="0" dirty="0">
                          <a:solidFill>
                            <a:schemeClr val="dk1"/>
                          </a:solidFill>
                          <a:latin typeface="+mn-lt"/>
                          <a:ea typeface="+mn-ea"/>
                          <a:cs typeface="+mn-cs"/>
                        </a:rPr>
                        <a:t>Very good for</a:t>
                      </a:r>
                    </a:p>
                    <a:p>
                      <a:r>
                        <a:rPr lang="en-US" sz="1400" b="0" i="0" u="none" strike="noStrike" kern="1200" baseline="0" dirty="0">
                          <a:solidFill>
                            <a:schemeClr val="dk1"/>
                          </a:solidFill>
                          <a:latin typeface="+mn-lt"/>
                          <a:ea typeface="+mn-ea"/>
                          <a:cs typeface="+mn-cs"/>
                        </a:rPr>
                        <a:t>both random</a:t>
                      </a:r>
                    </a:p>
                    <a:p>
                      <a:r>
                        <a:rPr lang="en-US" sz="1400" b="0" i="0" u="none" strike="noStrike" kern="1200" baseline="0" dirty="0">
                          <a:solidFill>
                            <a:schemeClr val="dk1"/>
                          </a:solidFill>
                          <a:latin typeface="+mn-lt"/>
                          <a:ea typeface="+mn-ea"/>
                          <a:cs typeface="+mn-cs"/>
                        </a:rPr>
                        <a:t>and sequential read</a:t>
                      </a:r>
                      <a:endParaRPr lang="en-US" sz="1400" dirty="0"/>
                    </a:p>
                  </a:txBody>
                  <a:tcPr/>
                </a:tc>
                <a:tc>
                  <a:txBody>
                    <a:bodyPr/>
                    <a:lstStyle/>
                    <a:p>
                      <a:r>
                        <a:rPr lang="en-US" sz="1400" dirty="0"/>
                        <a:t>Very good</a:t>
                      </a:r>
                    </a:p>
                  </a:txBody>
                  <a:tcPr/>
                </a:tc>
                <a:tc>
                  <a:txBody>
                    <a:bodyPr/>
                    <a:lstStyle/>
                    <a:p>
                      <a:r>
                        <a:rPr lang="en-US" sz="1400" dirty="0"/>
                        <a:t>no</a:t>
                      </a:r>
                    </a:p>
                  </a:txBody>
                  <a:tcPr/>
                </a:tc>
                <a:extLst>
                  <a:ext uri="{0D108BD9-81ED-4DB2-BD59-A6C34878D82A}">
                    <a16:rowId xmlns:a16="http://schemas.microsoft.com/office/drawing/2014/main" val="2548707155"/>
                  </a:ext>
                </a:extLst>
              </a:tr>
              <a:tr h="1119822">
                <a:tc>
                  <a:txBody>
                    <a:bodyPr/>
                    <a:lstStyle/>
                    <a:p>
                      <a:r>
                        <a:rPr lang="en-US" sz="1400" dirty="0"/>
                        <a:t>1</a:t>
                      </a:r>
                    </a:p>
                  </a:txBody>
                  <a:tcPr/>
                </a:tc>
                <a:tc>
                  <a:txBody>
                    <a:bodyPr/>
                    <a:lstStyle/>
                    <a:p>
                      <a:r>
                        <a:rPr lang="en-US" sz="1400" dirty="0"/>
                        <a:t>2</a:t>
                      </a:r>
                    </a:p>
                  </a:txBody>
                  <a:tcPr/>
                </a:tc>
                <a:tc>
                  <a:txBody>
                    <a:bodyPr/>
                    <a:lstStyle/>
                    <a:p>
                      <a:r>
                        <a:rPr lang="en-US" sz="1400" dirty="0"/>
                        <a:t>50</a:t>
                      </a:r>
                    </a:p>
                  </a:txBody>
                  <a:tcPr/>
                </a:tc>
                <a:tc>
                  <a:txBody>
                    <a:bodyPr/>
                    <a:lstStyle/>
                    <a:p>
                      <a:r>
                        <a:rPr lang="en-US" sz="1400" dirty="0"/>
                        <a:t>high</a:t>
                      </a:r>
                    </a:p>
                  </a:txBody>
                  <a:tcPr/>
                </a:tc>
                <a:tc>
                  <a:txBody>
                    <a:bodyPr/>
                    <a:lstStyle/>
                    <a:p>
                      <a:r>
                        <a:rPr lang="en-US" sz="1400" dirty="0"/>
                        <a:t>Good better than single disk</a:t>
                      </a:r>
                    </a:p>
                  </a:txBody>
                  <a:tcPr/>
                </a:tc>
                <a:tc>
                  <a:txBody>
                    <a:bodyPr/>
                    <a:lstStyle/>
                    <a:p>
                      <a:r>
                        <a:rPr lang="en-US" sz="1400" dirty="0"/>
                        <a:t>Good slower than single disk as every wright must be communicated to all disks</a:t>
                      </a:r>
                    </a:p>
                  </a:txBody>
                  <a:tcPr/>
                </a:tc>
                <a:tc>
                  <a:txBody>
                    <a:bodyPr/>
                    <a:lstStyle/>
                    <a:p>
                      <a:r>
                        <a:rPr lang="en-US" sz="1400" dirty="0"/>
                        <a:t>moderate</a:t>
                      </a:r>
                    </a:p>
                  </a:txBody>
                  <a:tcPr/>
                </a:tc>
                <a:extLst>
                  <a:ext uri="{0D108BD9-81ED-4DB2-BD59-A6C34878D82A}">
                    <a16:rowId xmlns:a16="http://schemas.microsoft.com/office/drawing/2014/main" val="509005101"/>
                  </a:ext>
                </a:extLst>
              </a:tr>
              <a:tr h="1738672">
                <a:tc>
                  <a:txBody>
                    <a:bodyPr/>
                    <a:lstStyle/>
                    <a:p>
                      <a:r>
                        <a:rPr lang="en-US" sz="1400" dirty="0"/>
                        <a:t>3</a:t>
                      </a:r>
                    </a:p>
                  </a:txBody>
                  <a:tcPr/>
                </a:tc>
                <a:tc>
                  <a:txBody>
                    <a:bodyPr/>
                    <a:lstStyle/>
                    <a:p>
                      <a:r>
                        <a:rPr lang="en-US" sz="1400" dirty="0"/>
                        <a:t>3</a:t>
                      </a:r>
                    </a:p>
                  </a:txBody>
                  <a:tcPr/>
                </a:tc>
                <a:tc>
                  <a:txBody>
                    <a:bodyPr/>
                    <a:lstStyle/>
                    <a:p>
                      <a:r>
                        <a:rPr lang="en-US" sz="1400" dirty="0"/>
                        <a:t>(n-1)*100/n where n=no of disks</a:t>
                      </a:r>
                    </a:p>
                  </a:txBody>
                  <a:tcPr/>
                </a:tc>
                <a:tc>
                  <a:txBody>
                    <a:bodyPr/>
                    <a:lstStyle/>
                    <a:p>
                      <a:r>
                        <a:rPr lang="en-US" sz="1400" dirty="0"/>
                        <a:t>moderate</a:t>
                      </a:r>
                    </a:p>
                  </a:txBody>
                  <a:tcPr/>
                </a:tc>
                <a:tc>
                  <a:txBody>
                    <a:bodyPr/>
                    <a:lstStyle/>
                    <a:p>
                      <a:r>
                        <a:rPr lang="en-US" sz="1400" b="0" i="0" u="none" strike="noStrike" kern="1200" baseline="0" dirty="0">
                          <a:solidFill>
                            <a:schemeClr val="dk1"/>
                          </a:solidFill>
                          <a:latin typeface="+mn-lt"/>
                          <a:ea typeface="+mn-ea"/>
                          <a:cs typeface="+mn-cs"/>
                        </a:rPr>
                        <a:t>Good for random</a:t>
                      </a:r>
                    </a:p>
                    <a:p>
                      <a:r>
                        <a:rPr lang="en-US" sz="1400" b="0" i="0" u="none" strike="noStrike" kern="1200" baseline="0" dirty="0">
                          <a:solidFill>
                            <a:schemeClr val="dk1"/>
                          </a:solidFill>
                          <a:latin typeface="+mn-lt"/>
                          <a:ea typeface="+mn-ea"/>
                          <a:cs typeface="+mn-cs"/>
                        </a:rPr>
                        <a:t>reads</a:t>
                      </a:r>
                    </a:p>
                    <a:p>
                      <a:r>
                        <a:rPr lang="en-US" sz="1400" b="0" i="0" u="none" strike="noStrike" kern="1200" baseline="0" dirty="0">
                          <a:solidFill>
                            <a:schemeClr val="dk1"/>
                          </a:solidFill>
                          <a:latin typeface="+mn-lt"/>
                          <a:ea typeface="+mn-ea"/>
                          <a:cs typeface="+mn-cs"/>
                        </a:rPr>
                        <a:t>and very good</a:t>
                      </a:r>
                    </a:p>
                    <a:p>
                      <a:r>
                        <a:rPr lang="en-US" sz="1400" b="0" i="0" u="none" strike="noStrike" kern="1200" baseline="0" dirty="0">
                          <a:solidFill>
                            <a:schemeClr val="dk1"/>
                          </a:solidFill>
                          <a:latin typeface="+mn-lt"/>
                          <a:ea typeface="+mn-ea"/>
                          <a:cs typeface="+mn-cs"/>
                        </a:rPr>
                        <a:t>for sequential</a:t>
                      </a:r>
                    </a:p>
                    <a:p>
                      <a:r>
                        <a:rPr lang="en-US" sz="1400" b="0" i="0" u="none" strike="noStrike" kern="1200" baseline="0" dirty="0">
                          <a:solidFill>
                            <a:schemeClr val="dk1"/>
                          </a:solidFill>
                          <a:latin typeface="+mn-lt"/>
                          <a:ea typeface="+mn-ea"/>
                          <a:cs typeface="+mn-cs"/>
                        </a:rPr>
                        <a:t>reads.</a:t>
                      </a:r>
                      <a:endParaRPr lang="en-US" sz="1400" dirty="0"/>
                    </a:p>
                  </a:txBody>
                  <a:tcPr/>
                </a:tc>
                <a:tc>
                  <a:txBody>
                    <a:bodyPr/>
                    <a:lstStyle/>
                    <a:p>
                      <a:r>
                        <a:rPr lang="en-US" sz="1400" b="0" i="0" u="none" strike="noStrike" kern="1200" baseline="0" dirty="0">
                          <a:solidFill>
                            <a:schemeClr val="dk1"/>
                          </a:solidFill>
                          <a:latin typeface="+mn-lt"/>
                          <a:ea typeface="+mn-ea"/>
                          <a:cs typeface="+mn-cs"/>
                        </a:rPr>
                        <a:t>Poor to fair for</a:t>
                      </a:r>
                    </a:p>
                    <a:p>
                      <a:r>
                        <a:rPr lang="en-US" sz="1400" b="0" i="0" u="none" strike="noStrike" kern="1200" baseline="0" dirty="0">
                          <a:solidFill>
                            <a:schemeClr val="dk1"/>
                          </a:solidFill>
                          <a:latin typeface="+mn-lt"/>
                          <a:ea typeface="+mn-ea"/>
                          <a:cs typeface="+mn-cs"/>
                        </a:rPr>
                        <a:t>small random</a:t>
                      </a:r>
                    </a:p>
                    <a:p>
                      <a:r>
                        <a:rPr lang="en-US" sz="1400" b="0" i="0" u="none" strike="noStrike" kern="1200" baseline="0" dirty="0">
                          <a:solidFill>
                            <a:schemeClr val="dk1"/>
                          </a:solidFill>
                          <a:latin typeface="+mn-lt"/>
                          <a:ea typeface="+mn-ea"/>
                          <a:cs typeface="+mn-cs"/>
                        </a:rPr>
                        <a:t>writes. Good for</a:t>
                      </a:r>
                    </a:p>
                    <a:p>
                      <a:r>
                        <a:rPr lang="en-US" sz="1400" b="0" i="0" u="none" strike="noStrike" kern="1200" baseline="0" dirty="0">
                          <a:solidFill>
                            <a:schemeClr val="dk1"/>
                          </a:solidFill>
                          <a:latin typeface="+mn-lt"/>
                          <a:ea typeface="+mn-ea"/>
                          <a:cs typeface="+mn-cs"/>
                        </a:rPr>
                        <a:t>large, sequential</a:t>
                      </a:r>
                    </a:p>
                    <a:p>
                      <a:r>
                        <a:rPr lang="en-US" sz="1400" b="0" i="0" u="none" strike="noStrike" kern="1200" baseline="0" dirty="0">
                          <a:solidFill>
                            <a:schemeClr val="dk1"/>
                          </a:solidFill>
                          <a:latin typeface="+mn-lt"/>
                          <a:ea typeface="+mn-ea"/>
                          <a:cs typeface="+mn-cs"/>
                        </a:rPr>
                        <a:t>writes.</a:t>
                      </a:r>
                      <a:endParaRPr lang="en-US" sz="1400" dirty="0"/>
                    </a:p>
                  </a:txBody>
                  <a:tcPr/>
                </a:tc>
                <a:tc>
                  <a:txBody>
                    <a:bodyPr/>
                    <a:lstStyle/>
                    <a:p>
                      <a:r>
                        <a:rPr lang="en-US" sz="1400" dirty="0"/>
                        <a:t>High</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a:tc>
                <a:extLst>
                  <a:ext uri="{0D108BD9-81ED-4DB2-BD59-A6C34878D82A}">
                    <a16:rowId xmlns:a16="http://schemas.microsoft.com/office/drawing/2014/main" val="2829387013"/>
                  </a:ext>
                </a:extLst>
              </a:tr>
              <a:tr h="1526886">
                <a:tc>
                  <a:txBody>
                    <a:bodyPr/>
                    <a:lstStyle/>
                    <a:p>
                      <a:r>
                        <a:rPr lang="en-US" sz="1400" dirty="0"/>
                        <a:t>4</a:t>
                      </a:r>
                    </a:p>
                  </a:txBody>
                  <a:tcPr/>
                </a:tc>
                <a:tc>
                  <a:txBody>
                    <a:bodyPr/>
                    <a:lstStyle/>
                    <a:p>
                      <a:r>
                        <a:rPr lang="en-US" sz="14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(n-1)*100/n where n=no of disks</a:t>
                      </a:r>
                    </a:p>
                    <a:p>
                      <a:endParaRPr lang="en-US" sz="1400" dirty="0"/>
                    </a:p>
                  </a:txBody>
                  <a:tcPr/>
                </a:tc>
                <a:tc>
                  <a:txBody>
                    <a:bodyPr/>
                    <a:lstStyle/>
                    <a:p>
                      <a:r>
                        <a:rPr lang="en-US" sz="1400" b="0" i="0" u="none" strike="noStrike" kern="1200" baseline="0" dirty="0">
                          <a:solidFill>
                            <a:schemeClr val="dk1"/>
                          </a:solidFill>
                          <a:latin typeface="+mn-lt"/>
                          <a:ea typeface="+mn-ea"/>
                          <a:cs typeface="+mn-cs"/>
                        </a:rPr>
                        <a:t>Moderate</a:t>
                      </a:r>
                      <a:endParaRPr lang="en-US" sz="1400" dirty="0"/>
                    </a:p>
                  </a:txBody>
                  <a:tcPr/>
                </a:tc>
                <a:tc>
                  <a:txBody>
                    <a:bodyPr/>
                    <a:lstStyle/>
                    <a:p>
                      <a:r>
                        <a:rPr lang="en-US" sz="1400" b="0" i="0" u="none" strike="noStrike" kern="1200" baseline="0" dirty="0">
                          <a:solidFill>
                            <a:schemeClr val="dk1"/>
                          </a:solidFill>
                          <a:latin typeface="+mn-lt"/>
                          <a:ea typeface="+mn-ea"/>
                          <a:cs typeface="+mn-cs"/>
                        </a:rPr>
                        <a:t>Very good for</a:t>
                      </a:r>
                    </a:p>
                    <a:p>
                      <a:r>
                        <a:rPr lang="en-US" sz="1400" b="0" i="0" u="none" strike="noStrike" kern="1200" baseline="0" dirty="0">
                          <a:solidFill>
                            <a:schemeClr val="dk1"/>
                          </a:solidFill>
                          <a:latin typeface="+mn-lt"/>
                          <a:ea typeface="+mn-ea"/>
                          <a:cs typeface="+mn-cs"/>
                        </a:rPr>
                        <a:t>random reads.</a:t>
                      </a:r>
                    </a:p>
                    <a:p>
                      <a:r>
                        <a:rPr lang="en-US" sz="1400" b="0" i="0" u="none" strike="noStrike" kern="1200" baseline="0" dirty="0">
                          <a:solidFill>
                            <a:schemeClr val="dk1"/>
                          </a:solidFill>
                          <a:latin typeface="+mn-lt"/>
                          <a:ea typeface="+mn-ea"/>
                          <a:cs typeface="+mn-cs"/>
                        </a:rPr>
                        <a:t>Good to very</a:t>
                      </a:r>
                    </a:p>
                    <a:p>
                      <a:r>
                        <a:rPr lang="en-US" sz="1400" b="0" i="0" u="none" strike="noStrike" kern="1200" baseline="0" dirty="0">
                          <a:solidFill>
                            <a:schemeClr val="dk1"/>
                          </a:solidFill>
                          <a:latin typeface="+mn-lt"/>
                          <a:ea typeface="+mn-ea"/>
                          <a:cs typeface="+mn-cs"/>
                        </a:rPr>
                        <a:t>good for</a:t>
                      </a:r>
                    </a:p>
                    <a:p>
                      <a:r>
                        <a:rPr lang="en-US" sz="1400" b="0" i="0" u="none" strike="noStrike" kern="1200" baseline="0" dirty="0">
                          <a:solidFill>
                            <a:schemeClr val="dk1"/>
                          </a:solidFill>
                          <a:latin typeface="+mn-lt"/>
                          <a:ea typeface="+mn-ea"/>
                          <a:cs typeface="+mn-cs"/>
                        </a:rPr>
                        <a:t>sequential</a:t>
                      </a:r>
                    </a:p>
                    <a:p>
                      <a:r>
                        <a:rPr lang="en-US" sz="1400" b="0" i="0" u="none" strike="noStrike" kern="1200" baseline="0" dirty="0">
                          <a:solidFill>
                            <a:schemeClr val="dk1"/>
                          </a:solidFill>
                          <a:latin typeface="+mn-lt"/>
                          <a:ea typeface="+mn-ea"/>
                          <a:cs typeface="+mn-cs"/>
                        </a:rPr>
                        <a:t>writes.</a:t>
                      </a:r>
                      <a:endParaRPr lang="en-US" sz="1400" dirty="0"/>
                    </a:p>
                  </a:txBody>
                  <a:tcPr/>
                </a:tc>
                <a:tc>
                  <a:txBody>
                    <a:bodyPr/>
                    <a:lstStyle/>
                    <a:p>
                      <a:r>
                        <a:rPr lang="en-US" sz="1400" b="0" i="0" u="none" strike="noStrike" kern="1200" baseline="0" dirty="0">
                          <a:solidFill>
                            <a:schemeClr val="dk1"/>
                          </a:solidFill>
                          <a:latin typeface="+mn-lt"/>
                          <a:ea typeface="+mn-ea"/>
                          <a:cs typeface="+mn-cs"/>
                        </a:rPr>
                        <a:t>Poor to fair for</a:t>
                      </a:r>
                    </a:p>
                    <a:p>
                      <a:r>
                        <a:rPr lang="en-US" sz="1400" b="0" i="0" u="none" strike="noStrike" kern="1200" baseline="0" dirty="0">
                          <a:solidFill>
                            <a:schemeClr val="dk1"/>
                          </a:solidFill>
                          <a:latin typeface="+mn-lt"/>
                          <a:ea typeface="+mn-ea"/>
                          <a:cs typeface="+mn-cs"/>
                        </a:rPr>
                        <a:t>random writes.</a:t>
                      </a:r>
                    </a:p>
                    <a:p>
                      <a:r>
                        <a:rPr lang="en-US" sz="1400" b="0" i="0" u="none" strike="noStrike" kern="1200" baseline="0" dirty="0">
                          <a:solidFill>
                            <a:schemeClr val="dk1"/>
                          </a:solidFill>
                          <a:latin typeface="+mn-lt"/>
                          <a:ea typeface="+mn-ea"/>
                          <a:cs typeface="+mn-cs"/>
                        </a:rPr>
                        <a:t>Fair to good</a:t>
                      </a:r>
                    </a:p>
                    <a:p>
                      <a:r>
                        <a:rPr lang="en-US" sz="1400" b="0" i="0" u="none" strike="noStrike" kern="1200" baseline="0" dirty="0">
                          <a:solidFill>
                            <a:schemeClr val="dk1"/>
                          </a:solidFill>
                          <a:latin typeface="+mn-lt"/>
                          <a:ea typeface="+mn-ea"/>
                          <a:cs typeface="+mn-cs"/>
                        </a:rPr>
                        <a:t>for sequential</a:t>
                      </a:r>
                    </a:p>
                    <a:p>
                      <a:r>
                        <a:rPr lang="en-US" sz="1400" b="0" i="0" u="none" strike="noStrike" kern="1200" baseline="0" dirty="0">
                          <a:solidFill>
                            <a:schemeClr val="dk1"/>
                          </a:solidFill>
                          <a:latin typeface="+mn-lt"/>
                          <a:ea typeface="+mn-ea"/>
                          <a:cs typeface="+mn-cs"/>
                        </a:rPr>
                        <a:t>writes.</a:t>
                      </a:r>
                      <a:endParaRPr lang="en-US" sz="1400" dirty="0"/>
                    </a:p>
                  </a:txBody>
                  <a:tcPr/>
                </a:tc>
                <a:tc>
                  <a:txBody>
                    <a:bodyPr/>
                    <a:lstStyle/>
                    <a:p>
                      <a:r>
                        <a:rPr lang="en-US" sz="1400" dirty="0"/>
                        <a:t>high</a:t>
                      </a:r>
                    </a:p>
                  </a:txBody>
                  <a:tcPr/>
                </a:tc>
                <a:extLst>
                  <a:ext uri="{0D108BD9-81ED-4DB2-BD59-A6C34878D82A}">
                    <a16:rowId xmlns:a16="http://schemas.microsoft.com/office/drawing/2014/main" val="3826477214"/>
                  </a:ext>
                </a:extLst>
              </a:tr>
            </a:tbl>
          </a:graphicData>
        </a:graphic>
      </p:graphicFrame>
    </p:spTree>
    <p:extLst>
      <p:ext uri="{BB962C8B-B14F-4D97-AF65-F5344CB8AC3E}">
        <p14:creationId xmlns:p14="http://schemas.microsoft.com/office/powerpoint/2010/main" val="4794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of RAID</a:t>
            </a:r>
            <a:br>
              <a:rPr lang="en-US" dirty="0"/>
            </a:br>
            <a:r>
              <a:rPr lang="en-US" dirty="0"/>
              <a:t>.</a:t>
            </a:r>
          </a:p>
        </p:txBody>
      </p:sp>
      <p:sp>
        <p:nvSpPr>
          <p:cNvPr id="3" name="Content Placeholder 2"/>
          <p:cNvSpPr>
            <a:spLocks noGrp="1"/>
          </p:cNvSpPr>
          <p:nvPr>
            <p:ph idx="1"/>
          </p:nvPr>
        </p:nvSpPr>
        <p:spPr/>
        <p:txBody>
          <a:bodyPr>
            <a:normAutofit/>
          </a:bodyPr>
          <a:lstStyle/>
          <a:p>
            <a:r>
              <a:rPr lang="en-US" dirty="0"/>
              <a:t>There are two types of RAID implementation, hardware and software</a:t>
            </a:r>
          </a:p>
          <a:p>
            <a:r>
              <a:rPr lang="en-US" dirty="0"/>
              <a:t>Software RAID</a:t>
            </a:r>
          </a:p>
          <a:p>
            <a:r>
              <a:rPr lang="en-US" i="1" dirty="0"/>
              <a:t>Software RAID </a:t>
            </a:r>
            <a:r>
              <a:rPr lang="en-US" dirty="0"/>
              <a:t>uses host-based software to provide RAID functions. </a:t>
            </a:r>
          </a:p>
          <a:p>
            <a:r>
              <a:rPr lang="en-US" dirty="0"/>
              <a:t>It is implemented at the operating-system level and does not use a dedicated hardware controller to manage the RAID array.</a:t>
            </a:r>
          </a:p>
          <a:p>
            <a:r>
              <a:rPr lang="en-US" dirty="0"/>
              <a:t>Software RAID implementations offer cost and simplicity benefits when compared with hardware RAID. </a:t>
            </a:r>
          </a:p>
        </p:txBody>
      </p:sp>
    </p:spTree>
    <p:extLst>
      <p:ext uri="{BB962C8B-B14F-4D97-AF65-F5344CB8AC3E}">
        <p14:creationId xmlns:p14="http://schemas.microsoft.com/office/powerpoint/2010/main" val="3879981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86394" y="1077686"/>
            <a:ext cx="10019212" cy="5571308"/>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5737"/>
            <a:ext cx="10515600" cy="4361226"/>
          </a:xfrm>
        </p:spPr>
        <p:txBody>
          <a:bodyPr>
            <a:normAutofit fontScale="85000" lnSpcReduction="20000"/>
          </a:bodyPr>
          <a:lstStyle/>
          <a:p>
            <a:pPr algn="just"/>
            <a:r>
              <a:rPr lang="en-US" dirty="0"/>
              <a:t>When choosing a RAID type, it is imperative to consider the impact to disk performance and application IOPS.</a:t>
            </a:r>
          </a:p>
          <a:p>
            <a:pPr algn="just"/>
            <a:r>
              <a:rPr lang="en-US" dirty="0"/>
              <a:t>In both mirrored and parity RAID configurations, every write operation</a:t>
            </a:r>
          </a:p>
          <a:p>
            <a:pPr marL="0" indent="0" algn="just">
              <a:buNone/>
            </a:pPr>
            <a:r>
              <a:rPr lang="en-US" dirty="0"/>
              <a:t>   translates into more I/O overhead for the disks which is referred to as </a:t>
            </a:r>
            <a:r>
              <a:rPr lang="en-US" i="1" dirty="0"/>
              <a:t>write penalty</a:t>
            </a:r>
            <a:r>
              <a:rPr lang="en-US" dirty="0"/>
              <a:t>. </a:t>
            </a:r>
          </a:p>
          <a:p>
            <a:pPr algn="just"/>
            <a:r>
              <a:rPr lang="en-US" dirty="0"/>
              <a:t>In a RAID 1 implementation, every write operation must be performed on two disks configured as a mirrored pair while in a RAID 5 implementation, a write operation may manifest as four I/O operations. </a:t>
            </a:r>
          </a:p>
          <a:p>
            <a:pPr algn="just"/>
            <a:r>
              <a:rPr lang="en-US" dirty="0"/>
              <a:t>When performing small I/</a:t>
            </a:r>
            <a:r>
              <a:rPr lang="en-US" dirty="0" err="1"/>
              <a:t>Os</a:t>
            </a:r>
            <a:r>
              <a:rPr lang="en-US" dirty="0"/>
              <a:t> to a disk configured with RAID 5, the controller has to read, calculate, and write a parity segment for every data write operation.</a:t>
            </a:r>
          </a:p>
          <a:p>
            <a:pPr algn="just"/>
            <a:r>
              <a:rPr lang="en-US" dirty="0"/>
              <a:t>Figure illustrates a single write operation on RAID 5 that contains a group of five disks.</a:t>
            </a:r>
          </a:p>
          <a:p>
            <a:pPr algn="just"/>
            <a:r>
              <a:rPr lang="en-US" dirty="0"/>
              <a:t> Four of these disks are used for data and one is used for parity.</a:t>
            </a:r>
          </a:p>
        </p:txBody>
      </p:sp>
      <p:sp>
        <p:nvSpPr>
          <p:cNvPr id="4" name="Rectangle 3"/>
          <p:cNvSpPr/>
          <p:nvPr/>
        </p:nvSpPr>
        <p:spPr>
          <a:xfrm>
            <a:off x="3082834" y="749329"/>
            <a:ext cx="5943600" cy="523220"/>
          </a:xfrm>
          <a:prstGeom prst="rect">
            <a:avLst/>
          </a:prstGeom>
        </p:spPr>
        <p:txBody>
          <a:bodyPr wrap="square">
            <a:spAutoFit/>
          </a:bodyPr>
          <a:lstStyle/>
          <a:p>
            <a:pPr algn="ctr"/>
            <a:r>
              <a:rPr lang="en-US" sz="2800" dirty="0"/>
              <a:t>RAID Impact on Disk Performance</a:t>
            </a:r>
          </a:p>
        </p:txBody>
      </p:sp>
    </p:spTree>
    <p:extLst>
      <p:ext uri="{BB962C8B-B14F-4D97-AF65-F5344CB8AC3E}">
        <p14:creationId xmlns:p14="http://schemas.microsoft.com/office/powerpoint/2010/main" val="3486889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Impact on Disk Performance</a:t>
            </a:r>
          </a:p>
        </p:txBody>
      </p:sp>
      <p:pic>
        <p:nvPicPr>
          <p:cNvPr id="4" name="Content Placeholder 3"/>
          <p:cNvPicPr>
            <a:picLocks noGrp="1" noChangeAspect="1"/>
          </p:cNvPicPr>
          <p:nvPr>
            <p:ph idx="1"/>
          </p:nvPr>
        </p:nvPicPr>
        <p:blipFill>
          <a:blip r:embed="rId2"/>
          <a:stretch>
            <a:fillRect/>
          </a:stretch>
        </p:blipFill>
        <p:spPr>
          <a:xfrm>
            <a:off x="1162594" y="1854926"/>
            <a:ext cx="8961119" cy="4490230"/>
          </a:xfrm>
          <a:prstGeom prst="rect">
            <a:avLst/>
          </a:prstGeom>
        </p:spPr>
      </p:pic>
    </p:spTree>
    <p:extLst>
      <p:ext uri="{BB962C8B-B14F-4D97-AF65-F5344CB8AC3E}">
        <p14:creationId xmlns:p14="http://schemas.microsoft.com/office/powerpoint/2010/main" val="2251740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parity.</a:t>
            </a:r>
          </a:p>
          <a:p>
            <a:r>
              <a:rPr lang="en-US" dirty="0"/>
              <a:t>The parity (P) at the controller is calculated as follows:</a:t>
            </a:r>
          </a:p>
          <a:p>
            <a:r>
              <a:rPr lang="en-US" dirty="0"/>
              <a:t>Ep = E1 + E2 + E3 + E4 (XOR operations)</a:t>
            </a:r>
          </a:p>
          <a:p>
            <a:r>
              <a:rPr lang="en-US" dirty="0"/>
              <a:t>Here, D1 to D4 is striped data across the RAID group of five disks.</a:t>
            </a:r>
          </a:p>
          <a:p>
            <a:r>
              <a:rPr lang="en-US" dirty="0"/>
              <a:t>Whenever the controller performs a write I/O, parity must be computed by</a:t>
            </a:r>
          </a:p>
          <a:p>
            <a:r>
              <a:rPr lang="en-US" dirty="0"/>
              <a:t>reading the old parity (Ep old) and the old data (E4 old) from the disk, which means two read I/</a:t>
            </a:r>
            <a:r>
              <a:rPr lang="en-US" dirty="0" err="1"/>
              <a:t>Os</a:t>
            </a:r>
            <a:r>
              <a:rPr lang="en-US" dirty="0"/>
              <a:t>.</a:t>
            </a:r>
          </a:p>
          <a:p>
            <a:r>
              <a:rPr lang="en-US" dirty="0"/>
              <a:t> The new parity (Ep new) is computed as follows:</a:t>
            </a:r>
          </a:p>
          <a:p>
            <a:r>
              <a:rPr lang="en-US" dirty="0"/>
              <a:t>Ep new = Ep old – E4 old + E4 new (XOR operations)</a:t>
            </a:r>
          </a:p>
        </p:txBody>
      </p:sp>
    </p:spTree>
    <p:extLst>
      <p:ext uri="{BB962C8B-B14F-4D97-AF65-F5344CB8AC3E}">
        <p14:creationId xmlns:p14="http://schemas.microsoft.com/office/powerpoint/2010/main" val="3126912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normAutofit fontScale="85000" lnSpcReduction="10000"/>
          </a:bodyPr>
          <a:lstStyle/>
          <a:p>
            <a:pPr>
              <a:lnSpc>
                <a:spcPct val="120000"/>
              </a:lnSpc>
            </a:pPr>
            <a:r>
              <a:rPr lang="en-US" dirty="0"/>
              <a:t>When deciding the number of disks required for an application, it is important to consider the impact of RAID based on IOPS generated by the application.</a:t>
            </a:r>
          </a:p>
          <a:p>
            <a:pPr>
              <a:lnSpc>
                <a:spcPct val="120000"/>
              </a:lnSpc>
            </a:pPr>
            <a:r>
              <a:rPr lang="en-US" dirty="0"/>
              <a:t> The total disk load should be computed by considering the type of RAID configuration and the ratio of read compared to write from the host. </a:t>
            </a:r>
          </a:p>
          <a:p>
            <a:pPr>
              <a:lnSpc>
                <a:spcPct val="120000"/>
              </a:lnSpc>
            </a:pPr>
            <a:r>
              <a:rPr lang="en-US" dirty="0"/>
              <a:t>The following example illustrates the method of computing the disk load in different types of RAID.</a:t>
            </a:r>
          </a:p>
          <a:p>
            <a:pPr>
              <a:lnSpc>
                <a:spcPct val="120000"/>
              </a:lnSpc>
            </a:pPr>
            <a:r>
              <a:rPr lang="en-US" dirty="0"/>
              <a:t> Consider an application that generates 5,200 IOPS, with 60 percent of them being reads.</a:t>
            </a:r>
          </a:p>
          <a:p>
            <a:pPr>
              <a:lnSpc>
                <a:spcPct val="120000"/>
              </a:lnSpc>
            </a:pPr>
            <a:r>
              <a:rPr lang="en-US" dirty="0"/>
              <a:t> The disk load in RAID 5 is calculated as follows:</a:t>
            </a:r>
          </a:p>
          <a:p>
            <a:pPr>
              <a:lnSpc>
                <a:spcPct val="120000"/>
              </a:lnSpc>
            </a:pPr>
            <a:r>
              <a:rPr lang="en-US" dirty="0"/>
              <a:t> RAID 5 disk load = 0.6 × 5,200 + 4 × (0.4 × 5,200)</a:t>
            </a:r>
          </a:p>
          <a:p>
            <a:pPr>
              <a:lnSpc>
                <a:spcPct val="120000"/>
              </a:lnSpc>
            </a:pPr>
            <a:r>
              <a:rPr lang="en-US" dirty="0"/>
              <a:t> [because the write penalty for RAID 5 is 4] = 3,120 + 4 × 2,080 = 3,120 + 8,320 = 11,440 IOPS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disk load in RAID 1 is calculated as follows: </a:t>
            </a:r>
          </a:p>
          <a:p>
            <a:r>
              <a:rPr lang="en-US" dirty="0"/>
              <a:t>RAID 1 disk load = 0.6 × 5,200 + 2 × (0.4 × 5,200)</a:t>
            </a:r>
          </a:p>
          <a:p>
            <a:r>
              <a:rPr lang="en-US" dirty="0"/>
              <a:t> [because every write manifests as two writes to the disks] = </a:t>
            </a:r>
          </a:p>
          <a:p>
            <a:r>
              <a:rPr lang="en-US" dirty="0"/>
              <a:t>3,120 + 2 × 2,080 = 3,120 + 4,160 = 7,280 IOPS</a:t>
            </a:r>
          </a:p>
          <a:p>
            <a:r>
              <a:rPr lang="en-US" dirty="0"/>
              <a:t> The computed disk load determines the number of disks required for the application.</a:t>
            </a:r>
          </a:p>
          <a:p>
            <a:r>
              <a:rPr lang="en-US"/>
              <a:t> </a:t>
            </a:r>
            <a:r>
              <a:rPr lang="en-US" dirty="0"/>
              <a:t>If in this example an HDD with a specification of a maximum 180 IOPS for the application needs to be used, the number of disks required to meet the workload for the RAID configuration would be as follows</a:t>
            </a:r>
            <a:r>
              <a:rPr lang="en-US"/>
              <a:t>: </a:t>
            </a:r>
          </a:p>
          <a:p>
            <a:r>
              <a:rPr lang="en-US"/>
              <a:t>RAID </a:t>
            </a:r>
            <a:r>
              <a:rPr lang="en-US" dirty="0"/>
              <a:t>5: 11,440 / 180 = 64 </a:t>
            </a:r>
            <a:r>
              <a:rPr lang="en-US" dirty="0" err="1"/>
              <a:t>disks■n</a:t>
            </a:r>
            <a:r>
              <a:rPr lang="en-US" dirty="0"/>
              <a:t> RAID 1: 7,280 / 180 = 42 disks (approximated to the nearest even ■n number)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Spares</a:t>
            </a:r>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t>hot spare </a:t>
            </a:r>
            <a:r>
              <a:rPr lang="en-US" dirty="0"/>
              <a:t>refers to a spare HDD in a RAID array that temporarily replaces a</a:t>
            </a:r>
          </a:p>
          <a:p>
            <a:r>
              <a:rPr lang="en-US" dirty="0"/>
              <a:t>failed HDD of a RAID set. A hot spare takes the identity of the failed HDD in</a:t>
            </a:r>
          </a:p>
          <a:p>
            <a:r>
              <a:rPr lang="en-US" dirty="0"/>
              <a:t>the array. One of the following methods of data recovery is performed depending</a:t>
            </a:r>
          </a:p>
          <a:p>
            <a:r>
              <a:rPr lang="en-US" dirty="0"/>
              <a:t>on the RAID implementation:</a:t>
            </a:r>
          </a:p>
          <a:p>
            <a:r>
              <a:rPr lang="en-US" dirty="0"/>
              <a:t>If parity RAID is used, then the data is rebuilt onto the ■■ hot spare from the</a:t>
            </a:r>
          </a:p>
          <a:p>
            <a:r>
              <a:rPr lang="en-US" dirty="0"/>
              <a:t>parity and the data on the surviving HDDs in the RAID set.</a:t>
            </a:r>
          </a:p>
          <a:p>
            <a:r>
              <a:rPr lang="en-US" dirty="0"/>
              <a:t>■■ If mirroring is used, then the data from the surviving mirror is used to</a:t>
            </a:r>
          </a:p>
          <a:p>
            <a:r>
              <a:rPr lang="en-US" dirty="0"/>
              <a:t>copy the data</a:t>
            </a:r>
          </a:p>
        </p:txBody>
      </p:sp>
    </p:spTree>
    <p:extLst>
      <p:ext uri="{BB962C8B-B14F-4D97-AF65-F5344CB8AC3E}">
        <p14:creationId xmlns:p14="http://schemas.microsoft.com/office/powerpoint/2010/main" val="2320674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14847" y="783773"/>
            <a:ext cx="9522822" cy="577378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When the failed HDD is replaced with a new HDD, one of the following</a:t>
            </a:r>
          </a:p>
          <a:p>
            <a:r>
              <a:rPr lang="en-US" dirty="0"/>
              <a:t>takes place:</a:t>
            </a:r>
          </a:p>
          <a:p>
            <a:r>
              <a:rPr lang="en-US" dirty="0"/>
              <a:t>■■ The hot spare replaces the new HDD permanently. This means that it is</a:t>
            </a:r>
          </a:p>
          <a:p>
            <a:r>
              <a:rPr lang="en-US" dirty="0"/>
              <a:t>no longer a hot spare, and a new hot spare must be configured on the</a:t>
            </a:r>
          </a:p>
          <a:p>
            <a:r>
              <a:rPr lang="en-US" dirty="0"/>
              <a:t>array.</a:t>
            </a:r>
          </a:p>
          <a:p>
            <a:r>
              <a:rPr lang="en-US" dirty="0"/>
              <a:t>■■When a new HDD is added to the system, data from the hot spare is</a:t>
            </a:r>
          </a:p>
          <a:p>
            <a:r>
              <a:rPr lang="en-US" dirty="0"/>
              <a:t>copied to it. The hot spare returns to its idle state, ready to replace the</a:t>
            </a:r>
          </a:p>
          <a:p>
            <a:r>
              <a:rPr lang="en-US" dirty="0"/>
              <a:t>next failed drive.</a:t>
            </a:r>
          </a:p>
        </p:txBody>
      </p:sp>
    </p:spTree>
    <p:extLst>
      <p:ext uri="{BB962C8B-B14F-4D97-AF65-F5344CB8AC3E}">
        <p14:creationId xmlns:p14="http://schemas.microsoft.com/office/powerpoint/2010/main" val="3861592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 hot spare should be large enough to accommodate data from a failed drive.</a:t>
            </a:r>
          </a:p>
          <a:p>
            <a:pPr algn="just"/>
            <a:r>
              <a:rPr lang="en-US" dirty="0"/>
              <a:t>Some systems implement multiple hot spares to improve data availability.</a:t>
            </a:r>
          </a:p>
          <a:p>
            <a:pPr algn="just"/>
            <a:r>
              <a:rPr lang="en-US" dirty="0"/>
              <a:t>A hot spare can be configured as </a:t>
            </a:r>
            <a:r>
              <a:rPr lang="en-US" i="1" dirty="0"/>
              <a:t>automatic </a:t>
            </a:r>
            <a:r>
              <a:rPr lang="en-US" dirty="0"/>
              <a:t>or </a:t>
            </a:r>
            <a:r>
              <a:rPr lang="en-US" i="1" dirty="0"/>
              <a:t>user initiated, </a:t>
            </a:r>
            <a:r>
              <a:rPr lang="en-US" dirty="0"/>
              <a:t>which specifies how it will be used in the event of disk failure.</a:t>
            </a:r>
          </a:p>
          <a:p>
            <a:pPr algn="just"/>
            <a:r>
              <a:rPr lang="en-US" dirty="0"/>
              <a:t> In an automatic configuration, when the recoverable error rates for a disk exceed a predetermined threshold, the disk subsystem tries to copy data from the failing disk to the hot spare automatically.</a:t>
            </a:r>
          </a:p>
          <a:p>
            <a:pPr algn="just"/>
            <a:r>
              <a:rPr lang="en-US" dirty="0"/>
              <a:t>If this task is completed before the damaged disk fails, then the subsystem switches to the hot spare and marks the failing disk as unusable.</a:t>
            </a:r>
          </a:p>
          <a:p>
            <a:pPr algn="just"/>
            <a:r>
              <a:rPr lang="en-US" dirty="0"/>
              <a:t> Otherwise, it uses parity or the mirrored disk to recover the data. In the case of a user-initiated</a:t>
            </a:r>
          </a:p>
          <a:p>
            <a:pPr algn="just"/>
            <a:r>
              <a:rPr lang="en-US" dirty="0"/>
              <a:t>configuration, the administrator has control of the rebuild process. </a:t>
            </a:r>
          </a:p>
          <a:p>
            <a:pPr algn="just"/>
            <a:r>
              <a:rPr lang="en-US" dirty="0"/>
              <a:t>For example, the rebuild could occur overnight to prevent any degradation of system performance.</a:t>
            </a:r>
          </a:p>
          <a:p>
            <a:pPr algn="just"/>
            <a:r>
              <a:rPr lang="en-US" dirty="0"/>
              <a:t>However, the system is vulnerable to another failure if a hot spare is unavailable.</a:t>
            </a:r>
          </a:p>
        </p:txBody>
      </p:sp>
    </p:spTree>
    <p:extLst>
      <p:ext uri="{BB962C8B-B14F-4D97-AF65-F5344CB8AC3E}">
        <p14:creationId xmlns:p14="http://schemas.microsoft.com/office/powerpoint/2010/main" val="119625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br>
              <a:rPr lang="en-US" dirty="0"/>
            </a:br>
            <a:endParaRPr lang="en-US" dirty="0"/>
          </a:p>
        </p:txBody>
      </p:sp>
      <p:sp>
        <p:nvSpPr>
          <p:cNvPr id="3" name="Content Placeholder 2"/>
          <p:cNvSpPr>
            <a:spLocks noGrp="1"/>
          </p:cNvSpPr>
          <p:nvPr>
            <p:ph idx="1"/>
          </p:nvPr>
        </p:nvSpPr>
        <p:spPr/>
        <p:txBody>
          <a:bodyPr/>
          <a:lstStyle/>
          <a:p>
            <a:r>
              <a:rPr lang="en-US" b="1" dirty="0"/>
              <a:t>Performance</a:t>
            </a:r>
          </a:p>
          <a:p>
            <a:endParaRPr lang="en-US" b="1" dirty="0"/>
          </a:p>
          <a:p>
            <a:r>
              <a:rPr lang="en-US" b="1" dirty="0"/>
              <a:t>Supported features</a:t>
            </a:r>
          </a:p>
          <a:p>
            <a:endParaRPr lang="en-US" b="1" dirty="0"/>
          </a:p>
          <a:p>
            <a:r>
              <a:rPr lang="en-US" b="1" dirty="0"/>
              <a:t>Operating system compatibility</a:t>
            </a:r>
            <a:endParaRPr lang="en-US" dirty="0"/>
          </a:p>
        </p:txBody>
      </p:sp>
    </p:spTree>
    <p:extLst>
      <p:ext uri="{BB962C8B-B14F-4D97-AF65-F5344CB8AC3E}">
        <p14:creationId xmlns:p14="http://schemas.microsoft.com/office/powerpoint/2010/main" val="27817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RAID</a:t>
            </a:r>
          </a:p>
        </p:txBody>
      </p:sp>
      <p:sp>
        <p:nvSpPr>
          <p:cNvPr id="3" name="Content Placeholder 2"/>
          <p:cNvSpPr>
            <a:spLocks noGrp="1"/>
          </p:cNvSpPr>
          <p:nvPr>
            <p:ph idx="1"/>
          </p:nvPr>
        </p:nvSpPr>
        <p:spPr/>
        <p:txBody>
          <a:bodyPr>
            <a:normAutofit fontScale="92500" lnSpcReduction="10000"/>
          </a:bodyPr>
          <a:lstStyle/>
          <a:p>
            <a:pPr algn="just"/>
            <a:r>
              <a:rPr lang="en-US" dirty="0"/>
              <a:t>In </a:t>
            </a:r>
            <a:r>
              <a:rPr lang="en-US" i="1" dirty="0"/>
              <a:t>hardware RAID </a:t>
            </a:r>
            <a:r>
              <a:rPr lang="en-US" dirty="0"/>
              <a:t>implementations, a specialized hardware controller is implemented either on the host or on the array. </a:t>
            </a:r>
          </a:p>
          <a:p>
            <a:pPr algn="just"/>
            <a:r>
              <a:rPr lang="en-US" dirty="0"/>
              <a:t>These implementations vary in the way the storage array interacts with the host.</a:t>
            </a:r>
          </a:p>
          <a:p>
            <a:pPr algn="just"/>
            <a:r>
              <a:rPr lang="en-US" i="1" dirty="0"/>
              <a:t>Controller card RAID </a:t>
            </a:r>
            <a:r>
              <a:rPr lang="en-US" dirty="0"/>
              <a:t>is host-based hardware RAID implementation in which</a:t>
            </a:r>
          </a:p>
          <a:p>
            <a:pPr algn="just"/>
            <a:r>
              <a:rPr lang="en-US" dirty="0"/>
              <a:t>a specialized RAID controller is installed in the host and HDDs are connected to it. </a:t>
            </a:r>
          </a:p>
          <a:p>
            <a:pPr algn="just"/>
            <a:r>
              <a:rPr lang="en-US" dirty="0"/>
              <a:t>The RAID Controller interacts with the hard disks using a PCI bus.</a:t>
            </a:r>
          </a:p>
          <a:p>
            <a:pPr algn="just"/>
            <a:r>
              <a:rPr lang="en-US" dirty="0"/>
              <a:t>Manufacturers also integrate RAID controllers on motherboards. </a:t>
            </a:r>
          </a:p>
          <a:p>
            <a:pPr algn="just"/>
            <a:r>
              <a:rPr lang="en-US" dirty="0"/>
              <a:t>This integration reduces the overall cost of the system, but does not provide the flexibility required for high-end storage systems</a:t>
            </a:r>
          </a:p>
        </p:txBody>
      </p:sp>
    </p:spTree>
    <p:extLst>
      <p:ext uri="{BB962C8B-B14F-4D97-AF65-F5344CB8AC3E}">
        <p14:creationId xmlns:p14="http://schemas.microsoft.com/office/powerpoint/2010/main" val="293554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external RAID controller is an array-based hardware RAID. </a:t>
            </a:r>
          </a:p>
          <a:p>
            <a:r>
              <a:rPr lang="en-US" dirty="0"/>
              <a:t>It acts as an interface between the host and disks. </a:t>
            </a:r>
          </a:p>
          <a:p>
            <a:r>
              <a:rPr lang="en-US" dirty="0"/>
              <a:t>It presents storage volumes to the </a:t>
            </a:r>
            <a:r>
              <a:rPr lang="en-US" dirty="0" err="1"/>
              <a:t>host,which</a:t>
            </a:r>
            <a:r>
              <a:rPr lang="en-US" dirty="0"/>
              <a:t> manage the drives using the supported protocol. </a:t>
            </a:r>
          </a:p>
          <a:p>
            <a:r>
              <a:rPr lang="en-US" dirty="0"/>
              <a:t>Key functions of RAID controllers are:</a:t>
            </a:r>
          </a:p>
          <a:p>
            <a:r>
              <a:rPr lang="en-US" dirty="0"/>
              <a:t>Management and control of disk aggregations</a:t>
            </a:r>
          </a:p>
          <a:p>
            <a:r>
              <a:rPr lang="en-US" dirty="0"/>
              <a:t>Translation of I/O requests between logical disks and physical disks</a:t>
            </a:r>
          </a:p>
          <a:p>
            <a:r>
              <a:rPr lang="en-US" dirty="0"/>
              <a:t>Data regeneration in the event of disk failures</a:t>
            </a:r>
          </a:p>
        </p:txBody>
      </p:sp>
    </p:spTree>
    <p:extLst>
      <p:ext uri="{BB962C8B-B14F-4D97-AF65-F5344CB8AC3E}">
        <p14:creationId xmlns:p14="http://schemas.microsoft.com/office/powerpoint/2010/main" val="110111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766"/>
          </a:xfrm>
        </p:spPr>
        <p:txBody>
          <a:bodyPr>
            <a:normAutofit fontScale="90000"/>
          </a:bodyPr>
          <a:lstStyle/>
          <a:p>
            <a:endParaRPr lang="en-US" dirty="0"/>
          </a:p>
        </p:txBody>
      </p:sp>
      <p:sp>
        <p:nvSpPr>
          <p:cNvPr id="3" name="Content Placeholder 2"/>
          <p:cNvSpPr>
            <a:spLocks noGrp="1"/>
          </p:cNvSpPr>
          <p:nvPr>
            <p:ph idx="1"/>
          </p:nvPr>
        </p:nvSpPr>
        <p:spPr>
          <a:xfrm>
            <a:off x="838200" y="888274"/>
            <a:ext cx="10515600" cy="5643155"/>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2235200"/>
            <a:ext cx="6324600" cy="4076700"/>
          </a:xfrm>
          <a:prstGeom prst="rect">
            <a:avLst/>
          </a:prstGeom>
        </p:spPr>
      </p:pic>
    </p:spTree>
    <p:extLst>
      <p:ext uri="{BB962C8B-B14F-4D97-AF65-F5344CB8AC3E}">
        <p14:creationId xmlns:p14="http://schemas.microsoft.com/office/powerpoint/2010/main" val="389319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Array Components</a:t>
            </a:r>
          </a:p>
        </p:txBody>
      </p:sp>
      <p:sp>
        <p:nvSpPr>
          <p:cNvPr id="3" name="Content Placeholder 2"/>
          <p:cNvSpPr>
            <a:spLocks noGrp="1"/>
          </p:cNvSpPr>
          <p:nvPr>
            <p:ph idx="1"/>
          </p:nvPr>
        </p:nvSpPr>
        <p:spPr/>
        <p:txBody>
          <a:bodyPr>
            <a:normAutofit/>
          </a:bodyPr>
          <a:lstStyle/>
          <a:p>
            <a:pPr algn="just"/>
            <a:r>
              <a:rPr lang="en-US" dirty="0"/>
              <a:t>A </a:t>
            </a:r>
            <a:r>
              <a:rPr lang="en-US" i="1" dirty="0"/>
              <a:t>RAID array </a:t>
            </a:r>
            <a:r>
              <a:rPr lang="en-US" dirty="0"/>
              <a:t>is an enclosure that contains a number of HDDs and the supporting hardware and software to implement RAID. </a:t>
            </a:r>
          </a:p>
          <a:p>
            <a:pPr algn="just"/>
            <a:r>
              <a:rPr lang="en-US" dirty="0"/>
              <a:t>HDDs inside a RAID array are usually contained in smaller sub-enclosures. These sub-enclosures, or </a:t>
            </a:r>
            <a:r>
              <a:rPr lang="en-US" i="1" dirty="0"/>
              <a:t>physical arrays</a:t>
            </a:r>
            <a:r>
              <a:rPr lang="en-US" dirty="0"/>
              <a:t>, hold a fixed number of HDDs, and may also include other supporting hardware, such as power supplies.</a:t>
            </a:r>
          </a:p>
          <a:p>
            <a:pPr algn="just"/>
            <a:r>
              <a:rPr lang="en-US" dirty="0"/>
              <a:t> A subset of disks within a RAID array can be grouped to form logical associations called </a:t>
            </a:r>
            <a:r>
              <a:rPr lang="en-US" i="1" dirty="0"/>
              <a:t>logical arrays</a:t>
            </a:r>
            <a:r>
              <a:rPr lang="en-US" dirty="0"/>
              <a:t>, also known as a </a:t>
            </a:r>
            <a:r>
              <a:rPr lang="en-US" i="1" dirty="0"/>
              <a:t>RAID set </a:t>
            </a:r>
            <a:r>
              <a:rPr lang="en-US" dirty="0"/>
              <a:t>or a </a:t>
            </a:r>
            <a:r>
              <a:rPr lang="en-US" i="1" dirty="0"/>
              <a:t>RAID group </a:t>
            </a:r>
            <a:endParaRPr lang="en-US" dirty="0"/>
          </a:p>
        </p:txBody>
      </p:sp>
    </p:spTree>
    <p:extLst>
      <p:ext uri="{BB962C8B-B14F-4D97-AF65-F5344CB8AC3E}">
        <p14:creationId xmlns:p14="http://schemas.microsoft.com/office/powerpoint/2010/main" val="159512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3316</Words>
  <Application>Microsoft Office PowerPoint</Application>
  <PresentationFormat>Widescreen</PresentationFormat>
  <Paragraphs>288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Data Protection</vt:lpstr>
      <vt:lpstr>What is RAID? </vt:lpstr>
      <vt:lpstr>How RAID works </vt:lpstr>
      <vt:lpstr>Implementation of RAID .</vt:lpstr>
      <vt:lpstr>limitations </vt:lpstr>
      <vt:lpstr>Hardware RAID</vt:lpstr>
      <vt:lpstr>PowerPoint Presentation</vt:lpstr>
      <vt:lpstr>PowerPoint Presentation</vt:lpstr>
      <vt:lpstr>RAID Array Components</vt:lpstr>
      <vt:lpstr>RAID Array Components</vt:lpstr>
      <vt:lpstr>PowerPoint Presentation</vt:lpstr>
      <vt:lpstr> RAID Levels</vt:lpstr>
      <vt:lpstr> Striping </vt:lpstr>
      <vt:lpstr>PowerPoint Presentation</vt:lpstr>
      <vt:lpstr>PowerPoint Presentation</vt:lpstr>
      <vt:lpstr>PowerPoint Presentation</vt:lpstr>
      <vt:lpstr>Mirroring</vt:lpstr>
      <vt:lpstr>Mirroring</vt:lpstr>
      <vt:lpstr>PowerPoint Presentation</vt:lpstr>
      <vt:lpstr>Parity</vt:lpstr>
      <vt:lpstr>Parity</vt:lpstr>
      <vt:lpstr>RAID 0</vt:lpstr>
      <vt:lpstr>RAID 0</vt:lpstr>
      <vt:lpstr>RAID 1</vt:lpstr>
      <vt:lpstr>RAID 1</vt:lpstr>
      <vt:lpstr>Nested RAID</vt:lpstr>
      <vt:lpstr>Some applications that benefit from RAID 1+0 include the following:</vt:lpstr>
      <vt:lpstr>PowerPoint Presentation</vt:lpstr>
      <vt:lpstr>PowerPoint Presentation</vt:lpstr>
      <vt:lpstr>PowerPoint Presentation</vt:lpstr>
      <vt:lpstr>RAID 3 </vt:lpstr>
      <vt:lpstr>RAID 3</vt:lpstr>
      <vt:lpstr>RAID 4</vt:lpstr>
      <vt:lpstr>PowerPoint Presentation</vt:lpstr>
      <vt:lpstr>RAID 5 Implementation</vt:lpstr>
      <vt:lpstr>RAID 5</vt:lpstr>
      <vt:lpstr>RAID 6</vt:lpstr>
      <vt:lpstr>RAID 6</vt:lpstr>
      <vt:lpstr>RAID Comparison</vt:lpstr>
      <vt:lpstr>PowerPoint Presentation</vt:lpstr>
      <vt:lpstr>PowerPoint Presentation</vt:lpstr>
      <vt:lpstr>RAID Impact on Disk Performance</vt:lpstr>
      <vt:lpstr>PowerPoint Presentation</vt:lpstr>
      <vt:lpstr>PowerPoint Presentation</vt:lpstr>
      <vt:lpstr>PowerPoint Presentation</vt:lpstr>
      <vt:lpstr>Hot Spares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Protection</dc:title>
  <dc:creator>admin</dc:creator>
  <cp:lastModifiedBy>Arati S</cp:lastModifiedBy>
  <cp:revision>47</cp:revision>
  <dcterms:created xsi:type="dcterms:W3CDTF">2021-11-10T10:52:02Z</dcterms:created>
  <dcterms:modified xsi:type="dcterms:W3CDTF">2022-11-18T08:55:24Z</dcterms:modified>
</cp:coreProperties>
</file>