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29"/>
  </p:notesMasterIdLst>
  <p:sldIdLst>
    <p:sldId id="256" r:id="rId2"/>
    <p:sldId id="257" r:id="rId3"/>
    <p:sldId id="273" r:id="rId4"/>
    <p:sldId id="261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0" r:id="rId15"/>
    <p:sldId id="331" r:id="rId16"/>
    <p:sldId id="332" r:id="rId17"/>
    <p:sldId id="334" r:id="rId18"/>
    <p:sldId id="333" r:id="rId19"/>
    <p:sldId id="335" r:id="rId20"/>
    <p:sldId id="336" r:id="rId21"/>
    <p:sldId id="337" r:id="rId22"/>
    <p:sldId id="338" r:id="rId23"/>
    <p:sldId id="339" r:id="rId24"/>
    <p:sldId id="341" r:id="rId25"/>
    <p:sldId id="340" r:id="rId26"/>
    <p:sldId id="343" r:id="rId27"/>
    <p:sldId id="3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D9DC6-CB34-4F59-BB07-AB039D26720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5D9F5-B4D2-4020-905B-2A3D59135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EB4B-84CF-4EFB-BACB-95E0026D1038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6C3-821D-469A-8008-3B64CF333583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EEB-6003-455E-91A1-EED34199327B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9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41C9-0F6C-4236-B65C-4DD5A47938A4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7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C638D-DCDF-4EBB-8473-233B4695FE6A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49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455A-AE30-4AD4-812D-F09188A99C7C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1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9322-F713-447A-BDDC-CCA8C684C771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0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689A-4434-4D9D-954C-B54F5C0051AE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D3AA-9018-4062-A388-06134AD61E72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4D68-7703-4F78-BEA6-F9340079EEFD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2B95-B0FD-4104-AE4C-0CE012CA6B46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11A0-404F-4124-AF4A-8C2C29920F19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0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AA80-8E43-458D-878B-74752F6CDF55}" type="datetime1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2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41EF-4AEF-4A72-A32A-A41597291952}" type="datetime1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8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3527-9B31-44E9-B825-F5E3F6826D84}" type="datetime1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6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C0A6-5CD6-4DF6-917F-1FB8093B836E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0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1F65-38CE-457A-8928-C8EB0404F43A}" type="datetime1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3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0DB9DB-278F-41D1-8949-802771B10E6C}" type="datetime1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BDA628-2F38-4037-B9BD-85357DC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6698" y="5471747"/>
            <a:ext cx="3440690" cy="988328"/>
          </a:xfrm>
        </p:spPr>
        <p:txBody>
          <a:bodyPr/>
          <a:lstStyle/>
          <a:p>
            <a:r>
              <a:rPr lang="en-US" dirty="0" smtClean="0"/>
              <a:t>Assistant Professor,</a:t>
            </a:r>
          </a:p>
          <a:p>
            <a:r>
              <a:rPr lang="en-US" dirty="0" smtClean="0"/>
              <a:t>Ravi U. Kalkundri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96" y="1687495"/>
            <a:ext cx="4438646" cy="26631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68244" y="420516"/>
            <a:ext cx="9255513" cy="9064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36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KLS's </a:t>
            </a:r>
            <a:r>
              <a:rPr lang="en-IN" altLang="en-US" sz="36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Gogte</a:t>
            </a:r>
            <a:r>
              <a:rPr lang="en-IN" altLang="en-US" sz="36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Institute of Technology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alt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Department of Computer Science &amp;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GIT Good quality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661831" y="2524924"/>
            <a:ext cx="4359183" cy="988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Chain Management 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18CS743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371277" y="4560299"/>
            <a:ext cx="4951142" cy="988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 :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B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1.2 What is blockchain?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6974" y="1203173"/>
            <a:ext cx="9644487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or enterprise applications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include application logic to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 blockchain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implement trust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intermediation”. </a:t>
            </a:r>
          </a:p>
          <a:p>
            <a:pPr lvl="1" algn="just">
              <a:lnSpc>
                <a:spcPct val="18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 a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code element—that of smart contracts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any given smart contract, an exact copy of the smart contract’s code is transmitted through a special transaction and deployed in the participant nodes of a blockchain network.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: “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is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immutable executable code representing the logic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1" algn="just">
              <a:lnSpc>
                <a:spcPct val="18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variables and functions defined in a smart contract collectively represent the state and operations for enforcing an application’s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rules for verification, validation, and recording on the blockchain.</a:t>
            </a:r>
          </a:p>
        </p:txBody>
      </p:sp>
    </p:spTree>
    <p:extLst>
      <p:ext uri="{BB962C8B-B14F-4D97-AF65-F5344CB8AC3E}">
        <p14:creationId xmlns:p14="http://schemas.microsoft.com/office/powerpoint/2010/main" val="22213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1203173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 play a significant role in making blockchain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different,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key roles fulfilled by a blockchain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 </a:t>
            </a:r>
          </a:p>
          <a:p>
            <a:pPr marL="800100" lvl="1" indent="-342900" algn="just">
              <a:lnSpc>
                <a:spcPct val="180000"/>
              </a:lnSpc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  <a:p>
            <a:pPr marL="800100" lvl="1" indent="-342900" algn="just">
              <a:lnSpc>
                <a:spcPct val="180000"/>
              </a:lnSpc>
              <a:buFont typeface="+mj-lt"/>
              <a:buAutoNum type="arabicPeriod"/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800100" lvl="1" indent="-342900" algn="just">
              <a:lnSpc>
                <a:spcPct val="180000"/>
              </a:lnSpc>
              <a:buFont typeface="+mj-lt"/>
              <a:buAutoNum type="arabicPeriod"/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Disintermediation protocol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80000"/>
              </a:lnSpc>
              <a:buFont typeface="+mj-lt"/>
              <a:buAutoNum type="arabicPeriod"/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enabler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31781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57885" y="958989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Decentralized infrastructure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computing hardware and software stacks support the blockchain protocol, smart contracts, and applications.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decentralized system? </a:t>
            </a:r>
          </a:p>
          <a:p>
            <a:pPr lvl="1" algn="just">
              <a:lnSpc>
                <a:spcPct val="180000"/>
              </a:lnSpc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communicate peer to peer. </a:t>
            </a:r>
          </a:p>
          <a:p>
            <a:pPr lvl="1" algn="just">
              <a:lnSpc>
                <a:spcPct val="180000"/>
              </a:lnSpc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are in control of their assets, digital or otherwise (such as an audio file, a digital health record, or a piece of land).</a:t>
            </a:r>
          </a:p>
          <a:p>
            <a:pPr lvl="1" algn="just">
              <a:lnSpc>
                <a:spcPct val="180000"/>
              </a:lnSpc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can join and leave the system as they wish. </a:t>
            </a:r>
          </a:p>
          <a:p>
            <a:pPr lvl="1" algn="just">
              <a:lnSpc>
                <a:spcPct val="180000"/>
              </a:lnSpc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operate beyond the typical boundaries of trust (such as within a university or a country). </a:t>
            </a:r>
          </a:p>
          <a:p>
            <a:pPr lvl="1" algn="just">
              <a:lnSpc>
                <a:spcPct val="180000"/>
              </a:lnSpc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are made by the distributed participants, not by any central authority. </a:t>
            </a:r>
          </a:p>
          <a:p>
            <a:pPr lvl="1" algn="just">
              <a:lnSpc>
                <a:spcPct val="180000"/>
              </a:lnSpc>
            </a:pP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Intermediation is achieved by the use of automated software such as a blockchain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1203173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Decentralized infrastructure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NODES, NETWORKS, AND APPLICATIONS </a:t>
            </a:r>
          </a:p>
          <a:p>
            <a:pPr marL="742950" lvl="2" algn="just">
              <a:lnSpc>
                <a:spcPct val="18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air traffic. Flights have origins and destinations, and stopover airports and waypoints form the airline networks. Similarly, blockchain nodes host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that serves as endpoints of transactions and also performs other functions, such as relaying and broadcasting transactions.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761" y="3654116"/>
            <a:ext cx="8948738" cy="232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1203173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Decentralized infrastructure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blockchain application is not a single-user application.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connects a large number of participants through its network of nodes. 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can host multiple accounts to identify the different customers it services. A node can also host more than one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one for a decentralized supply chain management system and another for a decentralized payment system. </a:t>
            </a:r>
          </a:p>
        </p:txBody>
      </p:sp>
    </p:spTree>
    <p:extLst>
      <p:ext uri="{BB962C8B-B14F-4D97-AF65-F5344CB8AC3E}">
        <p14:creationId xmlns:p14="http://schemas.microsoft.com/office/powerpoint/2010/main" val="1703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1203173"/>
            <a:ext cx="415940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Decentralized infrastructure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shows a network of three nodes connected by a network. The network facilitates broadcast of the </a:t>
            </a: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/>
              <a:t>transactions </a:t>
            </a:r>
            <a:r>
              <a:rPr lang="en-US" sz="1400" dirty="0"/>
              <a:t>initiated by users </a:t>
            </a:r>
            <a:endParaRPr lang="en-US" sz="1400" dirty="0" smtClean="0"/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/>
              <a:t> </a:t>
            </a:r>
            <a:r>
              <a:rPr lang="en-US" sz="1400" dirty="0"/>
              <a:t>blocks formed out of the transactions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46" y="1259615"/>
            <a:ext cx="5040352" cy="52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1203173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Decentralized infrastructure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are deployed in a sandbox environment such as a virtual machine (VM) hosted by a blockchain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 smart contract is similar to a class in an OO (object-oriented)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 contains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functions, and rules for the execution of functions.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Calling or invoking a smart contract function generates the transactions that are recorded on the blockchain, as shown in figure 1.7. 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of the verification and validation rules fails, the function invocation is reverted.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execution is successful, the generated transactions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broadcast to the network for recording, as shown in figure 1.7.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1203173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Decentralized infrastructure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illustrates how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is transformed into actions that are recorded on the blockchain.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5" y="2275959"/>
            <a:ext cx="6217367" cy="44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1203173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 technology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 Technology (DLT) explores: </a:t>
            </a:r>
          </a:p>
          <a:p>
            <a:pPr marL="742950" lvl="2" algn="just">
              <a:lnSpc>
                <a:spcPct val="18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constitutes the blockchain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DLT?</a:t>
            </a: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 of the DLT for recording blocks of transactions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details of how an application gets to use the DLT for its intended purpose: verification, validation, and immutable recording for enabling trust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 (at a high level) for the integrity of the DLT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620" y="282071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947104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 technology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BLOCKS, AND CHAIN OF BLOCKS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transactions and the execution of smart contract code.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cryptocurrency transfer between accounts, for example, generates a “send”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shows an example pseudocode for function calls for initiating two types of transactions.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 the transfer of cryptocurrency.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application-specific transfer of ownership of an asset from one owner to another, probably to fulfill the sale of an asset.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79" y="4701027"/>
            <a:ext cx="7138540" cy="21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804" y="2258122"/>
            <a:ext cx="7369757" cy="641179"/>
          </a:xfrm>
        </p:spPr>
        <p:txBody>
          <a:bodyPr>
            <a:noAutofit/>
          </a:bodyPr>
          <a:lstStyle/>
          <a:p>
            <a:pPr algn="l"/>
            <a:r>
              <a:rPr lang="en-IN" sz="6600" dirty="0" smtClean="0"/>
              <a:t>Grasping </a:t>
            </a:r>
            <a:r>
              <a:rPr lang="en-IN" sz="6600" dirty="0"/>
              <a:t>Blockchain Fundamentals</a:t>
            </a:r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620" y="282071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947104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 technology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know how transactions are generated and broadcast on a network, let’s explore how they get recorded on the blockchain.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transactions makes a block, and a set of blocks make a blockchain, as shown in figure 1.8.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620" y="282071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8417" y="799436"/>
            <a:ext cx="5346263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Ledger Technology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algn="just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as follows: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8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on the network are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Nodes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set of transactions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pool to create a block. </a:t>
            </a:r>
          </a:p>
          <a:p>
            <a:pPr marL="800100" lvl="2" indent="-342900" algn="just">
              <a:lnSpc>
                <a:spcPct val="18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nodes use a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algorithm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collectively agree or come to a consensus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single consistent block of transactions to be appended to the existing chain. </a:t>
            </a:r>
          </a:p>
          <a:p>
            <a:pPr marL="800100" lvl="2" indent="-342900" algn="just">
              <a:lnSpc>
                <a:spcPct val="180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or representative value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current lead block of the chain is 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to the newly appended block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creating a chain link.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36" y="1326435"/>
            <a:ext cx="5690746" cy="413766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77686" y="5414797"/>
            <a:ext cx="9597280" cy="8945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lvl="1" algn="just">
              <a:lnSpc>
                <a:spcPct val="180000"/>
              </a:lnSpc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blockchain protocol ensures that 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distributed node involved has an identical copy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chain of blocks. 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newly created block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to the existing blockchain by the hash value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current head of the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620" y="282071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64430" y="951128"/>
            <a:ext cx="3858512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Stored in Local File System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of a blockchain are stored in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file systems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participant nodes, as shown in figure 1.9.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blocks on each node is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ledger recording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related data in its blocks.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 depicts the fact that every node has an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copy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blockchain.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132" y="1326978"/>
            <a:ext cx="6601336" cy="44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620" y="282071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947104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Disintermediation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transportation infrastructure, a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infrastructure has rules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need to follow.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blockchain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defines the following, among other things: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blockchain (transactions, blocks, and chain of blocks)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standards for encryption, hashing, and state management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implementing consensus and a consistent chain of blocks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handling exceptions resulting in an inconsistent ledger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environment for code on the blockchain and rules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consistency, correctness, and immutability in this context</a:t>
            </a:r>
          </a:p>
        </p:txBody>
      </p:sp>
    </p:spTree>
    <p:extLst>
      <p:ext uri="{BB962C8B-B14F-4D97-AF65-F5344CB8AC3E}">
        <p14:creationId xmlns:p14="http://schemas.microsoft.com/office/powerpoint/2010/main" val="19026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620" y="282071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1" y="947104"/>
            <a:ext cx="3891780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Disintermediation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 VS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Stack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blockchain is for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of cryptocurrency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does that job well. It has only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 applications for initiating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sandbox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VM (EVM)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which the smart contracts execute. Smart contracts in turn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decentralized operation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applications.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60" y="1703198"/>
            <a:ext cx="6372706" cy="30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620" y="282071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947104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know how transactions are generated and broadcast on a network, let’s explore how they get recorded on the blockchain.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/>
              <a:t>Trust is critical for business and personal transactions, whether those transactions are trade, commerce, legal, medical, marital, interpersonal, or financial. Imagine a </a:t>
            </a:r>
            <a:r>
              <a:rPr lang="en-US" sz="1600" dirty="0" smtClean="0"/>
              <a:t>business </a:t>
            </a:r>
            <a:r>
              <a:rPr lang="en-US" sz="1600" dirty="0"/>
              <a:t>transaction for transferring a million dollars. You have a secure channel for </a:t>
            </a:r>
            <a:r>
              <a:rPr lang="en-US" sz="1600" dirty="0" smtClean="0"/>
              <a:t>transfer, </a:t>
            </a:r>
            <a:r>
              <a:rPr lang="en-US" sz="1600" dirty="0"/>
              <a:t>but are you sure you can trust the parties involved</a:t>
            </a:r>
            <a:r>
              <a:rPr lang="en-US" sz="1600" dirty="0" smtClean="0"/>
              <a:t>?</a:t>
            </a:r>
          </a:p>
          <a:p>
            <a:pPr marL="285750" lvl="1" algn="just">
              <a:lnSpc>
                <a:spcPct val="180000"/>
              </a:lnSpc>
            </a:pPr>
            <a:r>
              <a:rPr lang="en-US" sz="1600" dirty="0"/>
              <a:t>The three </a:t>
            </a:r>
            <a:r>
              <a:rPr lang="en-US" sz="1600" dirty="0" smtClean="0"/>
              <a:t>Ds— collectively </a:t>
            </a:r>
            <a:r>
              <a:rPr lang="en-US" sz="1600" dirty="0"/>
              <a:t>enable trust in a </a:t>
            </a:r>
            <a:r>
              <a:rPr lang="en-US" sz="1600" dirty="0" smtClean="0"/>
              <a:t>system</a:t>
            </a:r>
            <a:r>
              <a:rPr lang="en-US" sz="1600" dirty="0"/>
              <a:t>:</a:t>
            </a:r>
            <a:endParaRPr lang="en-US" sz="1600" dirty="0" smtClean="0"/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/>
              <a:t>Decentralized </a:t>
            </a:r>
            <a:r>
              <a:rPr lang="en-US" sz="1400" dirty="0"/>
              <a:t>infrastructure, </a:t>
            </a:r>
            <a:endParaRPr lang="en-US" sz="1400" dirty="0" smtClean="0"/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/>
              <a:t>Distributed </a:t>
            </a:r>
            <a:r>
              <a:rPr lang="en-US" sz="1400" dirty="0"/>
              <a:t>ledger </a:t>
            </a:r>
            <a:r>
              <a:rPr lang="en-US" sz="1400" dirty="0" smtClean="0"/>
              <a:t>technology, </a:t>
            </a:r>
            <a:r>
              <a:rPr lang="en-US" sz="1400" dirty="0"/>
              <a:t>and </a:t>
            </a:r>
            <a:endParaRPr lang="en-US" sz="1400" dirty="0" smtClean="0"/>
          </a:p>
          <a:p>
            <a:pPr marL="742950" lvl="2" algn="just">
              <a:lnSpc>
                <a:spcPct val="180000"/>
              </a:lnSpc>
            </a:pPr>
            <a:r>
              <a:rPr lang="en-US" sz="1400" dirty="0" smtClean="0"/>
              <a:t>Disintermediation protocol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620" y="282071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1.3 Blockchain</a:t>
            </a:r>
            <a:r>
              <a:rPr lang="en-IN" dirty="0"/>
              <a:t> </a:t>
            </a:r>
            <a:r>
              <a:rPr lang="en-IN" dirty="0" smtClean="0"/>
              <a:t>Programming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4620" y="947104"/>
            <a:ext cx="9857559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1.11 shows the evolution of the protocols leading to blockchain-based trust, which has yet to become a standard in the internet context.</a:t>
            </a:r>
          </a:p>
          <a:p>
            <a:pPr marL="285750" lvl="1" algn="just">
              <a:lnSpc>
                <a:spcPct val="180000"/>
              </a:lnSpc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55" y="2979002"/>
            <a:ext cx="79724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804" y="2258122"/>
            <a:ext cx="7369757" cy="641179"/>
          </a:xfrm>
        </p:spPr>
        <p:txBody>
          <a:bodyPr>
            <a:noAutofit/>
          </a:bodyPr>
          <a:lstStyle/>
          <a:p>
            <a:pPr algn="l"/>
            <a:r>
              <a:rPr lang="en-US" sz="6600" dirty="0" smtClean="0"/>
              <a:t>Thank You</a:t>
            </a:r>
            <a:endParaRPr lang="en-IN" sz="6600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7369757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Tracing </a:t>
            </a:r>
            <a:r>
              <a:rPr lang="en-IN" dirty="0" err="1"/>
              <a:t>Blockchain’s</a:t>
            </a:r>
            <a:r>
              <a:rPr lang="en-IN" dirty="0"/>
              <a:t> Origin</a:t>
            </a:r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6974" y="1203173"/>
            <a:ext cx="9644487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Bitcoin appeared to have launched suddenly in 2009, the idea of a working digital currency has been a quest since the dawn of computing. 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Bitcoin’s blockchain technology stands on a strong foundation of more than 40 years of scientific research in cryptography, hashing, peer-to-peer networks, and consensus protocols. 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1.1 provides a brief history of blockchain, its innovation and robust scientific foundation, and its transformative effect on modern networked systems.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83" y="3595331"/>
            <a:ext cx="5262188" cy="29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1.1 From Bitcoin to blockchain</a:t>
            </a:r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6974" y="1203173"/>
            <a:ext cx="9644487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excitement about blockchain technology was about enabling peer-to-peer transfers of digital currency to anybody in the world, crossing human-created boundaries (such as the borders of countries) without any intermediaries such as banks.</a:t>
            </a:r>
          </a:p>
          <a:p>
            <a:pPr algn="just">
              <a:lnSpc>
                <a:spcPct val="18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recorded on a blockchain contains a peer-to-peer message that specifies the operations executed, data parameters used for the execution of operations, the sender and receiver of the message, the transaction fee, and the timestamp of its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recording”.</a:t>
            </a:r>
          </a:p>
        </p:txBody>
      </p:sp>
    </p:spTree>
    <p:extLst>
      <p:ext uri="{BB962C8B-B14F-4D97-AF65-F5344CB8AC3E}">
        <p14:creationId xmlns:p14="http://schemas.microsoft.com/office/powerpoint/2010/main" val="25727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1.1 From </a:t>
            </a:r>
            <a:r>
              <a:rPr lang="en-IN" dirty="0"/>
              <a:t>Bitcoin to blockchain</a:t>
            </a:r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9344" y="1211592"/>
            <a:ext cx="4762682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decentralized, open-source blockchain with smart contract functionality. Ether is the native cryptocurrency of the platform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8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technology that's home to digital money, global payments, and applications.</a:t>
            </a:r>
          </a:p>
          <a:p>
            <a:pPr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also shows blocks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block (Bk) is made up of a set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identified by a block number. Block #10163275 has 142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block #10163274 has 60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may see a different set of blocks when you visit the site.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26" y="1446753"/>
            <a:ext cx="5822252" cy="47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1.2 What is blockchain?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6974" y="1203173"/>
            <a:ext cx="9644487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technology for enabling trust in a decentralized system of transacting peer participants.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a blockchain is to verify and validate (or reject, if not valid) a transaction initiated by a participant, and then execute the transaction and record the proof of these actions with the consensus of the peer participants. </a:t>
            </a:r>
          </a:p>
        </p:txBody>
      </p:sp>
    </p:spTree>
    <p:extLst>
      <p:ext uri="{BB962C8B-B14F-4D97-AF65-F5344CB8AC3E}">
        <p14:creationId xmlns:p14="http://schemas.microsoft.com/office/powerpoint/2010/main" val="33823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1.2 What is blockchain?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6974" y="1203173"/>
            <a:ext cx="9644487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in figure 1.3, the blockchain-based trust infrastructure exists within a larger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874" y="1662112"/>
            <a:ext cx="6557614" cy="48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1.2 What is blockchain?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6974" y="1203173"/>
            <a:ext cx="9644487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technology for enabling trust in a decentralized system of transacting peer participants.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you further understand blockchain programming, let’s examine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for Bitcoin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shown in figure 1.4.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represent the two models of blockchain in its short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history.</a:t>
            </a:r>
          </a:p>
          <a:p>
            <a:pPr algn="just">
              <a:lnSpc>
                <a:spcPct val="1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has only the wallet application, whereas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programmable code called smart contracts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79" y="3967666"/>
            <a:ext cx="6322823" cy="27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74" y="685800"/>
            <a:ext cx="9633455" cy="64117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1.2 What is blockchain?</a:t>
            </a:r>
            <a:endParaRPr lang="en-IN" dirty="0"/>
          </a:p>
        </p:txBody>
      </p:sp>
      <p:pic>
        <p:nvPicPr>
          <p:cNvPr id="4" name="Picture 3" descr="GIT Good qualit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0498" y="254193"/>
            <a:ext cx="973780" cy="107278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61804" y="6180641"/>
            <a:ext cx="551167" cy="365125"/>
          </a:xfrm>
        </p:spPr>
        <p:txBody>
          <a:bodyPr/>
          <a:lstStyle/>
          <a:p>
            <a:fld id="{18BDA628-2F38-4037-B9BD-85357DC78396}" type="slidenum">
              <a:rPr lang="en-I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6974" y="1203173"/>
            <a:ext cx="9644487" cy="515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also shows the three levels of programming: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Protocol-level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—This level involves software that is needed for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operation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blockchain itself. This software is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your operating system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networking software.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contract-level programming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—One level above is smart contract (or rules engine)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programming, where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program the rules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validation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specify the data and messages that are to be recorded on the underlying blockchain. The smart contract is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 that drives the blockchain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the user application.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Application-level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—This level involves programming using web (or enterprise or mobile)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frameworks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outside the blockchain protocol. </a:t>
            </a:r>
          </a:p>
        </p:txBody>
      </p:sp>
    </p:spTree>
    <p:extLst>
      <p:ext uri="{BB962C8B-B14F-4D97-AF65-F5344CB8AC3E}">
        <p14:creationId xmlns:p14="http://schemas.microsoft.com/office/powerpoint/2010/main" val="24300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1334</TotalTime>
  <Words>1888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Times New Roman</vt:lpstr>
      <vt:lpstr>Wingdings</vt:lpstr>
      <vt:lpstr>Parallax</vt:lpstr>
      <vt:lpstr>PowerPoint Presentation</vt:lpstr>
      <vt:lpstr>Grasping Blockchain Fundamentals</vt:lpstr>
      <vt:lpstr>Tracing Blockchain’s Origin</vt:lpstr>
      <vt:lpstr>1.1 From Bitcoin to blockchain</vt:lpstr>
      <vt:lpstr>1.1 From Bitcoin to blockchain</vt:lpstr>
      <vt:lpstr>1.2 What is blockchain?</vt:lpstr>
      <vt:lpstr>1.2 What is blockchain?</vt:lpstr>
      <vt:lpstr>1.2 What is blockchain?</vt:lpstr>
      <vt:lpstr>1.2 What is blockchain?</vt:lpstr>
      <vt:lpstr>1.2 What is blockchain?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1.3 Blockchain Programming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79</cp:revision>
  <dcterms:created xsi:type="dcterms:W3CDTF">2022-10-15T04:41:53Z</dcterms:created>
  <dcterms:modified xsi:type="dcterms:W3CDTF">2022-11-16T06:43:23Z</dcterms:modified>
</cp:coreProperties>
</file>