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57"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97" r:id="rId23"/>
    <p:sldId id="298" r:id="rId24"/>
    <p:sldId id="299" r:id="rId25"/>
    <p:sldId id="280" r:id="rId26"/>
    <p:sldId id="281" r:id="rId27"/>
    <p:sldId id="282" r:id="rId28"/>
    <p:sldId id="283" r:id="rId29"/>
    <p:sldId id="284" r:id="rId30"/>
    <p:sldId id="285" r:id="rId31"/>
    <p:sldId id="286" r:id="rId32"/>
    <p:sldId id="296" r:id="rId33"/>
    <p:sldId id="287" r:id="rId34"/>
    <p:sldId id="288"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60"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470025"/>
          </a:xfrm>
        </p:spPr>
        <p:txBody>
          <a:bodyPr/>
          <a:lstStyle/>
          <a:p>
            <a:r>
              <a:rPr lang="en-IN" dirty="0" smtClean="0"/>
              <a:t>Unit 3: Releasing</a:t>
            </a:r>
            <a:endParaRPr lang="en-IN" dirty="0"/>
          </a:p>
        </p:txBody>
      </p:sp>
      <p:sp>
        <p:nvSpPr>
          <p:cNvPr id="3" name="Subtitle 2"/>
          <p:cNvSpPr>
            <a:spLocks noGrp="1"/>
          </p:cNvSpPr>
          <p:nvPr>
            <p:ph type="subTitle" idx="1"/>
          </p:nvPr>
        </p:nvSpPr>
        <p:spPr>
          <a:xfrm>
            <a:off x="152400" y="1371600"/>
            <a:ext cx="8915400" cy="5410200"/>
          </a:xfrm>
        </p:spPr>
        <p:txBody>
          <a:bodyPr>
            <a:normAutofit/>
          </a:bodyPr>
          <a:lstStyle/>
          <a:p>
            <a:pPr algn="l"/>
            <a:r>
              <a:rPr lang="en-IN" dirty="0"/>
              <a:t>The rock has to be pushed onto </a:t>
            </a:r>
            <a:r>
              <a:rPr lang="en-IN" dirty="0" smtClean="0"/>
              <a:t>a slope </a:t>
            </a:r>
            <a:r>
              <a:rPr lang="en-IN" dirty="0"/>
              <a:t>in order to gain kinetic energy; the software has to be pushed into production in </a:t>
            </a:r>
            <a:r>
              <a:rPr lang="en-IN" dirty="0" smtClean="0"/>
              <a:t>order to </a:t>
            </a:r>
            <a:r>
              <a:rPr lang="en-IN" dirty="0"/>
              <a:t>gain value</a:t>
            </a:r>
            <a:r>
              <a:rPr lang="en-IN" dirty="0" smtClean="0"/>
              <a:t>.</a:t>
            </a:r>
          </a:p>
          <a:p>
            <a:pPr algn="l"/>
            <a:r>
              <a:rPr lang="en-IN" dirty="0"/>
              <a:t>It’s easy to tell how much you need to push a rock. Big rock? Big push. Little rock? Little push.</a:t>
            </a:r>
          </a:p>
        </p:txBody>
      </p:sp>
    </p:spTree>
    <p:extLst>
      <p:ext uri="{BB962C8B-B14F-4D97-AF65-F5344CB8AC3E}">
        <p14:creationId xmlns:p14="http://schemas.microsoft.com/office/powerpoint/2010/main" val="341074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35089"/>
            <a:ext cx="8839200" cy="5940088"/>
          </a:xfrm>
          <a:prstGeom prst="rect">
            <a:avLst/>
          </a:prstGeom>
        </p:spPr>
        <p:txBody>
          <a:bodyPr wrap="square">
            <a:spAutoFit/>
          </a:bodyPr>
          <a:lstStyle/>
          <a:p>
            <a:pPr algn="just"/>
            <a:r>
              <a:rPr lang="en-IN" sz="2000" b="1" dirty="0"/>
              <a:t>Ingredient #2: Eliminate Bug Breeding Grounds</a:t>
            </a:r>
          </a:p>
          <a:p>
            <a:pPr algn="just"/>
            <a:r>
              <a:rPr lang="en-IN" sz="2000" dirty="0"/>
              <a:t>Writing fewer bugs is an important first step to reducing the number of defects your </a:t>
            </a:r>
            <a:r>
              <a:rPr lang="en-IN" sz="2000" dirty="0" smtClean="0"/>
              <a:t>team generates</a:t>
            </a:r>
            <a:r>
              <a:rPr lang="en-IN" sz="2000" dirty="0"/>
              <a:t>. </a:t>
            </a:r>
            <a:endParaRPr lang="en-IN" sz="2000" dirty="0" smtClean="0"/>
          </a:p>
          <a:p>
            <a:pPr algn="just"/>
            <a:r>
              <a:rPr lang="en-IN" sz="2000" dirty="0" smtClean="0"/>
              <a:t>Even </a:t>
            </a:r>
            <a:r>
              <a:rPr lang="en-IN" sz="2000" dirty="0"/>
              <a:t>with test-driven development, your software will accumulate technical debt over time.</a:t>
            </a:r>
          </a:p>
          <a:p>
            <a:pPr algn="just"/>
            <a:r>
              <a:rPr lang="en-IN" sz="2000" dirty="0"/>
              <a:t>Most of it will be in your design, making your code defect-prone and difficult to change, </a:t>
            </a:r>
            <a:r>
              <a:rPr lang="en-IN" sz="2000" dirty="0" smtClean="0"/>
              <a:t>and it </a:t>
            </a:r>
            <a:r>
              <a:rPr lang="en-IN" sz="2000" dirty="0"/>
              <a:t>will tend to congregate in specific parts of the system. </a:t>
            </a:r>
            <a:endParaRPr lang="en-IN" sz="2000" dirty="0" smtClean="0"/>
          </a:p>
          <a:p>
            <a:pPr algn="just"/>
            <a:r>
              <a:rPr lang="en-IN" sz="2000" dirty="0" smtClean="0"/>
              <a:t>These </a:t>
            </a:r>
            <a:r>
              <a:rPr lang="en-IN" sz="2000" dirty="0"/>
              <a:t>design flaws are unavoidable. Sometimes </a:t>
            </a:r>
            <a:r>
              <a:rPr lang="en-IN" sz="2000" dirty="0" smtClean="0"/>
              <a:t>a design </a:t>
            </a:r>
            <a:r>
              <a:rPr lang="en-IN" sz="2000" dirty="0"/>
              <a:t>that looks good when you first create it </a:t>
            </a:r>
            <a:r>
              <a:rPr lang="en-IN" sz="2000" dirty="0" smtClean="0"/>
              <a:t>won’t hold </a:t>
            </a:r>
            <a:r>
              <a:rPr lang="en-IN" sz="2000" dirty="0"/>
              <a:t>up over time. Sometimes a shortcut that </a:t>
            </a:r>
            <a:r>
              <a:rPr lang="en-IN" sz="2000" dirty="0" smtClean="0"/>
              <a:t>seems like </a:t>
            </a:r>
            <a:r>
              <a:rPr lang="en-IN" sz="2000" dirty="0"/>
              <a:t>an acceptable compromise will come back </a:t>
            </a:r>
            <a:r>
              <a:rPr lang="en-IN" sz="2000" dirty="0" smtClean="0"/>
              <a:t>to bite </a:t>
            </a:r>
            <a:r>
              <a:rPr lang="en-IN" sz="2000" dirty="0"/>
              <a:t>you. </a:t>
            </a:r>
            <a:endParaRPr lang="en-IN" sz="2000" dirty="0" smtClean="0"/>
          </a:p>
          <a:p>
            <a:pPr algn="just"/>
            <a:r>
              <a:rPr lang="en-IN" sz="2000" dirty="0" smtClean="0"/>
              <a:t>Sometimes </a:t>
            </a:r>
            <a:r>
              <a:rPr lang="en-IN" sz="2000" dirty="0"/>
              <a:t>your requirements change and your design will need to change as well.</a:t>
            </a:r>
          </a:p>
          <a:p>
            <a:pPr algn="just"/>
            <a:r>
              <a:rPr lang="en-IN" sz="2000" dirty="0"/>
              <a:t>Whatever its cause, technical debt leads to complicated, confusing code that’s hard to get right</a:t>
            </a:r>
            <a:r>
              <a:rPr lang="en-IN" sz="2000" dirty="0" smtClean="0"/>
              <a:t>. It </a:t>
            </a:r>
            <a:r>
              <a:rPr lang="en-IN" sz="2000" dirty="0"/>
              <a:t>breeds bugs. </a:t>
            </a:r>
            <a:endParaRPr lang="en-IN" sz="2000" dirty="0" smtClean="0"/>
          </a:p>
          <a:p>
            <a:pPr algn="just"/>
            <a:r>
              <a:rPr lang="en-IN" sz="2000" dirty="0" smtClean="0"/>
              <a:t>To generate fewer defects, pay down your debt.</a:t>
            </a:r>
          </a:p>
          <a:p>
            <a:pPr algn="just"/>
            <a:r>
              <a:rPr lang="en-IN" sz="2000" dirty="0" smtClean="0"/>
              <a:t>Although </a:t>
            </a:r>
            <a:r>
              <a:rPr lang="en-IN" sz="2000" dirty="0"/>
              <a:t>you could dedicate a week or two to fixing these problems, the best</a:t>
            </a:r>
          </a:p>
          <a:p>
            <a:pPr algn="just"/>
            <a:r>
              <a:rPr lang="en-IN" sz="2000" dirty="0"/>
              <a:t>way to pay off your debt is to make small improvements every week. Keep</a:t>
            </a:r>
          </a:p>
          <a:p>
            <a:pPr algn="just"/>
            <a:r>
              <a:rPr lang="en-IN" sz="2000" dirty="0"/>
              <a:t>new code clean by creating simple designs and refactoring as you go. </a:t>
            </a:r>
            <a:endParaRPr lang="en-IN" sz="2000" dirty="0" smtClean="0"/>
          </a:p>
          <a:p>
            <a:pPr algn="just"/>
            <a:endParaRPr lang="en-IN" sz="2000" dirty="0"/>
          </a:p>
          <a:p>
            <a:pPr algn="just"/>
            <a:r>
              <a:rPr lang="en-IN" sz="2000" dirty="0"/>
              <a:t>(Simple Design </a:t>
            </a:r>
            <a:r>
              <a:rPr lang="en-IN" sz="2000" dirty="0" smtClean="0"/>
              <a:t>, Refactoring , Slack)</a:t>
            </a:r>
            <a:endParaRPr lang="en-IN" sz="2000" dirty="0"/>
          </a:p>
        </p:txBody>
      </p:sp>
    </p:spTree>
    <p:extLst>
      <p:ext uri="{BB962C8B-B14F-4D97-AF65-F5344CB8AC3E}">
        <p14:creationId xmlns:p14="http://schemas.microsoft.com/office/powerpoint/2010/main" val="154651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463308"/>
          </a:xfrm>
          <a:prstGeom prst="rect">
            <a:avLst/>
          </a:prstGeom>
        </p:spPr>
        <p:txBody>
          <a:bodyPr wrap="square">
            <a:spAutoFit/>
          </a:bodyPr>
          <a:lstStyle/>
          <a:p>
            <a:pPr algn="just"/>
            <a:r>
              <a:rPr lang="en-IN" b="1" dirty="0"/>
              <a:t>Ingredient #3: Fix Bugs Now</a:t>
            </a:r>
          </a:p>
          <a:p>
            <a:pPr algn="just"/>
            <a:r>
              <a:rPr lang="en-IN" dirty="0"/>
              <a:t>Programmers know that the longer you wait to fix a bug, the more it costs to </a:t>
            </a:r>
            <a:r>
              <a:rPr lang="en-IN" dirty="0" smtClean="0"/>
              <a:t>fix. In </a:t>
            </a:r>
            <a:r>
              <a:rPr lang="en-IN" dirty="0"/>
              <a:t>addition, unfixed bugs probably indicate further problems. Each bug is the result of a flaw in your system that’s likely to breed more mistakes. Fix it now and </a:t>
            </a:r>
            <a:r>
              <a:rPr lang="en-IN" dirty="0" smtClean="0"/>
              <a:t>you’ll improve </a:t>
            </a:r>
            <a:r>
              <a:rPr lang="en-IN" dirty="0"/>
              <a:t>both quality and productivity.</a:t>
            </a:r>
          </a:p>
          <a:p>
            <a:pPr algn="just"/>
            <a:r>
              <a:rPr lang="en-IN" dirty="0"/>
              <a:t>To fix the bug, start by writing an automated test that demonstrates the bug. It could be a </a:t>
            </a:r>
            <a:r>
              <a:rPr lang="en-IN" dirty="0" smtClean="0"/>
              <a:t>unit test</a:t>
            </a:r>
            <a:r>
              <a:rPr lang="en-IN" dirty="0"/>
              <a:t>, integration test, or customer test, depending on what kind of defect you’ve found. </a:t>
            </a:r>
            <a:r>
              <a:rPr lang="en-IN" dirty="0" smtClean="0"/>
              <a:t>Once you </a:t>
            </a:r>
            <a:r>
              <a:rPr lang="en-IN" dirty="0"/>
              <a:t>have a failing test, fix the bug. Get a green bar.</a:t>
            </a:r>
          </a:p>
          <a:p>
            <a:pPr algn="just"/>
            <a:r>
              <a:rPr lang="en-IN" dirty="0"/>
              <a:t>Don’t congratulate yourself yet—you’ve fixed the problem, but you haven’t solved the</a:t>
            </a:r>
          </a:p>
          <a:p>
            <a:pPr algn="just"/>
            <a:r>
              <a:rPr lang="en-IN" dirty="0"/>
              <a:t>underlying cause. Why did that bug occur? Discuss the code with your pairing partner. Is </a:t>
            </a:r>
            <a:r>
              <a:rPr lang="en-IN" dirty="0" smtClean="0"/>
              <a:t>there a </a:t>
            </a:r>
            <a:r>
              <a:rPr lang="en-IN" dirty="0"/>
              <a:t>design flaw that made this bug possible? Can you change an API to make such bugs </a:t>
            </a:r>
            <a:r>
              <a:rPr lang="en-IN" dirty="0" smtClean="0"/>
              <a:t>more obvious</a:t>
            </a:r>
            <a:r>
              <a:rPr lang="en-IN" dirty="0"/>
              <a:t>? Is there some way to refactor the code that would make this kind of bug less likely</a:t>
            </a:r>
            <a:r>
              <a:rPr lang="en-IN" dirty="0" smtClean="0"/>
              <a:t>? </a:t>
            </a:r>
            <a:endParaRPr lang="en-IN" dirty="0"/>
          </a:p>
          <a:p>
            <a:pPr algn="just"/>
            <a:r>
              <a:rPr lang="en-IN" dirty="0"/>
              <a:t>Improve your design. If you’ve identified a systemic problem, discuss it with the rest of your</a:t>
            </a:r>
          </a:p>
          <a:p>
            <a:pPr algn="just"/>
            <a:r>
              <a:rPr lang="en-IN" dirty="0"/>
              <a:t>team in your next stand-up meeting or iteration retrospective. </a:t>
            </a:r>
            <a:endParaRPr lang="en-IN" dirty="0" smtClean="0"/>
          </a:p>
          <a:p>
            <a:pPr algn="just"/>
            <a:r>
              <a:rPr lang="en-IN" dirty="0" smtClean="0"/>
              <a:t>Tell </a:t>
            </a:r>
            <a:r>
              <a:rPr lang="en-IN" dirty="0"/>
              <a:t>people what went </a:t>
            </a:r>
            <a:r>
              <a:rPr lang="en-IN" dirty="0" smtClean="0"/>
              <a:t>wrong so </a:t>
            </a:r>
            <a:r>
              <a:rPr lang="en-IN" dirty="0"/>
              <a:t>they can avoid that mistake in the future.</a:t>
            </a:r>
          </a:p>
          <a:p>
            <a:pPr algn="just"/>
            <a:r>
              <a:rPr lang="en-IN" dirty="0"/>
              <a:t>Fixing bugs quickly requires the whole team to participate. Programmers, </a:t>
            </a:r>
            <a:r>
              <a:rPr lang="en-IN" dirty="0" smtClean="0"/>
              <a:t>use </a:t>
            </a:r>
            <a:r>
              <a:rPr lang="en-IN" b="1" dirty="0" smtClean="0"/>
              <a:t>collective </a:t>
            </a:r>
            <a:r>
              <a:rPr lang="en-IN" b="1" dirty="0"/>
              <a:t>code ownership </a:t>
            </a:r>
            <a:r>
              <a:rPr lang="en-IN" dirty="0"/>
              <a:t>so that any pair can fix a buggy module. </a:t>
            </a:r>
            <a:r>
              <a:rPr lang="en-IN" dirty="0" smtClean="0"/>
              <a:t>Customers and </a:t>
            </a:r>
            <a:r>
              <a:rPr lang="en-IN" dirty="0"/>
              <a:t>testers, personally bring new bugs to the attention of a programmer </a:t>
            </a:r>
            <a:r>
              <a:rPr lang="en-IN" dirty="0" smtClean="0"/>
              <a:t>and help </a:t>
            </a:r>
            <a:r>
              <a:rPr lang="en-IN" dirty="0"/>
              <a:t>him reproduce it. These actions are easiest when the whole team </a:t>
            </a:r>
            <a:r>
              <a:rPr lang="en-IN" dirty="0" smtClean="0"/>
              <a:t>sits together.</a:t>
            </a:r>
          </a:p>
          <a:p>
            <a:pPr algn="just"/>
            <a:r>
              <a:rPr lang="en-IN" dirty="0"/>
              <a:t>If there  </a:t>
            </a:r>
            <a:r>
              <a:rPr lang="en-IN" dirty="0" smtClean="0"/>
              <a:t>isn’t enough </a:t>
            </a:r>
            <a:r>
              <a:rPr lang="en-IN" b="1" dirty="0"/>
              <a:t>slack</a:t>
            </a:r>
            <a:r>
              <a:rPr lang="en-IN" dirty="0"/>
              <a:t> to fix the bug, estimate the cost to fix it and ask your product </a:t>
            </a:r>
            <a:r>
              <a:rPr lang="en-IN" dirty="0" smtClean="0"/>
              <a:t>manager to </a:t>
            </a:r>
            <a:r>
              <a:rPr lang="en-IN" dirty="0"/>
              <a:t>decide whether to fix it in this release. If it’s important enough to fix, schedule it into </a:t>
            </a:r>
            <a:r>
              <a:rPr lang="en-IN" dirty="0" smtClean="0"/>
              <a:t>the very </a:t>
            </a:r>
            <a:r>
              <a:rPr lang="en-IN" dirty="0"/>
              <a:t>next iteration.</a:t>
            </a:r>
          </a:p>
        </p:txBody>
      </p:sp>
    </p:spTree>
    <p:extLst>
      <p:ext uri="{BB962C8B-B14F-4D97-AF65-F5344CB8AC3E}">
        <p14:creationId xmlns:p14="http://schemas.microsoft.com/office/powerpoint/2010/main" val="3562055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5909310"/>
          </a:xfrm>
          <a:prstGeom prst="rect">
            <a:avLst/>
          </a:prstGeom>
        </p:spPr>
        <p:txBody>
          <a:bodyPr wrap="square">
            <a:spAutoFit/>
          </a:bodyPr>
          <a:lstStyle/>
          <a:p>
            <a:pPr algn="just"/>
            <a:r>
              <a:rPr lang="en-IN" b="1" dirty="0"/>
              <a:t>Ingredient #4: Test Your Process</a:t>
            </a:r>
          </a:p>
          <a:p>
            <a:pPr algn="just"/>
            <a:r>
              <a:rPr lang="en-IN" dirty="0" smtClean="0"/>
              <a:t>An </a:t>
            </a:r>
            <a:r>
              <a:rPr lang="en-IN" dirty="0"/>
              <a:t>exploratory tester uses her intuition and experience to </a:t>
            </a:r>
            <a:r>
              <a:rPr lang="en-IN" dirty="0" smtClean="0"/>
              <a:t>tell her </a:t>
            </a:r>
            <a:r>
              <a:rPr lang="en-IN" dirty="0"/>
              <a:t>what kinds of problems programmers and customers have the </a:t>
            </a:r>
            <a:r>
              <a:rPr lang="en-IN" dirty="0" smtClean="0"/>
              <a:t>most trouble </a:t>
            </a:r>
            <a:r>
              <a:rPr lang="en-IN" dirty="0"/>
              <a:t>considering. For example, she might unplug her network cable in </a:t>
            </a:r>
            <a:r>
              <a:rPr lang="en-IN" dirty="0" smtClean="0"/>
              <a:t>the middle </a:t>
            </a:r>
            <a:r>
              <a:rPr lang="en-IN" dirty="0"/>
              <a:t>of an operation or perform a SQL injection attack on your database</a:t>
            </a:r>
            <a:r>
              <a:rPr lang="en-IN" dirty="0" smtClean="0"/>
              <a:t>.</a:t>
            </a:r>
          </a:p>
          <a:p>
            <a:pPr algn="just"/>
            <a:r>
              <a:rPr lang="en-IN" dirty="0"/>
              <a:t>If your team has typical adversarial relationships between programmers, customers, and</a:t>
            </a:r>
          </a:p>
          <a:p>
            <a:pPr algn="just"/>
            <a:r>
              <a:rPr lang="en-IN" dirty="0"/>
              <a:t>testers, these sorts of unfair tests might elicit bitter griping from programmers. </a:t>
            </a:r>
            <a:r>
              <a:rPr lang="en-IN" dirty="0" smtClean="0"/>
              <a:t>The </a:t>
            </a:r>
            <a:r>
              <a:rPr lang="en-IN" dirty="0"/>
              <a:t>testers expose holes in your thought process and, </a:t>
            </a:r>
            <a:r>
              <a:rPr lang="en-IN" dirty="0" smtClean="0"/>
              <a:t>by doing </a:t>
            </a:r>
            <a:r>
              <a:rPr lang="en-IN" dirty="0"/>
              <a:t>so, save you from having to make uncomfortable apologies to stakeholders or </a:t>
            </a:r>
            <a:r>
              <a:rPr lang="en-IN" dirty="0" smtClean="0"/>
              <a:t>from dramatic  </a:t>
            </a:r>
            <a:r>
              <a:rPr lang="en-IN" dirty="0"/>
              <a:t>failures in production. </a:t>
            </a:r>
            <a:r>
              <a:rPr lang="en-IN" dirty="0" smtClean="0"/>
              <a:t>Exploratory </a:t>
            </a:r>
            <a:r>
              <a:rPr lang="en-IN" dirty="0"/>
              <a:t>testing is a very effective way of finding unexpected bugs. It’s so effective that </a:t>
            </a:r>
            <a:r>
              <a:rPr lang="en-IN" dirty="0" smtClean="0"/>
              <a:t>the rest </a:t>
            </a:r>
            <a:r>
              <a:rPr lang="en-IN" dirty="0"/>
              <a:t>of the team might start to get a little lazy</a:t>
            </a:r>
            <a:r>
              <a:rPr lang="en-IN" dirty="0" smtClean="0"/>
              <a:t>. Don’t </a:t>
            </a:r>
            <a:r>
              <a:rPr lang="en-IN" dirty="0"/>
              <a:t>rely on exploratory testing to find bugs </a:t>
            </a:r>
            <a:r>
              <a:rPr lang="en-IN" dirty="0" smtClean="0"/>
              <a:t>in your </a:t>
            </a:r>
            <a:r>
              <a:rPr lang="en-IN" dirty="0"/>
              <a:t>software. </a:t>
            </a:r>
            <a:endParaRPr lang="en-IN" dirty="0" smtClean="0"/>
          </a:p>
          <a:p>
            <a:pPr algn="just"/>
            <a:r>
              <a:rPr lang="en-IN" dirty="0" smtClean="0"/>
              <a:t>Your </a:t>
            </a:r>
            <a:r>
              <a:rPr lang="en-IN" dirty="0"/>
              <a:t>primary </a:t>
            </a:r>
            <a:r>
              <a:rPr lang="en-IN" dirty="0" err="1" smtClean="0"/>
              <a:t>defense</a:t>
            </a:r>
            <a:r>
              <a:rPr lang="en-IN" dirty="0" smtClean="0"/>
              <a:t> against </a:t>
            </a:r>
            <a:r>
              <a:rPr lang="en-IN" dirty="0"/>
              <a:t>bugs is test-driven </a:t>
            </a:r>
            <a:r>
              <a:rPr lang="en-IN" dirty="0" smtClean="0"/>
              <a:t>development. </a:t>
            </a:r>
            <a:r>
              <a:rPr lang="en-IN" b="1" dirty="0" smtClean="0"/>
              <a:t>Use exploratory </a:t>
            </a:r>
            <a:r>
              <a:rPr lang="en-IN" b="1" dirty="0"/>
              <a:t>testing</a:t>
            </a:r>
            <a:r>
              <a:rPr lang="en-IN" dirty="0"/>
              <a:t> to test your process. When </a:t>
            </a:r>
            <a:r>
              <a:rPr lang="en-IN" dirty="0" smtClean="0"/>
              <a:t>an exploratory </a:t>
            </a:r>
            <a:r>
              <a:rPr lang="en-IN" dirty="0"/>
              <a:t>test finds a bug, it’s a sign that your</a:t>
            </a:r>
          </a:p>
          <a:p>
            <a:pPr algn="just"/>
            <a:r>
              <a:rPr lang="en-IN" dirty="0"/>
              <a:t>work habits—your process—have a hole in them. Fix the bug, then fix your process</a:t>
            </a:r>
            <a:r>
              <a:rPr lang="en-IN" dirty="0" smtClean="0"/>
              <a:t>.</a:t>
            </a:r>
          </a:p>
          <a:p>
            <a:pPr algn="just"/>
            <a:r>
              <a:rPr lang="en-IN" dirty="0"/>
              <a:t>Testers, only conduct exploratory testing on stories that the team agrees are “done </a:t>
            </a:r>
            <a:r>
              <a:rPr lang="en-IN" dirty="0" err="1"/>
              <a:t>done</a:t>
            </a:r>
            <a:r>
              <a:rPr lang="en-IN" dirty="0"/>
              <a:t>.”</a:t>
            </a:r>
          </a:p>
          <a:p>
            <a:pPr algn="just"/>
            <a:r>
              <a:rPr lang="en-IN" dirty="0"/>
              <a:t>Programmers and customers, if your testers find any problems, think of them as bugs. Take</a:t>
            </a:r>
          </a:p>
          <a:p>
            <a:pPr algn="just"/>
            <a:r>
              <a:rPr lang="en-IN" dirty="0"/>
              <a:t>steps to prevent them from occurring, just as you would for any other bug. Aim for a defect</a:t>
            </a:r>
          </a:p>
          <a:p>
            <a:pPr algn="just"/>
            <a:r>
              <a:rPr lang="en-IN" dirty="0"/>
              <a:t>rate of under one or two bugs per month </a:t>
            </a:r>
            <a:r>
              <a:rPr lang="en-IN" dirty="0" err="1"/>
              <a:t>includingbugs</a:t>
            </a:r>
            <a:r>
              <a:rPr lang="en-IN" dirty="0"/>
              <a:t> found in exploratory testing.</a:t>
            </a:r>
          </a:p>
          <a:p>
            <a:pPr algn="just"/>
            <a:r>
              <a:rPr lang="en-IN" dirty="0"/>
              <a:t>A good exploratory tester will find more bugs than you expect. To make the bug rate go down</a:t>
            </a:r>
            <a:r>
              <a:rPr lang="en-IN" dirty="0" smtClean="0"/>
              <a:t>, fix </a:t>
            </a:r>
            <a:r>
              <a:rPr lang="en-IN" dirty="0"/>
              <a:t>your process.</a:t>
            </a:r>
          </a:p>
        </p:txBody>
      </p:sp>
    </p:spTree>
    <p:extLst>
      <p:ext uri="{BB962C8B-B14F-4D97-AF65-F5344CB8AC3E}">
        <p14:creationId xmlns:p14="http://schemas.microsoft.com/office/powerpoint/2010/main" val="3017639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4801314"/>
          </a:xfrm>
          <a:prstGeom prst="rect">
            <a:avLst/>
          </a:prstGeom>
        </p:spPr>
        <p:txBody>
          <a:bodyPr wrap="square">
            <a:spAutoFit/>
          </a:bodyPr>
          <a:lstStyle/>
          <a:p>
            <a:pPr algn="just"/>
            <a:r>
              <a:rPr lang="en-IN" b="1" dirty="0"/>
              <a:t>Ingredient #5: Fix Your Process</a:t>
            </a:r>
          </a:p>
          <a:p>
            <a:pPr algn="just"/>
            <a:r>
              <a:rPr lang="en-IN" dirty="0" smtClean="0"/>
              <a:t>When </a:t>
            </a:r>
            <a:r>
              <a:rPr lang="en-IN" dirty="0"/>
              <a:t>the number of bugs you generate gets low enough, you can </a:t>
            </a:r>
            <a:r>
              <a:rPr lang="en-IN" dirty="0" smtClean="0"/>
              <a:t>do something </a:t>
            </a:r>
            <a:r>
              <a:rPr lang="en-IN" dirty="0"/>
              <a:t>usually associated with NASA’s Space Shuttle software: root-cause analysis </a:t>
            </a:r>
            <a:r>
              <a:rPr lang="en-IN" dirty="0" smtClean="0"/>
              <a:t>and process </a:t>
            </a:r>
            <a:r>
              <a:rPr lang="en-IN" dirty="0"/>
              <a:t>improvement on every </a:t>
            </a:r>
            <a:r>
              <a:rPr lang="en-IN" dirty="0" smtClean="0"/>
              <a:t>bug.</a:t>
            </a:r>
          </a:p>
          <a:p>
            <a:pPr algn="just"/>
            <a:r>
              <a:rPr lang="en-IN" dirty="0"/>
              <a:t>When you fix a bug, start by writing an automated test and improving your design to make</a:t>
            </a:r>
          </a:p>
          <a:p>
            <a:pPr algn="just"/>
            <a:r>
              <a:rPr lang="en-IN" dirty="0"/>
              <a:t>the bug less likely. This is the beginning of root-cause analysis, but you can go even further.</a:t>
            </a:r>
          </a:p>
          <a:p>
            <a:pPr algn="just"/>
            <a:r>
              <a:rPr lang="en-IN" dirty="0"/>
              <a:t>As you write the test and fix the design, ask questions. Why was there no </a:t>
            </a:r>
            <a:r>
              <a:rPr lang="en-IN" dirty="0" smtClean="0"/>
              <a:t>test preventing </a:t>
            </a:r>
            <a:r>
              <a:rPr lang="en-IN" dirty="0"/>
              <a:t>this bug? Why does the design need fixing? Use the “five whys</a:t>
            </a:r>
            <a:r>
              <a:rPr lang="en-IN" dirty="0" smtClean="0"/>
              <a:t>” technique </a:t>
            </a:r>
            <a:r>
              <a:rPr lang="en-IN" dirty="0"/>
              <a:t>to consider the root cause. Then, as a team, discuss possible </a:t>
            </a:r>
            <a:r>
              <a:rPr lang="en-IN" dirty="0" smtClean="0"/>
              <a:t>root causes </a:t>
            </a:r>
            <a:r>
              <a:rPr lang="en-IN" dirty="0"/>
              <a:t>and decide how best to change your work habits to make that kind </a:t>
            </a:r>
            <a:r>
              <a:rPr lang="en-IN" dirty="0" smtClean="0"/>
              <a:t>of bug </a:t>
            </a:r>
            <a:r>
              <a:rPr lang="en-IN" dirty="0"/>
              <a:t>more difficult</a:t>
            </a:r>
            <a:r>
              <a:rPr lang="en-IN" dirty="0" smtClean="0"/>
              <a:t>.</a:t>
            </a:r>
          </a:p>
          <a:p>
            <a:pPr algn="just"/>
            <a:endParaRPr lang="en-IN" dirty="0"/>
          </a:p>
          <a:p>
            <a:pPr algn="just"/>
            <a:r>
              <a:rPr lang="en-IN" b="1" dirty="0"/>
              <a:t>Results</a:t>
            </a:r>
          </a:p>
          <a:p>
            <a:pPr algn="just"/>
            <a:r>
              <a:rPr lang="en-IN" dirty="0"/>
              <a:t>When you produce nearly zero bugs, you are confident in the quality of your software. You’re</a:t>
            </a:r>
          </a:p>
          <a:p>
            <a:pPr algn="just"/>
            <a:r>
              <a:rPr lang="en-IN" dirty="0"/>
              <a:t>comfortable releasing your software to production without further testing at the end of any</a:t>
            </a:r>
          </a:p>
          <a:p>
            <a:pPr algn="just"/>
            <a:r>
              <a:rPr lang="en-IN" dirty="0"/>
              <a:t>iteration. Stakeholders, customers, and users rarely encounter unpleasant surprises, and you</a:t>
            </a:r>
          </a:p>
          <a:p>
            <a:pPr algn="just"/>
            <a:r>
              <a:rPr lang="en-IN" dirty="0"/>
              <a:t>spend your time producing great software instead of fighting fires</a:t>
            </a:r>
            <a:r>
              <a:rPr lang="en-IN" dirty="0" smtClean="0"/>
              <a:t>.</a:t>
            </a:r>
          </a:p>
          <a:p>
            <a:pPr algn="just"/>
            <a:endParaRPr lang="en-IN" dirty="0"/>
          </a:p>
        </p:txBody>
      </p:sp>
    </p:spTree>
    <p:extLst>
      <p:ext uri="{BB962C8B-B14F-4D97-AF65-F5344CB8AC3E}">
        <p14:creationId xmlns:p14="http://schemas.microsoft.com/office/powerpoint/2010/main" val="2068025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7571303"/>
          </a:xfrm>
          <a:prstGeom prst="rect">
            <a:avLst/>
          </a:prstGeom>
        </p:spPr>
        <p:txBody>
          <a:bodyPr wrap="square">
            <a:spAutoFit/>
          </a:bodyPr>
          <a:lstStyle/>
          <a:p>
            <a:pPr algn="just"/>
            <a:r>
              <a:rPr lang="en-IN" b="1" dirty="0"/>
              <a:t>Contraindications</a:t>
            </a:r>
          </a:p>
          <a:p>
            <a:pPr algn="just"/>
            <a:r>
              <a:rPr lang="en-IN" dirty="0"/>
              <a:t>“No Bugs” depends on the support and structure of all of XP. To achieve these results, you </a:t>
            </a:r>
            <a:r>
              <a:rPr lang="en-IN" dirty="0" smtClean="0"/>
              <a:t>need to </a:t>
            </a:r>
            <a:r>
              <a:rPr lang="en-IN" dirty="0"/>
              <a:t>practice nearly all of the XP practices rigorously:</a:t>
            </a:r>
          </a:p>
          <a:p>
            <a:pPr algn="just"/>
            <a:r>
              <a:rPr lang="en-IN" dirty="0"/>
              <a:t>• All the “Thinking” practices are necessary (Pair Programing, Energized Work, Informative</a:t>
            </a:r>
          </a:p>
          <a:p>
            <a:pPr algn="just"/>
            <a:r>
              <a:rPr lang="en-IN" dirty="0"/>
              <a:t>Workspace, Root-Cause Analysis, and Retrospectives); they help you improve your</a:t>
            </a:r>
          </a:p>
          <a:p>
            <a:pPr algn="just"/>
            <a:r>
              <a:rPr lang="en-IN" dirty="0"/>
              <a:t>process, and they help programmers notice mistakes as they code.</a:t>
            </a:r>
          </a:p>
          <a:p>
            <a:pPr algn="just"/>
            <a:r>
              <a:rPr lang="en-IN" dirty="0"/>
              <a:t>• All the “Collaborating” practices except “Reporting” are necessary (Trust, Sit Together,</a:t>
            </a:r>
          </a:p>
          <a:p>
            <a:pPr algn="just"/>
            <a:r>
              <a:rPr lang="en-IN" dirty="0"/>
              <a:t>Real Customer Involvement, Ubiquitous Language, Stand-Up Meetings, Coding</a:t>
            </a:r>
          </a:p>
          <a:p>
            <a:pPr algn="just"/>
            <a:r>
              <a:rPr lang="en-IN" dirty="0"/>
              <a:t>Standards, and Iteration Demo); most help prevent requirements defects, and the rest help</a:t>
            </a:r>
          </a:p>
          <a:p>
            <a:pPr algn="just"/>
            <a:r>
              <a:rPr lang="en-IN" dirty="0"/>
              <a:t>programmers coordinate with each other.</a:t>
            </a:r>
          </a:p>
          <a:p>
            <a:pPr algn="just"/>
            <a:r>
              <a:rPr lang="en-IN" dirty="0"/>
              <a:t>• All the “Releasing” practices except “Documentation” are necessary (“Done </a:t>
            </a:r>
            <a:r>
              <a:rPr lang="en-IN" dirty="0" err="1"/>
              <a:t>Done</a:t>
            </a:r>
            <a:r>
              <a:rPr lang="en-IN" dirty="0"/>
              <a:t>,” No</a:t>
            </a:r>
          </a:p>
          <a:p>
            <a:pPr algn="just"/>
            <a:r>
              <a:rPr lang="en-IN" dirty="0"/>
              <a:t>Bugs, Version Control, Ten-Minute Build, Continuous Integration, and Collective Code</a:t>
            </a:r>
          </a:p>
          <a:p>
            <a:pPr algn="just"/>
            <a:r>
              <a:rPr lang="en-IN" dirty="0"/>
              <a:t>Ownership); most help keep the code organized and clean. “Done </a:t>
            </a:r>
            <a:r>
              <a:rPr lang="en-IN" dirty="0" err="1"/>
              <a:t>Done</a:t>
            </a:r>
            <a:r>
              <a:rPr lang="en-IN" dirty="0"/>
              <a:t>” helps prevent</a:t>
            </a:r>
          </a:p>
          <a:p>
            <a:pPr algn="just"/>
            <a:r>
              <a:rPr lang="en-IN" dirty="0"/>
              <a:t>inadvertent omissions.</a:t>
            </a:r>
          </a:p>
          <a:p>
            <a:pPr algn="just"/>
            <a:r>
              <a:rPr lang="en-IN" dirty="0"/>
              <a:t>• All the “Planning” practices except “Risk Management” are necessary (Vision, Release</a:t>
            </a:r>
          </a:p>
          <a:p>
            <a:pPr algn="just"/>
            <a:r>
              <a:rPr lang="en-IN" dirty="0"/>
              <a:t>Planning, The Planning Game, Iteration Planning, Slack, Stories, and Estimating); they</a:t>
            </a:r>
          </a:p>
          <a:p>
            <a:pPr algn="just"/>
            <a:r>
              <a:rPr lang="en-IN" dirty="0"/>
              <a:t>provide structure and support for the other practices.</a:t>
            </a:r>
          </a:p>
          <a:p>
            <a:pPr algn="just"/>
            <a:r>
              <a:rPr lang="en-IN" dirty="0"/>
              <a:t>• All the “Developing” practices except “Spike Solutions” are necessary (Test-Driven</a:t>
            </a:r>
          </a:p>
          <a:p>
            <a:pPr algn="just"/>
            <a:r>
              <a:rPr lang="en-IN" dirty="0"/>
              <a:t>Development, Refactoring, Simple Design, Incremental Design and Architecture,</a:t>
            </a:r>
          </a:p>
          <a:p>
            <a:pPr algn="just"/>
            <a:r>
              <a:rPr lang="en-IN" dirty="0"/>
              <a:t>Performance Optimization, Customer Reviews, Customer Testing, Exploratory Testing);</a:t>
            </a:r>
          </a:p>
          <a:p>
            <a:pPr algn="just"/>
            <a:r>
              <a:rPr lang="en-IN" dirty="0"/>
              <a:t>they improve design quality, reduce requirements defects, and provide a way for testers</a:t>
            </a:r>
          </a:p>
          <a:p>
            <a:pPr algn="just"/>
            <a:r>
              <a:rPr lang="en-IN" dirty="0"/>
              <a:t>to be involved in defect prevention as well as defect detection</a:t>
            </a:r>
            <a:r>
              <a:rPr lang="en-IN" dirty="0" smtClean="0"/>
              <a:t>.</a:t>
            </a:r>
          </a:p>
          <a:p>
            <a:pPr algn="just"/>
            <a:r>
              <a:rPr lang="en-IN" b="1" dirty="0" smtClean="0"/>
              <a:t>Alternatives: </a:t>
            </a:r>
            <a:r>
              <a:rPr lang="en-IN" dirty="0" smtClean="0"/>
              <a:t>You </a:t>
            </a:r>
            <a:r>
              <a:rPr lang="en-IN" dirty="0"/>
              <a:t>can also reduce bugs by using more and higher quality testing (including inspection </a:t>
            </a:r>
            <a:r>
              <a:rPr lang="en-IN" dirty="0" smtClean="0"/>
              <a:t>or automated </a:t>
            </a:r>
            <a:r>
              <a:rPr lang="en-IN" dirty="0"/>
              <a:t>analysis) to find and fix a higher percentage of bugs.</a:t>
            </a:r>
          </a:p>
          <a:p>
            <a:pPr algn="just"/>
            <a:endParaRPr lang="en-IN" dirty="0" smtClean="0"/>
          </a:p>
          <a:p>
            <a:pPr algn="just"/>
            <a:endParaRPr lang="en-IN" dirty="0"/>
          </a:p>
        </p:txBody>
      </p:sp>
    </p:spTree>
    <p:extLst>
      <p:ext uri="{BB962C8B-B14F-4D97-AF65-F5344CB8AC3E}">
        <p14:creationId xmlns:p14="http://schemas.microsoft.com/office/powerpoint/2010/main" val="1977809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740307"/>
          </a:xfrm>
          <a:prstGeom prst="rect">
            <a:avLst/>
          </a:prstGeom>
        </p:spPr>
        <p:txBody>
          <a:bodyPr wrap="square">
            <a:spAutoFit/>
          </a:bodyPr>
          <a:lstStyle/>
          <a:p>
            <a:pPr algn="just"/>
            <a:r>
              <a:rPr lang="en-IN" b="1" dirty="0"/>
              <a:t>Version </a:t>
            </a:r>
            <a:r>
              <a:rPr lang="en-IN" b="1" dirty="0" smtClean="0"/>
              <a:t>Control:</a:t>
            </a:r>
          </a:p>
          <a:p>
            <a:pPr algn="just"/>
            <a:r>
              <a:rPr lang="en-IN" dirty="0"/>
              <a:t>To work as a team, you need some way to coordinate your source code, tests, and other</a:t>
            </a:r>
          </a:p>
          <a:p>
            <a:pPr algn="just"/>
            <a:r>
              <a:rPr lang="en-IN" dirty="0"/>
              <a:t>important project </a:t>
            </a:r>
            <a:r>
              <a:rPr lang="en-IN" dirty="0" err="1"/>
              <a:t>artifacts</a:t>
            </a:r>
            <a:r>
              <a:rPr lang="en-IN" dirty="0"/>
              <a:t>. A version control </a:t>
            </a:r>
            <a:r>
              <a:rPr lang="en-IN" dirty="0" smtClean="0"/>
              <a:t>system provides </a:t>
            </a:r>
            <a:r>
              <a:rPr lang="en-IN" dirty="0"/>
              <a:t>a central repository that helps</a:t>
            </a:r>
          </a:p>
          <a:p>
            <a:pPr algn="just"/>
            <a:r>
              <a:rPr lang="en-IN" dirty="0"/>
              <a:t>coordinate changes to files and also provides a history of changes.</a:t>
            </a:r>
          </a:p>
          <a:p>
            <a:pPr algn="just"/>
            <a:r>
              <a:rPr lang="en-IN" dirty="0"/>
              <a:t>A project without version control may have snippets of code scattered among developer</a:t>
            </a:r>
          </a:p>
          <a:p>
            <a:pPr algn="just"/>
            <a:r>
              <a:rPr lang="en-IN" dirty="0"/>
              <a:t>machines, networked drives, and even removable media. The build process may involve one</a:t>
            </a:r>
          </a:p>
          <a:p>
            <a:pPr algn="just"/>
            <a:r>
              <a:rPr lang="en-IN" dirty="0"/>
              <a:t>or more people scrambling to find the latest versions of several files, trying to put them in </a:t>
            </a:r>
            <a:r>
              <a:rPr lang="en-IN" dirty="0" smtClean="0"/>
              <a:t>the right </a:t>
            </a:r>
            <a:r>
              <a:rPr lang="en-IN" dirty="0"/>
              <a:t>places, and only succeeding through the application of copious caffeine, pizza, and stress.</a:t>
            </a:r>
          </a:p>
          <a:p>
            <a:pPr algn="just"/>
            <a:r>
              <a:rPr lang="en-IN" dirty="0"/>
              <a:t>A project </a:t>
            </a:r>
            <a:r>
              <a:rPr lang="en-IN" dirty="0" smtClean="0"/>
              <a:t>with version </a:t>
            </a:r>
            <a:r>
              <a:rPr lang="en-IN" dirty="0"/>
              <a:t>control uses the version control system to </a:t>
            </a:r>
            <a:r>
              <a:rPr lang="en-IN" dirty="0" smtClean="0"/>
              <a:t>mediate changes</a:t>
            </a:r>
            <a:r>
              <a:rPr lang="en-IN" dirty="0"/>
              <a:t>. It’s an orderly process in which developers get the latest code </a:t>
            </a:r>
            <a:r>
              <a:rPr lang="en-IN" dirty="0" smtClean="0"/>
              <a:t>from the </a:t>
            </a:r>
            <a:r>
              <a:rPr lang="en-IN" dirty="0"/>
              <a:t>server, do their work, run all the tests to confirm their code works, </a:t>
            </a:r>
            <a:r>
              <a:rPr lang="en-IN" dirty="0" smtClean="0"/>
              <a:t>then check </a:t>
            </a:r>
            <a:r>
              <a:rPr lang="en-IN" dirty="0"/>
              <a:t>in their changes. This process, called continuous integration, </a:t>
            </a:r>
            <a:r>
              <a:rPr lang="en-IN" dirty="0" smtClean="0"/>
              <a:t>occurs several </a:t>
            </a:r>
            <a:r>
              <a:rPr lang="en-IN" dirty="0"/>
              <a:t>times a day for each pair</a:t>
            </a:r>
            <a:r>
              <a:rPr lang="en-IN" dirty="0" smtClean="0"/>
              <a:t>.</a:t>
            </a:r>
          </a:p>
          <a:p>
            <a:pPr algn="just"/>
            <a:endParaRPr lang="en-IN" b="1" dirty="0" smtClean="0"/>
          </a:p>
          <a:p>
            <a:pPr algn="just"/>
            <a:r>
              <a:rPr lang="en-IN" b="1" dirty="0" smtClean="0"/>
              <a:t>VERSION </a:t>
            </a:r>
            <a:r>
              <a:rPr lang="en-IN" b="1" dirty="0"/>
              <a:t>CONTROL TERMINOLOGY</a:t>
            </a:r>
          </a:p>
          <a:p>
            <a:pPr algn="just"/>
            <a:r>
              <a:rPr lang="en-IN" i="1" dirty="0" smtClean="0"/>
              <a:t>Repository</a:t>
            </a:r>
            <a:r>
              <a:rPr lang="en-IN" dirty="0" smtClean="0"/>
              <a:t>: The </a:t>
            </a:r>
            <a:r>
              <a:rPr lang="en-IN" dirty="0"/>
              <a:t>repository is the master storage for all your files and </a:t>
            </a:r>
            <a:r>
              <a:rPr lang="en-IN" dirty="0" err="1"/>
              <a:t>and</a:t>
            </a:r>
            <a:r>
              <a:rPr lang="en-IN" dirty="0"/>
              <a:t> their history. It’s typically </a:t>
            </a:r>
            <a:r>
              <a:rPr lang="en-IN" dirty="0" smtClean="0"/>
              <a:t>stored on </a:t>
            </a:r>
            <a:r>
              <a:rPr lang="en-IN" dirty="0"/>
              <a:t>the version control server. Each standalone project should have its own </a:t>
            </a:r>
            <a:r>
              <a:rPr lang="en-IN" dirty="0" smtClean="0"/>
              <a:t>repository</a:t>
            </a:r>
            <a:r>
              <a:rPr lang="en-IN" dirty="0"/>
              <a:t>.</a:t>
            </a:r>
          </a:p>
          <a:p>
            <a:pPr algn="just"/>
            <a:r>
              <a:rPr lang="en-IN" i="1" dirty="0" smtClean="0"/>
              <a:t>Sandbox: </a:t>
            </a:r>
            <a:r>
              <a:rPr lang="en-IN" dirty="0" smtClean="0"/>
              <a:t>Also </a:t>
            </a:r>
            <a:r>
              <a:rPr lang="en-IN" dirty="0"/>
              <a:t>known as a working copy, a sandbox is what team members work out of on their </a:t>
            </a:r>
            <a:r>
              <a:rPr lang="en-IN" dirty="0" smtClean="0"/>
              <a:t>local development </a:t>
            </a:r>
            <a:r>
              <a:rPr lang="en-IN" dirty="0"/>
              <a:t>machines</a:t>
            </a:r>
            <a:r>
              <a:rPr lang="en-IN" dirty="0" smtClean="0"/>
              <a:t>.</a:t>
            </a:r>
          </a:p>
          <a:p>
            <a:pPr algn="just"/>
            <a:r>
              <a:rPr lang="en-IN" i="1" dirty="0" smtClean="0"/>
              <a:t>Check out: </a:t>
            </a:r>
            <a:r>
              <a:rPr lang="en-IN" dirty="0" smtClean="0"/>
              <a:t>To </a:t>
            </a:r>
            <a:r>
              <a:rPr lang="en-IN" dirty="0"/>
              <a:t>create a sandbox, check out a copy of the repository. In some version control systems, </a:t>
            </a:r>
            <a:r>
              <a:rPr lang="en-IN" dirty="0" smtClean="0"/>
              <a:t>this term </a:t>
            </a:r>
            <a:r>
              <a:rPr lang="en-IN" dirty="0"/>
              <a:t>means “update and lock</a:t>
            </a:r>
            <a:r>
              <a:rPr lang="en-IN" dirty="0" smtClean="0"/>
              <a:t>.”</a:t>
            </a:r>
          </a:p>
          <a:p>
            <a:pPr algn="just"/>
            <a:r>
              <a:rPr lang="en-IN" i="1" dirty="0" smtClean="0"/>
              <a:t>Update: </a:t>
            </a:r>
            <a:r>
              <a:rPr lang="en-IN" dirty="0" smtClean="0"/>
              <a:t>Update </a:t>
            </a:r>
            <a:r>
              <a:rPr lang="en-IN" dirty="0"/>
              <a:t>your sandbox to get the latest changes from the repository. You can also update to </a:t>
            </a:r>
            <a:r>
              <a:rPr lang="en-IN" dirty="0" smtClean="0"/>
              <a:t>a particular </a:t>
            </a:r>
            <a:r>
              <a:rPr lang="en-IN" dirty="0"/>
              <a:t>point in the past</a:t>
            </a:r>
            <a:r>
              <a:rPr lang="en-IN" dirty="0" smtClean="0"/>
              <a:t>.</a:t>
            </a:r>
            <a:endParaRPr lang="en-IN" dirty="0"/>
          </a:p>
        </p:txBody>
      </p:sp>
    </p:spTree>
    <p:extLst>
      <p:ext uri="{BB962C8B-B14F-4D97-AF65-F5344CB8AC3E}">
        <p14:creationId xmlns:p14="http://schemas.microsoft.com/office/powerpoint/2010/main" val="628116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247864"/>
          </a:xfrm>
          <a:prstGeom prst="rect">
            <a:avLst/>
          </a:prstGeom>
        </p:spPr>
        <p:txBody>
          <a:bodyPr wrap="square">
            <a:spAutoFit/>
          </a:bodyPr>
          <a:lstStyle/>
          <a:p>
            <a:pPr algn="just"/>
            <a:r>
              <a:rPr lang="en-IN" sz="2000" i="1" dirty="0" smtClean="0"/>
              <a:t>Lock</a:t>
            </a:r>
            <a:r>
              <a:rPr lang="en-IN" sz="2000" dirty="0" smtClean="0"/>
              <a:t>: A </a:t>
            </a:r>
            <a:r>
              <a:rPr lang="en-IN" sz="2000" dirty="0"/>
              <a:t>lock prevents anybody from editing a file but you.</a:t>
            </a:r>
          </a:p>
          <a:p>
            <a:pPr algn="just"/>
            <a:r>
              <a:rPr lang="en-IN" sz="2000" i="1" dirty="0"/>
              <a:t>Check in or </a:t>
            </a:r>
            <a:r>
              <a:rPr lang="en-IN" sz="2000" i="1" dirty="0" smtClean="0"/>
              <a:t>commit </a:t>
            </a:r>
            <a:r>
              <a:rPr lang="en-IN" sz="2000" dirty="0" smtClean="0"/>
              <a:t>: Check </a:t>
            </a:r>
            <a:r>
              <a:rPr lang="en-IN" sz="2000" dirty="0"/>
              <a:t>in the files in your sandbox to save them into the repository.</a:t>
            </a:r>
          </a:p>
          <a:p>
            <a:pPr algn="just"/>
            <a:r>
              <a:rPr lang="en-IN" sz="2000" i="1" dirty="0" smtClean="0"/>
              <a:t>Revert</a:t>
            </a:r>
            <a:r>
              <a:rPr lang="en-IN" sz="2000" dirty="0" smtClean="0"/>
              <a:t>: Revert </a:t>
            </a:r>
            <a:r>
              <a:rPr lang="en-IN" sz="2000" dirty="0"/>
              <a:t>your sandbox to throw away your changes and return to the point of your last update</a:t>
            </a:r>
            <a:r>
              <a:rPr lang="en-IN" sz="2000" dirty="0" smtClean="0"/>
              <a:t>. This </a:t>
            </a:r>
            <a:r>
              <a:rPr lang="en-IN" sz="2000" dirty="0"/>
              <a:t>is handy when you’ve broken your local build and can’t figure out how to get it </a:t>
            </a:r>
            <a:r>
              <a:rPr lang="en-IN" sz="2000" dirty="0" smtClean="0"/>
              <a:t>working again</a:t>
            </a:r>
            <a:r>
              <a:rPr lang="en-IN" sz="2000" dirty="0"/>
              <a:t>. </a:t>
            </a:r>
            <a:r>
              <a:rPr lang="en-IN" sz="2000" dirty="0" smtClean="0"/>
              <a:t>Sometimes </a:t>
            </a:r>
            <a:r>
              <a:rPr lang="en-IN" sz="2000" dirty="0"/>
              <a:t>reverting is faster than debugging, especially if you have checked in recently.</a:t>
            </a:r>
          </a:p>
          <a:p>
            <a:pPr algn="just"/>
            <a:r>
              <a:rPr lang="en-IN" sz="2000" i="1" dirty="0"/>
              <a:t>Tip or </a:t>
            </a:r>
            <a:r>
              <a:rPr lang="en-IN" sz="2000" i="1" dirty="0" smtClean="0"/>
              <a:t>head</a:t>
            </a:r>
            <a:r>
              <a:rPr lang="en-IN" sz="2000" dirty="0" smtClean="0"/>
              <a:t>: The </a:t>
            </a:r>
            <a:r>
              <a:rPr lang="en-IN" sz="2000" dirty="0"/>
              <a:t>tip or head of the repository contains the latest changes that have been checked in. </a:t>
            </a:r>
            <a:r>
              <a:rPr lang="en-IN" sz="2000" dirty="0" smtClean="0"/>
              <a:t>When you </a:t>
            </a:r>
            <a:r>
              <a:rPr lang="en-IN" sz="2000" dirty="0"/>
              <a:t>update your sandbox, you get the files at the tip. (This changes somewhat when you </a:t>
            </a:r>
            <a:r>
              <a:rPr lang="en-IN" sz="2000" dirty="0" smtClean="0"/>
              <a:t>use branches</a:t>
            </a:r>
            <a:r>
              <a:rPr lang="en-IN" sz="2000" dirty="0"/>
              <a:t>.)</a:t>
            </a:r>
          </a:p>
          <a:p>
            <a:pPr algn="just"/>
            <a:r>
              <a:rPr lang="en-IN" sz="2000" i="1" dirty="0"/>
              <a:t>Tag or </a:t>
            </a:r>
            <a:r>
              <a:rPr lang="en-IN" sz="2000" i="1" dirty="0" smtClean="0"/>
              <a:t>label</a:t>
            </a:r>
            <a:r>
              <a:rPr lang="en-IN" sz="2000" dirty="0" smtClean="0"/>
              <a:t>: A </a:t>
            </a:r>
            <a:r>
              <a:rPr lang="en-IN" sz="2000" dirty="0"/>
              <a:t>tag or label marks a particular time in the history of the repository, allowing you to </a:t>
            </a:r>
            <a:r>
              <a:rPr lang="en-IN" sz="2000" dirty="0" smtClean="0"/>
              <a:t>easily access </a:t>
            </a:r>
            <a:r>
              <a:rPr lang="en-IN" sz="2000" dirty="0"/>
              <a:t>it again.</a:t>
            </a:r>
          </a:p>
          <a:p>
            <a:pPr algn="just"/>
            <a:r>
              <a:rPr lang="en-IN" sz="2000" i="1" dirty="0"/>
              <a:t>Roll </a:t>
            </a:r>
            <a:r>
              <a:rPr lang="en-IN" sz="2000" i="1" dirty="0" smtClean="0"/>
              <a:t>back</a:t>
            </a:r>
            <a:r>
              <a:rPr lang="en-IN" sz="2000" dirty="0" smtClean="0"/>
              <a:t>: Roll </a:t>
            </a:r>
            <a:r>
              <a:rPr lang="en-IN" sz="2000" dirty="0"/>
              <a:t>back a check-in to remove it from the tip of the repository. The mechanism for doing </a:t>
            </a:r>
            <a:r>
              <a:rPr lang="en-IN" sz="2000" dirty="0" smtClean="0"/>
              <a:t>so varies </a:t>
            </a:r>
            <a:r>
              <a:rPr lang="en-IN" sz="2000" dirty="0"/>
              <a:t>depending on the version control system you use.</a:t>
            </a:r>
          </a:p>
          <a:p>
            <a:pPr algn="just"/>
            <a:r>
              <a:rPr lang="en-IN" sz="2000" i="1" dirty="0" smtClean="0"/>
              <a:t>Branch</a:t>
            </a:r>
            <a:r>
              <a:rPr lang="en-IN" sz="2000" dirty="0" smtClean="0"/>
              <a:t>: A </a:t>
            </a:r>
            <a:r>
              <a:rPr lang="en-IN" sz="2000" dirty="0"/>
              <a:t>branch occurs when you split the repository into distinct “alternate histories,” a </a:t>
            </a:r>
            <a:r>
              <a:rPr lang="en-IN" sz="2000" dirty="0" smtClean="0"/>
              <a:t>process known </a:t>
            </a:r>
            <a:r>
              <a:rPr lang="en-IN" sz="2000" dirty="0"/>
              <a:t>as branching. All the files exist in each branch, and you can edit files in one </a:t>
            </a:r>
            <a:r>
              <a:rPr lang="en-IN" sz="2000" dirty="0" smtClean="0"/>
              <a:t>branch independently </a:t>
            </a:r>
            <a:r>
              <a:rPr lang="en-IN" sz="2000" dirty="0"/>
              <a:t>of all other branches.</a:t>
            </a:r>
          </a:p>
          <a:p>
            <a:pPr algn="just"/>
            <a:r>
              <a:rPr lang="en-IN" sz="2000" i="1" dirty="0" smtClean="0"/>
              <a:t>Merge</a:t>
            </a:r>
            <a:r>
              <a:rPr lang="en-IN" sz="2000" dirty="0" smtClean="0"/>
              <a:t>: A </a:t>
            </a:r>
            <a:r>
              <a:rPr lang="en-IN" sz="2000" dirty="0"/>
              <a:t>merge is the process of combining multiple changes and resolving any conflicts. If </a:t>
            </a:r>
            <a:r>
              <a:rPr lang="en-IN" sz="2000" dirty="0" smtClean="0"/>
              <a:t>two programmers </a:t>
            </a:r>
            <a:r>
              <a:rPr lang="en-IN" sz="2000" dirty="0"/>
              <a:t>change a file separately and both check it in, the second programmer will </a:t>
            </a:r>
            <a:r>
              <a:rPr lang="en-IN" sz="2000" dirty="0" smtClean="0"/>
              <a:t>need to </a:t>
            </a:r>
            <a:r>
              <a:rPr lang="en-IN" sz="2000" dirty="0"/>
              <a:t>merge in the first person’s changes.</a:t>
            </a:r>
          </a:p>
        </p:txBody>
      </p:sp>
    </p:spTree>
    <p:extLst>
      <p:ext uri="{BB962C8B-B14F-4D97-AF65-F5344CB8AC3E}">
        <p14:creationId xmlns:p14="http://schemas.microsoft.com/office/powerpoint/2010/main" val="143277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863417"/>
          </a:xfrm>
          <a:prstGeom prst="rect">
            <a:avLst/>
          </a:prstGeom>
        </p:spPr>
        <p:txBody>
          <a:bodyPr wrap="square">
            <a:spAutoFit/>
          </a:bodyPr>
          <a:lstStyle/>
          <a:p>
            <a:pPr algn="just"/>
            <a:r>
              <a:rPr lang="en-IN" sz="2000" b="1" dirty="0"/>
              <a:t>Concurrent </a:t>
            </a:r>
            <a:r>
              <a:rPr lang="en-IN" sz="2000" b="1" dirty="0" smtClean="0"/>
              <a:t>Editing: </a:t>
            </a:r>
            <a:endParaRPr lang="en-IN" sz="2000" dirty="0"/>
          </a:p>
          <a:p>
            <a:pPr algn="just"/>
            <a:r>
              <a:rPr lang="en-IN" sz="2000" dirty="0"/>
              <a:t>If multiple developers modify the same file without using version control, they’re likely </a:t>
            </a:r>
            <a:r>
              <a:rPr lang="en-IN" sz="2000" dirty="0" smtClean="0"/>
              <a:t>to accidentally </a:t>
            </a:r>
            <a:r>
              <a:rPr lang="en-IN" sz="2000" dirty="0"/>
              <a:t>overwrite each other’s changes. To avoid this pain, some developers turn to </a:t>
            </a:r>
            <a:r>
              <a:rPr lang="en-IN" sz="2000" dirty="0" smtClean="0"/>
              <a:t>a locking model of </a:t>
            </a:r>
            <a:r>
              <a:rPr lang="en-IN" sz="2000" dirty="0"/>
              <a:t>version control: when they work on a file, they lock it to prevent anyone </a:t>
            </a:r>
            <a:r>
              <a:rPr lang="en-IN" sz="2000" dirty="0" smtClean="0"/>
              <a:t>else from </a:t>
            </a:r>
            <a:r>
              <a:rPr lang="en-IN" sz="2000" dirty="0"/>
              <a:t>making changes. The files in their sandboxes are read-only until locked. If you have </a:t>
            </a:r>
            <a:r>
              <a:rPr lang="en-IN" sz="2000" dirty="0" smtClean="0"/>
              <a:t>to check </a:t>
            </a:r>
            <a:r>
              <a:rPr lang="en-IN" sz="2000" dirty="0"/>
              <a:t>out a file in order to work on it, then you’re using a locking model</a:t>
            </a:r>
            <a:r>
              <a:rPr lang="en-IN" sz="2000" dirty="0" smtClean="0"/>
              <a:t>. While </a:t>
            </a:r>
            <a:r>
              <a:rPr lang="en-IN" sz="2000" dirty="0"/>
              <a:t>this approach solves the problem of accidentally overwriting changes</a:t>
            </a:r>
            <a:r>
              <a:rPr lang="en-IN" sz="2000" dirty="0" smtClean="0"/>
              <a:t>, it </a:t>
            </a:r>
            <a:r>
              <a:rPr lang="en-IN" sz="2000" dirty="0"/>
              <a:t>can cause other, more serious problems. A locking model makes it </a:t>
            </a:r>
            <a:r>
              <a:rPr lang="en-IN" sz="2000" dirty="0" smtClean="0"/>
              <a:t>difficult to </a:t>
            </a:r>
            <a:r>
              <a:rPr lang="en-IN" sz="2000" dirty="0"/>
              <a:t>make changes. Team members have to carefully coordinate who is </a:t>
            </a:r>
            <a:r>
              <a:rPr lang="en-IN" sz="2000" dirty="0" smtClean="0"/>
              <a:t>working on </a:t>
            </a:r>
            <a:r>
              <a:rPr lang="en-IN" sz="2000" dirty="0"/>
              <a:t>which file, and that stifles their ability to refactor and make other </a:t>
            </a:r>
            <a:r>
              <a:rPr lang="en-IN" sz="2000" dirty="0" smtClean="0"/>
              <a:t>beneficial changes</a:t>
            </a:r>
            <a:r>
              <a:rPr lang="en-IN" sz="2000" dirty="0"/>
              <a:t>. To get around this, teams often turn to strong code ownership, which is the worst of the code ownership models because only one person has the authority to </a:t>
            </a:r>
            <a:r>
              <a:rPr lang="en-IN" sz="2000" dirty="0" smtClean="0"/>
              <a:t>modify a </a:t>
            </a:r>
            <a:r>
              <a:rPr lang="en-IN" sz="2000" dirty="0"/>
              <a:t>particular file. Collective code ownership is a better approach, but it’s very hard to do if </a:t>
            </a:r>
            <a:r>
              <a:rPr lang="en-IN" sz="2000" dirty="0" smtClean="0"/>
              <a:t>you use </a:t>
            </a:r>
            <a:r>
              <a:rPr lang="en-IN" sz="2000" dirty="0"/>
              <a:t>file locking.</a:t>
            </a:r>
          </a:p>
          <a:p>
            <a:pPr algn="just"/>
            <a:r>
              <a:rPr lang="en-IN" sz="2000" dirty="0"/>
              <a:t>Instead of a locking model, use a concurrent </a:t>
            </a:r>
            <a:r>
              <a:rPr lang="en-IN" sz="2000" dirty="0" err="1"/>
              <a:t>modelof</a:t>
            </a:r>
            <a:r>
              <a:rPr lang="en-IN" sz="2000" dirty="0"/>
              <a:t> version control. This model allows </a:t>
            </a:r>
            <a:r>
              <a:rPr lang="en-IN" sz="2000" dirty="0" smtClean="0"/>
              <a:t>two people </a:t>
            </a:r>
            <a:r>
              <a:rPr lang="en-IN" sz="2000" dirty="0"/>
              <a:t>to edit the same file simultaneously. The version control system automatically </a:t>
            </a:r>
            <a:r>
              <a:rPr lang="en-IN" sz="2000" dirty="0" smtClean="0"/>
              <a:t>merges their </a:t>
            </a:r>
            <a:r>
              <a:rPr lang="en-IN" sz="2000" dirty="0"/>
              <a:t>changes—nothing gets overwritten accidentally. If two people edit the exact same </a:t>
            </a:r>
            <a:r>
              <a:rPr lang="en-IN" sz="2000" dirty="0" smtClean="0"/>
              <a:t>lines of </a:t>
            </a:r>
            <a:r>
              <a:rPr lang="en-IN" sz="2000" dirty="0"/>
              <a:t>code, the version control system prompts them to merge the two lines manually</a:t>
            </a:r>
            <a:r>
              <a:rPr lang="en-IN" sz="2000" dirty="0" smtClean="0"/>
              <a:t>. Automatic </a:t>
            </a:r>
            <a:r>
              <a:rPr lang="en-IN" sz="2000" dirty="0"/>
              <a:t>merges may seem risky. They </a:t>
            </a:r>
            <a:r>
              <a:rPr lang="en-IN" sz="2000" dirty="0" smtClean="0"/>
              <a:t>would be </a:t>
            </a:r>
            <a:r>
              <a:rPr lang="en-IN" sz="2000" dirty="0"/>
              <a:t>risky if it weren’t </a:t>
            </a:r>
            <a:r>
              <a:rPr lang="en-IN" sz="2000" dirty="0" smtClean="0"/>
              <a:t>for continuous </a:t>
            </a:r>
            <a:r>
              <a:rPr lang="en-IN" sz="2000" dirty="0"/>
              <a:t>integration and the automated build. Continuous </a:t>
            </a:r>
            <a:r>
              <a:rPr lang="en-IN" sz="2000" dirty="0" smtClean="0"/>
              <a:t>integration reduces </a:t>
            </a:r>
            <a:r>
              <a:rPr lang="en-IN" sz="2000" dirty="0"/>
              <a:t>the scope of merges to a manageable level, and the build, with </a:t>
            </a:r>
            <a:r>
              <a:rPr lang="en-IN" sz="2000" dirty="0" smtClean="0"/>
              <a:t>its comprehensive </a:t>
            </a:r>
            <a:r>
              <a:rPr lang="en-IN" sz="2000" dirty="0"/>
              <a:t>test suite, confirms that merges work properly.</a:t>
            </a:r>
          </a:p>
        </p:txBody>
      </p:sp>
    </p:spTree>
    <p:extLst>
      <p:ext uri="{BB962C8B-B14F-4D97-AF65-F5344CB8AC3E}">
        <p14:creationId xmlns:p14="http://schemas.microsoft.com/office/powerpoint/2010/main" val="1104185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5940088"/>
          </a:xfrm>
          <a:prstGeom prst="rect">
            <a:avLst/>
          </a:prstGeom>
        </p:spPr>
        <p:txBody>
          <a:bodyPr wrap="square">
            <a:spAutoFit/>
          </a:bodyPr>
          <a:lstStyle/>
          <a:p>
            <a:pPr algn="just"/>
            <a:r>
              <a:rPr lang="en-IN" sz="2000" b="1" dirty="0"/>
              <a:t>Time </a:t>
            </a:r>
            <a:r>
              <a:rPr lang="en-IN" sz="2000" b="1" dirty="0" smtClean="0"/>
              <a:t>Travel: </a:t>
            </a:r>
            <a:r>
              <a:rPr lang="en-IN" sz="2000" dirty="0" smtClean="0"/>
              <a:t>One </a:t>
            </a:r>
            <a:r>
              <a:rPr lang="en-IN" sz="2000" dirty="0"/>
              <a:t>of the most powerful uses of a version control system is the ability to go back in time. </a:t>
            </a:r>
            <a:r>
              <a:rPr lang="en-IN" sz="2000" dirty="0" smtClean="0"/>
              <a:t>You can </a:t>
            </a:r>
            <a:r>
              <a:rPr lang="en-IN" sz="2000" dirty="0"/>
              <a:t>update your sandbox with all the files from a particular point in the past</a:t>
            </a:r>
            <a:r>
              <a:rPr lang="en-IN" sz="2000" dirty="0" smtClean="0"/>
              <a:t>. This </a:t>
            </a:r>
            <a:r>
              <a:rPr lang="en-IN" sz="2000" dirty="0"/>
              <a:t>allows you to use diff debugging. When you find a challenging bug that you can’t </a:t>
            </a:r>
            <a:r>
              <a:rPr lang="en-IN" sz="2000" dirty="0" smtClean="0"/>
              <a:t>debug normally</a:t>
            </a:r>
            <a:r>
              <a:rPr lang="en-IN" sz="2000" dirty="0"/>
              <a:t>, go back in time to an old version of the code when the bug didn’t exist. Then </a:t>
            </a:r>
            <a:r>
              <a:rPr lang="en-IN" sz="2000" dirty="0" smtClean="0"/>
              <a:t>go forward </a:t>
            </a:r>
            <a:r>
              <a:rPr lang="en-IN" sz="2000" dirty="0"/>
              <a:t>and backward until you isolate the exact check-in that introduced the bug. You </a:t>
            </a:r>
            <a:r>
              <a:rPr lang="en-IN" sz="2000" dirty="0" smtClean="0"/>
              <a:t>can review </a:t>
            </a:r>
            <a:r>
              <a:rPr lang="en-IN" sz="2000" dirty="0"/>
              <a:t>the changes in that check-in alone to get insight into the cause of the bug. </a:t>
            </a:r>
            <a:r>
              <a:rPr lang="en-IN" sz="2000" dirty="0" smtClean="0"/>
              <a:t>With continuous </a:t>
            </a:r>
            <a:r>
              <a:rPr lang="en-IN" sz="2000" dirty="0"/>
              <a:t>integration, the number of changes will be small</a:t>
            </a:r>
            <a:r>
              <a:rPr lang="en-IN" sz="2000" dirty="0" smtClean="0"/>
              <a:t>.</a:t>
            </a:r>
          </a:p>
          <a:p>
            <a:pPr algn="just"/>
            <a:endParaRPr lang="en-IN" sz="2000" dirty="0" smtClean="0"/>
          </a:p>
          <a:p>
            <a:pPr algn="just"/>
            <a:r>
              <a:rPr lang="en-IN" sz="2000" b="1" dirty="0" smtClean="0"/>
              <a:t>Whole Project: </a:t>
            </a:r>
            <a:r>
              <a:rPr lang="en-IN" sz="2000" dirty="0" smtClean="0"/>
              <a:t>Storing </a:t>
            </a:r>
            <a:r>
              <a:rPr lang="en-IN" sz="2000" dirty="0"/>
              <a:t>the whole project in version control—including the build </a:t>
            </a:r>
            <a:r>
              <a:rPr lang="en-IN" sz="2000" dirty="0" smtClean="0"/>
              <a:t>system —</a:t>
            </a:r>
            <a:r>
              <a:rPr lang="en-IN" sz="2000" dirty="0"/>
              <a:t>gives you the ability to re-create old versions of the project in full.</a:t>
            </a:r>
          </a:p>
          <a:p>
            <a:pPr algn="just"/>
            <a:r>
              <a:rPr lang="en-IN" sz="2000" dirty="0"/>
              <a:t>As much as possible, keep all your tools, libraries, documentation, and everything else </a:t>
            </a:r>
            <a:r>
              <a:rPr lang="en-IN" sz="2000" dirty="0" smtClean="0"/>
              <a:t>related to </a:t>
            </a:r>
            <a:r>
              <a:rPr lang="en-IN" sz="2000" dirty="0"/>
              <a:t>the project in version control. Tools and libraries are particularly important. If you </a:t>
            </a:r>
            <a:r>
              <a:rPr lang="en-IN" sz="2000" dirty="0" smtClean="0"/>
              <a:t>leave them </a:t>
            </a:r>
            <a:r>
              <a:rPr lang="en-IN" sz="2000" dirty="0"/>
              <a:t>out, at some point you’ll update one of them, and then you’ll no longer be able to </a:t>
            </a:r>
            <a:r>
              <a:rPr lang="en-IN" sz="2000" dirty="0" smtClean="0"/>
              <a:t>go back </a:t>
            </a:r>
            <a:r>
              <a:rPr lang="en-IN" sz="2000" dirty="0"/>
              <a:t>to a time before the update. </a:t>
            </a:r>
            <a:endParaRPr lang="en-IN" sz="2000" dirty="0" smtClean="0"/>
          </a:p>
          <a:p>
            <a:pPr algn="just"/>
            <a:r>
              <a:rPr lang="en-IN" sz="2000" dirty="0" smtClean="0"/>
              <a:t>Store </a:t>
            </a:r>
            <a:r>
              <a:rPr lang="en-IN" sz="2000" dirty="0"/>
              <a:t>the entire project in a single repository. Although it may seem natural</a:t>
            </a:r>
          </a:p>
          <a:p>
            <a:pPr algn="just"/>
            <a:r>
              <a:rPr lang="en-IN" sz="2000" dirty="0"/>
              <a:t>to split the project into multiple repositories—perhaps one for each deliverable, or one </a:t>
            </a:r>
            <a:r>
              <a:rPr lang="en-IN" sz="2000" dirty="0" smtClean="0"/>
              <a:t>for source </a:t>
            </a:r>
            <a:r>
              <a:rPr lang="en-IN" sz="2000" dirty="0"/>
              <a:t>code and one for documentation—this approach increases the opportunities for </a:t>
            </a:r>
            <a:r>
              <a:rPr lang="en-IN" sz="2000" dirty="0" smtClean="0"/>
              <a:t>things to </a:t>
            </a:r>
            <a:r>
              <a:rPr lang="en-IN" sz="2000" dirty="0"/>
              <a:t>get out of sync</a:t>
            </a:r>
            <a:r>
              <a:rPr lang="en-IN" sz="2000" dirty="0" smtClean="0"/>
              <a:t>.</a:t>
            </a:r>
            <a:endParaRPr lang="en-IN" sz="2000" dirty="0"/>
          </a:p>
        </p:txBody>
      </p:sp>
    </p:spTree>
    <p:extLst>
      <p:ext uri="{BB962C8B-B14F-4D97-AF65-F5344CB8AC3E}">
        <p14:creationId xmlns:p14="http://schemas.microsoft.com/office/powerpoint/2010/main" val="3130876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863417"/>
          </a:xfrm>
          <a:prstGeom prst="rect">
            <a:avLst/>
          </a:prstGeom>
        </p:spPr>
        <p:txBody>
          <a:bodyPr wrap="square">
            <a:spAutoFit/>
          </a:bodyPr>
          <a:lstStyle/>
          <a:p>
            <a:pPr algn="just"/>
            <a:r>
              <a:rPr lang="en-IN" sz="2000" dirty="0"/>
              <a:t>Perform your update and commit actions on the whole tree as well. Typically, this means updating or committing from the top-level directory. It may be tempting to commit only the directory you’ve been working in, but that leaves you vulnerable to the possibility of having your sandbox split across two separate versions</a:t>
            </a:r>
            <a:r>
              <a:rPr lang="en-IN" sz="2000" dirty="0" smtClean="0"/>
              <a:t>.</a:t>
            </a:r>
          </a:p>
          <a:p>
            <a:pPr algn="just"/>
            <a:endParaRPr lang="en-IN" sz="2000" dirty="0"/>
          </a:p>
          <a:p>
            <a:pPr algn="just"/>
            <a:r>
              <a:rPr lang="en-IN" sz="2000" b="1" dirty="0"/>
              <a:t>Customers and Version </a:t>
            </a:r>
            <a:r>
              <a:rPr lang="en-IN" sz="2000" b="1" dirty="0" smtClean="0"/>
              <a:t>Control: </a:t>
            </a:r>
            <a:endParaRPr lang="en-IN" sz="2000" dirty="0"/>
          </a:p>
          <a:p>
            <a:pPr algn="just"/>
            <a:r>
              <a:rPr lang="en-IN" sz="2000" dirty="0"/>
              <a:t>Even if your version control system is somewhat arcane, you can always create a pair of </a:t>
            </a:r>
            <a:r>
              <a:rPr lang="en-IN" sz="2000" dirty="0" smtClean="0"/>
              <a:t>simple shell </a:t>
            </a:r>
            <a:r>
              <a:rPr lang="en-IN" sz="2000" dirty="0"/>
              <a:t>scripts or batch files—one for update and one for commit—and teach your customers </a:t>
            </a:r>
            <a:r>
              <a:rPr lang="en-IN" sz="2000" dirty="0" smtClean="0"/>
              <a:t>how to </a:t>
            </a:r>
            <a:r>
              <a:rPr lang="en-IN" sz="2000" dirty="0"/>
              <a:t>run them. </a:t>
            </a:r>
            <a:r>
              <a:rPr lang="en-IN" sz="2000" dirty="0" smtClean="0"/>
              <a:t> If </a:t>
            </a:r>
            <a:r>
              <a:rPr lang="en-IN" sz="2000" dirty="0"/>
              <a:t>you sit together, you can always help your customers when they need to </a:t>
            </a:r>
            <a:r>
              <a:rPr lang="en-IN" sz="2000" dirty="0" smtClean="0"/>
              <a:t>do something </a:t>
            </a:r>
            <a:r>
              <a:rPr lang="en-IN" sz="2000" dirty="0"/>
              <a:t>more sophisticated, such as time travel or merging</a:t>
            </a:r>
            <a:r>
              <a:rPr lang="en-IN" sz="2000" dirty="0" smtClean="0"/>
              <a:t>.</a:t>
            </a:r>
          </a:p>
          <a:p>
            <a:pPr algn="just"/>
            <a:r>
              <a:rPr lang="en-IN" sz="2000" dirty="0"/>
              <a:t> </a:t>
            </a:r>
            <a:r>
              <a:rPr lang="en-IN" sz="2000" b="1" dirty="0" smtClean="0"/>
              <a:t>Keep </a:t>
            </a:r>
            <a:r>
              <a:rPr lang="en-IN" sz="2000" b="1" dirty="0"/>
              <a:t>It </a:t>
            </a:r>
            <a:r>
              <a:rPr lang="en-IN" sz="2000" b="1" dirty="0" smtClean="0"/>
              <a:t>Clean: </a:t>
            </a:r>
            <a:r>
              <a:rPr lang="en-IN" sz="2000" dirty="0" smtClean="0"/>
              <a:t>One </a:t>
            </a:r>
            <a:r>
              <a:rPr lang="en-IN" sz="2000" dirty="0"/>
              <a:t>of the most important ideas in XP is that </a:t>
            </a:r>
            <a:r>
              <a:rPr lang="en-IN" sz="2000" dirty="0" smtClean="0"/>
              <a:t>you keep </a:t>
            </a:r>
            <a:r>
              <a:rPr lang="en-IN" sz="2000" dirty="0"/>
              <a:t>the code clean and ready to ship. It starts </a:t>
            </a:r>
            <a:r>
              <a:rPr lang="en-IN" sz="2000" dirty="0" smtClean="0"/>
              <a:t>with your </a:t>
            </a:r>
            <a:r>
              <a:rPr lang="en-IN" sz="2000" dirty="0"/>
              <a:t>sandbox. Although you have to break the </a:t>
            </a:r>
            <a:r>
              <a:rPr lang="en-IN" sz="2000" dirty="0" smtClean="0"/>
              <a:t>build in </a:t>
            </a:r>
            <a:r>
              <a:rPr lang="en-IN" sz="2000" dirty="0"/>
              <a:t>your sandbox in order to make progress, </a:t>
            </a:r>
            <a:r>
              <a:rPr lang="en-IN" sz="2000" dirty="0" smtClean="0"/>
              <a:t>confine it </a:t>
            </a:r>
            <a:r>
              <a:rPr lang="en-IN" sz="2000" dirty="0"/>
              <a:t>to your sandbox. </a:t>
            </a:r>
            <a:r>
              <a:rPr lang="en-IN" sz="2000" dirty="0" smtClean="0"/>
              <a:t>Never check </a:t>
            </a:r>
            <a:r>
              <a:rPr lang="en-IN" sz="2000" dirty="0"/>
              <a:t>in code that </a:t>
            </a:r>
            <a:r>
              <a:rPr lang="en-IN" sz="2000" dirty="0" smtClean="0"/>
              <a:t>breaks the </a:t>
            </a:r>
            <a:r>
              <a:rPr lang="en-IN" sz="2000" dirty="0"/>
              <a:t>build. This allows anybody to update at any time without worrying about breaking </a:t>
            </a:r>
            <a:r>
              <a:rPr lang="en-IN" sz="2000" dirty="0" smtClean="0"/>
              <a:t>their build—and </a:t>
            </a:r>
            <a:r>
              <a:rPr lang="en-IN" sz="2000" dirty="0"/>
              <a:t>that, in turn, allows everyone to work smoothly and share changes easily. In practice, the code may be clean but the software itself won’t be ready for </a:t>
            </a:r>
            <a:r>
              <a:rPr lang="en-IN" sz="2000" dirty="0" smtClean="0"/>
              <a:t>the outside </a:t>
            </a:r>
            <a:r>
              <a:rPr lang="en-IN" sz="2000" dirty="0"/>
              <a:t>world. Stories will be half-done, user interface elements will be missing, and </a:t>
            </a:r>
            <a:r>
              <a:rPr lang="en-IN" sz="2000" dirty="0" smtClean="0"/>
              <a:t>some things </a:t>
            </a:r>
            <a:r>
              <a:rPr lang="en-IN" sz="2000" dirty="0"/>
              <a:t>won’t entirely work</a:t>
            </a:r>
            <a:r>
              <a:rPr lang="en-IN" sz="2000" dirty="0" smtClean="0"/>
              <a:t>. By </a:t>
            </a:r>
            <a:r>
              <a:rPr lang="en-IN" sz="2000" dirty="0"/>
              <a:t>the end of each iteration, you will have finished all these loose ends. Each story will </a:t>
            </a:r>
            <a:r>
              <a:rPr lang="en-IN" sz="2000" dirty="0" smtClean="0"/>
              <a:t>be “</a:t>
            </a:r>
            <a:r>
              <a:rPr lang="en-IN" sz="2000" dirty="0"/>
              <a:t>done </a:t>
            </a:r>
            <a:r>
              <a:rPr lang="en-IN" sz="2000" dirty="0" err="1"/>
              <a:t>done</a:t>
            </a:r>
            <a:r>
              <a:rPr lang="en-IN" sz="2000" dirty="0"/>
              <a:t>,” and you will deploy the software to stakeholders as part of your iteration demo.</a:t>
            </a:r>
          </a:p>
        </p:txBody>
      </p:sp>
    </p:spTree>
    <p:extLst>
      <p:ext uri="{BB962C8B-B14F-4D97-AF65-F5344CB8AC3E}">
        <p14:creationId xmlns:p14="http://schemas.microsoft.com/office/powerpoint/2010/main" val="3465612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9067800" cy="6553200"/>
          </a:xfrm>
        </p:spPr>
        <p:txBody>
          <a:bodyPr>
            <a:normAutofit fontScale="77500" lnSpcReduction="20000"/>
          </a:bodyPr>
          <a:lstStyle/>
          <a:p>
            <a:pPr marL="0" indent="0">
              <a:buNone/>
            </a:pPr>
            <a:r>
              <a:rPr lang="en-IN" dirty="0"/>
              <a:t>In order to meet commitments and take advantage of opportunities, you must be able to </a:t>
            </a:r>
            <a:r>
              <a:rPr lang="en-IN" dirty="0" smtClean="0"/>
              <a:t>push your </a:t>
            </a:r>
            <a:r>
              <a:rPr lang="en-IN" dirty="0"/>
              <a:t>software into production within minutes. This chapter contains 6 practices that give </a:t>
            </a:r>
            <a:r>
              <a:rPr lang="en-IN" dirty="0" smtClean="0"/>
              <a:t>you leverage </a:t>
            </a:r>
            <a:r>
              <a:rPr lang="en-IN" dirty="0"/>
              <a:t>to turn your big release push into a 10-minute tap:</a:t>
            </a:r>
          </a:p>
          <a:p>
            <a:pPr marL="0" indent="0">
              <a:buNone/>
            </a:pPr>
            <a:r>
              <a:rPr lang="en-IN" dirty="0"/>
              <a:t>• "done </a:t>
            </a:r>
            <a:r>
              <a:rPr lang="en-IN" dirty="0" err="1" smtClean="0"/>
              <a:t>done</a:t>
            </a:r>
            <a:r>
              <a:rPr lang="en-IN" dirty="0" smtClean="0"/>
              <a:t>“ ensures </a:t>
            </a:r>
            <a:r>
              <a:rPr lang="en-IN" dirty="0"/>
              <a:t>that completed work is ready to release.</a:t>
            </a:r>
          </a:p>
          <a:p>
            <a:pPr marL="0" indent="0">
              <a:buNone/>
            </a:pPr>
            <a:r>
              <a:rPr lang="en-IN" dirty="0"/>
              <a:t>• No </a:t>
            </a:r>
            <a:r>
              <a:rPr lang="en-IN" dirty="0" smtClean="0"/>
              <a:t>bugs allows </a:t>
            </a:r>
            <a:r>
              <a:rPr lang="en-IN" dirty="0"/>
              <a:t>you to release your software without a separate testing phase.</a:t>
            </a:r>
          </a:p>
          <a:p>
            <a:pPr marL="0" indent="0">
              <a:buNone/>
            </a:pPr>
            <a:r>
              <a:rPr lang="en-IN" dirty="0"/>
              <a:t>• Version </a:t>
            </a:r>
            <a:r>
              <a:rPr lang="en-IN" dirty="0" smtClean="0"/>
              <a:t>control allows </a:t>
            </a:r>
            <a:r>
              <a:rPr lang="en-IN" dirty="0"/>
              <a:t>team members to work together without stepping on each </a:t>
            </a:r>
            <a:r>
              <a:rPr lang="en-IN" dirty="0" smtClean="0"/>
              <a:t>other’s toes</a:t>
            </a:r>
            <a:r>
              <a:rPr lang="en-IN" dirty="0"/>
              <a:t>.</a:t>
            </a:r>
          </a:p>
          <a:p>
            <a:pPr marL="0" indent="0">
              <a:buNone/>
            </a:pPr>
            <a:r>
              <a:rPr lang="en-IN" dirty="0"/>
              <a:t>• A ten-minute </a:t>
            </a:r>
            <a:r>
              <a:rPr lang="en-IN" dirty="0" smtClean="0"/>
              <a:t>build builds </a:t>
            </a:r>
            <a:r>
              <a:rPr lang="en-IN" dirty="0"/>
              <a:t>a tested release package in under 10 minutes.</a:t>
            </a:r>
          </a:p>
          <a:p>
            <a:pPr marL="0" indent="0">
              <a:buNone/>
            </a:pPr>
            <a:r>
              <a:rPr lang="en-IN" dirty="0"/>
              <a:t>• Continuous </a:t>
            </a:r>
            <a:r>
              <a:rPr lang="en-IN" dirty="0" smtClean="0"/>
              <a:t>integration prevents </a:t>
            </a:r>
            <a:r>
              <a:rPr lang="en-IN" dirty="0"/>
              <a:t>a long, risky integration phase.</a:t>
            </a:r>
          </a:p>
          <a:p>
            <a:pPr marL="0" indent="0">
              <a:buNone/>
            </a:pPr>
            <a:r>
              <a:rPr lang="en-IN" dirty="0"/>
              <a:t>• Collective code </a:t>
            </a:r>
            <a:r>
              <a:rPr lang="en-IN" dirty="0" smtClean="0"/>
              <a:t>ownership allows </a:t>
            </a:r>
            <a:r>
              <a:rPr lang="en-IN" dirty="0"/>
              <a:t>the team to solve problems no matter where they </a:t>
            </a:r>
            <a:r>
              <a:rPr lang="en-IN" dirty="0" smtClean="0"/>
              <a:t>may lie</a:t>
            </a:r>
            <a:r>
              <a:rPr lang="en-IN" dirty="0"/>
              <a:t>.</a:t>
            </a:r>
          </a:p>
          <a:p>
            <a:pPr marL="0" indent="0">
              <a:buNone/>
            </a:pPr>
            <a:r>
              <a:rPr lang="en-IN" dirty="0"/>
              <a:t>• Post-hoc </a:t>
            </a:r>
            <a:r>
              <a:rPr lang="en-IN" dirty="0" smtClean="0"/>
              <a:t>documentation decreases </a:t>
            </a:r>
            <a:r>
              <a:rPr lang="en-IN" dirty="0"/>
              <a:t>the cost of documentation and increases its accuracy.</a:t>
            </a:r>
          </a:p>
        </p:txBody>
      </p:sp>
    </p:spTree>
    <p:extLst>
      <p:ext uri="{BB962C8B-B14F-4D97-AF65-F5344CB8AC3E}">
        <p14:creationId xmlns:p14="http://schemas.microsoft.com/office/powerpoint/2010/main" val="2034566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6247864"/>
          </a:xfrm>
          <a:prstGeom prst="rect">
            <a:avLst/>
          </a:prstGeom>
        </p:spPr>
        <p:txBody>
          <a:bodyPr wrap="square">
            <a:spAutoFit/>
          </a:bodyPr>
          <a:lstStyle/>
          <a:p>
            <a:pPr algn="just"/>
            <a:r>
              <a:rPr lang="en-IN" sz="2000" dirty="0"/>
              <a:t>To summarize, your code goes through four levels of completion:</a:t>
            </a:r>
          </a:p>
          <a:p>
            <a:pPr algn="just"/>
            <a:r>
              <a:rPr lang="en-IN" sz="2000" dirty="0"/>
              <a:t>1. Broken</a:t>
            </a:r>
            <a:r>
              <a:rPr lang="en-IN" sz="2000" dirty="0" smtClean="0"/>
              <a:t>. This </a:t>
            </a:r>
            <a:r>
              <a:rPr lang="en-IN" sz="2000" dirty="0"/>
              <a:t>only happens in your sandbox.</a:t>
            </a:r>
          </a:p>
          <a:p>
            <a:pPr algn="just"/>
            <a:r>
              <a:rPr lang="en-IN" sz="2000" dirty="0"/>
              <a:t>2. Builds and passes all tests</a:t>
            </a:r>
            <a:r>
              <a:rPr lang="en-IN" sz="2000" dirty="0" smtClean="0"/>
              <a:t>. All </a:t>
            </a:r>
            <a:r>
              <a:rPr lang="en-IN" sz="2000" dirty="0"/>
              <a:t>versions in your repository are at least at this level.</a:t>
            </a:r>
          </a:p>
          <a:p>
            <a:pPr algn="just"/>
            <a:r>
              <a:rPr lang="en-IN" sz="2000" dirty="0"/>
              <a:t>3. Ready to demo to stakeholders</a:t>
            </a:r>
            <a:r>
              <a:rPr lang="en-IN" sz="2000" dirty="0" smtClean="0"/>
              <a:t>. Any </a:t>
            </a:r>
            <a:r>
              <a:rPr lang="en-IN" sz="2000" dirty="0"/>
              <a:t>version marked with the “Iteration X" tag is </a:t>
            </a:r>
            <a:r>
              <a:rPr lang="en-IN" sz="2000" dirty="0" smtClean="0"/>
              <a:t>ready for </a:t>
            </a:r>
            <a:r>
              <a:rPr lang="en-IN" sz="2000" dirty="0"/>
              <a:t>stakeholders to try.</a:t>
            </a:r>
          </a:p>
          <a:p>
            <a:pPr algn="just"/>
            <a:r>
              <a:rPr lang="en-IN" sz="2000" dirty="0"/>
              <a:t>4. Ready to release to real users and customers</a:t>
            </a:r>
            <a:r>
              <a:rPr lang="en-IN" sz="2000" dirty="0" smtClean="0"/>
              <a:t>. Any </a:t>
            </a:r>
            <a:r>
              <a:rPr lang="en-IN" sz="2000" dirty="0"/>
              <a:t>version marked with the “Release Y" </a:t>
            </a:r>
            <a:r>
              <a:rPr lang="en-IN" sz="2000" dirty="0" smtClean="0"/>
              <a:t>tag is </a:t>
            </a:r>
            <a:r>
              <a:rPr lang="en-IN" sz="2000" dirty="0"/>
              <a:t>production-ready</a:t>
            </a:r>
            <a:r>
              <a:rPr lang="en-IN" sz="2000" dirty="0" smtClean="0"/>
              <a:t>.</a:t>
            </a:r>
          </a:p>
          <a:p>
            <a:pPr algn="just"/>
            <a:endParaRPr lang="en-IN" sz="2000" b="1" dirty="0" smtClean="0"/>
          </a:p>
          <a:p>
            <a:pPr algn="just"/>
            <a:r>
              <a:rPr lang="en-IN" sz="2000" b="1" dirty="0" smtClean="0"/>
              <a:t>Single Codebase: </a:t>
            </a:r>
            <a:r>
              <a:rPr lang="en-IN" sz="2000" dirty="0" smtClean="0"/>
              <a:t>One </a:t>
            </a:r>
            <a:r>
              <a:rPr lang="en-IN" sz="2000" dirty="0"/>
              <a:t>of the most devastating mistakes a team can make is to duplicate their codebase. It’s </a:t>
            </a:r>
            <a:r>
              <a:rPr lang="en-IN" sz="2000" dirty="0" smtClean="0"/>
              <a:t>easy to </a:t>
            </a:r>
            <a:r>
              <a:rPr lang="en-IN" sz="2000" dirty="0"/>
              <a:t>do. First, a customer innocently requests a customized version of your software. To </a:t>
            </a:r>
            <a:r>
              <a:rPr lang="en-IN" sz="2000" dirty="0" smtClean="0"/>
              <a:t>deliver this </a:t>
            </a:r>
            <a:r>
              <a:rPr lang="en-IN" sz="2000" dirty="0"/>
              <a:t>version quickly, it seems simple to duplicate the codebase, make the changes, and ship it</a:t>
            </a:r>
            <a:r>
              <a:rPr lang="en-IN" sz="2000" dirty="0" smtClean="0"/>
              <a:t>. Yet </a:t>
            </a:r>
            <a:r>
              <a:rPr lang="en-IN" sz="2000" dirty="0"/>
              <a:t>that copy and paste </a:t>
            </a:r>
            <a:r>
              <a:rPr lang="en-IN" sz="2000" dirty="0" smtClean="0"/>
              <a:t>customization doubles </a:t>
            </a:r>
            <a:r>
              <a:rPr lang="en-IN" sz="2000" dirty="0"/>
              <a:t>the number of lines of code that you need </a:t>
            </a:r>
            <a:r>
              <a:rPr lang="en-IN" sz="2000" dirty="0" smtClean="0"/>
              <a:t>to maintain</a:t>
            </a:r>
            <a:r>
              <a:rPr lang="en-IN" sz="2000" dirty="0"/>
              <a:t>.</a:t>
            </a:r>
          </a:p>
          <a:p>
            <a:pPr algn="just"/>
            <a:r>
              <a:rPr lang="en-IN" sz="2000" dirty="0"/>
              <a:t>I’ve seen this cripple a team’s ability to </a:t>
            </a:r>
            <a:r>
              <a:rPr lang="en-IN" sz="2000" dirty="0" smtClean="0"/>
              <a:t>deliver working </a:t>
            </a:r>
            <a:r>
              <a:rPr lang="en-IN" sz="2000" dirty="0"/>
              <a:t>software on a timely schedule. It’s </a:t>
            </a:r>
            <a:r>
              <a:rPr lang="en-IN" sz="2000" dirty="0" smtClean="0"/>
              <a:t>nearly impossible </a:t>
            </a:r>
            <a:r>
              <a:rPr lang="en-IN" sz="2000" dirty="0"/>
              <a:t>to recombine a duplicated </a:t>
            </a:r>
            <a:r>
              <a:rPr lang="en-IN" sz="2000" dirty="0" smtClean="0"/>
              <a:t>codebase without </a:t>
            </a:r>
            <a:r>
              <a:rPr lang="en-IN" sz="2000" dirty="0"/>
              <a:t>heroic and immediate action. That one </a:t>
            </a:r>
            <a:r>
              <a:rPr lang="en-IN" sz="2000" dirty="0" smtClean="0"/>
              <a:t>click doesn’t </a:t>
            </a:r>
            <a:r>
              <a:rPr lang="en-IN" sz="2000" dirty="0"/>
              <a:t>just lead to technical </a:t>
            </a:r>
            <a:r>
              <a:rPr lang="en-IN" sz="2000" dirty="0" smtClean="0"/>
              <a:t>debt. Unfortunately</a:t>
            </a:r>
            <a:r>
              <a:rPr lang="en-IN" sz="2000" dirty="0"/>
              <a:t>, version control systems actually make this mistake easier to make. Most of </a:t>
            </a:r>
            <a:r>
              <a:rPr lang="en-IN" sz="2000" dirty="0" smtClean="0"/>
              <a:t>these systems </a:t>
            </a:r>
            <a:r>
              <a:rPr lang="en-IN" sz="2000" dirty="0"/>
              <a:t>provide the option to </a:t>
            </a:r>
            <a:r>
              <a:rPr lang="en-IN" sz="2000" dirty="0" smtClean="0"/>
              <a:t>branch your </a:t>
            </a:r>
            <a:r>
              <a:rPr lang="en-IN" sz="2000" dirty="0"/>
              <a:t>code—that is, to split the repository into </a:t>
            </a:r>
            <a:r>
              <a:rPr lang="en-IN" sz="2000" dirty="0" smtClean="0"/>
              <a:t>two separate </a:t>
            </a:r>
            <a:r>
              <a:rPr lang="en-IN" sz="2000" dirty="0"/>
              <a:t>lines of development. This is essentially the same thing as duplicating your codebase</a:t>
            </a:r>
            <a:r>
              <a:rPr lang="en-IN" sz="2000" dirty="0" smtClean="0"/>
              <a:t>. </a:t>
            </a:r>
            <a:endParaRPr lang="en-IN" sz="2000" dirty="0"/>
          </a:p>
        </p:txBody>
      </p:sp>
    </p:spTree>
    <p:extLst>
      <p:ext uri="{BB962C8B-B14F-4D97-AF65-F5344CB8AC3E}">
        <p14:creationId xmlns:p14="http://schemas.microsoft.com/office/powerpoint/2010/main" val="2579106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57667"/>
            <a:ext cx="8839200" cy="4708981"/>
          </a:xfrm>
          <a:prstGeom prst="rect">
            <a:avLst/>
          </a:prstGeom>
        </p:spPr>
        <p:txBody>
          <a:bodyPr wrap="square">
            <a:spAutoFit/>
          </a:bodyPr>
          <a:lstStyle/>
          <a:p>
            <a:pPr algn="just"/>
            <a:r>
              <a:rPr lang="en-IN" sz="2000" dirty="0"/>
              <a:t>Branches have their uses, but using them to provide multiple customized versions of your software is risky. Although version control systems provide mechanisms for keeping multiple branches synchronized, doing so is tedious work that steadily becomes more difficult over time</a:t>
            </a:r>
            <a:r>
              <a:rPr lang="en-IN" sz="2000" dirty="0" smtClean="0"/>
              <a:t>.</a:t>
            </a:r>
          </a:p>
          <a:p>
            <a:pPr algn="just"/>
            <a:endParaRPr lang="en-IN" sz="2000" dirty="0" smtClean="0"/>
          </a:p>
          <a:p>
            <a:pPr algn="just"/>
            <a:r>
              <a:rPr lang="en-IN" sz="2000" b="1" dirty="0" smtClean="0"/>
              <a:t>Appropriate </a:t>
            </a:r>
            <a:r>
              <a:rPr lang="en-IN" sz="2000" b="1" dirty="0"/>
              <a:t>Uses of Branches</a:t>
            </a:r>
          </a:p>
          <a:p>
            <a:pPr algn="just"/>
            <a:r>
              <a:rPr lang="en-IN" sz="2000" dirty="0"/>
              <a:t>Branches work best when they are short-lived or when you use them for small numbers </a:t>
            </a:r>
            <a:r>
              <a:rPr lang="en-IN" sz="2000" dirty="0" smtClean="0"/>
              <a:t>of changes</a:t>
            </a:r>
            <a:r>
              <a:rPr lang="en-IN" sz="2000" dirty="0"/>
              <a:t>. If you support old versions of your software, a branch for each version is the </a:t>
            </a:r>
            <a:r>
              <a:rPr lang="en-IN" sz="2000" dirty="0" smtClean="0"/>
              <a:t>best place </a:t>
            </a:r>
            <a:r>
              <a:rPr lang="en-IN" sz="2000" dirty="0"/>
              <a:t>to put bug fixes and minor enhancements for those versions</a:t>
            </a:r>
            <a:r>
              <a:rPr lang="en-IN" sz="2000" dirty="0" smtClean="0"/>
              <a:t>. Some </a:t>
            </a:r>
            <a:r>
              <a:rPr lang="en-IN" sz="2000" dirty="0"/>
              <a:t>teams create a branch in preparation for a release. Half the team continues to </a:t>
            </a:r>
            <a:r>
              <a:rPr lang="en-IN" sz="2000" dirty="0" smtClean="0"/>
              <a:t>perform new </a:t>
            </a:r>
            <a:r>
              <a:rPr lang="en-IN" sz="2000" dirty="0"/>
              <a:t>work, and the other half attempts to stabilize the old version. In XP, your code </a:t>
            </a:r>
            <a:r>
              <a:rPr lang="en-IN" sz="2000" dirty="0" smtClean="0"/>
              <a:t>shouldn’t require </a:t>
            </a:r>
            <a:r>
              <a:rPr lang="en-IN" sz="2000" dirty="0"/>
              <a:t>stabilization, so it’s more useful to create such a branch at the point of release, not </a:t>
            </a:r>
            <a:r>
              <a:rPr lang="en-IN" sz="2000" dirty="0" smtClean="0"/>
              <a:t>in preparation </a:t>
            </a:r>
            <a:r>
              <a:rPr lang="en-IN" sz="2000" dirty="0"/>
              <a:t>for release.</a:t>
            </a:r>
          </a:p>
          <a:p>
            <a:pPr algn="just"/>
            <a:endParaRPr lang="en-IN" sz="2000" dirty="0"/>
          </a:p>
          <a:p>
            <a:pPr algn="just"/>
            <a:endParaRPr lang="en-IN" sz="2000" dirty="0" smtClean="0"/>
          </a:p>
        </p:txBody>
      </p:sp>
    </p:spTree>
    <p:extLst>
      <p:ext uri="{BB962C8B-B14F-4D97-AF65-F5344CB8AC3E}">
        <p14:creationId xmlns:p14="http://schemas.microsoft.com/office/powerpoint/2010/main" val="37074148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700"/>
            <a:ext cx="9067800" cy="5647700"/>
          </a:xfrm>
          <a:prstGeom prst="rect">
            <a:avLst/>
          </a:prstGeom>
        </p:spPr>
        <p:txBody>
          <a:bodyPr wrap="square">
            <a:spAutoFit/>
          </a:bodyPr>
          <a:lstStyle/>
          <a:p>
            <a:pPr algn="just"/>
            <a:r>
              <a:rPr lang="en-IN" sz="1900" b="1" dirty="0" smtClean="0"/>
              <a:t>Questions</a:t>
            </a:r>
          </a:p>
          <a:p>
            <a:pPr algn="just"/>
            <a:r>
              <a:rPr lang="en-IN" sz="1900" dirty="0"/>
              <a:t>Should we really keep all our tools and libraries in version control?</a:t>
            </a:r>
          </a:p>
          <a:p>
            <a:pPr algn="just"/>
            <a:r>
              <a:rPr lang="en-IN" sz="1900" dirty="0"/>
              <a:t>Yes, as much as possible. If you install tools and libraries manually, two undesirable things </a:t>
            </a:r>
            <a:r>
              <a:rPr lang="en-IN" sz="1900" dirty="0" smtClean="0"/>
              <a:t>will happen</a:t>
            </a:r>
            <a:r>
              <a:rPr lang="en-IN" sz="1900" dirty="0"/>
              <a:t>. First, whenever you make an update, everyone will have to manually update </a:t>
            </a:r>
            <a:r>
              <a:rPr lang="en-IN" sz="1900" dirty="0" smtClean="0"/>
              <a:t>their computer</a:t>
            </a:r>
            <a:r>
              <a:rPr lang="en-IN" sz="1900" dirty="0"/>
              <a:t>. Second, at some point in the future you’ll want to build an earlier version, and </a:t>
            </a:r>
            <a:r>
              <a:rPr lang="en-IN" sz="1900" dirty="0" smtClean="0"/>
              <a:t>you’ll spend </a:t>
            </a:r>
            <a:r>
              <a:rPr lang="en-IN" sz="1900" dirty="0"/>
              <a:t>several hours struggling to remember which versions of which tools you need to install.</a:t>
            </a:r>
          </a:p>
          <a:p>
            <a:pPr algn="just"/>
            <a:r>
              <a:rPr lang="en-IN" sz="1900" dirty="0"/>
              <a:t>Some teams address these concerns by creating a “tools and libraries” document and </a:t>
            </a:r>
            <a:r>
              <a:rPr lang="en-IN" sz="1900" dirty="0" smtClean="0"/>
              <a:t>putting it </a:t>
            </a:r>
            <a:r>
              <a:rPr lang="en-IN" sz="1900" dirty="0"/>
              <a:t>in source control, but it’s a pain to keep such a document up-to-date. Keeping your </a:t>
            </a:r>
            <a:r>
              <a:rPr lang="en-IN" sz="1900" dirty="0" smtClean="0"/>
              <a:t>tools and </a:t>
            </a:r>
            <a:r>
              <a:rPr lang="en-IN" sz="1900" dirty="0"/>
              <a:t>libraries in source control is a simpler, more effective method.</a:t>
            </a:r>
          </a:p>
          <a:p>
            <a:pPr algn="just"/>
            <a:endParaRPr lang="en-IN" sz="1900" dirty="0" smtClean="0"/>
          </a:p>
          <a:p>
            <a:pPr algn="just"/>
            <a:r>
              <a:rPr lang="en-IN" sz="1900" dirty="0" smtClean="0"/>
              <a:t>Some </a:t>
            </a:r>
            <a:r>
              <a:rPr lang="en-IN" sz="1900" dirty="0"/>
              <a:t>tools and libraries require special installation, particularly on Windows, which </a:t>
            </a:r>
            <a:r>
              <a:rPr lang="en-IN" sz="1900" dirty="0" smtClean="0"/>
              <a:t>makes this </a:t>
            </a:r>
            <a:r>
              <a:rPr lang="en-IN" sz="1900" dirty="0"/>
              <a:t>strategy more difficult. They don’t all need installation, though—some just come with </a:t>
            </a:r>
            <a:r>
              <a:rPr lang="en-IN" sz="1900" dirty="0" smtClean="0"/>
              <a:t>an installer </a:t>
            </a:r>
            <a:r>
              <a:rPr lang="en-IN" sz="1900" dirty="0"/>
              <a:t>because it’s a cultural expectation. See if you can use them without installing them</a:t>
            </a:r>
            <a:r>
              <a:rPr lang="en-IN" sz="1900" dirty="0" smtClean="0"/>
              <a:t>, and </a:t>
            </a:r>
            <a:r>
              <a:rPr lang="en-IN" sz="1900" dirty="0"/>
              <a:t>try to avoid those that you can’t easily use without special configuration</a:t>
            </a:r>
            <a:r>
              <a:rPr lang="en-IN" sz="1900" dirty="0" smtClean="0"/>
              <a:t>.</a:t>
            </a:r>
          </a:p>
          <a:p>
            <a:pPr algn="just"/>
            <a:endParaRPr lang="en-IN" sz="1900" dirty="0"/>
          </a:p>
          <a:p>
            <a:pPr algn="just"/>
            <a:r>
              <a:rPr lang="en-IN" sz="1900" dirty="0"/>
              <a:t>For tools that require installation, I put their install packages in version control, but I </a:t>
            </a:r>
            <a:r>
              <a:rPr lang="en-IN" sz="1900" dirty="0" smtClean="0"/>
              <a:t>don’t install </a:t>
            </a:r>
            <a:r>
              <a:rPr lang="en-IN" sz="1900" dirty="0"/>
              <a:t>them automatically in the build script. The same is true for tools that are useful but </a:t>
            </a:r>
            <a:r>
              <a:rPr lang="en-IN" sz="1900" dirty="0" smtClean="0"/>
              <a:t>not  necessary </a:t>
            </a:r>
            <a:r>
              <a:rPr lang="en-IN" sz="1900" dirty="0"/>
              <a:t>for the build, such as IDEs and diff tools.</a:t>
            </a:r>
          </a:p>
        </p:txBody>
      </p:sp>
    </p:spTree>
    <p:extLst>
      <p:ext uri="{BB962C8B-B14F-4D97-AF65-F5344CB8AC3E}">
        <p14:creationId xmlns:p14="http://schemas.microsoft.com/office/powerpoint/2010/main" val="455321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700"/>
            <a:ext cx="9067800" cy="5909310"/>
          </a:xfrm>
          <a:prstGeom prst="rect">
            <a:avLst/>
          </a:prstGeom>
        </p:spPr>
        <p:txBody>
          <a:bodyPr wrap="square">
            <a:spAutoFit/>
          </a:bodyPr>
          <a:lstStyle/>
          <a:p>
            <a:pPr algn="just"/>
            <a:r>
              <a:rPr lang="en-IN" dirty="0"/>
              <a:t>How much of our core platform should we include in version control?</a:t>
            </a:r>
          </a:p>
          <a:p>
            <a:pPr algn="just"/>
            <a:r>
              <a:rPr lang="en-IN" dirty="0"/>
              <a:t>In order for time travel to work, you need to be able to exactly reproduce your </a:t>
            </a:r>
            <a:r>
              <a:rPr lang="en-IN" dirty="0" smtClean="0"/>
              <a:t>build environment </a:t>
            </a:r>
            <a:r>
              <a:rPr lang="en-IN" dirty="0"/>
              <a:t>for any point in the past. In theory, everything required to build should be </a:t>
            </a:r>
            <a:r>
              <a:rPr lang="en-IN" dirty="0" smtClean="0"/>
              <a:t>in version </a:t>
            </a:r>
            <a:r>
              <a:rPr lang="en-IN" dirty="0"/>
              <a:t>control, including your compiler, language framework, and even your </a:t>
            </a:r>
            <a:r>
              <a:rPr lang="en-IN" dirty="0" smtClean="0"/>
              <a:t>database management </a:t>
            </a:r>
            <a:r>
              <a:rPr lang="en-IN" dirty="0"/>
              <a:t>system (DBMS) and operating system (OS). Unfortunately, this isn’t </a:t>
            </a:r>
            <a:r>
              <a:rPr lang="en-IN" dirty="0" smtClean="0"/>
              <a:t>always practical</a:t>
            </a:r>
            <a:r>
              <a:rPr lang="en-IN" dirty="0"/>
              <a:t>. I include as much as I can, but I don’t usually include my DBMS or operating system</a:t>
            </a:r>
            <a:r>
              <a:rPr lang="en-IN" dirty="0" smtClean="0"/>
              <a:t>. </a:t>
            </a:r>
            <a:endParaRPr lang="en-IN" dirty="0"/>
          </a:p>
          <a:p>
            <a:pPr algn="just"/>
            <a:r>
              <a:rPr lang="en-IN" dirty="0"/>
              <a:t>Some teams keep an image of their entire OS and installed software in version control. This is</a:t>
            </a:r>
          </a:p>
          <a:p>
            <a:pPr algn="just"/>
            <a:r>
              <a:rPr lang="en-IN" dirty="0"/>
              <a:t>an intriguing idea, but I haven’t tried it</a:t>
            </a:r>
            <a:r>
              <a:rPr lang="en-IN" dirty="0" smtClean="0"/>
              <a:t>.</a:t>
            </a:r>
          </a:p>
          <a:p>
            <a:pPr algn="just"/>
            <a:endParaRPr lang="en-IN" dirty="0"/>
          </a:p>
          <a:p>
            <a:pPr algn="just"/>
            <a:r>
              <a:rPr lang="en-IN" dirty="0"/>
              <a:t>How should we integrate source code from other projects? We have read-only access to their</a:t>
            </a:r>
          </a:p>
          <a:p>
            <a:pPr algn="just"/>
            <a:r>
              <a:rPr lang="en-IN" dirty="0"/>
              <a:t>repositories.</a:t>
            </a:r>
          </a:p>
          <a:p>
            <a:pPr algn="just"/>
            <a:r>
              <a:rPr lang="en-IN" dirty="0"/>
              <a:t>If you don’t intend to change their code and you plan on updating infrequently, you </a:t>
            </a:r>
            <a:r>
              <a:rPr lang="en-IN" dirty="0" smtClean="0"/>
              <a:t>can manually </a:t>
            </a:r>
            <a:r>
              <a:rPr lang="en-IN" dirty="0"/>
              <a:t>copy their source code into your repository</a:t>
            </a:r>
            <a:r>
              <a:rPr lang="en-IN" dirty="0" smtClean="0"/>
              <a:t>. If </a:t>
            </a:r>
            <a:r>
              <a:rPr lang="en-IN" dirty="0"/>
              <a:t>you have more sophisticated needs, many version control systems will allow you to </a:t>
            </a:r>
            <a:r>
              <a:rPr lang="en-IN" dirty="0" smtClean="0"/>
              <a:t>integrate  with </a:t>
            </a:r>
            <a:r>
              <a:rPr lang="en-IN" dirty="0"/>
              <a:t>other repositories. Your system will automatically fetch their latest changes when </a:t>
            </a:r>
            <a:r>
              <a:rPr lang="en-IN" dirty="0" smtClean="0"/>
              <a:t>you update</a:t>
            </a:r>
            <a:r>
              <a:rPr lang="en-IN" dirty="0"/>
              <a:t>. It will even merge your changes to their source code with their updates. Check </a:t>
            </a:r>
            <a:r>
              <a:rPr lang="en-IN" dirty="0" smtClean="0"/>
              <a:t>your version </a:t>
            </a:r>
            <a:r>
              <a:rPr lang="en-IN" dirty="0"/>
              <a:t>control system’s documentation for more details</a:t>
            </a:r>
            <a:r>
              <a:rPr lang="en-IN" dirty="0" smtClean="0"/>
              <a:t>. Be </a:t>
            </a:r>
            <a:r>
              <a:rPr lang="en-IN" dirty="0"/>
              <a:t>cautious of making local changes to third-party source code; this is essentially a branch, </a:t>
            </a:r>
            <a:r>
              <a:rPr lang="en-IN" dirty="0" smtClean="0"/>
              <a:t>and it </a:t>
            </a:r>
            <a:r>
              <a:rPr lang="en-IN" dirty="0"/>
              <a:t>incurs the same synchronization challenges and maintenance overhead that any </a:t>
            </a:r>
            <a:r>
              <a:rPr lang="en-IN" dirty="0" smtClean="0"/>
              <a:t>long-lived branch </a:t>
            </a:r>
            <a:r>
              <a:rPr lang="en-IN" dirty="0"/>
              <a:t>does. If you find yourself making modifications beyond vendor-supplied </a:t>
            </a:r>
            <a:r>
              <a:rPr lang="en-IN" dirty="0" smtClean="0"/>
              <a:t>configuration files</a:t>
            </a:r>
            <a:r>
              <a:rPr lang="en-IN" dirty="0"/>
              <a:t>, consider pushing those changes upstream, back to the vendor, as soon as possible.</a:t>
            </a:r>
          </a:p>
        </p:txBody>
      </p:sp>
    </p:spTree>
    <p:extLst>
      <p:ext uri="{BB962C8B-B14F-4D97-AF65-F5344CB8AC3E}">
        <p14:creationId xmlns:p14="http://schemas.microsoft.com/office/powerpoint/2010/main" val="545770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9700"/>
            <a:ext cx="9067800" cy="6186309"/>
          </a:xfrm>
          <a:prstGeom prst="rect">
            <a:avLst/>
          </a:prstGeom>
        </p:spPr>
        <p:txBody>
          <a:bodyPr wrap="square">
            <a:spAutoFit/>
          </a:bodyPr>
          <a:lstStyle/>
          <a:p>
            <a:pPr algn="just"/>
            <a:r>
              <a:rPr lang="en-IN" b="1" dirty="0"/>
              <a:t>Ten-Minute </a:t>
            </a:r>
            <a:r>
              <a:rPr lang="en-IN" b="1" dirty="0" smtClean="0"/>
              <a:t>Build </a:t>
            </a:r>
          </a:p>
          <a:p>
            <a:pPr algn="just"/>
            <a:r>
              <a:rPr lang="en-IN" b="1" dirty="0" smtClean="0"/>
              <a:t>[Scenario]</a:t>
            </a:r>
          </a:p>
          <a:p>
            <a:pPr algn="just"/>
            <a:r>
              <a:rPr lang="en-IN" dirty="0"/>
              <a:t>In the past, when we hired a </a:t>
            </a:r>
            <a:r>
              <a:rPr lang="en-IN" dirty="0" smtClean="0"/>
              <a:t>new programmer</a:t>
            </a:r>
            <a:r>
              <a:rPr lang="en-IN" dirty="0"/>
              <a:t>, he would spend his first couple of weeks just configuring his workstation. </a:t>
            </a:r>
            <a:r>
              <a:rPr lang="en-IN" dirty="0" smtClean="0"/>
              <a:t>Test environments </a:t>
            </a:r>
            <a:r>
              <a:rPr lang="en-IN" dirty="0"/>
              <a:t>were even worse. We used to idle the whole team for days while we </a:t>
            </a:r>
            <a:r>
              <a:rPr lang="en-IN" dirty="0" smtClean="0"/>
              <a:t>wrestled with </a:t>
            </a:r>
            <a:r>
              <a:rPr lang="en-IN" dirty="0"/>
              <a:t>problems in the test environment. Even when the environment worked, we all had </a:t>
            </a:r>
            <a:r>
              <a:rPr lang="en-IN" dirty="0" smtClean="0"/>
              <a:t>to share </a:t>
            </a:r>
            <a:r>
              <a:rPr lang="en-IN" dirty="0"/>
              <a:t>one environment and we couldn’t run tests at the same time</a:t>
            </a:r>
            <a:r>
              <a:rPr lang="en-IN" dirty="0" smtClean="0"/>
              <a:t>.</a:t>
            </a:r>
          </a:p>
          <a:p>
            <a:pPr algn="just"/>
            <a:endParaRPr lang="en-IN" dirty="0"/>
          </a:p>
          <a:p>
            <a:pPr algn="just"/>
            <a:r>
              <a:rPr lang="en-IN" dirty="0"/>
              <a:t>“All that has changed. We’ve automated all of our setup. Anybody can build and run all </a:t>
            </a:r>
            <a:r>
              <a:rPr lang="en-IN" dirty="0" smtClean="0"/>
              <a:t>the tests </a:t>
            </a:r>
            <a:r>
              <a:rPr lang="en-IN" dirty="0"/>
              <a:t>on their own machine, any time they want. I could even disconnect from the </a:t>
            </a:r>
            <a:r>
              <a:rPr lang="en-IN" dirty="0" smtClean="0"/>
              <a:t>network right </a:t>
            </a:r>
            <a:r>
              <a:rPr lang="en-IN" dirty="0"/>
              <a:t>now and it would keep building. The build script is doing everything: it’s configuring </a:t>
            </a:r>
            <a:r>
              <a:rPr lang="en-IN" dirty="0" smtClean="0"/>
              <a:t>a local </a:t>
            </a:r>
            <a:r>
              <a:rPr lang="en-IN" dirty="0"/>
              <a:t>web server, initializing a local database... everything</a:t>
            </a:r>
            <a:r>
              <a:rPr lang="en-IN" dirty="0" smtClean="0"/>
              <a:t>.</a:t>
            </a:r>
          </a:p>
          <a:p>
            <a:pPr algn="just"/>
            <a:endParaRPr lang="en-IN" dirty="0"/>
          </a:p>
          <a:p>
            <a:pPr algn="just"/>
            <a:r>
              <a:rPr lang="en-IN" dirty="0"/>
              <a:t>“Ah! It’s almost done. It’s built the app and configured the services. Now it’s running the </a:t>
            </a:r>
            <a:r>
              <a:rPr lang="en-IN" dirty="0" smtClean="0"/>
              <a:t>tests. This </a:t>
            </a:r>
            <a:r>
              <a:rPr lang="en-IN" dirty="0"/>
              <a:t>part used to be really slow, but we’ve made it much faster lately by improving our </a:t>
            </a:r>
            <a:r>
              <a:rPr lang="en-IN" dirty="0" smtClean="0"/>
              <a:t>unit tests </a:t>
            </a:r>
            <a:r>
              <a:rPr lang="en-IN" dirty="0"/>
              <a:t>so we could get rid of our end-to-end tests</a:t>
            </a:r>
            <a:r>
              <a:rPr lang="en-IN" dirty="0" smtClean="0"/>
              <a:t>.”</a:t>
            </a:r>
          </a:p>
          <a:p>
            <a:pPr algn="just"/>
            <a:endParaRPr lang="en-IN" dirty="0" smtClean="0"/>
          </a:p>
          <a:p>
            <a:pPr algn="just"/>
            <a:r>
              <a:rPr lang="en-IN" dirty="0" smtClean="0"/>
              <a:t>Suddenly</a:t>
            </a:r>
            <a:r>
              <a:rPr lang="en-IN" dirty="0"/>
              <a:t>, everything stops. The cursor blinks quietly. At the bottom of the console is a</a:t>
            </a:r>
          </a:p>
          <a:p>
            <a:pPr algn="just"/>
            <a:r>
              <a:rPr lang="en-IN" dirty="0" smtClean="0"/>
              <a:t>message</a:t>
            </a:r>
            <a:r>
              <a:rPr lang="en-IN" dirty="0"/>
              <a:t>: BUILD SUCCESSFUL</a:t>
            </a:r>
            <a:r>
              <a:rPr lang="en-IN" dirty="0" smtClean="0"/>
              <a:t>.</a:t>
            </a:r>
          </a:p>
          <a:p>
            <a:pPr algn="just"/>
            <a:endParaRPr lang="en-IN" dirty="0" smtClean="0"/>
          </a:p>
          <a:p>
            <a:pPr algn="just"/>
            <a:endParaRPr lang="en-IN" dirty="0" smtClean="0"/>
          </a:p>
          <a:p>
            <a:pPr algn="just"/>
            <a:endParaRPr lang="en-IN" dirty="0"/>
          </a:p>
        </p:txBody>
      </p:sp>
    </p:spTree>
    <p:extLst>
      <p:ext uri="{BB962C8B-B14F-4D97-AF65-F5344CB8AC3E}">
        <p14:creationId xmlns:p14="http://schemas.microsoft.com/office/powerpoint/2010/main" val="425287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3301" y="196394"/>
            <a:ext cx="8839200" cy="3785652"/>
          </a:xfrm>
          <a:prstGeom prst="rect">
            <a:avLst/>
          </a:prstGeom>
        </p:spPr>
        <p:txBody>
          <a:bodyPr wrap="square">
            <a:spAutoFit/>
          </a:bodyPr>
          <a:lstStyle/>
          <a:p>
            <a:pPr algn="just"/>
            <a:r>
              <a:rPr lang="en-IN" sz="2000" b="1" dirty="0"/>
              <a:t>Automate Your Build</a:t>
            </a:r>
          </a:p>
          <a:p>
            <a:pPr algn="just"/>
            <a:r>
              <a:rPr lang="en-IN" sz="2000" dirty="0"/>
              <a:t>What if you could build and test your entire product—or create a deployment package—at </a:t>
            </a:r>
            <a:r>
              <a:rPr lang="en-IN" sz="2000" dirty="0" smtClean="0"/>
              <a:t>any time</a:t>
            </a:r>
            <a:r>
              <a:rPr lang="en-IN" sz="2000" dirty="0"/>
              <a:t>, just by pushing a button? How much easier would that make your life?</a:t>
            </a:r>
          </a:p>
          <a:p>
            <a:pPr algn="just"/>
            <a:r>
              <a:rPr lang="en-IN" sz="2000" dirty="0"/>
              <a:t>Producing a build is often a frustrating and lengthy experience. This frustration can spill </a:t>
            </a:r>
            <a:r>
              <a:rPr lang="en-IN" sz="2000" dirty="0" smtClean="0"/>
              <a:t>over to </a:t>
            </a:r>
            <a:r>
              <a:rPr lang="en-IN" sz="2000" dirty="0"/>
              <a:t>the rest of your work. “Can we release the software?” “With a few days of work.” “Does </a:t>
            </a:r>
            <a:r>
              <a:rPr lang="en-IN" sz="2000" dirty="0" smtClean="0"/>
              <a:t>the software </a:t>
            </a:r>
            <a:r>
              <a:rPr lang="en-IN" sz="2000" dirty="0"/>
              <a:t>work?” “My piece does, but I can’t build everything.” “Is the demo ready?” “We </a:t>
            </a:r>
            <a:r>
              <a:rPr lang="en-IN" sz="2000" dirty="0" smtClean="0"/>
              <a:t>ran into </a:t>
            </a:r>
            <a:r>
              <a:rPr lang="en-IN" sz="2000" dirty="0"/>
              <a:t>a problem with the build—tell everyone to come back in an hour</a:t>
            </a:r>
            <a:r>
              <a:rPr lang="en-IN" sz="2000" dirty="0" smtClean="0"/>
              <a:t>.” Sadly</a:t>
            </a:r>
            <a:r>
              <a:rPr lang="en-IN" sz="2000" dirty="0"/>
              <a:t>, build automation is easy to overlook in </a:t>
            </a:r>
            <a:r>
              <a:rPr lang="en-IN" sz="2000" dirty="0" smtClean="0"/>
              <a:t>the rush </a:t>
            </a:r>
            <a:r>
              <a:rPr lang="en-IN" sz="2000" dirty="0"/>
              <a:t>to finish features. </a:t>
            </a:r>
            <a:endParaRPr lang="en-IN" sz="2000" dirty="0" smtClean="0"/>
          </a:p>
          <a:p>
            <a:pPr algn="just"/>
            <a:r>
              <a:rPr lang="en-IN" sz="2000" dirty="0" smtClean="0"/>
              <a:t>If </a:t>
            </a:r>
            <a:r>
              <a:rPr lang="en-IN" sz="2000" dirty="0"/>
              <a:t>you don’t have </a:t>
            </a:r>
            <a:r>
              <a:rPr lang="en-IN" sz="2000" dirty="0" smtClean="0"/>
              <a:t>an automated </a:t>
            </a:r>
            <a:r>
              <a:rPr lang="en-IN" sz="2000" dirty="0"/>
              <a:t>build, start working on one now. It’s </a:t>
            </a:r>
            <a:r>
              <a:rPr lang="en-IN" sz="2000" dirty="0" smtClean="0"/>
              <a:t>one of </a:t>
            </a:r>
            <a:r>
              <a:rPr lang="en-IN" sz="2000" dirty="0"/>
              <a:t>the easiest things you can do to make your </a:t>
            </a:r>
            <a:r>
              <a:rPr lang="en-IN" sz="2000" dirty="0" smtClean="0"/>
              <a:t>life better.</a:t>
            </a:r>
            <a:endParaRPr lang="en-IN" sz="2000" dirty="0"/>
          </a:p>
        </p:txBody>
      </p:sp>
    </p:spTree>
    <p:extLst>
      <p:ext uri="{BB962C8B-B14F-4D97-AF65-F5344CB8AC3E}">
        <p14:creationId xmlns:p14="http://schemas.microsoft.com/office/powerpoint/2010/main" val="796594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6555641"/>
          </a:xfrm>
          <a:prstGeom prst="rect">
            <a:avLst/>
          </a:prstGeom>
        </p:spPr>
        <p:txBody>
          <a:bodyPr wrap="square">
            <a:spAutoFit/>
          </a:bodyPr>
          <a:lstStyle/>
          <a:p>
            <a:pPr algn="just"/>
            <a:r>
              <a:rPr lang="en-IN" sz="2000" b="1" dirty="0" smtClean="0"/>
              <a:t>How </a:t>
            </a:r>
            <a:r>
              <a:rPr lang="en-IN" sz="2000" b="1" dirty="0"/>
              <a:t>to Automate</a:t>
            </a:r>
          </a:p>
          <a:p>
            <a:pPr algn="just"/>
            <a:r>
              <a:rPr lang="en-IN" sz="2000" dirty="0"/>
              <a:t>There are plenty of useful build tools available, depending on your platform and choice of language. If you’re using Java, take a look at Ant. In .NET, </a:t>
            </a:r>
            <a:r>
              <a:rPr lang="en-IN" sz="2000" dirty="0" err="1"/>
              <a:t>NAnt</a:t>
            </a:r>
            <a:r>
              <a:rPr lang="en-IN" sz="2000" dirty="0"/>
              <a:t> and </a:t>
            </a:r>
            <a:r>
              <a:rPr lang="en-IN" sz="2000" dirty="0" err="1"/>
              <a:t>MSBuild</a:t>
            </a:r>
            <a:r>
              <a:rPr lang="en-IN" sz="2000" dirty="0"/>
              <a:t> are popular.</a:t>
            </a:r>
          </a:p>
          <a:p>
            <a:pPr algn="just"/>
            <a:r>
              <a:rPr lang="en-IN" sz="2000" dirty="0"/>
              <a:t>Make is the old standby for C and C++. </a:t>
            </a:r>
          </a:p>
          <a:p>
            <a:pPr algn="just"/>
            <a:r>
              <a:rPr lang="en-IN" sz="2000" dirty="0"/>
              <a:t>Perl, Python, and Ruby each have their preferred build tools as well.</a:t>
            </a:r>
          </a:p>
          <a:p>
            <a:pPr algn="just"/>
            <a:r>
              <a:rPr lang="en-IN" sz="2000" dirty="0"/>
              <a:t>Your build should be comprehensive but not complex. In addition to compiling your source code and running tests, it should configure registry settings, initialize database schemas, set up web servers, launch processes—everything you need to build and test your software from scratch without human intervention. Once you get the basics working, add the ability to create a production release, either by creating an install file or actually deploying to servers</a:t>
            </a:r>
            <a:r>
              <a:rPr lang="en-IN" sz="2000" dirty="0" smtClean="0"/>
              <a:t>.</a:t>
            </a:r>
          </a:p>
          <a:p>
            <a:pPr algn="just"/>
            <a:r>
              <a:rPr lang="en-IN" sz="2000" dirty="0"/>
              <a:t>A key component of a successful automated build </a:t>
            </a:r>
            <a:r>
              <a:rPr lang="en-IN" sz="2000" dirty="0" smtClean="0"/>
              <a:t>is the </a:t>
            </a:r>
            <a:r>
              <a:rPr lang="en-IN" sz="2000" dirty="0"/>
              <a:t>local build. A local build will allow you to </a:t>
            </a:r>
            <a:r>
              <a:rPr lang="en-IN" sz="2000" dirty="0" smtClean="0"/>
              <a:t>build and </a:t>
            </a:r>
            <a:r>
              <a:rPr lang="en-IN" sz="2000" dirty="0"/>
              <a:t>test at any time without worrying about </a:t>
            </a:r>
            <a:r>
              <a:rPr lang="en-IN" sz="2000" dirty="0" smtClean="0"/>
              <a:t>other people’s </a:t>
            </a:r>
            <a:r>
              <a:rPr lang="en-IN" sz="2000" dirty="0"/>
              <a:t>activities. You’ll do this every few </a:t>
            </a:r>
            <a:r>
              <a:rPr lang="en-IN" sz="2000" dirty="0" smtClean="0"/>
              <a:t>minutes in </a:t>
            </a:r>
            <a:r>
              <a:rPr lang="en-IN" sz="2000" dirty="0"/>
              <a:t>XP, so independence is important. It will </a:t>
            </a:r>
            <a:r>
              <a:rPr lang="en-IN" sz="2000" dirty="0" smtClean="0"/>
              <a:t>also make </a:t>
            </a:r>
            <a:r>
              <a:rPr lang="en-IN" sz="2000" dirty="0"/>
              <a:t>your builds run faster.</a:t>
            </a:r>
          </a:p>
          <a:p>
            <a:pPr algn="just"/>
            <a:r>
              <a:rPr lang="en-IN" sz="2000" dirty="0"/>
              <a:t>Be cautious of IDEs and other tools that promise to manage your build automatically. </a:t>
            </a:r>
            <a:r>
              <a:rPr lang="en-IN" sz="2000" dirty="0" smtClean="0"/>
              <a:t>Their capability </a:t>
            </a:r>
            <a:r>
              <a:rPr lang="en-IN" sz="2000" dirty="0"/>
              <a:t>often begins and ends with compiling source code. Instead, take control of your build script. Take the time to understand exactly how and why it works and when to change it</a:t>
            </a:r>
            <a:r>
              <a:rPr lang="en-IN" sz="2000" dirty="0" smtClean="0"/>
              <a:t>. Rather </a:t>
            </a:r>
            <a:r>
              <a:rPr lang="en-IN" sz="2000" dirty="0"/>
              <a:t>than starting with a pre-made template, you might be better off creating a </a:t>
            </a:r>
            <a:r>
              <a:rPr lang="en-IN" sz="2000" dirty="0" smtClean="0"/>
              <a:t>completely new </a:t>
            </a:r>
            <a:r>
              <a:rPr lang="en-IN" sz="2000" dirty="0"/>
              <a:t>script. </a:t>
            </a:r>
          </a:p>
        </p:txBody>
      </p:sp>
    </p:spTree>
    <p:extLst>
      <p:ext uri="{BB962C8B-B14F-4D97-AF65-F5344CB8AC3E}">
        <p14:creationId xmlns:p14="http://schemas.microsoft.com/office/powerpoint/2010/main" val="20235576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5016758"/>
          </a:xfrm>
          <a:prstGeom prst="rect">
            <a:avLst/>
          </a:prstGeom>
        </p:spPr>
        <p:txBody>
          <a:bodyPr wrap="square">
            <a:spAutoFit/>
          </a:bodyPr>
          <a:lstStyle/>
          <a:p>
            <a:pPr algn="just"/>
            <a:r>
              <a:rPr lang="en-IN" sz="2000" b="1" dirty="0"/>
              <a:t>When to Automate</a:t>
            </a:r>
          </a:p>
          <a:p>
            <a:pPr algn="just"/>
            <a:r>
              <a:rPr lang="en-IN" sz="2000" dirty="0"/>
              <a:t>At the start of the project, in the very first iteration, set up a bare-bones build system. The </a:t>
            </a:r>
            <a:r>
              <a:rPr lang="en-IN" sz="2000" dirty="0" smtClean="0"/>
              <a:t>goal of </a:t>
            </a:r>
            <a:r>
              <a:rPr lang="en-IN" sz="2000" dirty="0"/>
              <a:t>this first iteration is to produce the simplest possible product that exercises your </a:t>
            </a:r>
            <a:r>
              <a:rPr lang="en-IN" sz="2000" dirty="0" smtClean="0"/>
              <a:t>entire system</a:t>
            </a:r>
            <a:r>
              <a:rPr lang="en-IN" sz="2000" dirty="0"/>
              <a:t>. That includes delivering a working—if minimal—product to stakeholders.</a:t>
            </a:r>
          </a:p>
          <a:p>
            <a:pPr algn="just"/>
            <a:r>
              <a:rPr lang="en-IN" sz="2000" dirty="0"/>
              <a:t>Because the product is so small and simple at </a:t>
            </a:r>
            <a:r>
              <a:rPr lang="en-IN" sz="2000" dirty="0" smtClean="0"/>
              <a:t>this stage</a:t>
            </a:r>
            <a:r>
              <a:rPr lang="en-IN" sz="2000" dirty="0"/>
              <a:t>, creating a high-quality automated build </a:t>
            </a:r>
            <a:r>
              <a:rPr lang="en-IN" sz="2000" dirty="0" smtClean="0"/>
              <a:t>is easy</a:t>
            </a:r>
            <a:r>
              <a:rPr lang="en-IN" sz="2000" dirty="0"/>
              <a:t>. Don’t try to cover all the possible </a:t>
            </a:r>
            <a:r>
              <a:rPr lang="en-IN" sz="2000" dirty="0" smtClean="0"/>
              <a:t>build scenarios </a:t>
            </a:r>
            <a:r>
              <a:rPr lang="en-IN" sz="2000" dirty="0"/>
              <a:t>you need in the future. Just make </a:t>
            </a:r>
            <a:r>
              <a:rPr lang="en-IN" sz="2000" dirty="0" smtClean="0"/>
              <a:t>sure you </a:t>
            </a:r>
            <a:r>
              <a:rPr lang="en-IN" sz="2000" dirty="0"/>
              <a:t>can build, test, and deploy this one </a:t>
            </a:r>
            <a:r>
              <a:rPr lang="en-IN" sz="2000" dirty="0" smtClean="0"/>
              <a:t>simple product—even </a:t>
            </a:r>
            <a:r>
              <a:rPr lang="en-IN" sz="2000" dirty="0"/>
              <a:t>if it does little more than “Hello</a:t>
            </a:r>
            <a:r>
              <a:rPr lang="en-IN" sz="2000" dirty="0" smtClean="0"/>
              <a:t>, world</a:t>
            </a:r>
            <a:r>
              <a:rPr lang="en-IN" sz="2000" dirty="0"/>
              <a:t>!” </a:t>
            </a:r>
            <a:endParaRPr lang="en-IN" sz="2000" dirty="0" smtClean="0"/>
          </a:p>
          <a:p>
            <a:pPr algn="just"/>
            <a:r>
              <a:rPr lang="en-IN" sz="2000" dirty="0" smtClean="0"/>
              <a:t>At </a:t>
            </a:r>
            <a:r>
              <a:rPr lang="en-IN" sz="2000" dirty="0"/>
              <a:t>this stage, deployment might be as simple as creating a .</a:t>
            </a:r>
            <a:r>
              <a:rPr lang="en-IN" sz="2000" dirty="0" err="1"/>
              <a:t>zipfile</a:t>
            </a:r>
            <a:r>
              <a:rPr lang="en-IN" sz="2000" dirty="0" smtClean="0"/>
              <a:t>. </a:t>
            </a:r>
            <a:endParaRPr lang="en-IN" sz="2000" dirty="0"/>
          </a:p>
          <a:p>
            <a:pPr algn="just"/>
            <a:r>
              <a:rPr lang="en-IN" sz="2000" dirty="0"/>
              <a:t>Once you have the seed of your build script, it’s easy to improve. </a:t>
            </a:r>
            <a:r>
              <a:rPr lang="en-IN" sz="2000" dirty="0" smtClean="0"/>
              <a:t>Every iteration</a:t>
            </a:r>
            <a:r>
              <a:rPr lang="en-IN" sz="2000" dirty="0"/>
              <a:t>, as you add features that require more out of your build, </a:t>
            </a:r>
            <a:r>
              <a:rPr lang="en-IN" sz="2000" dirty="0" smtClean="0"/>
              <a:t>improve your </a:t>
            </a:r>
            <a:r>
              <a:rPr lang="en-IN" sz="2000" dirty="0"/>
              <a:t>script. Use your build script every time you integrate. </a:t>
            </a:r>
            <a:endParaRPr lang="en-IN" sz="2000" dirty="0" smtClean="0"/>
          </a:p>
          <a:p>
            <a:pPr algn="just"/>
            <a:r>
              <a:rPr lang="en-IN" sz="2000" dirty="0" smtClean="0"/>
              <a:t>To </a:t>
            </a:r>
            <a:r>
              <a:rPr lang="en-IN" sz="2000" dirty="0"/>
              <a:t>make sure </a:t>
            </a:r>
            <a:r>
              <a:rPr lang="en-IN" sz="2000" dirty="0" smtClean="0"/>
              <a:t>it stays </a:t>
            </a:r>
            <a:r>
              <a:rPr lang="en-IN" sz="2000" dirty="0"/>
              <a:t>up-to-date, never configure the integration machine manually. If </a:t>
            </a:r>
            <a:r>
              <a:rPr lang="en-IN" sz="2000" dirty="0" smtClean="0"/>
              <a:t>you find </a:t>
            </a:r>
            <a:r>
              <a:rPr lang="en-IN" sz="2000" dirty="0"/>
              <a:t>that something needs configuration, modify the build script to configure</a:t>
            </a:r>
          </a:p>
          <a:p>
            <a:pPr algn="just"/>
            <a:r>
              <a:rPr lang="en-IN" sz="2000" dirty="0"/>
              <a:t>it for you</a:t>
            </a:r>
          </a:p>
        </p:txBody>
      </p:sp>
    </p:spTree>
    <p:extLst>
      <p:ext uri="{BB962C8B-B14F-4D97-AF65-F5344CB8AC3E}">
        <p14:creationId xmlns:p14="http://schemas.microsoft.com/office/powerpoint/2010/main" val="9429009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5016758"/>
          </a:xfrm>
          <a:prstGeom prst="rect">
            <a:avLst/>
          </a:prstGeom>
        </p:spPr>
        <p:txBody>
          <a:bodyPr wrap="square">
            <a:spAutoFit/>
          </a:bodyPr>
          <a:lstStyle/>
          <a:p>
            <a:pPr algn="just"/>
            <a:r>
              <a:rPr lang="en-IN" sz="2000" b="1" dirty="0"/>
              <a:t>Automating Legacy Projects</a:t>
            </a:r>
          </a:p>
          <a:p>
            <a:pPr algn="just"/>
            <a:r>
              <a:rPr lang="en-IN" sz="2000" dirty="0"/>
              <a:t>If you want to add a build script to an existing system, I have good news and bad news. </a:t>
            </a:r>
            <a:endParaRPr lang="en-IN" sz="2000" dirty="0" smtClean="0"/>
          </a:p>
          <a:p>
            <a:pPr algn="just"/>
            <a:r>
              <a:rPr lang="en-IN" sz="2000" dirty="0" smtClean="0"/>
              <a:t>The good </a:t>
            </a:r>
            <a:r>
              <a:rPr lang="en-IN" sz="2000" dirty="0"/>
              <a:t>news is that creating a comprehensive build script is one of the easiest ways to </a:t>
            </a:r>
            <a:r>
              <a:rPr lang="en-IN" sz="2000" dirty="0" smtClean="0"/>
              <a:t>improve your </a:t>
            </a:r>
            <a:r>
              <a:rPr lang="en-IN" sz="2000" dirty="0"/>
              <a:t>life. </a:t>
            </a:r>
          </a:p>
          <a:p>
            <a:pPr algn="just"/>
            <a:r>
              <a:rPr lang="en-IN" sz="2000" dirty="0" smtClean="0"/>
              <a:t>The </a:t>
            </a:r>
            <a:r>
              <a:rPr lang="en-IN" sz="2000" dirty="0"/>
              <a:t>bad news is that you probably have a bunch of technical debt to pay off, so it</a:t>
            </a:r>
          </a:p>
          <a:p>
            <a:pPr algn="just"/>
            <a:r>
              <a:rPr lang="en-IN" sz="2000" dirty="0"/>
              <a:t>won’t happen overnight.</a:t>
            </a:r>
          </a:p>
          <a:p>
            <a:pPr algn="just"/>
            <a:r>
              <a:rPr lang="en-IN" sz="2000" dirty="0"/>
              <a:t>As with any agile plan, the best approach is to work in small stages that provide value as </a:t>
            </a:r>
            <a:r>
              <a:rPr lang="en-IN" sz="2000" dirty="0" smtClean="0"/>
              <a:t>soon as </a:t>
            </a:r>
            <a:r>
              <a:rPr lang="en-IN" sz="2000" dirty="0"/>
              <a:t>possible. If you have a particularly complex system with lots of components, work on </a:t>
            </a:r>
            <a:r>
              <a:rPr lang="en-IN" sz="2000" dirty="0" smtClean="0"/>
              <a:t>one component </a:t>
            </a:r>
            <a:r>
              <a:rPr lang="en-IN" sz="2000" dirty="0"/>
              <a:t>at a time, starting with the one that’s most error-prone or frustrating to </a:t>
            </a:r>
            <a:r>
              <a:rPr lang="en-IN" sz="2000" dirty="0" smtClean="0"/>
              <a:t>build manually</a:t>
            </a:r>
            <a:r>
              <a:rPr lang="en-IN" sz="2000" dirty="0"/>
              <a:t>.</a:t>
            </a:r>
          </a:p>
          <a:p>
            <a:pPr algn="just"/>
            <a:r>
              <a:rPr lang="en-IN" sz="2000" dirty="0"/>
              <a:t>Once you’ve picked the right component to automate, start by getting it to compile. </a:t>
            </a:r>
            <a:r>
              <a:rPr lang="en-IN" sz="2000" dirty="0" smtClean="0"/>
              <a:t>Next</a:t>
            </a:r>
            <a:r>
              <a:rPr lang="en-IN" sz="2000" dirty="0"/>
              <a:t>, add the ability to run unit tests and make sure they pass. You probably compile and </a:t>
            </a:r>
            <a:r>
              <a:rPr lang="en-IN" sz="2000" dirty="0" smtClean="0"/>
              <a:t>run unit </a:t>
            </a:r>
            <a:r>
              <a:rPr lang="en-IN" sz="2000" dirty="0"/>
              <a:t>tests in your IDE already, so this may not seem like a big improvement. Stick with it</a:t>
            </a:r>
            <a:r>
              <a:rPr lang="en-IN" sz="2000" dirty="0" smtClean="0"/>
              <a:t>; making </a:t>
            </a:r>
            <a:r>
              <a:rPr lang="en-IN" sz="2000" dirty="0"/>
              <a:t>your build script able to prove itself is an important step. You won’t have to check </a:t>
            </a:r>
            <a:r>
              <a:rPr lang="en-IN" sz="2000" dirty="0" smtClean="0"/>
              <a:t>the results </a:t>
            </a:r>
            <a:r>
              <a:rPr lang="en-IN" sz="2000" dirty="0"/>
              <a:t>manually </a:t>
            </a:r>
            <a:r>
              <a:rPr lang="en-IN" sz="2000" dirty="0" smtClean="0"/>
              <a:t>anymore.</a:t>
            </a:r>
            <a:endParaRPr lang="en-IN" sz="2000" dirty="0"/>
          </a:p>
        </p:txBody>
      </p:sp>
    </p:spTree>
    <p:extLst>
      <p:ext uri="{BB962C8B-B14F-4D97-AF65-F5344CB8AC3E}">
        <p14:creationId xmlns:p14="http://schemas.microsoft.com/office/powerpoint/2010/main" val="2059397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5016758"/>
          </a:xfrm>
          <a:prstGeom prst="rect">
            <a:avLst/>
          </a:prstGeom>
        </p:spPr>
        <p:txBody>
          <a:bodyPr wrap="square">
            <a:spAutoFit/>
          </a:bodyPr>
          <a:lstStyle/>
          <a:p>
            <a:pPr algn="just"/>
            <a:r>
              <a:rPr lang="en-IN" sz="2000" dirty="0"/>
              <a:t>Your next step depends on what’s causing you the most grief. What is the most annoying </a:t>
            </a:r>
            <a:r>
              <a:rPr lang="en-IN" sz="2000" dirty="0" smtClean="0"/>
              <a:t>thing about </a:t>
            </a:r>
            <a:r>
              <a:rPr lang="en-IN" sz="2000" dirty="0"/>
              <a:t>your current build process? What configuration issue springs up to waste a few </a:t>
            </a:r>
            <a:r>
              <a:rPr lang="en-IN" sz="2000" dirty="0" smtClean="0"/>
              <a:t>hours every </a:t>
            </a:r>
            <a:r>
              <a:rPr lang="en-IN" sz="2000" dirty="0"/>
              <a:t>week? Automate that. </a:t>
            </a:r>
            <a:endParaRPr lang="en-IN" sz="2000" dirty="0" smtClean="0"/>
          </a:p>
          <a:p>
            <a:pPr algn="just"/>
            <a:r>
              <a:rPr lang="en-IN" sz="2000" dirty="0" smtClean="0"/>
              <a:t>Repeat </a:t>
            </a:r>
            <a:r>
              <a:rPr lang="en-IN" sz="2000" dirty="0"/>
              <a:t>with the next-biggest annoyance until you </a:t>
            </a:r>
            <a:r>
              <a:rPr lang="en-IN" sz="2000" dirty="0" smtClean="0"/>
              <a:t>have automated </a:t>
            </a:r>
            <a:r>
              <a:rPr lang="en-IN" sz="2000" dirty="0"/>
              <a:t>everything. </a:t>
            </a:r>
            <a:endParaRPr lang="en-IN" sz="2000" dirty="0" smtClean="0"/>
          </a:p>
          <a:p>
            <a:pPr algn="just"/>
            <a:r>
              <a:rPr lang="en-IN" sz="2000" dirty="0" smtClean="0"/>
              <a:t>Once </a:t>
            </a:r>
            <a:r>
              <a:rPr lang="en-IN" sz="2000" dirty="0"/>
              <a:t>you’ve finished this, congratulations! You’ve eliminated all your</a:t>
            </a:r>
          </a:p>
          <a:p>
            <a:pPr algn="just"/>
            <a:r>
              <a:rPr lang="en-IN" sz="2000" dirty="0"/>
              <a:t>build annoyances. </a:t>
            </a:r>
            <a:endParaRPr lang="en-IN" sz="2000" dirty="0" smtClean="0"/>
          </a:p>
          <a:p>
            <a:pPr algn="just"/>
            <a:r>
              <a:rPr lang="en-IN" sz="2000" dirty="0" smtClean="0"/>
              <a:t>You’re </a:t>
            </a:r>
            <a:r>
              <a:rPr lang="en-IN" sz="2000" dirty="0"/>
              <a:t>ahead of most teams: you have a good build script</a:t>
            </a:r>
            <a:r>
              <a:rPr lang="en-IN" sz="2000" dirty="0" smtClean="0"/>
              <a:t>. Now </a:t>
            </a:r>
            <a:r>
              <a:rPr lang="en-IN" sz="2000" dirty="0"/>
              <a:t>it’s time to make a </a:t>
            </a:r>
            <a:r>
              <a:rPr lang="en-IN" sz="2000" dirty="0" smtClean="0"/>
              <a:t>great build </a:t>
            </a:r>
            <a:r>
              <a:rPr lang="en-IN" sz="2000" dirty="0"/>
              <a:t>script. Take a look at how you deploy. </a:t>
            </a:r>
            <a:endParaRPr lang="en-IN" sz="2000" dirty="0" smtClean="0"/>
          </a:p>
          <a:p>
            <a:pPr algn="just"/>
            <a:r>
              <a:rPr lang="en-IN" sz="2000" dirty="0" smtClean="0"/>
              <a:t>Do </a:t>
            </a:r>
            <a:r>
              <a:rPr lang="en-IN" sz="2000" dirty="0"/>
              <a:t>you create </a:t>
            </a:r>
            <a:r>
              <a:rPr lang="en-IN" sz="2000" dirty="0" smtClean="0"/>
              <a:t>a release </a:t>
            </a:r>
            <a:r>
              <a:rPr lang="en-IN" sz="2000" dirty="0"/>
              <a:t>package such as an installer, or do you deploy directly to the production servers? </a:t>
            </a:r>
            <a:r>
              <a:rPr lang="en-IN" sz="2000" dirty="0" smtClean="0"/>
              <a:t>Either way</a:t>
            </a:r>
            <a:r>
              <a:rPr lang="en-IN" sz="2000" dirty="0"/>
              <a:t>, start automating the biggest annoyances in your deployment process, one at a time. </a:t>
            </a:r>
            <a:endParaRPr lang="en-IN" sz="2000" dirty="0" smtClean="0"/>
          </a:p>
          <a:p>
            <a:pPr algn="just"/>
            <a:r>
              <a:rPr lang="en-IN" sz="2000" dirty="0" smtClean="0"/>
              <a:t>As before</a:t>
            </a:r>
            <a:r>
              <a:rPr lang="en-IN" sz="2000" dirty="0"/>
              <a:t>, repeat with the next-biggest annoyance until you run out of nits to pick.</a:t>
            </a:r>
          </a:p>
          <a:p>
            <a:pPr algn="just"/>
            <a:r>
              <a:rPr lang="en-IN" sz="2000" dirty="0"/>
              <a:t>This won’t happen overnight, but try to make progress every week. If you can solve </a:t>
            </a:r>
            <a:r>
              <a:rPr lang="en-IN" sz="2000" dirty="0" smtClean="0"/>
              <a:t>one annoyance </a:t>
            </a:r>
            <a:r>
              <a:rPr lang="en-IN" sz="2000" dirty="0"/>
              <a:t>every week, no matter how small, you’ll see noticeable improvement within </a:t>
            </a:r>
            <a:r>
              <a:rPr lang="en-IN" sz="2000" dirty="0" smtClean="0"/>
              <a:t>a month</a:t>
            </a:r>
            <a:r>
              <a:rPr lang="en-IN" sz="2000" dirty="0"/>
              <a:t>. As you work on other things, try not to add new debt. Include all new work in </a:t>
            </a:r>
            <a:r>
              <a:rPr lang="en-IN" sz="2000" dirty="0" smtClean="0"/>
              <a:t>the build </a:t>
            </a:r>
            <a:r>
              <a:rPr lang="en-IN" sz="2000" dirty="0"/>
              <a:t>script from the beginning.</a:t>
            </a:r>
          </a:p>
        </p:txBody>
      </p:sp>
    </p:spTree>
    <p:extLst>
      <p:ext uri="{BB962C8B-B14F-4D97-AF65-F5344CB8AC3E}">
        <p14:creationId xmlns:p14="http://schemas.microsoft.com/office/powerpoint/2010/main" val="3138954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 y="0"/>
            <a:ext cx="9144000" cy="5940088"/>
          </a:xfrm>
          <a:prstGeom prst="rect">
            <a:avLst/>
          </a:prstGeom>
        </p:spPr>
        <p:txBody>
          <a:bodyPr wrap="square">
            <a:spAutoFit/>
          </a:bodyPr>
          <a:lstStyle/>
          <a:p>
            <a:pPr algn="just"/>
            <a:r>
              <a:rPr lang="en-IN" sz="2000" b="1" dirty="0"/>
              <a:t>Production-Ready Software: (You should able to deploy </a:t>
            </a:r>
            <a:r>
              <a:rPr lang="en-IN" sz="2000" b="1" dirty="0" smtClean="0"/>
              <a:t>the software </a:t>
            </a:r>
            <a:r>
              <a:rPr lang="en-IN" sz="2000" b="1" dirty="0"/>
              <a:t>at the end of </a:t>
            </a:r>
            <a:r>
              <a:rPr lang="en-IN" sz="2000" b="1" dirty="0" smtClean="0"/>
              <a:t>any iteration.)</a:t>
            </a:r>
            <a:endParaRPr lang="en-IN" sz="2000" b="1" dirty="0"/>
          </a:p>
          <a:p>
            <a:pPr algn="just"/>
            <a:r>
              <a:rPr lang="en-IN" sz="2000" dirty="0"/>
              <a:t>Wouldn’t it be nice if, once you finished a story, </a:t>
            </a:r>
            <a:r>
              <a:rPr lang="en-IN" sz="2000" dirty="0" smtClean="0"/>
              <a:t>you never </a:t>
            </a:r>
            <a:r>
              <a:rPr lang="en-IN" sz="2000" dirty="0"/>
              <a:t>had to come back to it? That’s the </a:t>
            </a:r>
            <a:r>
              <a:rPr lang="en-IN" sz="2000" dirty="0" smtClean="0"/>
              <a:t>idea behind  </a:t>
            </a:r>
            <a:r>
              <a:rPr lang="en-IN" sz="2000" dirty="0"/>
              <a:t>“done </a:t>
            </a:r>
            <a:r>
              <a:rPr lang="en-IN" sz="2000" dirty="0" err="1"/>
              <a:t>done</a:t>
            </a:r>
            <a:r>
              <a:rPr lang="en-IN" sz="2000" dirty="0" smtClean="0"/>
              <a:t>.</a:t>
            </a:r>
          </a:p>
          <a:p>
            <a:pPr algn="just"/>
            <a:r>
              <a:rPr lang="en-IN" sz="2000" dirty="0" smtClean="0"/>
              <a:t>”</a:t>
            </a:r>
            <a:r>
              <a:rPr lang="en-IN" sz="2000" dirty="0"/>
              <a:t>A completed story isn’t a </a:t>
            </a:r>
            <a:r>
              <a:rPr lang="en-IN" sz="2000" dirty="0" smtClean="0"/>
              <a:t>lump of </a:t>
            </a:r>
            <a:r>
              <a:rPr lang="en-IN" sz="2000" dirty="0" err="1"/>
              <a:t>unintegrated</a:t>
            </a:r>
            <a:r>
              <a:rPr lang="en-IN" sz="2000" dirty="0"/>
              <a:t>, untested code. It’s ready to deploy.</a:t>
            </a:r>
          </a:p>
          <a:p>
            <a:pPr algn="just"/>
            <a:r>
              <a:rPr lang="en-IN" sz="2000" dirty="0"/>
              <a:t>Partially finished stories result in hidden costs </a:t>
            </a:r>
            <a:r>
              <a:rPr lang="en-IN" sz="2000" dirty="0" smtClean="0"/>
              <a:t>to your </a:t>
            </a:r>
            <a:r>
              <a:rPr lang="en-IN" sz="2000" dirty="0"/>
              <a:t>project. When it’s time to release, you have </a:t>
            </a:r>
            <a:r>
              <a:rPr lang="en-IN" sz="2000" dirty="0" smtClean="0"/>
              <a:t>to complete </a:t>
            </a:r>
            <a:r>
              <a:rPr lang="en-IN" sz="2000" dirty="0"/>
              <a:t>an unpredictable amount of work. This destabilizes your release planning efforts </a:t>
            </a:r>
            <a:r>
              <a:rPr lang="en-IN" sz="2000" dirty="0" smtClean="0"/>
              <a:t>and prevents </a:t>
            </a:r>
            <a:r>
              <a:rPr lang="en-IN" sz="2000" dirty="0"/>
              <a:t>you from meeting your commitments.</a:t>
            </a:r>
          </a:p>
          <a:p>
            <a:pPr algn="just"/>
            <a:r>
              <a:rPr lang="en-IN" sz="2000" dirty="0"/>
              <a:t>To avoid this problem, make sure all of your planned stories are “done </a:t>
            </a:r>
            <a:r>
              <a:rPr lang="en-IN" sz="2000" dirty="0" err="1"/>
              <a:t>done</a:t>
            </a:r>
            <a:r>
              <a:rPr lang="en-IN" sz="2000" dirty="0"/>
              <a:t>” at the end of</a:t>
            </a:r>
          </a:p>
          <a:p>
            <a:pPr algn="just"/>
            <a:r>
              <a:rPr lang="en-IN" sz="2000" dirty="0"/>
              <a:t>each iteration. You should be able to deploy the software at the end of any iteration, although</a:t>
            </a:r>
          </a:p>
          <a:p>
            <a:pPr algn="just"/>
            <a:r>
              <a:rPr lang="en-IN" sz="2000" dirty="0"/>
              <a:t>normally you’ll wait until more features have been developed</a:t>
            </a:r>
            <a:r>
              <a:rPr lang="en-IN" sz="2000" dirty="0" smtClean="0"/>
              <a:t>.</a:t>
            </a:r>
          </a:p>
          <a:p>
            <a:pPr algn="just"/>
            <a:endParaRPr lang="en-IN" sz="2000" dirty="0"/>
          </a:p>
          <a:p>
            <a:pPr algn="just"/>
            <a:r>
              <a:rPr lang="en-IN" sz="2000" dirty="0"/>
              <a:t>What does it take for software to be “done </a:t>
            </a:r>
            <a:r>
              <a:rPr lang="en-IN" sz="2000" dirty="0" err="1"/>
              <a:t>done</a:t>
            </a:r>
            <a:r>
              <a:rPr lang="en-IN" sz="2000" dirty="0"/>
              <a:t>”? </a:t>
            </a:r>
            <a:endParaRPr lang="en-IN" sz="2000" dirty="0" smtClean="0"/>
          </a:p>
          <a:p>
            <a:pPr algn="just"/>
            <a:r>
              <a:rPr lang="en-IN" sz="2000" dirty="0" smtClean="0"/>
              <a:t>That </a:t>
            </a:r>
            <a:r>
              <a:rPr lang="en-IN" sz="2000" dirty="0"/>
              <a:t>depends on your organization. I </a:t>
            </a:r>
            <a:r>
              <a:rPr lang="en-IN" sz="2000" dirty="0" smtClean="0"/>
              <a:t>often explain </a:t>
            </a:r>
            <a:r>
              <a:rPr lang="en-IN" sz="2000" dirty="0"/>
              <a:t>that a story is only complete when the customers can use it as they intended. </a:t>
            </a:r>
            <a:r>
              <a:rPr lang="en-IN" sz="2000" dirty="0" smtClean="0"/>
              <a:t>Create a </a:t>
            </a:r>
            <a:r>
              <a:rPr lang="en-IN" sz="2000" dirty="0"/>
              <a:t>checklist that shows the story completion criteria. I write mine on the iteration </a:t>
            </a:r>
            <a:r>
              <a:rPr lang="en-IN" sz="2000" dirty="0" smtClean="0"/>
              <a:t>planning board:</a:t>
            </a:r>
          </a:p>
          <a:p>
            <a:pPr algn="just"/>
            <a:endParaRPr lang="en-IN" sz="2000" dirty="0"/>
          </a:p>
        </p:txBody>
      </p:sp>
    </p:spTree>
    <p:extLst>
      <p:ext uri="{BB962C8B-B14F-4D97-AF65-F5344CB8AC3E}">
        <p14:creationId xmlns:p14="http://schemas.microsoft.com/office/powerpoint/2010/main" val="100472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5016758"/>
          </a:xfrm>
          <a:prstGeom prst="rect">
            <a:avLst/>
          </a:prstGeom>
        </p:spPr>
        <p:txBody>
          <a:bodyPr wrap="square">
            <a:spAutoFit/>
          </a:bodyPr>
          <a:lstStyle/>
          <a:p>
            <a:pPr algn="just"/>
            <a:r>
              <a:rPr lang="en-IN" sz="2000" b="1" dirty="0"/>
              <a:t>Ten Minutes or Less</a:t>
            </a:r>
          </a:p>
          <a:p>
            <a:pPr algn="just"/>
            <a:r>
              <a:rPr lang="en-IN" sz="2000" dirty="0" smtClean="0"/>
              <a:t>With </a:t>
            </a:r>
            <a:r>
              <a:rPr lang="en-IN" sz="2000" dirty="0"/>
              <a:t>continuous integration, you integrate every few hours. Each integration involves </a:t>
            </a:r>
            <a:r>
              <a:rPr lang="en-IN" sz="2000" dirty="0" smtClean="0"/>
              <a:t>two builds</a:t>
            </a:r>
            <a:r>
              <a:rPr lang="en-IN" sz="2000" dirty="0"/>
              <a:t>: one on your machine and one on the integration machine. You need to wait for </a:t>
            </a:r>
            <a:r>
              <a:rPr lang="en-IN" sz="2000" dirty="0" smtClean="0"/>
              <a:t>both builds </a:t>
            </a:r>
            <a:r>
              <a:rPr lang="en-IN" sz="2000" dirty="0"/>
              <a:t>to finish before continuing because you can never let the build break in XP. </a:t>
            </a:r>
            <a:endParaRPr lang="en-IN" sz="2000" dirty="0" smtClean="0"/>
          </a:p>
          <a:p>
            <a:pPr algn="just"/>
            <a:r>
              <a:rPr lang="en-IN" sz="2000" dirty="0" smtClean="0"/>
              <a:t>If </a:t>
            </a:r>
            <a:r>
              <a:rPr lang="en-IN" sz="2000" dirty="0"/>
              <a:t>the </a:t>
            </a:r>
            <a:r>
              <a:rPr lang="en-IN" sz="2000" dirty="0" smtClean="0"/>
              <a:t>build breaks</a:t>
            </a:r>
            <a:r>
              <a:rPr lang="en-IN" sz="2000" dirty="0"/>
              <a:t>, you have to roll back your changes.</a:t>
            </a:r>
          </a:p>
          <a:p>
            <a:pPr algn="just"/>
            <a:r>
              <a:rPr lang="en-IN" sz="2000" dirty="0"/>
              <a:t>A 10-minute build leads to a 20-minute integration cycle. That’s a pretty long delay. I </a:t>
            </a:r>
            <a:r>
              <a:rPr lang="en-IN" sz="2000" dirty="0" smtClean="0"/>
              <a:t>prefer a </a:t>
            </a:r>
            <a:r>
              <a:rPr lang="en-IN" sz="2000" dirty="0"/>
              <a:t>10- or 15-minute integration cycle. That’s about the amount of time it takes to stretch </a:t>
            </a:r>
            <a:r>
              <a:rPr lang="en-IN" sz="2000" dirty="0" smtClean="0"/>
              <a:t>my legs</a:t>
            </a:r>
            <a:r>
              <a:rPr lang="en-IN" sz="2000" dirty="0"/>
              <a:t>, get some coffee, and talk over our work with my pairing partner.</a:t>
            </a:r>
          </a:p>
          <a:p>
            <a:pPr algn="just"/>
            <a:r>
              <a:rPr lang="en-IN" sz="2000" dirty="0"/>
              <a:t>The easiest way to keep the build under 5 minutes (with a 10-minute maximum) is to </a:t>
            </a:r>
            <a:r>
              <a:rPr lang="en-IN" sz="2000" dirty="0" smtClean="0"/>
              <a:t>keep the </a:t>
            </a:r>
            <a:r>
              <a:rPr lang="en-IN" sz="2000" dirty="0"/>
              <a:t>build times down from the beginning. </a:t>
            </a:r>
            <a:endParaRPr lang="en-IN" sz="2000" dirty="0" smtClean="0"/>
          </a:p>
          <a:p>
            <a:pPr algn="just"/>
            <a:r>
              <a:rPr lang="en-IN" sz="2000" dirty="0" smtClean="0"/>
              <a:t>One </a:t>
            </a:r>
            <a:r>
              <a:rPr lang="en-IN" sz="2000" dirty="0"/>
              <a:t>team I worked with started to look for ways </a:t>
            </a:r>
            <a:r>
              <a:rPr lang="en-IN" sz="2000" dirty="0" smtClean="0"/>
              <a:t>to speed </a:t>
            </a:r>
            <a:r>
              <a:rPr lang="en-IN" sz="2000" dirty="0"/>
              <a:t>up the build whenever it exceeded 100 seconds</a:t>
            </a:r>
            <a:r>
              <a:rPr lang="en-IN" sz="2000" dirty="0" smtClean="0"/>
              <a:t>. Many </a:t>
            </a:r>
            <a:r>
              <a:rPr lang="en-IN" sz="2000" dirty="0"/>
              <a:t>new XP teams make the mistake of letting their build get too long. If you’re in that boat</a:t>
            </a:r>
            <a:r>
              <a:rPr lang="en-IN" sz="2000" dirty="0" smtClean="0"/>
              <a:t>, don’t </a:t>
            </a:r>
            <a:r>
              <a:rPr lang="en-IN" sz="2000" dirty="0"/>
              <a:t>worry. You can fix long build times in the same agile way you fix all technical debt: </a:t>
            </a:r>
            <a:r>
              <a:rPr lang="en-IN" sz="2000" dirty="0" smtClean="0"/>
              <a:t>piece by </a:t>
            </a:r>
            <a:r>
              <a:rPr lang="en-IN" sz="2000" dirty="0"/>
              <a:t>piece, focusing on making useful progress at each step</a:t>
            </a:r>
            <a:r>
              <a:rPr lang="en-IN" sz="2000" dirty="0" smtClean="0"/>
              <a:t>.</a:t>
            </a:r>
            <a:endParaRPr lang="en-IN" sz="2000" dirty="0"/>
          </a:p>
        </p:txBody>
      </p:sp>
    </p:spTree>
    <p:extLst>
      <p:ext uri="{BB962C8B-B14F-4D97-AF65-F5344CB8AC3E}">
        <p14:creationId xmlns:p14="http://schemas.microsoft.com/office/powerpoint/2010/main" val="5138394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5016758"/>
          </a:xfrm>
          <a:prstGeom prst="rect">
            <a:avLst/>
          </a:prstGeom>
        </p:spPr>
        <p:txBody>
          <a:bodyPr wrap="square">
            <a:spAutoFit/>
          </a:bodyPr>
          <a:lstStyle/>
          <a:p>
            <a:pPr algn="just"/>
            <a:r>
              <a:rPr lang="en-IN" sz="2000" dirty="0"/>
              <a:t>For most teams, their tests are the source of a slow build. Usually it’s because their tests aren’t focused enough. Look for common problems: are you writing end-to-end tests when you should be writing unit tests and integration tests? </a:t>
            </a:r>
          </a:p>
          <a:p>
            <a:pPr algn="just"/>
            <a:r>
              <a:rPr lang="en-IN" sz="2000" dirty="0"/>
              <a:t>Do your unit tests talk to a database, network, or file system?</a:t>
            </a:r>
          </a:p>
          <a:p>
            <a:pPr algn="just"/>
            <a:r>
              <a:rPr lang="en-IN" sz="2000" dirty="0"/>
              <a:t>You should be able to run about 100 unit tests per second. Unit tests should comprise </a:t>
            </a:r>
            <a:r>
              <a:rPr lang="en-IN" sz="2000" dirty="0" smtClean="0"/>
              <a:t>the majority </a:t>
            </a:r>
            <a:r>
              <a:rPr lang="en-IN" sz="2000" dirty="0"/>
              <a:t>of your tests. A fraction (less than 10 </a:t>
            </a:r>
            <a:r>
              <a:rPr lang="en-IN" sz="2000" dirty="0" err="1"/>
              <a:t>percent</a:t>
            </a:r>
            <a:r>
              <a:rPr lang="en-IN" sz="2000" dirty="0"/>
              <a:t>) should be integration tests, </a:t>
            </a:r>
            <a:r>
              <a:rPr lang="en-IN" sz="2000" dirty="0" smtClean="0"/>
              <a:t>which checks </a:t>
            </a:r>
            <a:r>
              <a:rPr lang="en-IN" sz="2000" dirty="0"/>
              <a:t>that two components synchronize properly. When the rest of your tests provide </a:t>
            </a:r>
            <a:r>
              <a:rPr lang="en-IN" sz="2000" dirty="0" smtClean="0"/>
              <a:t>good coverage</a:t>
            </a:r>
            <a:r>
              <a:rPr lang="en-IN" sz="2000" dirty="0"/>
              <a:t>, only a handful—if any—need to be end-to-end tests</a:t>
            </a:r>
            <a:r>
              <a:rPr lang="en-IN" sz="2000" dirty="0" smtClean="0"/>
              <a:t>.</a:t>
            </a:r>
          </a:p>
          <a:p>
            <a:pPr algn="just"/>
            <a:r>
              <a:rPr lang="en-IN" sz="2000" dirty="0" smtClean="0"/>
              <a:t> Although </a:t>
            </a:r>
            <a:r>
              <a:rPr lang="en-IN" sz="2000" dirty="0"/>
              <a:t>tests are the most common cause of slow builds, if compilation speed becomes </a:t>
            </a:r>
            <a:r>
              <a:rPr lang="en-IN" sz="2000" dirty="0" smtClean="0"/>
              <a:t>a problem</a:t>
            </a:r>
            <a:r>
              <a:rPr lang="en-IN" sz="2000" dirty="0"/>
              <a:t>, consider optimizing code layout or using a compilation cache or </a:t>
            </a:r>
            <a:r>
              <a:rPr lang="en-IN" sz="2000" dirty="0" smtClean="0"/>
              <a:t>incremental compilation</a:t>
            </a:r>
            <a:r>
              <a:rPr lang="en-IN" sz="2000" dirty="0"/>
              <a:t>. </a:t>
            </a:r>
            <a:endParaRPr lang="en-IN" sz="2000" dirty="0" smtClean="0"/>
          </a:p>
          <a:p>
            <a:pPr algn="just"/>
            <a:r>
              <a:rPr lang="en-IN" sz="2000" dirty="0" smtClean="0"/>
              <a:t>You </a:t>
            </a:r>
            <a:r>
              <a:rPr lang="en-IN" sz="2000" dirty="0"/>
              <a:t>could also use a distributed compilation system or take the best </a:t>
            </a:r>
            <a:r>
              <a:rPr lang="en-IN" sz="2000" dirty="0" smtClean="0"/>
              <a:t>machine available </a:t>
            </a:r>
            <a:r>
              <a:rPr lang="en-IN" sz="2000" dirty="0"/>
              <a:t>for use as the build master. Don’t forget to take advantage of the </a:t>
            </a:r>
            <a:r>
              <a:rPr lang="en-IN" sz="2000" dirty="0" smtClean="0"/>
              <a:t>dependency evaluation </a:t>
            </a:r>
            <a:r>
              <a:rPr lang="en-IN" sz="2000" dirty="0"/>
              <a:t>features of your build tool: you don’t need to rebuild things that haven’t changed.</a:t>
            </a:r>
          </a:p>
        </p:txBody>
      </p:sp>
    </p:spTree>
    <p:extLst>
      <p:ext uri="{BB962C8B-B14F-4D97-AF65-F5344CB8AC3E}">
        <p14:creationId xmlns:p14="http://schemas.microsoft.com/office/powerpoint/2010/main" val="2433073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067800" cy="5909310"/>
          </a:xfrm>
          <a:prstGeom prst="rect">
            <a:avLst/>
          </a:prstGeom>
        </p:spPr>
        <p:txBody>
          <a:bodyPr wrap="square">
            <a:spAutoFit/>
          </a:bodyPr>
          <a:lstStyle/>
          <a:p>
            <a:pPr algn="just"/>
            <a:r>
              <a:rPr lang="en-IN" b="1" dirty="0" smtClean="0"/>
              <a:t>Questions</a:t>
            </a:r>
          </a:p>
          <a:p>
            <a:pPr algn="just"/>
            <a:r>
              <a:rPr lang="en-IN" dirty="0"/>
              <a:t>Who’s responsible for maintaining the build script?</a:t>
            </a:r>
          </a:p>
          <a:p>
            <a:pPr algn="just"/>
            <a:r>
              <a:rPr lang="en-IN" dirty="0"/>
              <a:t>All the programmers are responsible for maintaining the script. As the codebase evolves, </a:t>
            </a:r>
            <a:r>
              <a:rPr lang="en-IN" dirty="0" smtClean="0"/>
              <a:t>the build </a:t>
            </a:r>
            <a:r>
              <a:rPr lang="en-IN" dirty="0"/>
              <a:t>script should evolve with it</a:t>
            </a:r>
            <a:r>
              <a:rPr lang="en-IN" dirty="0" smtClean="0"/>
              <a:t>. At </a:t>
            </a:r>
            <a:r>
              <a:rPr lang="en-IN" dirty="0"/>
              <a:t>first, one person will probably be more knowledgeable about the script than others. </a:t>
            </a:r>
            <a:r>
              <a:rPr lang="en-IN" dirty="0" smtClean="0"/>
              <a:t>When you </a:t>
            </a:r>
            <a:r>
              <a:rPr lang="en-IN" dirty="0"/>
              <a:t>need to update the script, pair with this person and learn all you can.</a:t>
            </a:r>
          </a:p>
          <a:p>
            <a:pPr algn="just"/>
            <a:r>
              <a:rPr lang="en-IN" dirty="0"/>
              <a:t>The build script is the </a:t>
            </a:r>
            <a:r>
              <a:rPr lang="en-IN" dirty="0" smtClean="0"/>
              <a:t>centre </a:t>
            </a:r>
            <a:r>
              <a:rPr lang="en-IN" dirty="0"/>
              <a:t>of your project automation universe. The more you know about</a:t>
            </a:r>
          </a:p>
          <a:p>
            <a:pPr algn="just"/>
            <a:r>
              <a:rPr lang="en-IN" dirty="0"/>
              <a:t>how to automate your builds, the easier your life will become and the faster you’ll be able to</a:t>
            </a:r>
          </a:p>
          <a:p>
            <a:pPr algn="just"/>
            <a:r>
              <a:rPr lang="en-IN" dirty="0"/>
              <a:t>get work done</a:t>
            </a:r>
            <a:r>
              <a:rPr lang="en-IN" dirty="0" smtClean="0"/>
              <a:t>.</a:t>
            </a:r>
          </a:p>
          <a:p>
            <a:pPr algn="just"/>
            <a:endParaRPr lang="en-IN" dirty="0"/>
          </a:p>
          <a:p>
            <a:pPr algn="just"/>
            <a:r>
              <a:rPr lang="en-IN" dirty="0"/>
              <a:t>How do we find time to improve our build?</a:t>
            </a:r>
          </a:p>
          <a:p>
            <a:pPr algn="just"/>
            <a:r>
              <a:rPr lang="en-IN" dirty="0"/>
              <a:t>Improving your build directly improves your productivity and quality of life</a:t>
            </a:r>
            <a:r>
              <a:rPr lang="en-IN" dirty="0" smtClean="0"/>
              <a:t>. It’s </a:t>
            </a:r>
            <a:r>
              <a:rPr lang="en-IN" dirty="0"/>
              <a:t>important enough to include in every iteration as part of your </a:t>
            </a:r>
            <a:r>
              <a:rPr lang="en-IN" dirty="0" smtClean="0"/>
              <a:t>everyday work</a:t>
            </a:r>
            <a:r>
              <a:rPr lang="en-IN" dirty="0"/>
              <a:t>. The best way to do this is to include enough slack in your iteration </a:t>
            </a:r>
            <a:r>
              <a:rPr lang="en-IN" dirty="0" smtClean="0"/>
              <a:t>for taking </a:t>
            </a:r>
            <a:r>
              <a:rPr lang="en-IN" dirty="0"/>
              <a:t>care of technical debt such as slow builds. If a particular story </a:t>
            </a:r>
            <a:r>
              <a:rPr lang="en-IN" dirty="0" smtClean="0"/>
              <a:t>will require </a:t>
            </a:r>
            <a:r>
              <a:rPr lang="en-IN" dirty="0"/>
              <a:t>changes to the build script, include that time in your story estimate</a:t>
            </a:r>
            <a:r>
              <a:rPr lang="en-IN" dirty="0" smtClean="0"/>
              <a:t>.</a:t>
            </a:r>
          </a:p>
          <a:p>
            <a:pPr algn="just"/>
            <a:endParaRPr lang="en-IN" dirty="0" smtClean="0"/>
          </a:p>
          <a:p>
            <a:pPr algn="just"/>
            <a:r>
              <a:rPr lang="en-IN" dirty="0"/>
              <a:t>We have different target and development environments. How do we make this build work?</a:t>
            </a:r>
          </a:p>
          <a:p>
            <a:pPr algn="just"/>
            <a:r>
              <a:rPr lang="en-IN" dirty="0"/>
              <a:t>If possible, use a cross compiler. </a:t>
            </a:r>
            <a:endParaRPr lang="en-IN" dirty="0" smtClean="0"/>
          </a:p>
          <a:p>
            <a:pPr algn="just"/>
            <a:r>
              <a:rPr lang="en-IN" dirty="0" smtClean="0"/>
              <a:t>If </a:t>
            </a:r>
            <a:r>
              <a:rPr lang="en-IN" dirty="0"/>
              <a:t>that doesn’t work, consider using a cross-platform build tool.</a:t>
            </a:r>
          </a:p>
          <a:p>
            <a:pPr algn="just"/>
            <a:r>
              <a:rPr lang="en-IN" dirty="0"/>
              <a:t>The benefits of testing the build on your development platform outweigh the initial work </a:t>
            </a:r>
            <a:r>
              <a:rPr lang="en-IN" dirty="0" smtClean="0"/>
              <a:t>in creating </a:t>
            </a:r>
            <a:r>
              <a:rPr lang="en-IN" dirty="0"/>
              <a:t>a portable system.</a:t>
            </a:r>
            <a:endParaRPr lang="en-IN" dirty="0" smtClean="0"/>
          </a:p>
        </p:txBody>
      </p:sp>
    </p:spTree>
    <p:extLst>
      <p:ext uri="{BB962C8B-B14F-4D97-AF65-F5344CB8AC3E}">
        <p14:creationId xmlns:p14="http://schemas.microsoft.com/office/powerpoint/2010/main" val="1459873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7294305"/>
          </a:xfrm>
          <a:prstGeom prst="rect">
            <a:avLst/>
          </a:prstGeom>
        </p:spPr>
        <p:txBody>
          <a:bodyPr wrap="square">
            <a:spAutoFit/>
          </a:bodyPr>
          <a:lstStyle/>
          <a:p>
            <a:pPr algn="just"/>
            <a:r>
              <a:rPr lang="en-IN" b="1" dirty="0"/>
              <a:t>Continuous </a:t>
            </a:r>
            <a:r>
              <a:rPr lang="en-IN" b="1" dirty="0" smtClean="0"/>
              <a:t>Integration</a:t>
            </a:r>
          </a:p>
          <a:p>
            <a:pPr algn="just"/>
            <a:r>
              <a:rPr lang="en-IN" dirty="0"/>
              <a:t>Continuous </a:t>
            </a:r>
            <a:r>
              <a:rPr lang="en-IN" dirty="0" smtClean="0"/>
              <a:t>integration is </a:t>
            </a:r>
            <a:r>
              <a:rPr lang="en-IN" dirty="0"/>
              <a:t>a better approach. </a:t>
            </a:r>
            <a:r>
              <a:rPr lang="en-IN" dirty="0" smtClean="0"/>
              <a:t>It keeps </a:t>
            </a:r>
            <a:r>
              <a:rPr lang="en-IN" dirty="0"/>
              <a:t>everybody’s code integrated and builds </a:t>
            </a:r>
            <a:r>
              <a:rPr lang="en-IN" dirty="0" smtClean="0"/>
              <a:t> release </a:t>
            </a:r>
            <a:r>
              <a:rPr lang="en-IN" dirty="0"/>
              <a:t>infrastructure along with the rest of </a:t>
            </a:r>
            <a:r>
              <a:rPr lang="en-IN" dirty="0" smtClean="0"/>
              <a:t>the application</a:t>
            </a:r>
            <a:r>
              <a:rPr lang="en-IN" dirty="0"/>
              <a:t>. The ultimate goal of </a:t>
            </a:r>
            <a:r>
              <a:rPr lang="en-IN" dirty="0" smtClean="0"/>
              <a:t>continuous integration </a:t>
            </a:r>
            <a:r>
              <a:rPr lang="en-IN" dirty="0"/>
              <a:t>is to be able to deploy all but the last </a:t>
            </a:r>
            <a:r>
              <a:rPr lang="en-IN" dirty="0" smtClean="0"/>
              <a:t>few hours </a:t>
            </a:r>
            <a:r>
              <a:rPr lang="en-IN" dirty="0"/>
              <a:t>of work at any time</a:t>
            </a:r>
            <a:r>
              <a:rPr lang="en-IN" dirty="0" smtClean="0"/>
              <a:t>.</a:t>
            </a:r>
          </a:p>
          <a:p>
            <a:pPr algn="just"/>
            <a:r>
              <a:rPr lang="en-IN" dirty="0"/>
              <a:t>Practically speaking, you won’t actually release software in the middle of an iteration. </a:t>
            </a:r>
            <a:r>
              <a:rPr lang="en-IN" dirty="0" smtClean="0"/>
              <a:t>Stories will </a:t>
            </a:r>
            <a:r>
              <a:rPr lang="en-IN" dirty="0"/>
              <a:t>be half-done and features will be incomplete. The point is to be </a:t>
            </a:r>
            <a:r>
              <a:rPr lang="en-IN" dirty="0" smtClean="0"/>
              <a:t>technologically ready to release </a:t>
            </a:r>
            <a:r>
              <a:rPr lang="en-IN" dirty="0"/>
              <a:t>even if you’re not </a:t>
            </a:r>
            <a:r>
              <a:rPr lang="en-IN" dirty="0" smtClean="0"/>
              <a:t>functionally ready </a:t>
            </a:r>
            <a:r>
              <a:rPr lang="en-IN" dirty="0"/>
              <a:t>to release.</a:t>
            </a:r>
            <a:endParaRPr lang="en-IN" dirty="0" smtClean="0"/>
          </a:p>
          <a:p>
            <a:pPr algn="just"/>
            <a:r>
              <a:rPr lang="en-IN" b="1" dirty="0"/>
              <a:t>Why It </a:t>
            </a:r>
            <a:r>
              <a:rPr lang="en-IN" b="1" dirty="0" smtClean="0"/>
              <a:t>Works:</a:t>
            </a:r>
          </a:p>
          <a:p>
            <a:pPr algn="just"/>
            <a:r>
              <a:rPr lang="en-IN" dirty="0"/>
              <a:t>short cycles make integration </a:t>
            </a:r>
            <a:r>
              <a:rPr lang="en-IN" dirty="0" smtClean="0"/>
              <a:t>less painful</a:t>
            </a:r>
            <a:r>
              <a:rPr lang="en-IN" dirty="0"/>
              <a:t>. Shorter cycles lead to smaller changes,</a:t>
            </a:r>
          </a:p>
          <a:p>
            <a:pPr algn="just"/>
            <a:r>
              <a:rPr lang="en-IN" dirty="0"/>
              <a:t>which means there are fewer chances for your changes to overlap with someone else’s. That’s not to say collisions don’t happen. They do. They’re just not very frequent </a:t>
            </a:r>
            <a:r>
              <a:rPr lang="en-IN" dirty="0" smtClean="0"/>
              <a:t>because everybody’s </a:t>
            </a:r>
            <a:r>
              <a:rPr lang="en-IN" dirty="0"/>
              <a:t>changes are so small</a:t>
            </a:r>
            <a:r>
              <a:rPr lang="en-IN" dirty="0" smtClean="0"/>
              <a:t>.</a:t>
            </a:r>
          </a:p>
          <a:p>
            <a:pPr algn="just"/>
            <a:r>
              <a:rPr lang="en-IN" b="1" dirty="0"/>
              <a:t>How to Practice Continuous </a:t>
            </a:r>
            <a:r>
              <a:rPr lang="en-IN" b="1" dirty="0" smtClean="0"/>
              <a:t>Integration</a:t>
            </a:r>
          </a:p>
          <a:p>
            <a:pPr algn="just"/>
            <a:r>
              <a:rPr lang="en-IN" dirty="0"/>
              <a:t>In order to be ready to deploy all but the last few hours of work, your team needs to do </a:t>
            </a:r>
            <a:r>
              <a:rPr lang="en-IN" dirty="0" smtClean="0"/>
              <a:t>two things</a:t>
            </a:r>
            <a:r>
              <a:rPr lang="en-IN" dirty="0"/>
              <a:t>:</a:t>
            </a:r>
          </a:p>
          <a:p>
            <a:pPr algn="just"/>
            <a:r>
              <a:rPr lang="en-IN" dirty="0"/>
              <a:t>1. Integrate your code every few hours.</a:t>
            </a:r>
          </a:p>
          <a:p>
            <a:pPr algn="just"/>
            <a:r>
              <a:rPr lang="en-IN" dirty="0"/>
              <a:t>2. Keep your build, tests, and other release infrastructure up-to-date</a:t>
            </a:r>
            <a:r>
              <a:rPr lang="en-IN" dirty="0" smtClean="0"/>
              <a:t>.</a:t>
            </a:r>
          </a:p>
          <a:p>
            <a:pPr algn="just"/>
            <a:r>
              <a:rPr lang="en-IN" dirty="0"/>
              <a:t>To integrate, update your sandbox with the latest code from the repository</a:t>
            </a:r>
            <a:r>
              <a:rPr lang="en-IN" dirty="0" smtClean="0"/>
              <a:t>, make </a:t>
            </a:r>
            <a:r>
              <a:rPr lang="en-IN" dirty="0"/>
              <a:t>sure everything builds, then commit your code back to the repository</a:t>
            </a:r>
            <a:r>
              <a:rPr lang="en-IN" dirty="0" smtClean="0"/>
              <a:t>. You </a:t>
            </a:r>
            <a:r>
              <a:rPr lang="en-IN" dirty="0"/>
              <a:t>can integrate any time you have a successful build. I integrate whenever </a:t>
            </a:r>
            <a:r>
              <a:rPr lang="en-IN" dirty="0" smtClean="0"/>
              <a:t>I make </a:t>
            </a:r>
            <a:r>
              <a:rPr lang="en-IN" dirty="0"/>
              <a:t>a significant change to the code or create something I think the rest </a:t>
            </a:r>
            <a:r>
              <a:rPr lang="en-IN" dirty="0" smtClean="0"/>
              <a:t>of the </a:t>
            </a:r>
            <a:r>
              <a:rPr lang="en-IN" dirty="0"/>
              <a:t>team will want right away. Each integration should get as close to a real </a:t>
            </a:r>
            <a:r>
              <a:rPr lang="en-IN" dirty="0" smtClean="0"/>
              <a:t>release as possible</a:t>
            </a:r>
            <a:r>
              <a:rPr lang="en-IN" dirty="0"/>
              <a:t>. Some teams that</a:t>
            </a:r>
          </a:p>
          <a:p>
            <a:pPr algn="just"/>
            <a:r>
              <a:rPr lang="en-IN" dirty="0"/>
              <a:t>use continuous integration automatically burn </a:t>
            </a:r>
            <a:r>
              <a:rPr lang="en-IN" dirty="0" smtClean="0"/>
              <a:t>an installation </a:t>
            </a:r>
            <a:r>
              <a:rPr lang="en-IN" dirty="0"/>
              <a:t>CD every time they integrate. </a:t>
            </a:r>
            <a:r>
              <a:rPr lang="en-IN" dirty="0" smtClean="0"/>
              <a:t>Others create </a:t>
            </a:r>
            <a:r>
              <a:rPr lang="en-IN" dirty="0"/>
              <a:t>a disk image or, for network-deployed products, automatically deploy to staging servers.</a:t>
            </a:r>
          </a:p>
          <a:p>
            <a:pPr algn="just"/>
            <a:endParaRPr lang="en-IN" dirty="0"/>
          </a:p>
        </p:txBody>
      </p:sp>
    </p:spTree>
    <p:extLst>
      <p:ext uri="{BB962C8B-B14F-4D97-AF65-F5344CB8AC3E}">
        <p14:creationId xmlns:p14="http://schemas.microsoft.com/office/powerpoint/2010/main" val="4176749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6247864"/>
          </a:xfrm>
          <a:prstGeom prst="rect">
            <a:avLst/>
          </a:prstGeom>
        </p:spPr>
        <p:txBody>
          <a:bodyPr wrap="square">
            <a:spAutoFit/>
          </a:bodyPr>
          <a:lstStyle/>
          <a:p>
            <a:pPr algn="just"/>
            <a:r>
              <a:rPr lang="en-IN" sz="2000" b="1" dirty="0"/>
              <a:t>The Continuous Integration Script</a:t>
            </a:r>
          </a:p>
          <a:p>
            <a:pPr algn="just"/>
            <a:r>
              <a:rPr lang="en-IN" sz="2000" dirty="0"/>
              <a:t>To guarantee an always-working build, you have to solve two problems. </a:t>
            </a:r>
            <a:endParaRPr lang="en-IN" sz="2000" dirty="0" smtClean="0"/>
          </a:p>
          <a:p>
            <a:pPr algn="just"/>
            <a:r>
              <a:rPr lang="en-IN" sz="2000" dirty="0" smtClean="0"/>
              <a:t>First</a:t>
            </a:r>
            <a:r>
              <a:rPr lang="en-IN" sz="2000" dirty="0"/>
              <a:t>, you need </a:t>
            </a:r>
            <a:r>
              <a:rPr lang="en-IN" sz="2000" dirty="0" smtClean="0"/>
              <a:t>to make </a:t>
            </a:r>
            <a:r>
              <a:rPr lang="en-IN" sz="2000" dirty="0"/>
              <a:t>sure that what works on </a:t>
            </a:r>
            <a:r>
              <a:rPr lang="en-IN" sz="2000" dirty="0" smtClean="0"/>
              <a:t>your computer </a:t>
            </a:r>
            <a:r>
              <a:rPr lang="en-IN" sz="2000" dirty="0"/>
              <a:t>will work on </a:t>
            </a:r>
            <a:r>
              <a:rPr lang="en-IN" sz="2000" dirty="0" smtClean="0"/>
              <a:t>anybody’s computer</a:t>
            </a:r>
            <a:r>
              <a:rPr lang="en-IN" sz="2000" dirty="0"/>
              <a:t>. </a:t>
            </a:r>
            <a:endParaRPr lang="en-IN" sz="2000" dirty="0" smtClean="0"/>
          </a:p>
          <a:p>
            <a:pPr algn="just"/>
            <a:r>
              <a:rPr lang="en-IN" sz="2000" dirty="0" smtClean="0"/>
              <a:t>Second</a:t>
            </a:r>
            <a:r>
              <a:rPr lang="en-IN" sz="2000" dirty="0"/>
              <a:t>, you need to make </a:t>
            </a:r>
            <a:r>
              <a:rPr lang="en-IN" sz="2000" dirty="0" smtClean="0"/>
              <a:t>sure nobody </a:t>
            </a:r>
            <a:r>
              <a:rPr lang="en-IN" sz="2000" dirty="0"/>
              <a:t>gets code that hasn’t been proven to build successfully</a:t>
            </a:r>
            <a:r>
              <a:rPr lang="en-IN" sz="2000" dirty="0" smtClean="0"/>
              <a:t>.  To </a:t>
            </a:r>
            <a:r>
              <a:rPr lang="en-IN" sz="2000" dirty="0"/>
              <a:t>do this, you need a spare development machine to act as a central integration machine. </a:t>
            </a:r>
            <a:r>
              <a:rPr lang="en-IN" sz="2000" dirty="0" smtClean="0"/>
              <a:t>You also </a:t>
            </a:r>
            <a:r>
              <a:rPr lang="en-IN" sz="2000" dirty="0"/>
              <a:t>need some sort of physical object to act as an integration token. (I use a rubber chicken</a:t>
            </a:r>
            <a:r>
              <a:rPr lang="en-IN" sz="2000" dirty="0" smtClean="0"/>
              <a:t>. Stuffed </a:t>
            </a:r>
            <a:r>
              <a:rPr lang="en-IN" sz="2000" dirty="0"/>
              <a:t>toys work well, too.)</a:t>
            </a:r>
          </a:p>
          <a:p>
            <a:pPr algn="just"/>
            <a:r>
              <a:rPr lang="en-IN" sz="2000" dirty="0"/>
              <a:t>With an integration machine and integration token, you can ensure a working build in </a:t>
            </a:r>
            <a:r>
              <a:rPr lang="en-IN" sz="2000" dirty="0" smtClean="0"/>
              <a:t>several simple </a:t>
            </a:r>
            <a:r>
              <a:rPr lang="en-IN" sz="2000" dirty="0"/>
              <a:t>steps</a:t>
            </a:r>
            <a:r>
              <a:rPr lang="en-IN" sz="2000" dirty="0" smtClean="0"/>
              <a:t>.</a:t>
            </a:r>
          </a:p>
          <a:p>
            <a:pPr algn="just"/>
            <a:r>
              <a:rPr lang="en-IN" sz="2000" b="1" dirty="0"/>
              <a:t>To update from the repository</a:t>
            </a:r>
          </a:p>
          <a:p>
            <a:pPr algn="just"/>
            <a:r>
              <a:rPr lang="en-IN" sz="2000" dirty="0"/>
              <a:t>1. Check that the integration token is available. If it isn’t, another pair is checking in</a:t>
            </a:r>
          </a:p>
          <a:p>
            <a:pPr algn="just"/>
            <a:r>
              <a:rPr lang="en-IN" sz="2000" dirty="0"/>
              <a:t>unproven code and you need to wait until they finish.</a:t>
            </a:r>
          </a:p>
          <a:p>
            <a:pPr algn="just"/>
            <a:r>
              <a:rPr lang="en-IN" sz="2000" dirty="0"/>
              <a:t>2. Get the latest changes from the repository. Others can get changes at the same time, </a:t>
            </a:r>
            <a:r>
              <a:rPr lang="en-IN" sz="2000" dirty="0" smtClean="0"/>
              <a:t>but don’t </a:t>
            </a:r>
            <a:r>
              <a:rPr lang="en-IN" sz="2000" dirty="0"/>
              <a:t>let anybody take the integration token until you finish.</a:t>
            </a:r>
          </a:p>
          <a:p>
            <a:pPr algn="just"/>
            <a:r>
              <a:rPr lang="en-IN" sz="2000" dirty="0"/>
              <a:t>Run a full build to make sure everything compiles and passes tests after you get the code. If </a:t>
            </a:r>
            <a:r>
              <a:rPr lang="en-IN" sz="2000" dirty="0" smtClean="0"/>
              <a:t>it doesn’t</a:t>
            </a:r>
            <a:r>
              <a:rPr lang="en-IN" sz="2000" dirty="0"/>
              <a:t>, something went wrong. The most common problem is a configuration issue on </a:t>
            </a:r>
            <a:r>
              <a:rPr lang="en-IN" sz="2000" dirty="0" smtClean="0"/>
              <a:t>your machine</a:t>
            </a:r>
            <a:r>
              <a:rPr lang="en-IN" sz="2000" dirty="0"/>
              <a:t>. Try running a build on the integration machine. If it works, debug the problem </a:t>
            </a:r>
            <a:r>
              <a:rPr lang="en-IN" sz="2000" dirty="0" smtClean="0"/>
              <a:t>on your </a:t>
            </a:r>
            <a:r>
              <a:rPr lang="en-IN" sz="2000" dirty="0"/>
              <a:t>machine. If it doesn’t work, find the previous integrators and beat them about the </a:t>
            </a:r>
            <a:r>
              <a:rPr lang="en-IN" sz="2000" dirty="0" smtClean="0"/>
              <a:t>head and </a:t>
            </a:r>
            <a:r>
              <a:rPr lang="en-IN" sz="2000" dirty="0"/>
              <a:t>shoulders, if only figuratively.</a:t>
            </a:r>
          </a:p>
        </p:txBody>
      </p:sp>
    </p:spTree>
    <p:extLst>
      <p:ext uri="{BB962C8B-B14F-4D97-AF65-F5344CB8AC3E}">
        <p14:creationId xmlns:p14="http://schemas.microsoft.com/office/powerpoint/2010/main" val="2352879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6555641"/>
          </a:xfrm>
          <a:prstGeom prst="rect">
            <a:avLst/>
          </a:prstGeom>
        </p:spPr>
        <p:txBody>
          <a:bodyPr wrap="square">
            <a:spAutoFit/>
          </a:bodyPr>
          <a:lstStyle/>
          <a:p>
            <a:pPr algn="just"/>
            <a:r>
              <a:rPr lang="en-IN" sz="2000" b="1" dirty="0"/>
              <a:t>To integrate</a:t>
            </a:r>
          </a:p>
          <a:p>
            <a:pPr algn="just"/>
            <a:r>
              <a:rPr lang="en-IN" sz="2000" dirty="0"/>
              <a:t>1. Update from the repository (follow the previous script). Resolve any integration </a:t>
            </a:r>
            <a:r>
              <a:rPr lang="en-IN" sz="2000" dirty="0" smtClean="0"/>
              <a:t>conflicts and </a:t>
            </a:r>
            <a:r>
              <a:rPr lang="en-IN" sz="2000" dirty="0"/>
              <a:t>run the build (including tests) to prove that the update worked.</a:t>
            </a:r>
          </a:p>
          <a:p>
            <a:pPr algn="just"/>
            <a:r>
              <a:rPr lang="en-IN" sz="2000" dirty="0"/>
              <a:t>2. Get the integration token and check in your code.</a:t>
            </a:r>
          </a:p>
          <a:p>
            <a:pPr algn="just"/>
            <a:r>
              <a:rPr lang="en-IN" sz="2000" dirty="0"/>
              <a:t>3. Go over to the integration machine, get the changes, and run the build (including tests).</a:t>
            </a:r>
          </a:p>
          <a:p>
            <a:pPr algn="just"/>
            <a:r>
              <a:rPr lang="en-IN" sz="2000" dirty="0"/>
              <a:t>4. Replace the integration token.</a:t>
            </a:r>
          </a:p>
          <a:p>
            <a:pPr algn="just"/>
            <a:r>
              <a:rPr lang="en-IN" sz="2000" dirty="0"/>
              <a:t>If the build fails on the integration machine, you have to fix the problem before you give </a:t>
            </a:r>
            <a:r>
              <a:rPr lang="en-IN" sz="2000" dirty="0" smtClean="0"/>
              <a:t>up the </a:t>
            </a:r>
            <a:r>
              <a:rPr lang="en-IN" sz="2000" dirty="0"/>
              <a:t>integration token. The fastest way to do so is to roll back your changes. However, if </a:t>
            </a:r>
            <a:r>
              <a:rPr lang="en-IN" sz="2000" dirty="0" smtClean="0"/>
              <a:t>nobody is </a:t>
            </a:r>
            <a:r>
              <a:rPr lang="en-IN" sz="2000" dirty="0"/>
              <a:t>waiting for the token, you can just fix the problem on your machine and check in again</a:t>
            </a:r>
            <a:r>
              <a:rPr lang="en-IN" sz="2000" dirty="0" smtClean="0"/>
              <a:t>. Avoid </a:t>
            </a:r>
            <a:r>
              <a:rPr lang="en-IN" sz="2000" dirty="0"/>
              <a:t>fixing problems manually on the integration machine. If the build worked on </a:t>
            </a:r>
            <a:r>
              <a:rPr lang="en-IN" sz="2000" dirty="0" smtClean="0"/>
              <a:t>your machine</a:t>
            </a:r>
            <a:r>
              <a:rPr lang="en-IN" sz="2000" dirty="0"/>
              <a:t>, you probably forgot to add a file or a new configuration to the build script. In </a:t>
            </a:r>
            <a:r>
              <a:rPr lang="en-IN" sz="2000" dirty="0" smtClean="0"/>
              <a:t>either case</a:t>
            </a:r>
            <a:r>
              <a:rPr lang="en-IN" sz="2000" dirty="0"/>
              <a:t>, if you correct the problem manually, the next people to get the code won’t be able to build</a:t>
            </a:r>
            <a:r>
              <a:rPr lang="en-IN" sz="2000" dirty="0" smtClean="0"/>
              <a:t>.</a:t>
            </a:r>
          </a:p>
          <a:p>
            <a:pPr algn="just"/>
            <a:endParaRPr lang="en-IN" sz="2000" dirty="0"/>
          </a:p>
          <a:p>
            <a:pPr algn="just"/>
            <a:r>
              <a:rPr lang="en-IN" sz="2000" b="1" dirty="0"/>
              <a:t>Introducing Continuous </a:t>
            </a:r>
            <a:r>
              <a:rPr lang="en-IN" sz="2000" b="1" dirty="0" smtClean="0"/>
              <a:t>Integration</a:t>
            </a:r>
          </a:p>
          <a:p>
            <a:pPr algn="just"/>
            <a:r>
              <a:rPr lang="en-IN" sz="2000" dirty="0" smtClean="0"/>
              <a:t>If </a:t>
            </a:r>
            <a:r>
              <a:rPr lang="en-IN" sz="2000" dirty="0"/>
              <a:t>you’re starting with XP on a brand-new project, continuous integration is easy to do. In </a:t>
            </a:r>
            <a:r>
              <a:rPr lang="en-IN" sz="2000" dirty="0" smtClean="0"/>
              <a:t>the first </a:t>
            </a:r>
            <a:r>
              <a:rPr lang="en-IN" sz="2000" dirty="0"/>
              <a:t>iteration, install a version control system. Introduce a 10-minute build with the first story</a:t>
            </a:r>
            <a:r>
              <a:rPr lang="en-IN" sz="2000" dirty="0" smtClean="0"/>
              <a:t>, and </a:t>
            </a:r>
            <a:r>
              <a:rPr lang="en-IN" sz="2000" dirty="0"/>
              <a:t>grow your release infrastructure along with the rest of your application. If you </a:t>
            </a:r>
            <a:r>
              <a:rPr lang="en-IN" sz="2000" dirty="0" smtClean="0"/>
              <a:t>are disciplined </a:t>
            </a:r>
            <a:r>
              <a:rPr lang="en-IN" sz="2000" dirty="0"/>
              <a:t>about continuing these good habits, you’ll have no trouble using </a:t>
            </a:r>
            <a:r>
              <a:rPr lang="en-IN" sz="2000" dirty="0" smtClean="0"/>
              <a:t>continuous integration </a:t>
            </a:r>
            <a:r>
              <a:rPr lang="en-IN" sz="2000" dirty="0"/>
              <a:t>throughout your project.</a:t>
            </a:r>
          </a:p>
        </p:txBody>
      </p:sp>
    </p:spTree>
    <p:extLst>
      <p:ext uri="{BB962C8B-B14F-4D97-AF65-F5344CB8AC3E}">
        <p14:creationId xmlns:p14="http://schemas.microsoft.com/office/powerpoint/2010/main" val="286873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7171194"/>
          </a:xfrm>
          <a:prstGeom prst="rect">
            <a:avLst/>
          </a:prstGeom>
        </p:spPr>
        <p:txBody>
          <a:bodyPr wrap="square">
            <a:spAutoFit/>
          </a:bodyPr>
          <a:lstStyle/>
          <a:p>
            <a:pPr algn="just"/>
            <a:r>
              <a:rPr lang="en-IN" sz="2000" dirty="0"/>
              <a:t>If you’re introducing XP to an existing project, your tests and build may not yet be good </a:t>
            </a:r>
            <a:r>
              <a:rPr lang="en-IN" sz="2000" dirty="0" smtClean="0"/>
              <a:t>enough for </a:t>
            </a:r>
            <a:r>
              <a:rPr lang="en-IN" sz="2000" dirty="0"/>
              <a:t>continuous integration. Start by automating your build </a:t>
            </a:r>
            <a:r>
              <a:rPr lang="en-IN" sz="2000" dirty="0" smtClean="0"/>
              <a:t>then </a:t>
            </a:r>
            <a:r>
              <a:rPr lang="en-IN" sz="2000" dirty="0"/>
              <a:t>add tests. Slowly improve your release infrastructure until you can </a:t>
            </a:r>
            <a:r>
              <a:rPr lang="en-IN" sz="2000" dirty="0" smtClean="0"/>
              <a:t>deploy at </a:t>
            </a:r>
            <a:r>
              <a:rPr lang="en-IN" sz="2000" dirty="0"/>
              <a:t>any time</a:t>
            </a:r>
            <a:r>
              <a:rPr lang="en-IN" sz="2000" dirty="0" smtClean="0"/>
              <a:t>.</a:t>
            </a:r>
          </a:p>
          <a:p>
            <a:pPr algn="just"/>
            <a:endParaRPr lang="en-IN" sz="2000" dirty="0"/>
          </a:p>
          <a:p>
            <a:pPr algn="just"/>
            <a:r>
              <a:rPr lang="en-IN" sz="2000" b="1" dirty="0"/>
              <a:t>Dealing with Slow </a:t>
            </a:r>
            <a:r>
              <a:rPr lang="en-IN" sz="2000" b="1" dirty="0" smtClean="0"/>
              <a:t>Builds</a:t>
            </a:r>
          </a:p>
          <a:p>
            <a:pPr algn="just"/>
            <a:r>
              <a:rPr lang="en-IN" sz="2000" dirty="0"/>
              <a:t>Whenever possible, keep your build under 10 minutes. On </a:t>
            </a:r>
            <a:r>
              <a:rPr lang="en-IN" sz="2000" dirty="0" smtClean="0"/>
              <a:t>new projects</a:t>
            </a:r>
            <a:r>
              <a:rPr lang="en-IN" sz="2000" dirty="0"/>
              <a:t>, you should be able to keep your build under 10 minutes all the time</a:t>
            </a:r>
            <a:r>
              <a:rPr lang="en-IN" sz="2000" dirty="0" smtClean="0"/>
              <a:t>. On </a:t>
            </a:r>
            <a:r>
              <a:rPr lang="en-IN" sz="2000" dirty="0"/>
              <a:t>a legacy project, you may not achieve that goal right away. You can </a:t>
            </a:r>
            <a:r>
              <a:rPr lang="en-IN" sz="2000" dirty="0" smtClean="0"/>
              <a:t>still practice </a:t>
            </a:r>
            <a:r>
              <a:rPr lang="en-IN" sz="2000" dirty="0"/>
              <a:t>continuous integration, but it comes at a cost</a:t>
            </a:r>
            <a:r>
              <a:rPr lang="en-IN" sz="2000" dirty="0" smtClean="0"/>
              <a:t>.</a:t>
            </a:r>
          </a:p>
          <a:p>
            <a:pPr algn="just"/>
            <a:r>
              <a:rPr lang="en-IN" sz="2000" dirty="0"/>
              <a:t>If </a:t>
            </a:r>
            <a:r>
              <a:rPr lang="en-IN" sz="2000" dirty="0" smtClean="0"/>
              <a:t>the build </a:t>
            </a:r>
            <a:r>
              <a:rPr lang="en-IN" sz="2000" dirty="0"/>
              <a:t>is too slow, synchronous integration becomes untenable. In this case, you can use asynchronous </a:t>
            </a:r>
            <a:r>
              <a:rPr lang="en-IN" sz="2000" dirty="0" smtClean="0"/>
              <a:t>integration instead</a:t>
            </a:r>
            <a:r>
              <a:rPr lang="en-IN" sz="2000" dirty="0"/>
              <a:t>. Rather than waiting </a:t>
            </a:r>
            <a:r>
              <a:rPr lang="en-IN" sz="2000" dirty="0" smtClean="0"/>
              <a:t>for the </a:t>
            </a:r>
            <a:r>
              <a:rPr lang="en-IN" sz="2000" dirty="0"/>
              <a:t>build to complete, start your next task immediately after starting the build, without waiting</a:t>
            </a:r>
          </a:p>
          <a:p>
            <a:pPr algn="just"/>
            <a:r>
              <a:rPr lang="en-IN" sz="2000" dirty="0"/>
              <a:t>for the build and tests to succeed</a:t>
            </a:r>
            <a:r>
              <a:rPr lang="en-IN" sz="2000" dirty="0" smtClean="0"/>
              <a:t>.</a:t>
            </a:r>
          </a:p>
          <a:p>
            <a:pPr algn="just"/>
            <a:r>
              <a:rPr lang="en-IN" sz="2000" dirty="0"/>
              <a:t>The biggest problem with asynchronous integration is that it tends to result in broken builds. </a:t>
            </a:r>
            <a:r>
              <a:rPr lang="en-IN" sz="2000" dirty="0" smtClean="0"/>
              <a:t>If </a:t>
            </a:r>
            <a:r>
              <a:rPr lang="en-IN" sz="2000" dirty="0"/>
              <a:t>you check in code that doesn’t work, you have to interrupt what you’re doing </a:t>
            </a:r>
            <a:r>
              <a:rPr lang="en-IN" sz="2000" dirty="0" smtClean="0"/>
              <a:t>when the build </a:t>
            </a:r>
            <a:r>
              <a:rPr lang="en-IN" sz="2000" dirty="0"/>
              <a:t>breaks half an hour or an hour later</a:t>
            </a:r>
            <a:r>
              <a:rPr lang="en-IN" sz="2000" dirty="0" smtClean="0"/>
              <a:t>. If  </a:t>
            </a:r>
            <a:r>
              <a:rPr lang="en-IN" sz="2000" dirty="0"/>
              <a:t>you have a very slow build, asynchronous integration may be your only option. If you must</a:t>
            </a:r>
          </a:p>
          <a:p>
            <a:pPr algn="just"/>
            <a:r>
              <a:rPr lang="en-IN" sz="2000" dirty="0"/>
              <a:t>use this, a continuous integration server is the best way to do so. It will keep track of what </a:t>
            </a:r>
            <a:r>
              <a:rPr lang="en-IN" sz="2000" dirty="0" smtClean="0"/>
              <a:t>to build </a:t>
            </a:r>
            <a:r>
              <a:rPr lang="en-IN" sz="2000" dirty="0"/>
              <a:t>and will automatically notify you when the build has </a:t>
            </a:r>
            <a:r>
              <a:rPr lang="en-IN" sz="2000" dirty="0" smtClean="0"/>
              <a:t>finished.</a:t>
            </a:r>
          </a:p>
          <a:p>
            <a:pPr algn="just"/>
            <a:r>
              <a:rPr lang="en-IN" sz="2000" dirty="0"/>
              <a:t> Once the build time gets down to </a:t>
            </a:r>
            <a:r>
              <a:rPr lang="en-IN" sz="2000" dirty="0" smtClean="0"/>
              <a:t>a reasonable </a:t>
            </a:r>
            <a:r>
              <a:rPr lang="en-IN" sz="2000" dirty="0"/>
              <a:t>number (15 or 20 minutes), switch to</a:t>
            </a:r>
          </a:p>
          <a:p>
            <a:pPr algn="just"/>
            <a:r>
              <a:rPr lang="en-IN" sz="2000" dirty="0"/>
              <a:t>synchronous integration. </a:t>
            </a:r>
            <a:endParaRPr lang="en-IN" sz="2000" dirty="0" smtClean="0"/>
          </a:p>
          <a:p>
            <a:pPr algn="just"/>
            <a:endParaRPr lang="en-IN" sz="2000" dirty="0"/>
          </a:p>
          <a:p>
            <a:pPr algn="just"/>
            <a:endParaRPr lang="en-IN" sz="2000" dirty="0"/>
          </a:p>
        </p:txBody>
      </p:sp>
    </p:spTree>
    <p:extLst>
      <p:ext uri="{BB962C8B-B14F-4D97-AF65-F5344CB8AC3E}">
        <p14:creationId xmlns:p14="http://schemas.microsoft.com/office/powerpoint/2010/main" val="26259099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6247864"/>
          </a:xfrm>
          <a:prstGeom prst="rect">
            <a:avLst/>
          </a:prstGeom>
        </p:spPr>
        <p:txBody>
          <a:bodyPr wrap="square">
            <a:spAutoFit/>
          </a:bodyPr>
          <a:lstStyle/>
          <a:p>
            <a:pPr algn="just"/>
            <a:r>
              <a:rPr lang="en-IN" sz="2000" b="1" dirty="0"/>
              <a:t>Collective Code </a:t>
            </a:r>
            <a:r>
              <a:rPr lang="en-IN" sz="2000" b="1" dirty="0" smtClean="0"/>
              <a:t>Ownership</a:t>
            </a:r>
          </a:p>
          <a:p>
            <a:pPr algn="just"/>
            <a:r>
              <a:rPr lang="en-IN" sz="2000" dirty="0"/>
              <a:t>Collective code </a:t>
            </a:r>
            <a:r>
              <a:rPr lang="en-IN" sz="2000" dirty="0" smtClean="0"/>
              <a:t>ownerships </a:t>
            </a:r>
            <a:r>
              <a:rPr lang="en-IN" sz="2000" dirty="0" err="1" smtClean="0"/>
              <a:t>preads</a:t>
            </a:r>
            <a:r>
              <a:rPr lang="en-IN" sz="2000" dirty="0" smtClean="0"/>
              <a:t> </a:t>
            </a:r>
            <a:r>
              <a:rPr lang="en-IN" sz="2000" dirty="0"/>
              <a:t>responsibility for maintaining the code to all the</a:t>
            </a:r>
          </a:p>
          <a:p>
            <a:pPr algn="just"/>
            <a:r>
              <a:rPr lang="en-IN" sz="2000" dirty="0"/>
              <a:t>programmers. Collective code ownership is exactly what it sounds like: everyone </a:t>
            </a:r>
            <a:r>
              <a:rPr lang="en-IN" sz="2000" dirty="0" smtClean="0"/>
              <a:t>shares responsibility </a:t>
            </a:r>
            <a:r>
              <a:rPr lang="en-IN" sz="2000" dirty="0"/>
              <a:t>for the quality of the code. No single person claims ownership over any part </a:t>
            </a:r>
            <a:r>
              <a:rPr lang="en-IN" sz="2000" dirty="0" smtClean="0"/>
              <a:t>of the </a:t>
            </a:r>
            <a:r>
              <a:rPr lang="en-IN" sz="2000" dirty="0"/>
              <a:t>system, and anyone can make any necessary changes anywhere.</a:t>
            </a:r>
          </a:p>
          <a:p>
            <a:pPr algn="just"/>
            <a:r>
              <a:rPr lang="en-IN" sz="2000" dirty="0"/>
              <a:t>In fact, improved code quality may be the most important part of collective code ownership.</a:t>
            </a:r>
          </a:p>
          <a:p>
            <a:pPr algn="just"/>
            <a:r>
              <a:rPr lang="en-IN" sz="2000" dirty="0"/>
              <a:t>Collective ownership allows—no, </a:t>
            </a:r>
            <a:r>
              <a:rPr lang="en-IN" sz="2000" dirty="0" smtClean="0"/>
              <a:t>expects—everyone </a:t>
            </a:r>
            <a:r>
              <a:rPr lang="en-IN" sz="2000" dirty="0"/>
              <a:t>to fix problems they find. </a:t>
            </a:r>
            <a:endParaRPr lang="en-IN" sz="2000" dirty="0" smtClean="0"/>
          </a:p>
          <a:p>
            <a:pPr algn="just"/>
            <a:r>
              <a:rPr lang="en-IN" sz="2000" dirty="0" smtClean="0"/>
              <a:t>If </a:t>
            </a:r>
            <a:r>
              <a:rPr lang="en-IN" sz="2000" dirty="0"/>
              <a:t>you encounter duplication, unclear names, or even poorly designed code, it doesn’t matter who wrote it. </a:t>
            </a:r>
            <a:r>
              <a:rPr lang="en-IN" sz="2000" dirty="0" smtClean="0"/>
              <a:t>It’s your code</a:t>
            </a:r>
            <a:r>
              <a:rPr lang="en-IN" sz="2000" dirty="0"/>
              <a:t>. Fix it</a:t>
            </a:r>
            <a:r>
              <a:rPr lang="en-IN" sz="2000" dirty="0" smtClean="0"/>
              <a:t>!</a:t>
            </a:r>
          </a:p>
          <a:p>
            <a:pPr algn="just"/>
            <a:r>
              <a:rPr lang="en-IN" sz="2000" b="1" dirty="0"/>
              <a:t>Making Collective Ownership Work</a:t>
            </a:r>
          </a:p>
          <a:p>
            <a:pPr algn="just"/>
            <a:r>
              <a:rPr lang="en-IN" sz="2000" dirty="0"/>
              <a:t>Collective code ownership requires letting go of a little bit of ego. Rather than taking pride </a:t>
            </a:r>
            <a:r>
              <a:rPr lang="en-IN" sz="2000" dirty="0" smtClean="0"/>
              <a:t>in your code</a:t>
            </a:r>
            <a:r>
              <a:rPr lang="en-IN" sz="2000" dirty="0"/>
              <a:t>, take pride in your </a:t>
            </a:r>
            <a:r>
              <a:rPr lang="en-IN" sz="2000" dirty="0" smtClean="0"/>
              <a:t>team’s code</a:t>
            </a:r>
            <a:r>
              <a:rPr lang="en-IN" sz="2000" dirty="0"/>
              <a:t>. Rather than complaining when </a:t>
            </a:r>
            <a:r>
              <a:rPr lang="en-IN" sz="2000" dirty="0" smtClean="0"/>
              <a:t> someone </a:t>
            </a:r>
            <a:r>
              <a:rPr lang="en-IN" sz="2000" dirty="0"/>
              <a:t>edits </a:t>
            </a:r>
            <a:r>
              <a:rPr lang="en-IN" sz="2000" dirty="0" smtClean="0"/>
              <a:t>your code</a:t>
            </a:r>
            <a:r>
              <a:rPr lang="en-IN" sz="2000" dirty="0"/>
              <a:t>, enjoy how the code improves when you’re not working on it. Rather than pushing </a:t>
            </a:r>
            <a:r>
              <a:rPr lang="en-IN" sz="2000" dirty="0" smtClean="0"/>
              <a:t>your personal </a:t>
            </a:r>
            <a:r>
              <a:rPr lang="en-IN" sz="2000" dirty="0"/>
              <a:t>design vision, discuss design possibilities with the other programmers and agree on </a:t>
            </a:r>
            <a:r>
              <a:rPr lang="en-IN" sz="2000" dirty="0" smtClean="0"/>
              <a:t>a shared </a:t>
            </a:r>
            <a:r>
              <a:rPr lang="en-IN" sz="2000" dirty="0"/>
              <a:t>solution</a:t>
            </a:r>
            <a:r>
              <a:rPr lang="en-IN" sz="2000" dirty="0" smtClean="0"/>
              <a:t>. Collective </a:t>
            </a:r>
            <a:r>
              <a:rPr lang="en-IN" sz="2000" dirty="0"/>
              <a:t>ownership requires a joint </a:t>
            </a:r>
            <a:r>
              <a:rPr lang="en-IN" sz="2000" dirty="0" smtClean="0"/>
              <a:t>commitment from </a:t>
            </a:r>
            <a:r>
              <a:rPr lang="en-IN" sz="2000" dirty="0"/>
              <a:t>team members to produce good code. </a:t>
            </a:r>
            <a:r>
              <a:rPr lang="en-IN" sz="2000" dirty="0" smtClean="0"/>
              <a:t>When you </a:t>
            </a:r>
            <a:r>
              <a:rPr lang="en-IN" sz="2000" dirty="0"/>
              <a:t>see a problem, fix it. When writing new code</a:t>
            </a:r>
            <a:r>
              <a:rPr lang="en-IN" sz="2000" dirty="0" smtClean="0"/>
              <a:t>, don’t </a:t>
            </a:r>
            <a:r>
              <a:rPr lang="en-IN" sz="2000" dirty="0"/>
              <a:t>do a half-hearted job and assume </a:t>
            </a:r>
            <a:r>
              <a:rPr lang="en-IN" sz="2000" dirty="0" smtClean="0"/>
              <a:t>somebody else </a:t>
            </a:r>
            <a:r>
              <a:rPr lang="en-IN" sz="2000" dirty="0"/>
              <a:t>will fix your mistakes. Write the best </a:t>
            </a:r>
            <a:r>
              <a:rPr lang="en-IN" sz="2000"/>
              <a:t>code </a:t>
            </a:r>
            <a:r>
              <a:rPr lang="en-IN" sz="2000" smtClean="0"/>
              <a:t>you can</a:t>
            </a:r>
            <a:r>
              <a:rPr lang="en-IN" sz="2000" dirty="0"/>
              <a:t>.</a:t>
            </a:r>
            <a:endParaRPr lang="en-IN" sz="2000" dirty="0" smtClean="0"/>
          </a:p>
          <a:p>
            <a:pPr algn="just"/>
            <a:endParaRPr lang="en-IN" sz="2000" dirty="0"/>
          </a:p>
        </p:txBody>
      </p:sp>
    </p:spTree>
    <p:extLst>
      <p:ext uri="{BB962C8B-B14F-4D97-AF65-F5344CB8AC3E}">
        <p14:creationId xmlns:p14="http://schemas.microsoft.com/office/powerpoint/2010/main" val="4856992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299" y="0"/>
            <a:ext cx="8982501" cy="6247864"/>
          </a:xfrm>
          <a:prstGeom prst="rect">
            <a:avLst/>
          </a:prstGeom>
        </p:spPr>
        <p:txBody>
          <a:bodyPr wrap="square">
            <a:spAutoFit/>
          </a:bodyPr>
          <a:lstStyle/>
          <a:p>
            <a:pPr algn="just"/>
            <a:r>
              <a:rPr lang="en-IN" sz="2000" b="1" dirty="0"/>
              <a:t>Working with Unfamiliar </a:t>
            </a:r>
            <a:r>
              <a:rPr lang="en-IN" sz="2000" b="1" dirty="0" smtClean="0"/>
              <a:t>Code</a:t>
            </a:r>
          </a:p>
          <a:p>
            <a:pPr algn="just"/>
            <a:r>
              <a:rPr lang="en-IN" sz="2000" dirty="0"/>
              <a:t>To begin, take advantage of pair programming. When somebody picks a </a:t>
            </a:r>
            <a:r>
              <a:rPr lang="en-IN" sz="2000" dirty="0" smtClean="0"/>
              <a:t>task involving </a:t>
            </a:r>
            <a:r>
              <a:rPr lang="en-IN" sz="2000" dirty="0"/>
              <a:t>code you don’t understand, volunteer to pair with him. When </a:t>
            </a:r>
            <a:r>
              <a:rPr lang="en-IN" sz="2000" dirty="0" smtClean="0"/>
              <a:t>you work </a:t>
            </a:r>
            <a:r>
              <a:rPr lang="en-IN" sz="2000" dirty="0"/>
              <a:t>on a task, ask the local expert to pair with you. Similarly, if you need </a:t>
            </a:r>
            <a:r>
              <a:rPr lang="en-IN" sz="2000" dirty="0" smtClean="0"/>
              <a:t>to work </a:t>
            </a:r>
            <a:r>
              <a:rPr lang="en-IN" sz="2000" dirty="0"/>
              <a:t>on some unfamiliar code, take advantage of your shared workspace </a:t>
            </a:r>
            <a:r>
              <a:rPr lang="en-IN" sz="2000" dirty="0" smtClean="0"/>
              <a:t>to ask </a:t>
            </a:r>
            <a:r>
              <a:rPr lang="en-IN" sz="2000" dirty="0"/>
              <a:t>a question or two</a:t>
            </a:r>
            <a:r>
              <a:rPr lang="en-IN" sz="2000" dirty="0" smtClean="0"/>
              <a:t>.</a:t>
            </a:r>
          </a:p>
          <a:p>
            <a:pPr algn="just"/>
            <a:r>
              <a:rPr lang="en-IN" sz="2000" dirty="0"/>
              <a:t>You don’t need to know exactly what’s happening </a:t>
            </a:r>
            <a:r>
              <a:rPr lang="en-IN" sz="2000" dirty="0" smtClean="0"/>
              <a:t>in every </a:t>
            </a:r>
            <a:r>
              <a:rPr lang="en-IN" sz="2000" dirty="0"/>
              <a:t>line of code. In a well-designed system, all you need to know is what each package (</a:t>
            </a:r>
            <a:r>
              <a:rPr lang="en-IN" sz="2000" dirty="0" smtClean="0"/>
              <a:t>or namespace</a:t>
            </a:r>
            <a:r>
              <a:rPr lang="en-IN" sz="2000" dirty="0"/>
              <a:t>) is responsible for</a:t>
            </a:r>
            <a:r>
              <a:rPr lang="en-IN" sz="2000" dirty="0" smtClean="0"/>
              <a:t>.</a:t>
            </a:r>
          </a:p>
          <a:p>
            <a:pPr algn="just"/>
            <a:r>
              <a:rPr lang="en-IN" sz="2000" dirty="0" smtClean="0"/>
              <a:t>Well factored </a:t>
            </a:r>
            <a:r>
              <a:rPr lang="en-IN" sz="2000" dirty="0"/>
              <a:t>code tends toward simplicity, clarity, and appropriate levels </a:t>
            </a:r>
            <a:r>
              <a:rPr lang="en-IN" sz="2000" dirty="0" smtClean="0"/>
              <a:t>of abstraction. </a:t>
            </a:r>
          </a:p>
          <a:p>
            <a:pPr algn="just"/>
            <a:r>
              <a:rPr lang="en-IN" sz="2000" b="1" dirty="0" smtClean="0"/>
              <a:t>Result</a:t>
            </a:r>
          </a:p>
          <a:p>
            <a:pPr algn="just"/>
            <a:r>
              <a:rPr lang="en-IN" sz="2000" dirty="0"/>
              <a:t>When you practice collective code ownership, you constantly make minor improvements </a:t>
            </a:r>
            <a:r>
              <a:rPr lang="en-IN" sz="2000" dirty="0" smtClean="0"/>
              <a:t>to all </a:t>
            </a:r>
            <a:r>
              <a:rPr lang="en-IN" sz="2000" dirty="0"/>
              <a:t>parts of the codebase, and you find that the code you’ve written improves without </a:t>
            </a:r>
            <a:r>
              <a:rPr lang="en-IN" sz="2000" dirty="0" smtClean="0"/>
              <a:t>your help</a:t>
            </a:r>
            <a:r>
              <a:rPr lang="en-IN" sz="2000" dirty="0"/>
              <a:t>. </a:t>
            </a:r>
            <a:endParaRPr lang="en-IN" sz="2000" dirty="0" smtClean="0"/>
          </a:p>
          <a:p>
            <a:pPr algn="just"/>
            <a:r>
              <a:rPr lang="en-IN" sz="2000" b="1" dirty="0"/>
              <a:t>Contraindications</a:t>
            </a:r>
          </a:p>
          <a:p>
            <a:pPr algn="just"/>
            <a:r>
              <a:rPr lang="en-IN" sz="2000" dirty="0"/>
              <a:t>Collective code ownership requires good communication. Without it, the</a:t>
            </a:r>
          </a:p>
          <a:p>
            <a:pPr algn="just"/>
            <a:r>
              <a:rPr lang="en-IN" sz="2000" dirty="0"/>
              <a:t>team cannot maintain a shared vision, and code quality will suffer. Several XP</a:t>
            </a:r>
          </a:p>
          <a:p>
            <a:pPr algn="just"/>
            <a:r>
              <a:rPr lang="en-IN" sz="2000" dirty="0"/>
              <a:t>practices help provide this communication: a team that includes experienced</a:t>
            </a:r>
          </a:p>
          <a:p>
            <a:pPr algn="just"/>
            <a:r>
              <a:rPr lang="en-IN" sz="2000" dirty="0"/>
              <a:t>designers, sitting together, and pair programming. </a:t>
            </a:r>
            <a:r>
              <a:rPr lang="en-IN" sz="2000" dirty="0" smtClean="0"/>
              <a:t>Good </a:t>
            </a:r>
            <a:r>
              <a:rPr lang="en-IN" sz="2000" dirty="0"/>
              <a:t>design and tests make </a:t>
            </a:r>
            <a:r>
              <a:rPr lang="en-IN" sz="2000" dirty="0" smtClean="0"/>
              <a:t>collective code </a:t>
            </a:r>
            <a:r>
              <a:rPr lang="en-IN" sz="2000" dirty="0"/>
              <a:t>ownership easier.</a:t>
            </a:r>
          </a:p>
        </p:txBody>
      </p:sp>
    </p:spTree>
    <p:extLst>
      <p:ext uri="{BB962C8B-B14F-4D97-AF65-F5344CB8AC3E}">
        <p14:creationId xmlns:p14="http://schemas.microsoft.com/office/powerpoint/2010/main" val="10510596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7171194"/>
          </a:xfrm>
          <a:prstGeom prst="rect">
            <a:avLst/>
          </a:prstGeom>
        </p:spPr>
        <p:txBody>
          <a:bodyPr wrap="square">
            <a:spAutoFit/>
          </a:bodyPr>
          <a:lstStyle/>
          <a:p>
            <a:pPr algn="just"/>
            <a:r>
              <a:rPr lang="en-IN" sz="2000" b="1" dirty="0" smtClean="0"/>
              <a:t>Documentation</a:t>
            </a:r>
          </a:p>
          <a:p>
            <a:pPr algn="just"/>
            <a:r>
              <a:rPr lang="en-IN" sz="2000" dirty="0"/>
              <a:t>It </a:t>
            </a:r>
            <a:r>
              <a:rPr lang="en-IN" sz="2000" dirty="0" smtClean="0"/>
              <a:t>can mean </a:t>
            </a:r>
            <a:r>
              <a:rPr lang="en-IN" sz="2000" dirty="0"/>
              <a:t>written instructions for end-users, or detailed specifications, or an explanation of </a:t>
            </a:r>
            <a:r>
              <a:rPr lang="en-IN" sz="2000" dirty="0" smtClean="0"/>
              <a:t>APIs and </a:t>
            </a:r>
            <a:r>
              <a:rPr lang="en-IN" sz="2000" dirty="0"/>
              <a:t>their use</a:t>
            </a:r>
            <a:r>
              <a:rPr lang="en-IN" sz="2000" dirty="0" smtClean="0"/>
              <a:t>.</a:t>
            </a:r>
          </a:p>
          <a:p>
            <a:pPr algn="just"/>
            <a:r>
              <a:rPr lang="en-IN" sz="2000" dirty="0"/>
              <a:t>Communication happens all the time in a project. Sometimes it helps you get your work done</a:t>
            </a:r>
            <a:r>
              <a:rPr lang="en-IN" sz="2000" dirty="0" smtClean="0"/>
              <a:t>; you </a:t>
            </a:r>
            <a:r>
              <a:rPr lang="en-IN" sz="2000" dirty="0"/>
              <a:t>ask a specific question, get a specific answer, and use that to solve a specific problem. </a:t>
            </a:r>
            <a:r>
              <a:rPr lang="en-IN" sz="2000" dirty="0" smtClean="0"/>
              <a:t>This is </a:t>
            </a:r>
            <a:r>
              <a:rPr lang="en-IN" sz="2000" dirty="0"/>
              <a:t>the purpose of work-in-progress documentation, such as requirements documents </a:t>
            </a:r>
            <a:r>
              <a:rPr lang="en-IN" sz="2000" dirty="0" smtClean="0"/>
              <a:t>and design </a:t>
            </a:r>
            <a:r>
              <a:rPr lang="en-IN" sz="2000" dirty="0"/>
              <a:t>documents.</a:t>
            </a:r>
          </a:p>
          <a:p>
            <a:pPr algn="just"/>
            <a:r>
              <a:rPr lang="en-IN" sz="2000" dirty="0"/>
              <a:t>Other communication provides business value, as with product documentation, such as </a:t>
            </a:r>
            <a:r>
              <a:rPr lang="en-IN" sz="2000" dirty="0" smtClean="0"/>
              <a:t>user manuals </a:t>
            </a:r>
            <a:r>
              <a:rPr lang="en-IN" sz="2000" dirty="0"/>
              <a:t>and API documentation. A third type—handoff documentation—supports the </a:t>
            </a:r>
            <a:r>
              <a:rPr lang="en-IN" sz="2000" dirty="0" smtClean="0"/>
              <a:t>long term </a:t>
            </a:r>
            <a:r>
              <a:rPr lang="en-IN" sz="2000" dirty="0"/>
              <a:t>viability of the project by ensuring that important information is communicated to </a:t>
            </a:r>
            <a:r>
              <a:rPr lang="en-IN" sz="2000" dirty="0" smtClean="0"/>
              <a:t>future workers.</a:t>
            </a:r>
          </a:p>
          <a:p>
            <a:pPr algn="just"/>
            <a:r>
              <a:rPr lang="en-IN" sz="2000" b="1" dirty="0"/>
              <a:t>Work-In-Progress </a:t>
            </a:r>
            <a:r>
              <a:rPr lang="en-IN" sz="2000" b="1" dirty="0" smtClean="0"/>
              <a:t>Documentation</a:t>
            </a:r>
          </a:p>
          <a:p>
            <a:pPr algn="just"/>
            <a:r>
              <a:rPr lang="en-IN" sz="2000" dirty="0"/>
              <a:t>XP teams also use test-driven development to create a comprehensive test suite. When </a:t>
            </a:r>
            <a:r>
              <a:rPr lang="en-IN" sz="2000" dirty="0" smtClean="0"/>
              <a:t>done well</a:t>
            </a:r>
            <a:r>
              <a:rPr lang="en-IN" sz="2000" dirty="0"/>
              <a:t>, this </a:t>
            </a:r>
            <a:r>
              <a:rPr lang="en-IN" sz="2000" i="1" dirty="0"/>
              <a:t>captures and communicates details about implementation decisions as unambiguous</a:t>
            </a:r>
            <a:r>
              <a:rPr lang="en-IN" sz="2000" i="1" dirty="0" smtClean="0"/>
              <a:t>, executable </a:t>
            </a:r>
            <a:r>
              <a:rPr lang="en-IN" sz="2000" i="1" dirty="0"/>
              <a:t>design specifications that are readable, runnable, and modifiable by </a:t>
            </a:r>
            <a:r>
              <a:rPr lang="en-IN" sz="2000" i="1" dirty="0" smtClean="0"/>
              <a:t>other developers</a:t>
            </a:r>
            <a:r>
              <a:rPr lang="en-IN" sz="2000" i="1" dirty="0"/>
              <a:t>. </a:t>
            </a:r>
            <a:endParaRPr lang="en-IN" sz="2000" i="1" dirty="0" smtClean="0"/>
          </a:p>
          <a:p>
            <a:pPr algn="just"/>
            <a:r>
              <a:rPr lang="en-IN" sz="2000" dirty="0" smtClean="0"/>
              <a:t>Similarly</a:t>
            </a:r>
            <a:r>
              <a:rPr lang="en-IN" sz="2000" dirty="0"/>
              <a:t>, the team uses customer testing to communicate information about </a:t>
            </a:r>
            <a:r>
              <a:rPr lang="en-IN" sz="2000" dirty="0" smtClean="0"/>
              <a:t>hard to-understand </a:t>
            </a:r>
            <a:r>
              <a:rPr lang="en-IN" sz="2000" dirty="0"/>
              <a:t>domain details. </a:t>
            </a:r>
            <a:endParaRPr lang="en-IN" sz="2000" dirty="0" smtClean="0"/>
          </a:p>
          <a:p>
            <a:pPr algn="just"/>
            <a:r>
              <a:rPr lang="en-IN" sz="2000" dirty="0" smtClean="0"/>
              <a:t>The </a:t>
            </a:r>
            <a:r>
              <a:rPr lang="en-IN" sz="2000" dirty="0"/>
              <a:t>team does </a:t>
            </a:r>
            <a:r>
              <a:rPr lang="en-IN" sz="2000" i="1" dirty="0"/>
              <a:t>document some things, such as the vision statement and story cards</a:t>
            </a:r>
            <a:r>
              <a:rPr lang="en-IN" sz="2000" dirty="0"/>
              <a:t>, but </a:t>
            </a:r>
            <a:r>
              <a:rPr lang="en-IN" sz="2000" dirty="0" smtClean="0"/>
              <a:t>these act </a:t>
            </a:r>
            <a:r>
              <a:rPr lang="en-IN" sz="2000" dirty="0"/>
              <a:t>more as reminders than as formal documentation. At any time, </a:t>
            </a:r>
            <a:r>
              <a:rPr lang="en-IN" sz="2000" i="1" dirty="0"/>
              <a:t>the team can and </a:t>
            </a:r>
            <a:r>
              <a:rPr lang="en-IN" sz="2000" i="1" dirty="0" smtClean="0"/>
              <a:t>should jot </a:t>
            </a:r>
            <a:r>
              <a:rPr lang="en-IN" sz="2000" i="1" dirty="0"/>
              <a:t>down notes that help them do their work, such as design sketches on a whiteboard, </a:t>
            </a:r>
            <a:r>
              <a:rPr lang="en-IN" sz="2000" i="1" dirty="0" smtClean="0"/>
              <a:t>details on </a:t>
            </a:r>
            <a:r>
              <a:rPr lang="en-IN" sz="2000" i="1" dirty="0"/>
              <a:t>a story card, or hard-to-remember requirements in a wiki or </a:t>
            </a:r>
            <a:r>
              <a:rPr lang="en-IN" sz="2000" i="1" dirty="0" smtClean="0"/>
              <a:t>spread sheet.</a:t>
            </a:r>
          </a:p>
        </p:txBody>
      </p:sp>
    </p:spTree>
    <p:extLst>
      <p:ext uri="{BB962C8B-B14F-4D97-AF65-F5344CB8AC3E}">
        <p14:creationId xmlns:p14="http://schemas.microsoft.com/office/powerpoint/2010/main" val="4262469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 y="0"/>
            <a:ext cx="9144000" cy="4708981"/>
          </a:xfrm>
          <a:prstGeom prst="rect">
            <a:avLst/>
          </a:prstGeom>
        </p:spPr>
        <p:txBody>
          <a:bodyPr wrap="square">
            <a:spAutoFit/>
          </a:bodyPr>
          <a:lstStyle/>
          <a:p>
            <a:pPr algn="just"/>
            <a:r>
              <a:rPr lang="en-IN" sz="2000" dirty="0"/>
              <a:t>• Tested (all unit, integration, and customer tests finished)</a:t>
            </a:r>
          </a:p>
          <a:p>
            <a:pPr algn="just"/>
            <a:r>
              <a:rPr lang="en-IN" sz="2000" dirty="0"/>
              <a:t>• Coded (all code written)</a:t>
            </a:r>
          </a:p>
          <a:p>
            <a:pPr algn="just"/>
            <a:r>
              <a:rPr lang="en-IN" sz="2000" dirty="0"/>
              <a:t>• Designed (code refactored to the team’s satisfaction)</a:t>
            </a:r>
          </a:p>
          <a:p>
            <a:pPr algn="just"/>
            <a:r>
              <a:rPr lang="en-IN" sz="2000" dirty="0"/>
              <a:t>• Integrated (the story works from end to end—typically, UI to database—and fits into the</a:t>
            </a:r>
          </a:p>
          <a:p>
            <a:pPr algn="just"/>
            <a:r>
              <a:rPr lang="en-IN" sz="2000" dirty="0"/>
              <a:t>rest of the software)</a:t>
            </a:r>
          </a:p>
          <a:p>
            <a:pPr algn="just"/>
            <a:r>
              <a:rPr lang="en-IN" sz="2000" dirty="0"/>
              <a:t>• Builds (the build script includes any new modules)</a:t>
            </a:r>
          </a:p>
          <a:p>
            <a:pPr algn="just"/>
            <a:r>
              <a:rPr lang="en-IN" sz="2000" dirty="0"/>
              <a:t>• Installs (the build script includes the story in the automated installer)</a:t>
            </a:r>
          </a:p>
          <a:p>
            <a:pPr algn="just"/>
            <a:r>
              <a:rPr lang="en-IN" sz="2000" dirty="0"/>
              <a:t>• Migrates (the build script updates database schema if necessary; the installer migrates data</a:t>
            </a:r>
          </a:p>
          <a:p>
            <a:pPr algn="just"/>
            <a:r>
              <a:rPr lang="en-IN" sz="2000" dirty="0"/>
              <a:t>when appropriate)</a:t>
            </a:r>
          </a:p>
          <a:p>
            <a:pPr algn="just"/>
            <a:r>
              <a:rPr lang="en-IN" sz="2000" dirty="0"/>
              <a:t>• Reviewed (customers have reviewed the story and confirmed that it meets their</a:t>
            </a:r>
          </a:p>
          <a:p>
            <a:pPr algn="just"/>
            <a:r>
              <a:rPr lang="en-IN" sz="2000" dirty="0"/>
              <a:t>expectations)</a:t>
            </a:r>
          </a:p>
          <a:p>
            <a:pPr algn="just"/>
            <a:r>
              <a:rPr lang="en-IN" sz="2000" dirty="0"/>
              <a:t>• Fixed (all known bugs have been fixed or scheduled as their own stories)</a:t>
            </a:r>
          </a:p>
          <a:p>
            <a:pPr algn="just"/>
            <a:r>
              <a:rPr lang="en-IN" sz="2000" dirty="0"/>
              <a:t>• Accepted (customers agree that the story is finished)</a:t>
            </a:r>
          </a:p>
        </p:txBody>
      </p:sp>
    </p:spTree>
    <p:extLst>
      <p:ext uri="{BB962C8B-B14F-4D97-AF65-F5344CB8AC3E}">
        <p14:creationId xmlns:p14="http://schemas.microsoft.com/office/powerpoint/2010/main" val="708913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52400"/>
            <a:ext cx="9144000" cy="6863417"/>
          </a:xfrm>
          <a:prstGeom prst="rect">
            <a:avLst/>
          </a:prstGeom>
        </p:spPr>
        <p:txBody>
          <a:bodyPr wrap="square">
            <a:spAutoFit/>
          </a:bodyPr>
          <a:lstStyle/>
          <a:p>
            <a:pPr algn="just"/>
            <a:r>
              <a:rPr lang="en-IN" sz="2000" b="1" dirty="0"/>
              <a:t>Product Documentation</a:t>
            </a:r>
          </a:p>
          <a:p>
            <a:pPr algn="just"/>
            <a:r>
              <a:rPr lang="en-IN" sz="2000" dirty="0"/>
              <a:t>Some projects need to produce specific kinds of documentation to provide business value</a:t>
            </a:r>
            <a:r>
              <a:rPr lang="en-IN" sz="2000" dirty="0" smtClean="0"/>
              <a:t>. Examples </a:t>
            </a:r>
            <a:r>
              <a:rPr lang="en-IN" sz="2000" dirty="0"/>
              <a:t>include user manuals, comprehensive API reference documentation, and reports.</a:t>
            </a:r>
          </a:p>
          <a:p>
            <a:pPr algn="just"/>
            <a:r>
              <a:rPr lang="en-IN" sz="2000" dirty="0"/>
              <a:t>One team I worked with created code coverage metrics—not because they needed them, </a:t>
            </a:r>
            <a:r>
              <a:rPr lang="en-IN" sz="2000" dirty="0" smtClean="0"/>
              <a:t>but because </a:t>
            </a:r>
            <a:r>
              <a:rPr lang="en-IN" sz="2000" dirty="0"/>
              <a:t>senior management wanted the report to see if XP would increase the amount of </a:t>
            </a:r>
            <a:r>
              <a:rPr lang="en-IN" sz="2000" dirty="0" smtClean="0"/>
              <a:t>unit testing</a:t>
            </a:r>
            <a:r>
              <a:rPr lang="en-IN" sz="2000" dirty="0"/>
              <a:t>.</a:t>
            </a:r>
          </a:p>
          <a:p>
            <a:pPr algn="just"/>
            <a:r>
              <a:rPr lang="en-IN" sz="2000" dirty="0"/>
              <a:t>Because this documentation carries measurable business value but </a:t>
            </a:r>
            <a:r>
              <a:rPr lang="en-IN" sz="2000" dirty="0" smtClean="0"/>
              <a:t>isn’t otherwise </a:t>
            </a:r>
            <a:r>
              <a:rPr lang="en-IN" sz="2000" dirty="0"/>
              <a:t>necessary for the team to do its work, schedule it in the same </a:t>
            </a:r>
            <a:r>
              <a:rPr lang="en-IN" sz="2000" dirty="0" smtClean="0"/>
              <a:t>way as </a:t>
            </a:r>
            <a:r>
              <a:rPr lang="en-IN" sz="2000" dirty="0"/>
              <a:t>all customer-valued work: with a story. </a:t>
            </a:r>
            <a:endParaRPr lang="en-IN" sz="2000" dirty="0" smtClean="0"/>
          </a:p>
          <a:p>
            <a:pPr algn="just"/>
            <a:r>
              <a:rPr lang="en-IN" sz="2000" dirty="0" smtClean="0"/>
              <a:t>Create</a:t>
            </a:r>
            <a:r>
              <a:rPr lang="en-IN" sz="2000" dirty="0"/>
              <a:t>, estimate, and </a:t>
            </a:r>
            <a:r>
              <a:rPr lang="en-IN" sz="2000" dirty="0" smtClean="0"/>
              <a:t>prioritize stories </a:t>
            </a:r>
            <a:r>
              <a:rPr lang="en-IN" sz="2000" dirty="0"/>
              <a:t>for product documentation just as you would any other </a:t>
            </a:r>
            <a:r>
              <a:rPr lang="en-IN" sz="2000" dirty="0" smtClean="0"/>
              <a:t>story</a:t>
            </a:r>
          </a:p>
          <a:p>
            <a:pPr algn="just"/>
            <a:r>
              <a:rPr lang="en-IN" sz="2000" b="1" dirty="0"/>
              <a:t>Handoff Documentation</a:t>
            </a:r>
          </a:p>
          <a:p>
            <a:pPr algn="just"/>
            <a:r>
              <a:rPr lang="en-IN" sz="2000" dirty="0"/>
              <a:t>If you’re setting the code aside or preparing to hand off the project to another </a:t>
            </a:r>
            <a:r>
              <a:rPr lang="en-IN" sz="2000" dirty="0" smtClean="0"/>
              <a:t>team, </a:t>
            </a:r>
            <a:r>
              <a:rPr lang="en-IN" sz="2000" i="1" dirty="0" smtClean="0"/>
              <a:t>create </a:t>
            </a:r>
            <a:r>
              <a:rPr lang="en-IN" sz="2000" i="1" dirty="0"/>
              <a:t>a small set of documents recording big decisions </a:t>
            </a:r>
            <a:r>
              <a:rPr lang="en-IN" sz="2000" i="1" dirty="0" smtClean="0"/>
              <a:t>and information</a:t>
            </a:r>
            <a:r>
              <a:rPr lang="en-IN" sz="2000" i="1" dirty="0"/>
              <a:t>. </a:t>
            </a:r>
            <a:endParaRPr lang="en-IN" sz="2000" i="1" dirty="0" smtClean="0"/>
          </a:p>
          <a:p>
            <a:pPr algn="just"/>
            <a:r>
              <a:rPr lang="en-IN" sz="2000" dirty="0" smtClean="0"/>
              <a:t>Your </a:t>
            </a:r>
            <a:r>
              <a:rPr lang="en-IN" sz="2000" i="1" dirty="0"/>
              <a:t>goal is to summarize the most important information you’ve learned while</a:t>
            </a:r>
          </a:p>
          <a:p>
            <a:pPr algn="just"/>
            <a:r>
              <a:rPr lang="en-IN" sz="2000" i="1" dirty="0"/>
              <a:t>creating the </a:t>
            </a:r>
            <a:r>
              <a:rPr lang="en-IN" sz="2000" i="1" dirty="0" smtClean="0"/>
              <a:t>software </a:t>
            </a:r>
            <a:r>
              <a:rPr lang="en-IN" sz="2000" dirty="0" smtClean="0"/>
              <a:t>—</a:t>
            </a:r>
            <a:r>
              <a:rPr lang="en-IN" sz="2000" dirty="0"/>
              <a:t>the</a:t>
            </a:r>
            <a:r>
              <a:rPr lang="en-IN" sz="2000" i="1" dirty="0"/>
              <a:t> </a:t>
            </a:r>
            <a:r>
              <a:rPr lang="en-IN" sz="2000" dirty="0"/>
              <a:t>kind of information necessary to sustain and maintain the project</a:t>
            </a:r>
            <a:r>
              <a:rPr lang="en-IN" sz="2000" dirty="0" smtClean="0"/>
              <a:t>.</a:t>
            </a:r>
          </a:p>
          <a:p>
            <a:pPr algn="just"/>
            <a:r>
              <a:rPr lang="en-IN" sz="2000" dirty="0" smtClean="0"/>
              <a:t> Error </a:t>
            </a:r>
            <a:r>
              <a:rPr lang="en-IN" sz="2000" dirty="0"/>
              <a:t>conditions are important. What can go </a:t>
            </a:r>
            <a:r>
              <a:rPr lang="en-IN" sz="2000" dirty="0" smtClean="0"/>
              <a:t>wrong, when </a:t>
            </a:r>
            <a:r>
              <a:rPr lang="en-IN" sz="2000" dirty="0"/>
              <a:t>might it occur, and what are the possible remedies? </a:t>
            </a:r>
            <a:endParaRPr lang="en-IN" sz="2000" dirty="0" smtClean="0"/>
          </a:p>
          <a:p>
            <a:pPr algn="just"/>
            <a:r>
              <a:rPr lang="en-IN" sz="2000" dirty="0" smtClean="0"/>
              <a:t>Are </a:t>
            </a:r>
            <a:r>
              <a:rPr lang="en-IN" sz="2000" dirty="0"/>
              <a:t>there any traps or sections </a:t>
            </a:r>
            <a:r>
              <a:rPr lang="en-IN" sz="2000" dirty="0" smtClean="0"/>
              <a:t>of the </a:t>
            </a:r>
            <a:r>
              <a:rPr lang="en-IN" sz="2000" dirty="0"/>
              <a:t>code where the most straightforward approach was inappropriate? </a:t>
            </a:r>
            <a:endParaRPr lang="en-IN" sz="2000" dirty="0" smtClean="0"/>
          </a:p>
        </p:txBody>
      </p:sp>
    </p:spTree>
    <p:extLst>
      <p:ext uri="{BB962C8B-B14F-4D97-AF65-F5344CB8AC3E}">
        <p14:creationId xmlns:p14="http://schemas.microsoft.com/office/powerpoint/2010/main" val="11197661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5665"/>
            <a:ext cx="9144000" cy="5324535"/>
          </a:xfrm>
          <a:prstGeom prst="rect">
            <a:avLst/>
          </a:prstGeom>
        </p:spPr>
        <p:txBody>
          <a:bodyPr wrap="square">
            <a:spAutoFit/>
          </a:bodyPr>
          <a:lstStyle/>
          <a:p>
            <a:pPr algn="just"/>
            <a:r>
              <a:rPr lang="en-IN" sz="2000" dirty="0"/>
              <a:t>Do certain situations reoccur and need special treatment?</a:t>
            </a:r>
          </a:p>
          <a:p>
            <a:pPr algn="just"/>
            <a:r>
              <a:rPr lang="en-IN" sz="2000" dirty="0"/>
              <a:t>This is all information you’ve discovered through development as you’ve learned from </a:t>
            </a:r>
            <a:r>
              <a:rPr lang="en-IN" sz="2000" dirty="0" smtClean="0"/>
              <a:t>writing the </a:t>
            </a:r>
            <a:r>
              <a:rPr lang="en-IN" sz="2000" dirty="0"/>
              <a:t>code. In clear written form, this information helps mitigate the risk of handing the code </a:t>
            </a:r>
            <a:r>
              <a:rPr lang="en-IN" sz="2000" dirty="0" smtClean="0"/>
              <a:t>to a </a:t>
            </a:r>
            <a:r>
              <a:rPr lang="en-IN" sz="2000" dirty="0"/>
              <a:t>fresh </a:t>
            </a:r>
            <a:r>
              <a:rPr lang="en-IN" sz="2000" dirty="0" smtClean="0"/>
              <a:t>group</a:t>
            </a:r>
          </a:p>
          <a:p>
            <a:pPr algn="just"/>
            <a:r>
              <a:rPr lang="en-IN" sz="2000" b="1" dirty="0"/>
              <a:t>Results</a:t>
            </a:r>
          </a:p>
          <a:p>
            <a:pPr algn="just"/>
            <a:r>
              <a:rPr lang="en-IN" sz="2000" dirty="0"/>
              <a:t>When you communicate in the appropriate ways, you spread necessary information</a:t>
            </a:r>
          </a:p>
          <a:p>
            <a:pPr algn="just"/>
            <a:r>
              <a:rPr lang="en-IN" sz="2000" dirty="0"/>
              <a:t>effectively. You reduce the amount of overhead in communication. You mitigate risk by</a:t>
            </a:r>
          </a:p>
          <a:p>
            <a:pPr algn="just"/>
            <a:r>
              <a:rPr lang="en-IN" sz="2000" dirty="0"/>
              <a:t>presenting only necessary information</a:t>
            </a:r>
            <a:r>
              <a:rPr lang="en-IN" sz="2000" dirty="0" smtClean="0"/>
              <a:t>.</a:t>
            </a:r>
          </a:p>
          <a:p>
            <a:pPr algn="just"/>
            <a:endParaRPr lang="en-IN" sz="2000" dirty="0" smtClean="0"/>
          </a:p>
          <a:p>
            <a:pPr algn="just"/>
            <a:r>
              <a:rPr lang="en-IN" sz="2000" b="1" dirty="0"/>
              <a:t>Contraindications</a:t>
            </a:r>
          </a:p>
          <a:p>
            <a:pPr algn="just"/>
            <a:r>
              <a:rPr lang="en-IN" sz="2000" dirty="0"/>
              <a:t>Don’t use collective code ownership as an excuse for </a:t>
            </a:r>
            <a:r>
              <a:rPr lang="en-IN" sz="2000" dirty="0" smtClean="0"/>
              <a:t>no code </a:t>
            </a:r>
            <a:r>
              <a:rPr lang="en-IN" sz="2000" dirty="0"/>
              <a:t>ownership. Managers have </a:t>
            </a:r>
            <a:r>
              <a:rPr lang="en-IN" sz="2000" dirty="0" smtClean="0"/>
              <a:t>a saying</a:t>
            </a:r>
            <a:r>
              <a:rPr lang="en-IN" sz="2000" dirty="0"/>
              <a:t>: “Shared responsibility is no responsibility at all.” Don’t let that happen to your code</a:t>
            </a:r>
            <a:r>
              <a:rPr lang="en-IN" sz="2000" dirty="0" smtClean="0"/>
              <a:t>. Collective </a:t>
            </a:r>
            <a:r>
              <a:rPr lang="en-IN" sz="2000" dirty="0"/>
              <a:t>code ownership doesn’t mean someone else is responsible for the code; it </a:t>
            </a:r>
            <a:r>
              <a:rPr lang="en-IN" sz="2000" dirty="0" smtClean="0"/>
              <a:t>means </a:t>
            </a:r>
            <a:r>
              <a:rPr lang="en-IN" sz="2000" dirty="0" err="1" smtClean="0"/>
              <a:t>youare</a:t>
            </a:r>
            <a:r>
              <a:rPr lang="en-IN" sz="2000" dirty="0" smtClean="0"/>
              <a:t> </a:t>
            </a:r>
            <a:r>
              <a:rPr lang="en-IN" sz="2000" dirty="0"/>
              <a:t>responsible for the code—all of it. </a:t>
            </a:r>
            <a:endParaRPr lang="en-IN" sz="2000" dirty="0" smtClean="0"/>
          </a:p>
          <a:p>
            <a:pPr algn="just"/>
            <a:r>
              <a:rPr lang="en-IN" sz="2000" dirty="0"/>
              <a:t>Collective code ownership requires good communication. Without it, the</a:t>
            </a:r>
          </a:p>
          <a:p>
            <a:pPr algn="just"/>
            <a:r>
              <a:rPr lang="en-IN" sz="2000" dirty="0"/>
              <a:t>team cannot maintain a shared vision, and code quality will suffer.</a:t>
            </a:r>
            <a:endParaRPr lang="en-IN" sz="2000" dirty="0" smtClean="0"/>
          </a:p>
          <a:p>
            <a:pPr algn="just"/>
            <a:endParaRPr lang="en-IN" sz="2000" dirty="0"/>
          </a:p>
        </p:txBody>
      </p:sp>
    </p:spTree>
    <p:extLst>
      <p:ext uri="{BB962C8B-B14F-4D97-AF65-F5344CB8AC3E}">
        <p14:creationId xmlns:p14="http://schemas.microsoft.com/office/powerpoint/2010/main" val="190805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 y="0"/>
            <a:ext cx="9144000" cy="6740307"/>
          </a:xfrm>
          <a:prstGeom prst="rect">
            <a:avLst/>
          </a:prstGeom>
        </p:spPr>
        <p:txBody>
          <a:bodyPr wrap="square">
            <a:spAutoFit/>
          </a:bodyPr>
          <a:lstStyle/>
          <a:p>
            <a:pPr algn="just"/>
            <a:r>
              <a:rPr lang="en-IN" b="1" dirty="0"/>
              <a:t>How to Be “Done </a:t>
            </a:r>
            <a:r>
              <a:rPr lang="en-IN" b="1" dirty="0" err="1"/>
              <a:t>Done</a:t>
            </a:r>
            <a:r>
              <a:rPr lang="en-IN" b="1" dirty="0"/>
              <a:t>” (Make a little progress on every</a:t>
            </a:r>
          </a:p>
          <a:p>
            <a:pPr algn="just"/>
            <a:r>
              <a:rPr lang="en-IN" b="1" dirty="0"/>
              <a:t>aspect of your work every day</a:t>
            </a:r>
            <a:r>
              <a:rPr lang="en-IN" b="1" dirty="0" smtClean="0"/>
              <a:t>.</a:t>
            </a:r>
          </a:p>
          <a:p>
            <a:pPr algn="just"/>
            <a:r>
              <a:rPr lang="en-IN" dirty="0"/>
              <a:t>XP works best when you make a little progress </a:t>
            </a:r>
            <a:r>
              <a:rPr lang="en-IN" dirty="0" smtClean="0"/>
              <a:t>on every </a:t>
            </a:r>
            <a:r>
              <a:rPr lang="en-IN" dirty="0"/>
              <a:t>aspect of your work every day, rather </a:t>
            </a:r>
            <a:r>
              <a:rPr lang="en-IN" dirty="0" smtClean="0"/>
              <a:t>than reserving </a:t>
            </a:r>
            <a:r>
              <a:rPr lang="en-IN" dirty="0"/>
              <a:t>the last few days of your iteration </a:t>
            </a:r>
            <a:r>
              <a:rPr lang="en-IN" dirty="0" smtClean="0"/>
              <a:t>for getting </a:t>
            </a:r>
            <a:r>
              <a:rPr lang="en-IN" dirty="0"/>
              <a:t>stories “done </a:t>
            </a:r>
            <a:r>
              <a:rPr lang="en-IN" dirty="0" err="1"/>
              <a:t>done</a:t>
            </a:r>
            <a:r>
              <a:rPr lang="en-IN" dirty="0"/>
              <a:t>.” </a:t>
            </a:r>
            <a:endParaRPr lang="en-IN" dirty="0" smtClean="0"/>
          </a:p>
          <a:p>
            <a:pPr algn="just"/>
            <a:r>
              <a:rPr lang="en-IN" dirty="0" smtClean="0"/>
              <a:t>This </a:t>
            </a:r>
            <a:r>
              <a:rPr lang="en-IN" dirty="0"/>
              <a:t>is an easier way </a:t>
            </a:r>
            <a:r>
              <a:rPr lang="en-IN" dirty="0" smtClean="0"/>
              <a:t>to work</a:t>
            </a:r>
            <a:r>
              <a:rPr lang="en-IN" dirty="0"/>
              <a:t>, once you get used to it, and it reduces the </a:t>
            </a:r>
            <a:r>
              <a:rPr lang="en-IN" dirty="0" smtClean="0"/>
              <a:t>risk of </a:t>
            </a:r>
            <a:r>
              <a:rPr lang="en-IN" dirty="0"/>
              <a:t>finding unfinished work at the end of the iteration.</a:t>
            </a:r>
          </a:p>
          <a:p>
            <a:pPr algn="just"/>
            <a:r>
              <a:rPr lang="en-IN" dirty="0"/>
              <a:t>Use test-driven development to combine testing, coding, and designing. </a:t>
            </a:r>
            <a:r>
              <a:rPr lang="en-IN" dirty="0" smtClean="0"/>
              <a:t>When working </a:t>
            </a:r>
            <a:r>
              <a:rPr lang="en-IN" dirty="0"/>
              <a:t>on an engineering task, make sure it integrates with the existing code.</a:t>
            </a:r>
          </a:p>
          <a:p>
            <a:pPr algn="just"/>
            <a:r>
              <a:rPr lang="en-IN" dirty="0"/>
              <a:t>Use continuous integration and keep the 10-minute build up-to-date. </a:t>
            </a:r>
            <a:endParaRPr lang="en-IN" dirty="0" smtClean="0"/>
          </a:p>
          <a:p>
            <a:pPr algn="just"/>
            <a:r>
              <a:rPr lang="en-IN" dirty="0" smtClean="0"/>
              <a:t>Create  an </a:t>
            </a:r>
            <a:r>
              <a:rPr lang="en-IN" dirty="0"/>
              <a:t>engineering task </a:t>
            </a:r>
            <a:r>
              <a:rPr lang="en-IN" dirty="0" smtClean="0"/>
              <a:t>for </a:t>
            </a:r>
            <a:r>
              <a:rPr lang="en-IN" dirty="0"/>
              <a:t>updating the installer, and have one </a:t>
            </a:r>
            <a:r>
              <a:rPr lang="en-IN" dirty="0" smtClean="0"/>
              <a:t>pair work </a:t>
            </a:r>
            <a:r>
              <a:rPr lang="en-IN" dirty="0"/>
              <a:t>on it in parallel with the other tasks for the story.</a:t>
            </a:r>
          </a:p>
          <a:p>
            <a:pPr algn="just"/>
            <a:r>
              <a:rPr lang="en-IN" dirty="0"/>
              <a:t>Just as importantly, include your on-site customers in your work. As you </a:t>
            </a:r>
            <a:r>
              <a:rPr lang="en-IN" dirty="0" smtClean="0"/>
              <a:t>work on </a:t>
            </a:r>
            <a:r>
              <a:rPr lang="en-IN" dirty="0"/>
              <a:t>a UI task, show an on-site customer what the screen will look like, even </a:t>
            </a:r>
            <a:r>
              <a:rPr lang="en-IN" dirty="0" smtClean="0"/>
              <a:t>if it </a:t>
            </a:r>
            <a:r>
              <a:rPr lang="en-IN" dirty="0"/>
              <a:t>doesn’t work yet </a:t>
            </a:r>
            <a:r>
              <a:rPr lang="en-IN" dirty="0" smtClean="0"/>
              <a:t>.</a:t>
            </a:r>
          </a:p>
          <a:p>
            <a:pPr algn="just"/>
            <a:r>
              <a:rPr lang="en-IN" dirty="0" smtClean="0"/>
              <a:t>Customers </a:t>
            </a:r>
            <a:r>
              <a:rPr lang="en-IN" dirty="0"/>
              <a:t>often want to tweak </a:t>
            </a:r>
            <a:r>
              <a:rPr lang="en-IN" dirty="0" smtClean="0"/>
              <a:t>a UI </a:t>
            </a:r>
            <a:r>
              <a:rPr lang="en-IN" dirty="0"/>
              <a:t>when they see it for the first time. This can lead to a surprising amount of last-minute </a:t>
            </a:r>
            <a:r>
              <a:rPr lang="en-IN" dirty="0" smtClean="0"/>
              <a:t>work if </a:t>
            </a:r>
            <a:r>
              <a:rPr lang="en-IN" dirty="0"/>
              <a:t>you delay any demos to the end of the iteration.</a:t>
            </a:r>
          </a:p>
          <a:p>
            <a:pPr algn="just"/>
            <a:r>
              <a:rPr lang="en-IN" dirty="0"/>
              <a:t>Similarly, as you integrate various pieces, run the software to make sure </a:t>
            </a:r>
            <a:r>
              <a:rPr lang="en-IN" dirty="0" smtClean="0"/>
              <a:t>the pieces </a:t>
            </a:r>
            <a:r>
              <a:rPr lang="en-IN" dirty="0"/>
              <a:t>all work together. While this shouldn’t take the place of testing, it’s </a:t>
            </a:r>
            <a:r>
              <a:rPr lang="en-IN" dirty="0" smtClean="0"/>
              <a:t>a good </a:t>
            </a:r>
            <a:r>
              <a:rPr lang="en-IN" dirty="0"/>
              <a:t>check to help prevent you from missing anything. Enlist the help of </a:t>
            </a:r>
            <a:r>
              <a:rPr lang="en-IN" dirty="0" smtClean="0"/>
              <a:t>the testers </a:t>
            </a:r>
            <a:r>
              <a:rPr lang="en-IN" dirty="0"/>
              <a:t>on occasion, and ask them to show you exploratory testing techniques</a:t>
            </a:r>
            <a:r>
              <a:rPr lang="en-IN" dirty="0" smtClean="0"/>
              <a:t>. </a:t>
            </a:r>
            <a:endParaRPr lang="en-IN" dirty="0"/>
          </a:p>
          <a:p>
            <a:pPr algn="just"/>
            <a:r>
              <a:rPr lang="en-IN" dirty="0"/>
              <a:t>Throughout this process, you may find mistakes, errors, or outright bugs</a:t>
            </a:r>
            <a:r>
              <a:rPr lang="en-IN" dirty="0" smtClean="0"/>
              <a:t>. When </a:t>
            </a:r>
            <a:r>
              <a:rPr lang="en-IN" dirty="0"/>
              <a:t>you do, fix them right away—then improve your work habits </a:t>
            </a:r>
            <a:r>
              <a:rPr lang="en-IN" dirty="0" smtClean="0"/>
              <a:t>to prevent </a:t>
            </a:r>
            <a:r>
              <a:rPr lang="en-IN" dirty="0"/>
              <a:t>that kind of error from occurring again.</a:t>
            </a:r>
          </a:p>
          <a:p>
            <a:pPr algn="just"/>
            <a:r>
              <a:rPr lang="en-IN" dirty="0"/>
              <a:t>When you believe the story is “done </a:t>
            </a:r>
            <a:r>
              <a:rPr lang="en-IN" dirty="0" err="1"/>
              <a:t>done</a:t>
            </a:r>
            <a:r>
              <a:rPr lang="en-IN" dirty="0"/>
              <a:t>,” show it to your customers for </a:t>
            </a:r>
            <a:r>
              <a:rPr lang="en-IN" dirty="0" smtClean="0"/>
              <a:t>final acceptance </a:t>
            </a:r>
            <a:r>
              <a:rPr lang="en-IN" dirty="0"/>
              <a:t>review. Because you reviewed your progress with customers throughout </a:t>
            </a:r>
            <a:r>
              <a:rPr lang="en-IN" dirty="0" smtClean="0"/>
              <a:t>the iteration</a:t>
            </a:r>
            <a:r>
              <a:rPr lang="en-IN" dirty="0"/>
              <a:t>, this should only take a few minutes.</a:t>
            </a:r>
          </a:p>
        </p:txBody>
      </p:sp>
    </p:spTree>
    <p:extLst>
      <p:ext uri="{BB962C8B-B14F-4D97-AF65-F5344CB8AC3E}">
        <p14:creationId xmlns:p14="http://schemas.microsoft.com/office/powerpoint/2010/main" val="185930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 y="0"/>
            <a:ext cx="9144000" cy="6463308"/>
          </a:xfrm>
          <a:prstGeom prst="rect">
            <a:avLst/>
          </a:prstGeom>
        </p:spPr>
        <p:txBody>
          <a:bodyPr wrap="square">
            <a:spAutoFit/>
          </a:bodyPr>
          <a:lstStyle/>
          <a:p>
            <a:pPr marL="285750" indent="-285750" algn="just">
              <a:buFont typeface="Arial" charset="0"/>
              <a:buChar char="•"/>
            </a:pPr>
            <a:r>
              <a:rPr lang="en-IN" dirty="0" smtClean="0"/>
              <a:t>If </a:t>
            </a:r>
            <a:r>
              <a:rPr lang="en-IN" dirty="0"/>
              <a:t>a story isn’t “done </a:t>
            </a:r>
            <a:r>
              <a:rPr lang="en-IN" dirty="0" err="1"/>
              <a:t>done</a:t>
            </a:r>
            <a:r>
              <a:rPr lang="en-IN" dirty="0"/>
              <a:t>,” </a:t>
            </a:r>
            <a:r>
              <a:rPr lang="en-IN" dirty="0" smtClean="0"/>
              <a:t>don’t count </a:t>
            </a:r>
            <a:r>
              <a:rPr lang="en-IN" dirty="0"/>
              <a:t>it toward your velocity</a:t>
            </a:r>
            <a:r>
              <a:rPr lang="en-IN" dirty="0" smtClean="0"/>
              <a:t>.</a:t>
            </a:r>
          </a:p>
          <a:p>
            <a:pPr marL="285750" indent="-285750" algn="just">
              <a:buFont typeface="Arial" charset="0"/>
              <a:buChar char="•"/>
            </a:pPr>
            <a:endParaRPr lang="en-IN" dirty="0"/>
          </a:p>
          <a:p>
            <a:pPr marL="285750" indent="-285750" algn="just">
              <a:buFont typeface="Arial" charset="0"/>
              <a:buChar char="•"/>
            </a:pPr>
            <a:r>
              <a:rPr lang="en-IN" b="1" dirty="0"/>
              <a:t>Questions</a:t>
            </a:r>
          </a:p>
          <a:p>
            <a:pPr algn="just"/>
            <a:r>
              <a:rPr lang="en-IN" dirty="0" smtClean="0"/>
              <a:t>1) How </a:t>
            </a:r>
            <a:r>
              <a:rPr lang="en-IN" dirty="0"/>
              <a:t>does testers’ work fit into “done </a:t>
            </a:r>
            <a:r>
              <a:rPr lang="en-IN" dirty="0" err="1"/>
              <a:t>done</a:t>
            </a:r>
            <a:r>
              <a:rPr lang="en-IN" dirty="0" smtClean="0"/>
              <a:t>”?</a:t>
            </a:r>
          </a:p>
          <a:p>
            <a:pPr algn="just"/>
            <a:r>
              <a:rPr lang="en-IN" dirty="0" smtClean="0"/>
              <a:t>Testers </a:t>
            </a:r>
            <a:r>
              <a:rPr lang="en-IN" dirty="0"/>
              <a:t>are responsible </a:t>
            </a:r>
            <a:r>
              <a:rPr lang="en-IN" dirty="0" smtClean="0"/>
              <a:t>for non-functional </a:t>
            </a:r>
            <a:r>
              <a:rPr lang="en-IN" dirty="0"/>
              <a:t>testing and exploratory </a:t>
            </a:r>
            <a:r>
              <a:rPr lang="en-IN" dirty="0" smtClean="0"/>
              <a:t>testing.</a:t>
            </a:r>
          </a:p>
          <a:p>
            <a:pPr algn="just"/>
            <a:r>
              <a:rPr lang="en-IN" dirty="0" smtClean="0"/>
              <a:t>Testers </a:t>
            </a:r>
            <a:r>
              <a:rPr lang="en-IN" dirty="0"/>
              <a:t>help customers with customer testing, </a:t>
            </a:r>
            <a:r>
              <a:rPr lang="en-IN" dirty="0" smtClean="0"/>
              <a:t>and they </a:t>
            </a:r>
            <a:r>
              <a:rPr lang="en-IN" dirty="0"/>
              <a:t>may help programmers and customers review the work in progress</a:t>
            </a:r>
            <a:r>
              <a:rPr lang="en-IN" dirty="0" smtClean="0"/>
              <a:t>.</a:t>
            </a:r>
          </a:p>
          <a:p>
            <a:pPr algn="just"/>
            <a:r>
              <a:rPr lang="en-IN" dirty="0" smtClean="0"/>
              <a:t>2) What </a:t>
            </a:r>
            <a:r>
              <a:rPr lang="en-IN" dirty="0"/>
              <a:t>if we release a story we think is “done </a:t>
            </a:r>
            <a:r>
              <a:rPr lang="en-IN" dirty="0" err="1"/>
              <a:t>done</a:t>
            </a:r>
            <a:r>
              <a:rPr lang="en-IN" dirty="0"/>
              <a:t>,” but then we find a bug or stakeholders </a:t>
            </a:r>
            <a:r>
              <a:rPr lang="en-IN" dirty="0" smtClean="0"/>
              <a:t>tell us </a:t>
            </a:r>
            <a:r>
              <a:rPr lang="en-IN" dirty="0"/>
              <a:t>they want changes?</a:t>
            </a:r>
          </a:p>
          <a:p>
            <a:pPr algn="just"/>
            <a:r>
              <a:rPr lang="en-IN" dirty="0"/>
              <a:t>If you can absorb the change with your iteration slack, go ahead and </a:t>
            </a:r>
            <a:r>
              <a:rPr lang="en-IN" dirty="0" smtClean="0"/>
              <a:t>make the </a:t>
            </a:r>
            <a:r>
              <a:rPr lang="en-IN" dirty="0"/>
              <a:t>change. Turn larger changes into new stories</a:t>
            </a:r>
            <a:r>
              <a:rPr lang="en-IN" dirty="0" smtClean="0"/>
              <a:t>. </a:t>
            </a:r>
            <a:endParaRPr lang="en-IN" dirty="0"/>
          </a:p>
          <a:p>
            <a:pPr algn="just"/>
            <a:r>
              <a:rPr lang="en-IN" dirty="0"/>
              <a:t>This sort of feedback is normal—expect it. </a:t>
            </a:r>
            <a:endParaRPr lang="en-IN" dirty="0" smtClean="0"/>
          </a:p>
          <a:p>
            <a:pPr algn="just"/>
            <a:r>
              <a:rPr lang="en-IN" dirty="0" smtClean="0"/>
              <a:t>The </a:t>
            </a:r>
            <a:r>
              <a:rPr lang="en-IN" dirty="0"/>
              <a:t>product manager should </a:t>
            </a:r>
            <a:r>
              <a:rPr lang="en-IN" dirty="0" smtClean="0"/>
              <a:t>decide whether </a:t>
            </a:r>
            <a:r>
              <a:rPr lang="en-IN" dirty="0"/>
              <a:t>the changes are appropriate, and if they are, he should modify </a:t>
            </a:r>
            <a:r>
              <a:rPr lang="en-IN" dirty="0" smtClean="0"/>
              <a:t>the release </a:t>
            </a:r>
            <a:r>
              <a:rPr lang="en-IN" dirty="0"/>
              <a:t>plan</a:t>
            </a:r>
            <a:r>
              <a:rPr lang="en-IN" dirty="0" smtClean="0"/>
              <a:t>.</a:t>
            </a:r>
          </a:p>
          <a:p>
            <a:pPr algn="just"/>
            <a:endParaRPr lang="en-IN" dirty="0" smtClean="0"/>
          </a:p>
          <a:p>
            <a:pPr algn="just"/>
            <a:r>
              <a:rPr lang="en-IN" b="1" dirty="0" smtClean="0"/>
              <a:t>Results</a:t>
            </a:r>
            <a:endParaRPr lang="en-IN" b="1" dirty="0"/>
          </a:p>
          <a:p>
            <a:pPr algn="just"/>
            <a:r>
              <a:rPr lang="en-IN" dirty="0"/>
              <a:t>When your stories are “done </a:t>
            </a:r>
            <a:r>
              <a:rPr lang="en-IN" dirty="0" err="1"/>
              <a:t>done</a:t>
            </a:r>
            <a:r>
              <a:rPr lang="en-IN" dirty="0"/>
              <a:t>,” you avoid unexpected batches of work and spread </a:t>
            </a:r>
            <a:r>
              <a:rPr lang="en-IN" dirty="0" smtClean="0"/>
              <a:t>wrap-up </a:t>
            </a:r>
            <a:r>
              <a:rPr lang="en-IN" dirty="0"/>
              <a:t>and polish work throughout the iteration. </a:t>
            </a:r>
            <a:endParaRPr lang="en-IN" dirty="0" smtClean="0"/>
          </a:p>
          <a:p>
            <a:pPr algn="just"/>
            <a:r>
              <a:rPr lang="en-IN" dirty="0" smtClean="0"/>
              <a:t>Customers </a:t>
            </a:r>
            <a:r>
              <a:rPr lang="en-IN" dirty="0"/>
              <a:t>and testers have a steady </a:t>
            </a:r>
            <a:r>
              <a:rPr lang="en-IN" dirty="0" smtClean="0"/>
              <a:t>workload through </a:t>
            </a:r>
            <a:r>
              <a:rPr lang="en-IN" dirty="0"/>
              <a:t>the entire iteration. </a:t>
            </a:r>
            <a:endParaRPr lang="en-IN" dirty="0" smtClean="0"/>
          </a:p>
          <a:p>
            <a:pPr algn="just"/>
            <a:r>
              <a:rPr lang="en-IN" dirty="0" smtClean="0"/>
              <a:t>The </a:t>
            </a:r>
            <a:r>
              <a:rPr lang="en-IN" dirty="0"/>
              <a:t>final customer acceptance demonstration takes only a </a:t>
            </a:r>
            <a:r>
              <a:rPr lang="en-IN" dirty="0" smtClean="0"/>
              <a:t>few minutes</a:t>
            </a:r>
            <a:r>
              <a:rPr lang="en-IN" dirty="0"/>
              <a:t>. </a:t>
            </a:r>
            <a:endParaRPr lang="en-IN" dirty="0" smtClean="0"/>
          </a:p>
          <a:p>
            <a:pPr algn="just"/>
            <a:r>
              <a:rPr lang="en-IN" dirty="0" smtClean="0"/>
              <a:t>At </a:t>
            </a:r>
            <a:r>
              <a:rPr lang="en-IN" dirty="0"/>
              <a:t>the end of each iteration, your software is ready to demonstrate to stakeholders</a:t>
            </a:r>
          </a:p>
          <a:p>
            <a:pPr algn="just"/>
            <a:r>
              <a:rPr lang="en-IN" dirty="0"/>
              <a:t>with the scheduled stories working to their satisfaction.</a:t>
            </a:r>
            <a:endParaRPr lang="en-IN" dirty="0" smtClean="0"/>
          </a:p>
          <a:p>
            <a:pPr algn="just"/>
            <a:endParaRPr lang="en-IN" dirty="0"/>
          </a:p>
        </p:txBody>
      </p:sp>
    </p:spTree>
    <p:extLst>
      <p:ext uri="{BB962C8B-B14F-4D97-AF65-F5344CB8AC3E}">
        <p14:creationId xmlns:p14="http://schemas.microsoft.com/office/powerpoint/2010/main" val="907543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1" y="0"/>
            <a:ext cx="9144000" cy="4247317"/>
          </a:xfrm>
          <a:prstGeom prst="rect">
            <a:avLst/>
          </a:prstGeom>
        </p:spPr>
        <p:txBody>
          <a:bodyPr wrap="square">
            <a:spAutoFit/>
          </a:bodyPr>
          <a:lstStyle/>
          <a:p>
            <a:pPr algn="just"/>
            <a:r>
              <a:rPr lang="en-IN" b="1" dirty="0"/>
              <a:t>Contraindications</a:t>
            </a:r>
          </a:p>
          <a:p>
            <a:pPr marL="285750" indent="-285750" algn="just">
              <a:buFont typeface="Arial" charset="0"/>
              <a:buChar char="•"/>
            </a:pPr>
            <a:r>
              <a:rPr lang="en-IN" dirty="0"/>
              <a:t>This practice </a:t>
            </a:r>
            <a:r>
              <a:rPr lang="en-IN" dirty="0" smtClean="0"/>
              <a:t>require </a:t>
            </a:r>
            <a:r>
              <a:rPr lang="en-IN" dirty="0"/>
              <a:t>self-discipline.</a:t>
            </a:r>
          </a:p>
          <a:p>
            <a:pPr marL="285750" indent="-285750" algn="just">
              <a:buFont typeface="Arial" charset="0"/>
              <a:buChar char="•"/>
            </a:pPr>
            <a:r>
              <a:rPr lang="en-IN" dirty="0"/>
              <a:t>To be “done </a:t>
            </a:r>
            <a:r>
              <a:rPr lang="en-IN" dirty="0" err="1"/>
              <a:t>done</a:t>
            </a:r>
            <a:r>
              <a:rPr lang="en-IN" dirty="0"/>
              <a:t>” every week, you must also work in iterations and use small</a:t>
            </a:r>
            <a:r>
              <a:rPr lang="en-IN" dirty="0" smtClean="0"/>
              <a:t>, customer-centric </a:t>
            </a:r>
            <a:r>
              <a:rPr lang="en-IN" dirty="0"/>
              <a:t>stories.</a:t>
            </a:r>
          </a:p>
          <a:p>
            <a:pPr marL="285750" indent="-285750" algn="just">
              <a:buFont typeface="Arial" charset="0"/>
              <a:buChar char="•"/>
            </a:pPr>
            <a:r>
              <a:rPr lang="en-IN" dirty="0"/>
              <a:t>In addition, you need a whole team—one that includes customers and </a:t>
            </a:r>
            <a:r>
              <a:rPr lang="en-IN" dirty="0" err="1" smtClean="0"/>
              <a:t>testersand</a:t>
            </a:r>
            <a:r>
              <a:rPr lang="en-IN" dirty="0" smtClean="0"/>
              <a:t> programmers</a:t>
            </a:r>
            <a:r>
              <a:rPr lang="en-IN" dirty="0"/>
              <a:t>. The whole </a:t>
            </a:r>
            <a:r>
              <a:rPr lang="en-IN" dirty="0" smtClean="0"/>
              <a:t>team must </a:t>
            </a:r>
            <a:r>
              <a:rPr lang="en-IN" dirty="0"/>
              <a:t>sit together. If they don’t, the programmers won’t be able to get </a:t>
            </a:r>
            <a:r>
              <a:rPr lang="en-IN" dirty="0" smtClean="0"/>
              <a:t>the feedback </a:t>
            </a:r>
            <a:r>
              <a:rPr lang="en-IN" dirty="0"/>
              <a:t>they need in order to finish the stories in time</a:t>
            </a:r>
            <a:r>
              <a:rPr lang="en-IN" dirty="0" smtClean="0"/>
              <a:t>. </a:t>
            </a:r>
            <a:endParaRPr lang="en-IN" dirty="0"/>
          </a:p>
          <a:p>
            <a:pPr marL="285750" indent="-285750" algn="just">
              <a:buFont typeface="Arial" charset="0"/>
              <a:buChar char="•"/>
            </a:pPr>
            <a:r>
              <a:rPr lang="en-IN" dirty="0"/>
              <a:t>Finally, you need incremental design and architecture and </a:t>
            </a:r>
            <a:r>
              <a:rPr lang="en-IN" dirty="0" smtClean="0"/>
              <a:t>test-driven development </a:t>
            </a:r>
            <a:r>
              <a:rPr lang="en-IN" dirty="0"/>
              <a:t>in order to test, code, and design each story in such a </a:t>
            </a:r>
            <a:r>
              <a:rPr lang="en-IN" dirty="0" smtClean="0"/>
              <a:t>short timeframe.</a:t>
            </a:r>
          </a:p>
          <a:p>
            <a:pPr marL="285750" indent="-285750" algn="just">
              <a:buFont typeface="Arial" charset="0"/>
              <a:buChar char="•"/>
            </a:pPr>
            <a:endParaRPr lang="en-IN" dirty="0" smtClean="0"/>
          </a:p>
          <a:p>
            <a:pPr algn="just"/>
            <a:r>
              <a:rPr lang="en-IN" b="1" dirty="0"/>
              <a:t>Alternatives</a:t>
            </a:r>
          </a:p>
          <a:p>
            <a:pPr marL="285750" indent="-285750" algn="just">
              <a:buFont typeface="Arial" charset="0"/>
              <a:buChar char="•"/>
            </a:pPr>
            <a:r>
              <a:rPr lang="en-IN" dirty="0"/>
              <a:t>The alternative to being “done </a:t>
            </a:r>
            <a:r>
              <a:rPr lang="en-IN" dirty="0" err="1"/>
              <a:t>done</a:t>
            </a:r>
            <a:r>
              <a:rPr lang="en-IN" dirty="0"/>
              <a:t>” is to fill the end of your schedule with make-up work.</a:t>
            </a:r>
          </a:p>
          <a:p>
            <a:pPr marL="285750" indent="-285750" algn="just">
              <a:buFont typeface="Arial" charset="0"/>
              <a:buChar char="•"/>
            </a:pPr>
            <a:r>
              <a:rPr lang="en-IN" dirty="0"/>
              <a:t>You will end up with an indeterminate amount of work to fix bugs, polish the UI, create an</a:t>
            </a:r>
          </a:p>
          <a:p>
            <a:pPr algn="just"/>
            <a:r>
              <a:rPr lang="en-IN" dirty="0" smtClean="0"/>
              <a:t>  installer</a:t>
            </a:r>
            <a:r>
              <a:rPr lang="en-IN" dirty="0"/>
              <a:t>, and so forth. Although many teams operate this way, it will damage your credibility</a:t>
            </a:r>
          </a:p>
          <a:p>
            <a:pPr algn="just"/>
            <a:r>
              <a:rPr lang="en-IN" dirty="0" smtClean="0"/>
              <a:t>  and </a:t>
            </a:r>
            <a:r>
              <a:rPr lang="en-IN" dirty="0"/>
              <a:t>your ability to deliver. I don’t recommend it.</a:t>
            </a:r>
          </a:p>
        </p:txBody>
      </p:sp>
    </p:spTree>
    <p:extLst>
      <p:ext uri="{BB962C8B-B14F-4D97-AF65-F5344CB8AC3E}">
        <p14:creationId xmlns:p14="http://schemas.microsoft.com/office/powerpoint/2010/main" val="6825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35089"/>
            <a:ext cx="8839200" cy="5632311"/>
          </a:xfrm>
          <a:prstGeom prst="rect">
            <a:avLst/>
          </a:prstGeom>
        </p:spPr>
        <p:txBody>
          <a:bodyPr wrap="square">
            <a:spAutoFit/>
          </a:bodyPr>
          <a:lstStyle/>
          <a:p>
            <a:pPr algn="just"/>
            <a:r>
              <a:rPr lang="en-IN" sz="2000" b="1" dirty="0"/>
              <a:t>No </a:t>
            </a:r>
            <a:r>
              <a:rPr lang="en-IN" sz="2000" b="1" dirty="0" smtClean="0"/>
              <a:t>Bugs</a:t>
            </a:r>
          </a:p>
          <a:p>
            <a:pPr algn="just"/>
            <a:r>
              <a:rPr lang="en-IN" sz="2000" b="1" dirty="0"/>
              <a:t>How to Achieve Nearly Zero </a:t>
            </a:r>
            <a:r>
              <a:rPr lang="en-IN" sz="2000" b="1" dirty="0" smtClean="0"/>
              <a:t>Bugs</a:t>
            </a:r>
          </a:p>
          <a:p>
            <a:pPr algn="just"/>
            <a:r>
              <a:rPr lang="en-IN" sz="2000" dirty="0"/>
              <a:t>Many approaches to improving software quality revolve around finding and removing </a:t>
            </a:r>
            <a:r>
              <a:rPr lang="en-IN" sz="2000" dirty="0" smtClean="0"/>
              <a:t>more defects through </a:t>
            </a:r>
            <a:r>
              <a:rPr lang="en-IN" sz="2000" dirty="0"/>
              <a:t>traditional testing, inspection, and automated analysis</a:t>
            </a:r>
            <a:r>
              <a:rPr lang="en-IN" sz="2000" dirty="0" smtClean="0"/>
              <a:t>.</a:t>
            </a:r>
          </a:p>
          <a:p>
            <a:pPr algn="just"/>
            <a:r>
              <a:rPr lang="en-IN" sz="2000" dirty="0"/>
              <a:t>To achieve </a:t>
            </a:r>
            <a:r>
              <a:rPr lang="en-IN" sz="2000" dirty="0" smtClean="0"/>
              <a:t>faster results</a:t>
            </a:r>
            <a:r>
              <a:rPr lang="en-IN" sz="2000" dirty="0"/>
              <a:t>, XP uses a potent cocktail of techniques:</a:t>
            </a:r>
          </a:p>
          <a:p>
            <a:pPr algn="just"/>
            <a:r>
              <a:rPr lang="en-IN" sz="2000" dirty="0"/>
              <a:t>1. Write fewer </a:t>
            </a:r>
            <a:r>
              <a:rPr lang="en-IN" sz="2000" dirty="0" smtClean="0"/>
              <a:t>bugs by </a:t>
            </a:r>
            <a:r>
              <a:rPr lang="en-IN" sz="2000" dirty="0"/>
              <a:t>using a wide variety of technical and organizational practices.</a:t>
            </a:r>
          </a:p>
          <a:p>
            <a:pPr algn="just"/>
            <a:r>
              <a:rPr lang="en-IN" sz="2000" dirty="0"/>
              <a:t>2. Eliminate bug breeding </a:t>
            </a:r>
            <a:r>
              <a:rPr lang="en-IN" sz="2000" dirty="0" smtClean="0"/>
              <a:t>grounds by </a:t>
            </a:r>
            <a:r>
              <a:rPr lang="en-IN" sz="2000" dirty="0"/>
              <a:t>refactoring poorly designed code.</a:t>
            </a:r>
          </a:p>
          <a:p>
            <a:pPr algn="just"/>
            <a:r>
              <a:rPr lang="en-IN" sz="2000" dirty="0"/>
              <a:t>3. Fix bugs </a:t>
            </a:r>
            <a:r>
              <a:rPr lang="en-IN" sz="2000" dirty="0" smtClean="0"/>
              <a:t>quickly to </a:t>
            </a:r>
            <a:r>
              <a:rPr lang="en-IN" sz="2000" dirty="0"/>
              <a:t>reduce their impact, write tests to prevent them from reoccurring, </a:t>
            </a:r>
            <a:r>
              <a:rPr lang="en-IN" sz="2000" dirty="0" smtClean="0"/>
              <a:t>then fix </a:t>
            </a:r>
            <a:r>
              <a:rPr lang="en-IN" sz="2000" dirty="0"/>
              <a:t>the associated design flaws that are likely to breed more bugs.</a:t>
            </a:r>
          </a:p>
          <a:p>
            <a:pPr algn="just"/>
            <a:r>
              <a:rPr lang="en-IN" sz="2000" dirty="0"/>
              <a:t>4. Test your </a:t>
            </a:r>
            <a:r>
              <a:rPr lang="en-IN" sz="2000" dirty="0" smtClean="0"/>
              <a:t>process by </a:t>
            </a:r>
            <a:r>
              <a:rPr lang="en-IN" sz="2000" dirty="0"/>
              <a:t>using exploratory testing to expose systemic problems and </a:t>
            </a:r>
            <a:r>
              <a:rPr lang="en-IN" sz="2000" dirty="0" smtClean="0"/>
              <a:t>hidden assumptions</a:t>
            </a:r>
            <a:r>
              <a:rPr lang="en-IN" sz="2000" dirty="0"/>
              <a:t>.</a:t>
            </a:r>
          </a:p>
          <a:p>
            <a:pPr algn="just"/>
            <a:r>
              <a:rPr lang="en-IN" sz="2000" dirty="0"/>
              <a:t>5. Fix your </a:t>
            </a:r>
            <a:r>
              <a:rPr lang="en-IN" sz="2000" dirty="0" smtClean="0"/>
              <a:t>process by </a:t>
            </a:r>
            <a:r>
              <a:rPr lang="en-IN" sz="2000" dirty="0"/>
              <a:t>uncovering categories of mistakes and making those mistakes</a:t>
            </a:r>
          </a:p>
          <a:p>
            <a:pPr algn="just"/>
            <a:r>
              <a:rPr lang="en-IN" sz="2000" dirty="0"/>
              <a:t>impossible.</a:t>
            </a:r>
          </a:p>
          <a:p>
            <a:pPr algn="just"/>
            <a:r>
              <a:rPr lang="en-IN" sz="2000" dirty="0"/>
              <a:t>This may seem like a lot to do, but most of it comes naturally as part of the XP process. </a:t>
            </a:r>
            <a:r>
              <a:rPr lang="en-IN" sz="2000" dirty="0" smtClean="0"/>
              <a:t>Most of </a:t>
            </a:r>
            <a:r>
              <a:rPr lang="en-IN" sz="2000" dirty="0"/>
              <a:t>these activities improve productivity by increasing code quality or by removing obstacles</a:t>
            </a:r>
            <a:r>
              <a:rPr lang="en-IN" sz="2000" dirty="0" smtClean="0"/>
              <a:t>.</a:t>
            </a:r>
            <a:endParaRPr lang="en-IN" sz="2000" dirty="0"/>
          </a:p>
        </p:txBody>
      </p:sp>
    </p:spTree>
    <p:extLst>
      <p:ext uri="{BB962C8B-B14F-4D97-AF65-F5344CB8AC3E}">
        <p14:creationId xmlns:p14="http://schemas.microsoft.com/office/powerpoint/2010/main" val="179733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35089"/>
            <a:ext cx="8839200" cy="6217087"/>
          </a:xfrm>
          <a:prstGeom prst="rect">
            <a:avLst/>
          </a:prstGeom>
        </p:spPr>
        <p:txBody>
          <a:bodyPr wrap="square">
            <a:spAutoFit/>
          </a:bodyPr>
          <a:lstStyle/>
          <a:p>
            <a:pPr algn="just"/>
            <a:r>
              <a:rPr lang="en-IN" sz="2000" b="1" dirty="0"/>
              <a:t>Ingredient #1: Write Fewer Bugs</a:t>
            </a:r>
          </a:p>
          <a:p>
            <a:pPr algn="just"/>
            <a:r>
              <a:rPr lang="en-IN" dirty="0" smtClean="0"/>
              <a:t>Start </a:t>
            </a:r>
            <a:r>
              <a:rPr lang="en-IN" dirty="0"/>
              <a:t>with test-driven development (TDD), which is a proven technique for</a:t>
            </a:r>
          </a:p>
          <a:p>
            <a:pPr algn="just"/>
            <a:r>
              <a:rPr lang="en-IN" dirty="0"/>
              <a:t>reducing the number of defects you generate </a:t>
            </a:r>
            <a:r>
              <a:rPr lang="en-IN" dirty="0" smtClean="0"/>
              <a:t>. It </a:t>
            </a:r>
            <a:r>
              <a:rPr lang="en-IN" dirty="0"/>
              <a:t>leads </a:t>
            </a:r>
            <a:r>
              <a:rPr lang="en-IN" dirty="0" smtClean="0"/>
              <a:t>to a </a:t>
            </a:r>
            <a:r>
              <a:rPr lang="en-IN" dirty="0"/>
              <a:t>comprehensive suite of unit and integration tests, </a:t>
            </a:r>
            <a:r>
              <a:rPr lang="en-IN" dirty="0" smtClean="0"/>
              <a:t>and it </a:t>
            </a:r>
            <a:r>
              <a:rPr lang="en-IN" dirty="0"/>
              <a:t>structures your work into small, easily verifiable steps. </a:t>
            </a:r>
            <a:endParaRPr lang="en-IN" dirty="0" smtClean="0"/>
          </a:p>
          <a:p>
            <a:pPr algn="just"/>
            <a:r>
              <a:rPr lang="en-IN" dirty="0" smtClean="0"/>
              <a:t>Teams using </a:t>
            </a:r>
            <a:r>
              <a:rPr lang="en-IN" dirty="0"/>
              <a:t>TDD report that they rarely need to use a debugger</a:t>
            </a:r>
            <a:r>
              <a:rPr lang="en-IN" dirty="0" smtClean="0"/>
              <a:t>. </a:t>
            </a:r>
            <a:endParaRPr lang="en-IN" dirty="0"/>
          </a:p>
          <a:p>
            <a:pPr algn="just"/>
            <a:r>
              <a:rPr lang="en-IN" dirty="0"/>
              <a:t>To enhance the benefits of test-driven development, work sensible hours and </a:t>
            </a:r>
            <a:r>
              <a:rPr lang="en-IN" dirty="0" smtClean="0"/>
              <a:t>program </a:t>
            </a:r>
            <a:r>
              <a:rPr lang="en-IN" dirty="0"/>
              <a:t>all production code in pairs. This improves your brainpower, </a:t>
            </a:r>
            <a:r>
              <a:rPr lang="en-IN" dirty="0" smtClean="0"/>
              <a:t>which helps </a:t>
            </a:r>
            <a:r>
              <a:rPr lang="en-IN" dirty="0"/>
              <a:t>you make fewer mistakes and allows you to see mistakes more quickly</a:t>
            </a:r>
            <a:r>
              <a:rPr lang="en-IN" dirty="0" smtClean="0"/>
              <a:t>. </a:t>
            </a:r>
            <a:endParaRPr lang="en-IN" dirty="0"/>
          </a:p>
          <a:p>
            <a:pPr algn="just"/>
            <a:r>
              <a:rPr lang="en-IN" dirty="0"/>
              <a:t>Pair programming also provides positive peer pressure, which helps </a:t>
            </a:r>
            <a:r>
              <a:rPr lang="en-IN" dirty="0" smtClean="0"/>
              <a:t>you maintain </a:t>
            </a:r>
            <a:r>
              <a:rPr lang="en-IN" dirty="0"/>
              <a:t>the self-discipline you need to follow defect-reduction practices.</a:t>
            </a:r>
          </a:p>
          <a:p>
            <a:pPr algn="just"/>
            <a:r>
              <a:rPr lang="en-IN" dirty="0"/>
              <a:t>Test-driven development helps you eliminate coding defects, but code </a:t>
            </a:r>
            <a:r>
              <a:rPr lang="en-IN" dirty="0" smtClean="0"/>
              <a:t>isn’t your </a:t>
            </a:r>
            <a:r>
              <a:rPr lang="en-IN" dirty="0"/>
              <a:t>only source of defects. </a:t>
            </a:r>
            <a:endParaRPr lang="en-IN" dirty="0" smtClean="0"/>
          </a:p>
          <a:p>
            <a:pPr algn="just"/>
            <a:r>
              <a:rPr lang="en-IN" dirty="0" smtClean="0"/>
              <a:t>You </a:t>
            </a:r>
            <a:r>
              <a:rPr lang="en-IN" dirty="0"/>
              <a:t>can also produce good code that does </a:t>
            </a:r>
            <a:r>
              <a:rPr lang="en-IN" dirty="0" smtClean="0"/>
              <a:t>the wrong </a:t>
            </a:r>
            <a:r>
              <a:rPr lang="en-IN" dirty="0"/>
              <a:t>thing. To prevent these requirements-oriented defects, work </a:t>
            </a:r>
            <a:r>
              <a:rPr lang="en-IN" dirty="0" smtClean="0"/>
              <a:t>closely with </a:t>
            </a:r>
            <a:r>
              <a:rPr lang="en-IN" dirty="0"/>
              <a:t>your stakeholders. Enlist on-site customers to sit with your team. </a:t>
            </a:r>
            <a:endParaRPr lang="en-IN" dirty="0" smtClean="0"/>
          </a:p>
          <a:p>
            <a:pPr algn="just"/>
            <a:r>
              <a:rPr lang="en-IN" dirty="0" smtClean="0"/>
              <a:t>Use </a:t>
            </a:r>
            <a:r>
              <a:rPr lang="en-IN" dirty="0"/>
              <a:t>customer tests </a:t>
            </a:r>
            <a:r>
              <a:rPr lang="en-IN" dirty="0" smtClean="0"/>
              <a:t>to help </a:t>
            </a:r>
            <a:r>
              <a:rPr lang="en-IN" dirty="0"/>
              <a:t>communicate complicated domain rules. Have testers work with customers to find </a:t>
            </a:r>
            <a:r>
              <a:rPr lang="en-IN" dirty="0" smtClean="0"/>
              <a:t>and fix </a:t>
            </a:r>
            <a:r>
              <a:rPr lang="en-IN" dirty="0"/>
              <a:t>gaps in their approach to requirements. </a:t>
            </a:r>
            <a:endParaRPr lang="en-IN" dirty="0" smtClean="0"/>
          </a:p>
          <a:p>
            <a:pPr algn="just"/>
            <a:r>
              <a:rPr lang="en-IN" dirty="0" smtClean="0"/>
              <a:t>Demonstrate </a:t>
            </a:r>
            <a:r>
              <a:rPr lang="en-IN" dirty="0"/>
              <a:t>your software to stakeholders </a:t>
            </a:r>
            <a:r>
              <a:rPr lang="en-IN" dirty="0" smtClean="0"/>
              <a:t>every week</a:t>
            </a:r>
            <a:r>
              <a:rPr lang="en-IN" dirty="0"/>
              <a:t>, and act on their feedback.</a:t>
            </a:r>
          </a:p>
          <a:p>
            <a:pPr algn="just"/>
            <a:r>
              <a:rPr lang="en-IN" dirty="0"/>
              <a:t>Supplement these practices with good coding standards and a “done </a:t>
            </a:r>
            <a:r>
              <a:rPr lang="en-IN" dirty="0" err="1"/>
              <a:t>done</a:t>
            </a:r>
            <a:r>
              <a:rPr lang="en-IN" dirty="0"/>
              <a:t>” checklist. These</a:t>
            </a:r>
          </a:p>
          <a:p>
            <a:pPr algn="just"/>
            <a:r>
              <a:rPr lang="en-IN" dirty="0"/>
              <a:t>will help you remember and avoid common mistakes</a:t>
            </a:r>
            <a:r>
              <a:rPr lang="en-IN" dirty="0" smtClean="0"/>
              <a:t>.</a:t>
            </a:r>
          </a:p>
          <a:p>
            <a:pPr algn="just"/>
            <a:r>
              <a:rPr lang="en-IN" dirty="0" smtClean="0"/>
              <a:t>(</a:t>
            </a:r>
            <a:r>
              <a:rPr lang="en-IN" dirty="0"/>
              <a:t>Test-Driven </a:t>
            </a:r>
            <a:r>
              <a:rPr lang="en-IN" dirty="0" smtClean="0"/>
              <a:t>Development, Energized </a:t>
            </a:r>
            <a:r>
              <a:rPr lang="en-IN" dirty="0"/>
              <a:t>Work </a:t>
            </a:r>
            <a:r>
              <a:rPr lang="en-IN" dirty="0" smtClean="0"/>
              <a:t>, Pair </a:t>
            </a:r>
            <a:r>
              <a:rPr lang="en-IN" dirty="0"/>
              <a:t>Programming </a:t>
            </a:r>
            <a:r>
              <a:rPr lang="en-IN" dirty="0" smtClean="0"/>
              <a:t>, Sit </a:t>
            </a:r>
            <a:r>
              <a:rPr lang="en-IN" dirty="0"/>
              <a:t>Together </a:t>
            </a:r>
            <a:r>
              <a:rPr lang="en-IN" dirty="0" smtClean="0"/>
              <a:t>, Customer </a:t>
            </a:r>
            <a:r>
              <a:rPr lang="en-IN" dirty="0"/>
              <a:t>Tests </a:t>
            </a:r>
          </a:p>
          <a:p>
            <a:pPr algn="just"/>
            <a:r>
              <a:rPr lang="en-IN" dirty="0"/>
              <a:t>Exploratory Testing </a:t>
            </a:r>
            <a:r>
              <a:rPr lang="en-IN" dirty="0" smtClean="0"/>
              <a:t>, Iteration </a:t>
            </a:r>
            <a:r>
              <a:rPr lang="en-IN" dirty="0"/>
              <a:t>Demo </a:t>
            </a:r>
            <a:r>
              <a:rPr lang="en-IN" dirty="0" smtClean="0"/>
              <a:t>, Coding </a:t>
            </a:r>
            <a:r>
              <a:rPr lang="en-IN" dirty="0"/>
              <a:t>Standards </a:t>
            </a:r>
            <a:r>
              <a:rPr lang="en-IN" dirty="0" smtClean="0"/>
              <a:t>, “</a:t>
            </a:r>
            <a:r>
              <a:rPr lang="en-IN" dirty="0"/>
              <a:t>Done Done</a:t>
            </a:r>
            <a:r>
              <a:rPr lang="en-IN" dirty="0" smtClean="0"/>
              <a:t>”)</a:t>
            </a:r>
            <a:endParaRPr lang="en-IN" dirty="0"/>
          </a:p>
        </p:txBody>
      </p:sp>
    </p:spTree>
    <p:extLst>
      <p:ext uri="{BB962C8B-B14F-4D97-AF65-F5344CB8AC3E}">
        <p14:creationId xmlns:p14="http://schemas.microsoft.com/office/powerpoint/2010/main" val="157175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9625</Words>
  <Application>Microsoft Office PowerPoint</Application>
  <PresentationFormat>On-screen Show (4:3)</PresentationFormat>
  <Paragraphs>389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Unit 3: Releasing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Releasing</dc:title>
  <dc:creator>Raghavendra</dc:creator>
  <cp:lastModifiedBy>Raghavendra</cp:lastModifiedBy>
  <cp:revision>187</cp:revision>
  <dcterms:created xsi:type="dcterms:W3CDTF">2006-08-16T00:00:00Z</dcterms:created>
  <dcterms:modified xsi:type="dcterms:W3CDTF">2022-01-13T06:59:45Z</dcterms:modified>
</cp:coreProperties>
</file>