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279" r:id="rId6"/>
    <p:sldId id="283" r:id="rId7"/>
    <p:sldId id="284" r:id="rId8"/>
    <p:sldId id="294" r:id="rId9"/>
    <p:sldId id="305" r:id="rId10"/>
    <p:sldId id="296" r:id="rId11"/>
    <p:sldId id="301" r:id="rId12"/>
    <p:sldId id="302" r:id="rId13"/>
    <p:sldId id="304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84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9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60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891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1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29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5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12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9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7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35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78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27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79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05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7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744718"/>
            <a:ext cx="8915399" cy="40326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 smtClean="0">
                <a:solidFill>
                  <a:srgbClr val="FF0000"/>
                </a:solidFill>
              </a:rPr>
              <a:t>Term work 5: Using </a:t>
            </a:r>
            <a:r>
              <a:rPr lang="en-IN" sz="4400" b="1" dirty="0">
                <a:solidFill>
                  <a:srgbClr val="FF0000"/>
                </a:solidFill>
              </a:rPr>
              <a:t>WIRESHARK analyze three way handshaking connection establishment, data transfer and connection termination in client server communication using TCP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Prepared by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Dr. </a:t>
            </a:r>
            <a:r>
              <a:rPr lang="en-US" b="1" dirty="0" err="1" smtClean="0">
                <a:solidFill>
                  <a:srgbClr val="7030A0"/>
                </a:solidFill>
              </a:rPr>
              <a:t>Sharada</a:t>
            </a:r>
            <a:r>
              <a:rPr lang="en-US" b="1" dirty="0" smtClean="0">
                <a:solidFill>
                  <a:srgbClr val="7030A0"/>
                </a:solidFill>
              </a:rPr>
              <a:t> M. Kori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Associate Professor, Department of Computer Science &amp; Engineering, KLS GIT, </a:t>
            </a:r>
            <a:r>
              <a:rPr lang="en-US" b="1" dirty="0" err="1" smtClean="0">
                <a:solidFill>
                  <a:srgbClr val="7030A0"/>
                </a:solidFill>
              </a:rPr>
              <a:t>Belagavi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03" y="88852"/>
            <a:ext cx="8911687" cy="128089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TCP ANALYSIS USING WIRESHARK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957" y="1230350"/>
            <a:ext cx="11260603" cy="5482683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 smtClean="0"/>
              <a:t>From </a:t>
            </a:r>
            <a:r>
              <a:rPr lang="en-IN" sz="2800" b="1" dirty="0"/>
              <a:t>the menu bar, </a:t>
            </a:r>
            <a:r>
              <a:rPr lang="en-IN" sz="2800" b="1" dirty="0">
                <a:solidFill>
                  <a:srgbClr val="FF0000"/>
                </a:solidFill>
              </a:rPr>
              <a:t>select capture -&gt; options -&gt; interfaces</a:t>
            </a:r>
            <a:r>
              <a:rPr lang="en-IN" sz="2800" b="1" dirty="0" smtClean="0"/>
              <a:t>. </a:t>
            </a:r>
          </a:p>
          <a:p>
            <a:pPr algn="just"/>
            <a:r>
              <a:rPr lang="en-IN" sz="2800" b="1" dirty="0" smtClean="0"/>
              <a:t>In </a:t>
            </a:r>
            <a:r>
              <a:rPr lang="en-IN" sz="2800" b="1" dirty="0"/>
              <a:t>the interfaces, choose a particular </a:t>
            </a:r>
            <a:r>
              <a:rPr lang="en-IN" sz="2800" b="1" dirty="0" smtClean="0">
                <a:solidFill>
                  <a:srgbClr val="FF0000"/>
                </a:solidFill>
              </a:rPr>
              <a:t>interface</a:t>
            </a:r>
            <a:r>
              <a:rPr lang="en-IN" sz="2800" b="1" dirty="0" smtClean="0"/>
              <a:t>, note </a:t>
            </a:r>
            <a:r>
              <a:rPr lang="en-IN" sz="2800" b="1" dirty="0"/>
              <a:t>down its IP, and click the start button of the selected adapter. </a:t>
            </a:r>
            <a:endParaRPr lang="en-IN" sz="2800" b="1" dirty="0" smtClean="0"/>
          </a:p>
          <a:p>
            <a:pPr algn="just"/>
            <a:r>
              <a:rPr lang="en-IN" sz="2800" b="1" dirty="0"/>
              <a:t>This starts capturing packets. </a:t>
            </a:r>
          </a:p>
          <a:p>
            <a:pPr algn="just"/>
            <a:r>
              <a:rPr lang="en-IN" sz="2800" b="1" dirty="0" smtClean="0"/>
              <a:t>Run the </a:t>
            </a:r>
            <a:r>
              <a:rPr lang="en-IN" sz="2800" b="1" i="1" dirty="0" smtClean="0">
                <a:solidFill>
                  <a:srgbClr val="00B050"/>
                </a:solidFill>
              </a:rPr>
              <a:t>TCP server and client programs </a:t>
            </a:r>
            <a:r>
              <a:rPr lang="en-IN" sz="2800" b="1" dirty="0" smtClean="0"/>
              <a:t>to generate network traffic.</a:t>
            </a:r>
          </a:p>
        </p:txBody>
      </p:sp>
    </p:spTree>
    <p:extLst>
      <p:ext uri="{BB962C8B-B14F-4D97-AF65-F5344CB8AC3E}">
        <p14:creationId xmlns:p14="http://schemas.microsoft.com/office/powerpoint/2010/main" val="35534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96" y="133457"/>
            <a:ext cx="8911687" cy="128089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TCP Analysis using Wireshark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695" y="895815"/>
            <a:ext cx="11011563" cy="5716858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Observe the </a:t>
            </a:r>
            <a:r>
              <a:rPr lang="en-IN" dirty="0"/>
              <a:t>packets </a:t>
            </a:r>
            <a:r>
              <a:rPr lang="en-IN" b="1" dirty="0">
                <a:solidFill>
                  <a:srgbClr val="00B050"/>
                </a:solidFill>
              </a:rPr>
              <a:t>ACK, SYN, SYN-ACK </a:t>
            </a:r>
            <a:r>
              <a:rPr lang="en-IN" dirty="0"/>
              <a:t>is listed on their respective </a:t>
            </a:r>
            <a:r>
              <a:rPr lang="en-IN" dirty="0" smtClean="0"/>
              <a:t>side.</a:t>
            </a:r>
          </a:p>
          <a:p>
            <a:pPr algn="just"/>
            <a:r>
              <a:rPr lang="en-IN" dirty="0" smtClean="0"/>
              <a:t>Also observe the following details in the packet:</a:t>
            </a:r>
          </a:p>
          <a:p>
            <a:pPr algn="just"/>
            <a:r>
              <a:rPr lang="en-IN" b="1" dirty="0" smtClean="0">
                <a:solidFill>
                  <a:srgbClr val="00B050"/>
                </a:solidFill>
              </a:rPr>
              <a:t>Source </a:t>
            </a:r>
            <a:r>
              <a:rPr lang="en-IN" b="1" dirty="0">
                <a:solidFill>
                  <a:srgbClr val="00B050"/>
                </a:solidFill>
              </a:rPr>
              <a:t>port: </a:t>
            </a:r>
            <a:r>
              <a:rPr lang="en-IN" dirty="0"/>
              <a:t>This is the port of your host network used for communication.</a:t>
            </a:r>
          </a:p>
          <a:p>
            <a:pPr algn="just"/>
            <a:r>
              <a:rPr lang="en-IN" b="1" dirty="0">
                <a:solidFill>
                  <a:srgbClr val="00B050"/>
                </a:solidFill>
              </a:rPr>
              <a:t>Destination port: </a:t>
            </a:r>
            <a:r>
              <a:rPr lang="en-IN" dirty="0"/>
              <a:t>This is the port of the destination server.</a:t>
            </a:r>
          </a:p>
          <a:p>
            <a:pPr algn="just"/>
            <a:r>
              <a:rPr lang="en-IN" b="1" dirty="0">
                <a:solidFill>
                  <a:srgbClr val="00B050"/>
                </a:solidFill>
              </a:rPr>
              <a:t>TCP segment length: </a:t>
            </a:r>
            <a:r>
              <a:rPr lang="en-IN" dirty="0"/>
              <a:t>It represents the data length in the selected packet.</a:t>
            </a:r>
          </a:p>
          <a:p>
            <a:pPr algn="just"/>
            <a:r>
              <a:rPr lang="en-IN" b="1" dirty="0">
                <a:solidFill>
                  <a:srgbClr val="00B050"/>
                </a:solidFill>
              </a:rPr>
              <a:t>Sequence number: </a:t>
            </a:r>
            <a:r>
              <a:rPr lang="en-IN" dirty="0"/>
              <a:t>It is a method used by Wireshark to give particular indexing to each packet for tracking packets with ease. This indexing starts from 0.</a:t>
            </a:r>
          </a:p>
          <a:p>
            <a:pPr algn="just"/>
            <a:r>
              <a:rPr lang="en-IN" b="1" dirty="0" smtClean="0">
                <a:solidFill>
                  <a:srgbClr val="00B050"/>
                </a:solidFill>
              </a:rPr>
              <a:t>Next </a:t>
            </a:r>
            <a:r>
              <a:rPr lang="en-IN" b="1" dirty="0">
                <a:solidFill>
                  <a:srgbClr val="00B050"/>
                </a:solidFill>
              </a:rPr>
              <a:t>sequence number:</a:t>
            </a:r>
            <a:r>
              <a:rPr lang="en-IN" dirty="0"/>
              <a:t> It is the sum of the sequence number and the segment length of the current packet.</a:t>
            </a:r>
          </a:p>
          <a:p>
            <a:pPr algn="just"/>
            <a:r>
              <a:rPr lang="en-IN" b="1" dirty="0" smtClean="0">
                <a:solidFill>
                  <a:srgbClr val="00B050"/>
                </a:solidFill>
              </a:rPr>
              <a:t>Acknowledgment </a:t>
            </a:r>
            <a:r>
              <a:rPr lang="en-IN" b="1" dirty="0">
                <a:solidFill>
                  <a:srgbClr val="00B050"/>
                </a:solidFill>
              </a:rPr>
              <a:t>number: </a:t>
            </a:r>
            <a:r>
              <a:rPr lang="en-IN" dirty="0"/>
              <a:t>It contains the byte length of data received. </a:t>
            </a:r>
          </a:p>
          <a:p>
            <a:pPr algn="just"/>
            <a:r>
              <a:rPr lang="en-IN" b="1" dirty="0" smtClean="0">
                <a:solidFill>
                  <a:srgbClr val="00B050"/>
                </a:solidFill>
              </a:rPr>
              <a:t>Header </a:t>
            </a:r>
            <a:r>
              <a:rPr lang="en-IN" b="1" dirty="0">
                <a:solidFill>
                  <a:srgbClr val="00B050"/>
                </a:solidFill>
              </a:rPr>
              <a:t>length: </a:t>
            </a:r>
            <a:r>
              <a:rPr lang="en-IN" dirty="0"/>
              <a:t>It is the length of the TCP header and can vary from 20 to 60.</a:t>
            </a:r>
          </a:p>
        </p:txBody>
      </p:sp>
    </p:spTree>
    <p:extLst>
      <p:ext uri="{BB962C8B-B14F-4D97-AF65-F5344CB8AC3E}">
        <p14:creationId xmlns:p14="http://schemas.microsoft.com/office/powerpoint/2010/main" val="35115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813" y="111154"/>
            <a:ext cx="8911687" cy="1280890"/>
          </a:xfrm>
        </p:spPr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TCP Analysis using Wireshark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669" y="940419"/>
            <a:ext cx="10658437" cy="5616497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 major section of this TCP packet analysis is the </a:t>
            </a:r>
            <a:r>
              <a:rPr lang="en-IN" b="1" dirty="0">
                <a:solidFill>
                  <a:srgbClr val="00B050"/>
                </a:solidFill>
              </a:rPr>
              <a:t>flag section of a packet </a:t>
            </a:r>
            <a:r>
              <a:rPr lang="en-IN" dirty="0"/>
              <a:t>which gives further in-depth information about the packet.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flag section has the following parameters which are enlisted with their respective significance.  </a:t>
            </a:r>
          </a:p>
          <a:p>
            <a:pPr algn="just"/>
            <a:r>
              <a:rPr lang="en-IN" b="1" dirty="0" smtClean="0">
                <a:solidFill>
                  <a:srgbClr val="00B050"/>
                </a:solidFill>
              </a:rPr>
              <a:t>Congestion </a:t>
            </a:r>
            <a:r>
              <a:rPr lang="en-IN" b="1" dirty="0">
                <a:solidFill>
                  <a:srgbClr val="00B050"/>
                </a:solidFill>
              </a:rPr>
              <a:t>window reduced(CWR)</a:t>
            </a:r>
            <a:r>
              <a:rPr lang="en-IN" dirty="0"/>
              <a:t>: It signals a decrease in transmission rate. </a:t>
            </a:r>
          </a:p>
          <a:p>
            <a:pPr algn="just"/>
            <a:r>
              <a:rPr lang="en-IN" b="1" dirty="0">
                <a:solidFill>
                  <a:srgbClr val="00B050"/>
                </a:solidFill>
              </a:rPr>
              <a:t>ECN-Echo: </a:t>
            </a:r>
            <a:r>
              <a:rPr lang="en-IN" dirty="0"/>
              <a:t>It is set on receiving earlier congestion notifications.</a:t>
            </a:r>
          </a:p>
          <a:p>
            <a:pPr algn="just"/>
            <a:r>
              <a:rPr lang="en-IN" b="1" dirty="0">
                <a:solidFill>
                  <a:srgbClr val="00B050"/>
                </a:solidFill>
              </a:rPr>
              <a:t>Urgent: </a:t>
            </a:r>
            <a:r>
              <a:rPr lang="en-IN" dirty="0"/>
              <a:t>It is set when the packet is to be considered a priority.</a:t>
            </a:r>
          </a:p>
          <a:p>
            <a:pPr algn="just"/>
            <a:r>
              <a:rPr lang="en-IN" b="1" dirty="0">
                <a:solidFill>
                  <a:srgbClr val="00B050"/>
                </a:solidFill>
              </a:rPr>
              <a:t>Acknowledgment:</a:t>
            </a:r>
            <a:r>
              <a:rPr lang="en-IN" dirty="0"/>
              <a:t> It indicates whether the current packet contains an acknowledgment packet or not.</a:t>
            </a:r>
          </a:p>
          <a:p>
            <a:pPr algn="just"/>
            <a:r>
              <a:rPr lang="en-IN" b="1" dirty="0">
                <a:solidFill>
                  <a:srgbClr val="00B050"/>
                </a:solidFill>
              </a:rPr>
              <a:t>Push: </a:t>
            </a:r>
            <a:r>
              <a:rPr lang="en-IN" dirty="0"/>
              <a:t>The data should be saved and removed from the communication channel.</a:t>
            </a:r>
          </a:p>
          <a:p>
            <a:pPr algn="just"/>
            <a:r>
              <a:rPr lang="en-IN" b="1" dirty="0">
                <a:solidFill>
                  <a:srgbClr val="00B050"/>
                </a:solidFill>
              </a:rPr>
              <a:t>Reset:</a:t>
            </a:r>
            <a:r>
              <a:rPr lang="en-IN" dirty="0"/>
              <a:t> It indicates an error in the communication.</a:t>
            </a:r>
          </a:p>
          <a:p>
            <a:pPr algn="just"/>
            <a:r>
              <a:rPr lang="en-IN" b="1" dirty="0" err="1">
                <a:solidFill>
                  <a:srgbClr val="00B050"/>
                </a:solidFill>
              </a:rPr>
              <a:t>Syn</a:t>
            </a:r>
            <a:r>
              <a:rPr lang="en-IN" dirty="0"/>
              <a:t>: It denotes whether the packet is synchronization or SYN packet or not.</a:t>
            </a:r>
          </a:p>
          <a:p>
            <a:pPr algn="just"/>
            <a:r>
              <a:rPr lang="en-IN" b="1" dirty="0">
                <a:solidFill>
                  <a:srgbClr val="00B050"/>
                </a:solidFill>
              </a:rPr>
              <a:t>Fin:</a:t>
            </a:r>
            <a:r>
              <a:rPr lang="en-IN" dirty="0"/>
              <a:t> It indicates finalization i.e. end of the </a:t>
            </a:r>
            <a:r>
              <a:rPr lang="en-IN" dirty="0" smtClean="0"/>
              <a:t>communication.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1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71" y="111154"/>
            <a:ext cx="11123075" cy="128089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TCP Analysis using Wireshark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71" y="1185746"/>
            <a:ext cx="11123075" cy="5504985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Further, in the </a:t>
            </a:r>
            <a:r>
              <a:rPr lang="en-IN" b="1" dirty="0">
                <a:solidFill>
                  <a:srgbClr val="00B050"/>
                </a:solidFill>
              </a:rPr>
              <a:t>subsections</a:t>
            </a:r>
            <a:r>
              <a:rPr lang="en-IN" dirty="0"/>
              <a:t> we have:</a:t>
            </a:r>
          </a:p>
          <a:p>
            <a:pPr lvl="1" algn="just"/>
            <a:r>
              <a:rPr lang="en-IN" b="1" dirty="0" smtClean="0">
                <a:solidFill>
                  <a:srgbClr val="00B050"/>
                </a:solidFill>
              </a:rPr>
              <a:t>Window </a:t>
            </a:r>
            <a:r>
              <a:rPr lang="en-IN" b="1" dirty="0">
                <a:solidFill>
                  <a:srgbClr val="00B050"/>
                </a:solidFill>
              </a:rPr>
              <a:t>size value: </a:t>
            </a:r>
            <a:r>
              <a:rPr lang="en-IN" dirty="0"/>
              <a:t>This is the buffer size of the current host. </a:t>
            </a:r>
          </a:p>
          <a:p>
            <a:pPr lvl="1" algn="just"/>
            <a:r>
              <a:rPr lang="en-IN" b="1" dirty="0">
                <a:solidFill>
                  <a:srgbClr val="00B050"/>
                </a:solidFill>
              </a:rPr>
              <a:t>Checksum: </a:t>
            </a:r>
            <a:r>
              <a:rPr lang="en-IN" dirty="0"/>
              <a:t>It is used to verify that the received packet is OK or has an error.</a:t>
            </a:r>
          </a:p>
          <a:p>
            <a:pPr lvl="1" algn="just"/>
            <a:r>
              <a:rPr lang="en-IN" b="1" dirty="0">
                <a:solidFill>
                  <a:srgbClr val="00B050"/>
                </a:solidFill>
              </a:rPr>
              <a:t>Checksum status:</a:t>
            </a:r>
            <a:r>
              <a:rPr lang="en-IN" dirty="0"/>
              <a:t> The packet checksum is not verified by default, but one can enable it as per requirements.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closing side or the local host sends the FIN or finalization packet.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server sends an ACK </a:t>
            </a:r>
            <a:r>
              <a:rPr lang="en-IN" dirty="0" err="1"/>
              <a:t>signaling</a:t>
            </a:r>
            <a:r>
              <a:rPr lang="en-IN" dirty="0"/>
              <a:t> it has received the FIN packet and sends a FIN packet for confirmation on the closing side.</a:t>
            </a:r>
          </a:p>
          <a:p>
            <a:pPr algn="just"/>
            <a:r>
              <a:rPr lang="en-IN" dirty="0" smtClean="0"/>
              <a:t>Lastly</a:t>
            </a:r>
            <a:r>
              <a:rPr lang="en-IN" dirty="0"/>
              <a:t>, the closing side receives the FIN packet and reciprocates by sending the ACK packet thus confirming the connection termination.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574" y="222666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Learning outcomes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the session students will be able to:</a:t>
            </a:r>
          </a:p>
          <a:p>
            <a:pPr lvl="1"/>
            <a:r>
              <a:rPr lang="en-US" dirty="0" smtClean="0"/>
              <a:t>Understand the significance of Wireshark tool.</a:t>
            </a:r>
          </a:p>
          <a:p>
            <a:pPr lvl="1"/>
            <a:r>
              <a:rPr lang="en-US" dirty="0" smtClean="0"/>
              <a:t>Understand how to analyze the TCP packets using Wireshark.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0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23388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References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/>
              <a:t>https://www.wireshark.org/</a:t>
            </a:r>
          </a:p>
          <a:p>
            <a:r>
              <a:rPr lang="en-IN" dirty="0" smtClean="0"/>
              <a:t>W</a:t>
            </a:r>
            <a:r>
              <a:rPr lang="en-IN" dirty="0"/>
              <a:t>. Richard </a:t>
            </a:r>
            <a:r>
              <a:rPr lang="en-IN" dirty="0" smtClean="0"/>
              <a:t>Stevens, Bill </a:t>
            </a:r>
            <a:r>
              <a:rPr lang="en-IN" dirty="0" err="1" smtClean="0"/>
              <a:t>Fenner</a:t>
            </a:r>
            <a:r>
              <a:rPr lang="en-IN" dirty="0" smtClean="0"/>
              <a:t>, Andrew M. </a:t>
            </a:r>
            <a:r>
              <a:rPr lang="en-IN" dirty="0" err="1" smtClean="0"/>
              <a:t>Rodoff</a:t>
            </a:r>
            <a:r>
              <a:rPr lang="en-IN" dirty="0" smtClean="0"/>
              <a:t>: “</a:t>
            </a:r>
            <a:r>
              <a:rPr lang="en-IN" dirty="0"/>
              <a:t>UNIX Network </a:t>
            </a:r>
            <a:r>
              <a:rPr lang="en-IN" dirty="0" smtClean="0"/>
              <a:t>Programming”. Volume 1, Third Edition, Pearson 2004.</a:t>
            </a:r>
          </a:p>
          <a:p>
            <a:r>
              <a:rPr lang="en-IN" dirty="0" smtClean="0"/>
              <a:t>Barry </a:t>
            </a:r>
            <a:r>
              <a:rPr lang="en-IN" dirty="0"/>
              <a:t>Nance: “Network Programming in C”, PHI 2002 3.Bob Quinn, Dave Shute: </a:t>
            </a:r>
            <a:r>
              <a:rPr lang="en-IN" dirty="0" smtClean="0"/>
              <a:t>“</a:t>
            </a:r>
            <a:r>
              <a:rPr lang="en-IN" dirty="0"/>
              <a:t>Windows Socket Network Programming”, Pearson 2003.</a:t>
            </a:r>
          </a:p>
          <a:p>
            <a:r>
              <a:rPr lang="en-IN" dirty="0" smtClean="0"/>
              <a:t>Richard </a:t>
            </a:r>
            <a:r>
              <a:rPr lang="en-IN" dirty="0"/>
              <a:t>Stevens: “UNIX Network Programming”. Volume 2, Second Edition.</a:t>
            </a:r>
          </a:p>
          <a:p>
            <a:r>
              <a:rPr lang="en-IN" dirty="0" smtClean="0"/>
              <a:t>James </a:t>
            </a:r>
            <a:r>
              <a:rPr lang="en-IN" dirty="0"/>
              <a:t>F Kurose and Keith W Ross, Computer Networking, A Top-Down Approach, Sixth </a:t>
            </a:r>
            <a:r>
              <a:rPr lang="en-IN" dirty="0" smtClean="0"/>
              <a:t>edition</a:t>
            </a:r>
            <a:r>
              <a:rPr lang="en-IN" dirty="0"/>
              <a:t>, Pearson,2017</a:t>
            </a:r>
          </a:p>
        </p:txBody>
      </p:sp>
    </p:spTree>
    <p:extLst>
      <p:ext uri="{BB962C8B-B14F-4D97-AF65-F5344CB8AC3E}">
        <p14:creationId xmlns:p14="http://schemas.microsoft.com/office/powerpoint/2010/main" val="354921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7030A0"/>
                </a:solidFill>
              </a:rPr>
              <a:t>INTRODUCTION TO WIRESHARK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Wireshark is a software tool used to monitor the network traffic through a network interface. </a:t>
            </a:r>
            <a:endParaRPr lang="en-IN" sz="2800" dirty="0" smtClean="0"/>
          </a:p>
          <a:p>
            <a:pPr algn="just"/>
            <a:r>
              <a:rPr lang="en-IN" sz="2800" dirty="0" smtClean="0"/>
              <a:t>Most </a:t>
            </a:r>
            <a:r>
              <a:rPr lang="en-IN" sz="2800" dirty="0"/>
              <a:t>widely used network monitoring </a:t>
            </a:r>
            <a:r>
              <a:rPr lang="en-IN" sz="2800" dirty="0" smtClean="0"/>
              <a:t>tool. </a:t>
            </a:r>
          </a:p>
          <a:p>
            <a:pPr algn="just"/>
            <a:r>
              <a:rPr lang="en-IN" sz="2800" dirty="0" smtClean="0"/>
              <a:t>Users: System </a:t>
            </a:r>
            <a:r>
              <a:rPr lang="en-IN" sz="2800" dirty="0"/>
              <a:t>administrators, network engineers, network enthusiasts, network security professionals and black hat hackers. 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2797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WHY WIRESHARK IS SO POPULAR?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It </a:t>
            </a:r>
            <a:r>
              <a:rPr lang="en-IN" sz="2400" dirty="0"/>
              <a:t>has a great GUI as well as a conventional CLI(T Shark</a:t>
            </a:r>
            <a:r>
              <a:rPr lang="en-IN" sz="2400" dirty="0" smtClean="0"/>
              <a:t>). </a:t>
            </a:r>
          </a:p>
          <a:p>
            <a:pPr algn="just"/>
            <a:r>
              <a:rPr lang="en-IN" sz="2400" dirty="0" smtClean="0"/>
              <a:t>It </a:t>
            </a:r>
            <a:r>
              <a:rPr lang="en-IN" sz="2400" dirty="0"/>
              <a:t>offers network monitoring on almost all types of network standards </a:t>
            </a:r>
            <a:r>
              <a:rPr lang="en-IN" sz="2400" dirty="0" smtClean="0"/>
              <a:t>(ETHERNET, WLAN, </a:t>
            </a:r>
            <a:r>
              <a:rPr lang="en-IN" sz="2400" dirty="0"/>
              <a:t>Bluetooth </a:t>
            </a:r>
            <a:r>
              <a:rPr lang="en-IN" sz="2400" dirty="0" smtClean="0"/>
              <a:t>etc.,)</a:t>
            </a:r>
          </a:p>
          <a:p>
            <a:pPr algn="just"/>
            <a:r>
              <a:rPr lang="en-IN" sz="2400" dirty="0" smtClean="0"/>
              <a:t>It </a:t>
            </a:r>
            <a:r>
              <a:rPr lang="en-IN" sz="2400" dirty="0"/>
              <a:t>is open-source with a large community of backers and developers</a:t>
            </a:r>
            <a:r>
              <a:rPr lang="en-IN" sz="2400" dirty="0" smtClean="0"/>
              <a:t>. </a:t>
            </a:r>
          </a:p>
          <a:p>
            <a:pPr algn="just"/>
            <a:r>
              <a:rPr lang="en-IN" sz="2400" dirty="0" smtClean="0"/>
              <a:t>All </a:t>
            </a:r>
            <a:r>
              <a:rPr lang="en-IN" sz="2400" dirty="0"/>
              <a:t>the necessary components for monitoring, </a:t>
            </a:r>
            <a:r>
              <a:rPr lang="en-IN" sz="2400" dirty="0" smtClean="0"/>
              <a:t>analysing </a:t>
            </a:r>
            <a:r>
              <a:rPr lang="en-IN" sz="2400" dirty="0"/>
              <a:t>and documenting the network traffic are present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 </a:t>
            </a:r>
            <a:r>
              <a:rPr lang="en-IN" sz="2400" dirty="0"/>
              <a:t>It is free to use.</a:t>
            </a:r>
          </a:p>
        </p:txBody>
      </p:sp>
    </p:spTree>
    <p:extLst>
      <p:ext uri="{BB962C8B-B14F-4D97-AF65-F5344CB8AC3E}">
        <p14:creationId xmlns:p14="http://schemas.microsoft.com/office/powerpoint/2010/main" val="27580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WIRESHARK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Wireshark was started with the intention of developing a tool for closely </a:t>
            </a:r>
            <a:r>
              <a:rPr lang="en-IN" sz="2400" dirty="0" smtClean="0"/>
              <a:t>analysing </a:t>
            </a:r>
            <a:r>
              <a:rPr lang="en-IN" sz="2400" dirty="0"/>
              <a:t>network packets. </a:t>
            </a:r>
            <a:endParaRPr lang="en-IN" sz="2400" dirty="0" smtClean="0"/>
          </a:p>
          <a:p>
            <a:pPr algn="just"/>
            <a:r>
              <a:rPr lang="en-IN" sz="2400" dirty="0" smtClean="0"/>
              <a:t>It </a:t>
            </a:r>
            <a:r>
              <a:rPr lang="en-IN" sz="2400" dirty="0"/>
              <a:t>was started by Gerald </a:t>
            </a:r>
            <a:r>
              <a:rPr lang="en-IN" sz="2400" dirty="0" err="1"/>
              <a:t>Combez</a:t>
            </a:r>
            <a:r>
              <a:rPr lang="en-IN" sz="2400" dirty="0"/>
              <a:t> in 1997. </a:t>
            </a:r>
            <a:endParaRPr lang="en-IN" sz="2400" dirty="0" smtClean="0"/>
          </a:p>
          <a:p>
            <a:pPr algn="just"/>
            <a:r>
              <a:rPr lang="en-IN" sz="2400" dirty="0" smtClean="0"/>
              <a:t>Its </a:t>
            </a:r>
            <a:r>
              <a:rPr lang="en-IN" sz="2400" dirty="0"/>
              <a:t>initial name was Ethereal. It was initially released in July 1998 as version 0.2.0. </a:t>
            </a:r>
            <a:endParaRPr lang="en-IN" sz="2400" dirty="0" smtClean="0"/>
          </a:p>
          <a:p>
            <a:pPr algn="just"/>
            <a:r>
              <a:rPr lang="en-IN" sz="2400" dirty="0" smtClean="0"/>
              <a:t>Due </a:t>
            </a:r>
            <a:r>
              <a:rPr lang="en-IN" sz="2400" dirty="0"/>
              <a:t>to the support it got from the developer community, it grew rapidly and was released as version 1.0 in 2008, almost two years after it was renamed to Wireshark. </a:t>
            </a:r>
          </a:p>
        </p:txBody>
      </p:sp>
    </p:spTree>
    <p:extLst>
      <p:ext uri="{BB962C8B-B14F-4D97-AF65-F5344CB8AC3E}">
        <p14:creationId xmlns:p14="http://schemas.microsoft.com/office/powerpoint/2010/main" val="270114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307" y="195127"/>
            <a:ext cx="10660566" cy="1280890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rgbClr val="7030A0"/>
                </a:solidFill>
              </a:rPr>
              <a:t>WIRESHARK INSTALLATION IN UBUNTU/ LINUX :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307" y="1015860"/>
            <a:ext cx="11106615" cy="5842140"/>
          </a:xfrm>
        </p:spPr>
        <p:txBody>
          <a:bodyPr/>
          <a:lstStyle/>
          <a:p>
            <a:r>
              <a:rPr lang="en-IN" dirty="0"/>
              <a:t>Open terminal in your system or press ALT + CTRL + T and run the below command</a:t>
            </a:r>
            <a:r>
              <a:rPr lang="en-IN" dirty="0" smtClean="0"/>
              <a:t>:</a:t>
            </a:r>
          </a:p>
          <a:p>
            <a:pPr marL="0" indent="0" algn="ctr">
              <a:buNone/>
            </a:pPr>
            <a:endParaRPr lang="en-IN" dirty="0" smtClean="0"/>
          </a:p>
          <a:p>
            <a:endParaRPr lang="en-IN" dirty="0"/>
          </a:p>
          <a:p>
            <a:r>
              <a:rPr lang="en-IN" dirty="0"/>
              <a:t>Update the repository</a:t>
            </a:r>
            <a:r>
              <a:rPr lang="en-IN" dirty="0" smtClean="0"/>
              <a:t>:</a:t>
            </a:r>
          </a:p>
          <a:p>
            <a:pPr marL="0" indent="0" algn="ctr"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Install </a:t>
            </a:r>
            <a:r>
              <a:rPr lang="en-IN" dirty="0"/>
              <a:t>wire shark using the below command</a:t>
            </a:r>
            <a:r>
              <a:rPr lang="en-IN" dirty="0" smtClean="0"/>
              <a:t>:</a:t>
            </a:r>
          </a:p>
          <a:p>
            <a:pPr marL="0" indent="0" algn="ctr">
              <a:buNone/>
            </a:pP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run the wire shark use the below </a:t>
            </a:r>
            <a:r>
              <a:rPr lang="en-IN" dirty="0" smtClean="0"/>
              <a:t>command:</a:t>
            </a:r>
          </a:p>
          <a:p>
            <a:pPr marL="0" indent="0" algn="ctr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09520" y="1468411"/>
            <a:ext cx="633412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09520" y="2617684"/>
            <a:ext cx="633412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09519" y="5103246"/>
            <a:ext cx="6334125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09519" y="3826598"/>
            <a:ext cx="63341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BASIC FEATURES OF WIRESHARK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Packet Monitor: </a:t>
            </a:r>
            <a:endParaRPr lang="en-IN" dirty="0" smtClean="0"/>
          </a:p>
          <a:p>
            <a:pPr lvl="1" algn="just"/>
            <a:r>
              <a:rPr lang="en-IN" dirty="0" smtClean="0"/>
              <a:t>This </a:t>
            </a:r>
            <a:r>
              <a:rPr lang="en-IN" dirty="0"/>
              <a:t>segment visually shows the packets flowing inside the network. </a:t>
            </a:r>
            <a:endParaRPr lang="en-IN" dirty="0" smtClean="0"/>
          </a:p>
          <a:p>
            <a:pPr lvl="1" algn="just"/>
            <a:r>
              <a:rPr lang="en-IN" dirty="0" smtClean="0"/>
              <a:t>There </a:t>
            </a:r>
            <a:r>
              <a:rPr lang="en-IN" dirty="0"/>
              <a:t>are </a:t>
            </a:r>
            <a:r>
              <a:rPr lang="en-IN" dirty="0" smtClean="0"/>
              <a:t>colour </a:t>
            </a:r>
            <a:r>
              <a:rPr lang="en-IN" dirty="0"/>
              <a:t>codes for each type of packet.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packets are shown with the following information : </a:t>
            </a:r>
          </a:p>
          <a:p>
            <a:pPr algn="just"/>
            <a:r>
              <a:rPr lang="en-IN" dirty="0"/>
              <a:t>1. Source address </a:t>
            </a:r>
          </a:p>
          <a:p>
            <a:pPr algn="just"/>
            <a:r>
              <a:rPr lang="en-IN" dirty="0"/>
              <a:t>2. Destination address </a:t>
            </a:r>
          </a:p>
          <a:p>
            <a:pPr algn="just"/>
            <a:r>
              <a:rPr lang="en-IN" dirty="0"/>
              <a:t>3. Packet type </a:t>
            </a:r>
          </a:p>
          <a:p>
            <a:pPr algn="just"/>
            <a:r>
              <a:rPr lang="en-IN" dirty="0"/>
              <a:t>4. Hex dump of the packet </a:t>
            </a:r>
          </a:p>
          <a:p>
            <a:pPr algn="just"/>
            <a:r>
              <a:rPr lang="en-IN" dirty="0"/>
              <a:t>5. Contents of the packet in text </a:t>
            </a:r>
          </a:p>
          <a:p>
            <a:pPr algn="just"/>
            <a:r>
              <a:rPr lang="en-IN" dirty="0"/>
              <a:t>6. Source port(if applicable) </a:t>
            </a:r>
          </a:p>
          <a:p>
            <a:pPr algn="just"/>
            <a:r>
              <a:rPr lang="en-IN" dirty="0"/>
              <a:t>7. Destination port(if applicable)</a:t>
            </a:r>
          </a:p>
        </p:txBody>
      </p:sp>
    </p:spTree>
    <p:extLst>
      <p:ext uri="{BB962C8B-B14F-4D97-AF65-F5344CB8AC3E}">
        <p14:creationId xmlns:p14="http://schemas.microsoft.com/office/powerpoint/2010/main" val="94191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466" y="178061"/>
            <a:ext cx="8911687" cy="128089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WORKING WITH WIRESHARK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465" y="1074233"/>
            <a:ext cx="10297885" cy="5426927"/>
          </a:xfrm>
        </p:spPr>
        <p:txBody>
          <a:bodyPr>
            <a:normAutofit/>
          </a:bodyPr>
          <a:lstStyle/>
          <a:p>
            <a:pPr algn="just"/>
            <a:r>
              <a:rPr lang="en-IN" sz="2200" b="1" dirty="0">
                <a:solidFill>
                  <a:srgbClr val="7030A0"/>
                </a:solidFill>
              </a:rPr>
              <a:t>Import from a capture file: </a:t>
            </a:r>
            <a:r>
              <a:rPr lang="en-IN" sz="2200" dirty="0"/>
              <a:t>This feature lets you import packets dump from a capture file to analyse further. There are many formats supported by Wireshark, some of them are:</a:t>
            </a:r>
          </a:p>
          <a:p>
            <a:pPr lvl="2" algn="just"/>
            <a:r>
              <a:rPr lang="en-IN" sz="2200" dirty="0" err="1" smtClean="0"/>
              <a:t>Pcapng</a:t>
            </a:r>
            <a:endParaRPr lang="en-IN" sz="2200" dirty="0" smtClean="0"/>
          </a:p>
          <a:p>
            <a:pPr algn="just"/>
            <a:r>
              <a:rPr lang="en-IN" sz="2200" b="1" dirty="0">
                <a:solidFill>
                  <a:srgbClr val="7030A0"/>
                </a:solidFill>
              </a:rPr>
              <a:t>Export to a capture file: </a:t>
            </a:r>
            <a:r>
              <a:rPr lang="en-IN" sz="2200" dirty="0"/>
              <a:t>Wireshark lets you save the results as a capture file to continue working on them at later point of time. The supported formats are: </a:t>
            </a:r>
          </a:p>
          <a:p>
            <a:pPr lvl="2" algn="just"/>
            <a:r>
              <a:rPr lang="en-IN" sz="2200" dirty="0" err="1" smtClean="0"/>
              <a:t>pcapng</a:t>
            </a:r>
            <a:r>
              <a:rPr lang="en-IN" sz="2200" dirty="0" smtClean="0"/>
              <a:t> </a:t>
            </a:r>
            <a:r>
              <a:rPr lang="en-IN" sz="2200" dirty="0"/>
              <a:t>(*.</a:t>
            </a:r>
            <a:r>
              <a:rPr lang="en-IN" sz="2200" dirty="0" err="1"/>
              <a:t>pcapng</a:t>
            </a:r>
            <a:r>
              <a:rPr lang="en-IN" sz="2200" dirty="0" smtClean="0"/>
              <a:t>)</a:t>
            </a:r>
          </a:p>
          <a:p>
            <a:pPr algn="just"/>
            <a:r>
              <a:rPr lang="en-IN" sz="2200" b="1" dirty="0">
                <a:solidFill>
                  <a:schemeClr val="accent2"/>
                </a:solidFill>
              </a:rPr>
              <a:t>Launch Wireshark</a:t>
            </a:r>
            <a:r>
              <a:rPr lang="en-IN" sz="2200" dirty="0"/>
              <a:t>, </a:t>
            </a:r>
            <a:r>
              <a:rPr lang="en-IN" sz="2200" b="1" dirty="0">
                <a:solidFill>
                  <a:srgbClr val="0070C0"/>
                </a:solidFill>
              </a:rPr>
              <a:t>select an interface( select one that is currently communicating, which can be verified by the zigzag pattern in front of the name of the interface)</a:t>
            </a:r>
            <a:r>
              <a:rPr lang="en-IN" sz="2200" dirty="0"/>
              <a:t> and click on the </a:t>
            </a:r>
            <a:r>
              <a:rPr lang="en-IN" sz="2200" b="1" dirty="0">
                <a:solidFill>
                  <a:schemeClr val="accent2"/>
                </a:solidFill>
              </a:rPr>
              <a:t>fin icon </a:t>
            </a:r>
            <a:r>
              <a:rPr lang="en-IN" sz="2200" dirty="0"/>
              <a:t>to start capturing packets</a:t>
            </a:r>
            <a:r>
              <a:rPr lang="en-IN" sz="2200" dirty="0" smtClean="0"/>
              <a:t>.</a:t>
            </a:r>
          </a:p>
          <a:p>
            <a:pPr algn="just"/>
            <a:r>
              <a:rPr lang="en-IN" sz="2200" dirty="0" smtClean="0"/>
              <a:t> </a:t>
            </a:r>
            <a:r>
              <a:rPr lang="en-IN" sz="2200" dirty="0"/>
              <a:t>Save the result as a capture file and exit after you are done seeing the traffic. </a:t>
            </a:r>
          </a:p>
        </p:txBody>
      </p:sp>
    </p:spTree>
    <p:extLst>
      <p:ext uri="{BB962C8B-B14F-4D97-AF65-F5344CB8AC3E}">
        <p14:creationId xmlns:p14="http://schemas.microsoft.com/office/powerpoint/2010/main" val="36798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60" y="16369"/>
            <a:ext cx="8911687" cy="128089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TCP ANALYSIS USING WIRESHARK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259" y="1297259"/>
            <a:ext cx="11093335" cy="5036634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TCP or Transmission Control Protocol </a:t>
            </a:r>
            <a:r>
              <a:rPr lang="en-IN" sz="2400" dirty="0" smtClean="0"/>
              <a:t>is a </a:t>
            </a:r>
            <a:r>
              <a:rPr lang="en-IN" sz="2400" b="1" dirty="0" smtClean="0">
                <a:solidFill>
                  <a:srgbClr val="FF0000"/>
                </a:solidFill>
              </a:rPr>
              <a:t>connection oriented, reliable, full –duplex, byte stream protocol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It </a:t>
            </a:r>
            <a:r>
              <a:rPr lang="en-IN" sz="2400" dirty="0"/>
              <a:t>has algorithms that solve complex errors arising in packet communications, i.e. </a:t>
            </a:r>
            <a:r>
              <a:rPr lang="en-IN" sz="2400" b="1" dirty="0">
                <a:solidFill>
                  <a:srgbClr val="FF0000"/>
                </a:solidFill>
              </a:rPr>
              <a:t>corrupted packets, invalid packets, duplicates</a:t>
            </a:r>
            <a:r>
              <a:rPr lang="en-IN" sz="2400" dirty="0"/>
              <a:t>, etc. </a:t>
            </a:r>
            <a:endParaRPr lang="en-IN" sz="2400" dirty="0" smtClean="0"/>
          </a:p>
          <a:p>
            <a:pPr algn="just"/>
            <a:r>
              <a:rPr lang="en-IN" sz="2400" dirty="0" smtClean="0"/>
              <a:t>Since </a:t>
            </a:r>
            <a:r>
              <a:rPr lang="en-IN" sz="2400" dirty="0"/>
              <a:t>it is used with IP(Internet Protocol), many times it is also referred to as </a:t>
            </a:r>
            <a:r>
              <a:rPr lang="en-IN" sz="2400" b="1" dirty="0">
                <a:solidFill>
                  <a:srgbClr val="FF0000"/>
                </a:solidFill>
              </a:rPr>
              <a:t>TCP/IP</a:t>
            </a:r>
            <a:r>
              <a:rPr lang="en-IN" sz="2400" dirty="0"/>
              <a:t>. </a:t>
            </a:r>
            <a:endParaRPr lang="en-IN" sz="2400" dirty="0" smtClean="0"/>
          </a:p>
          <a:p>
            <a:pPr algn="just"/>
            <a:r>
              <a:rPr lang="en-IN" sz="2400" dirty="0" smtClean="0"/>
              <a:t>Other features of TCP: </a:t>
            </a:r>
            <a:r>
              <a:rPr lang="en-IN" sz="2400" b="1" dirty="0" smtClean="0">
                <a:solidFill>
                  <a:srgbClr val="FF0000"/>
                </a:solidFill>
              </a:rPr>
              <a:t>sequencing, packet retransmission, acknowledgement.</a:t>
            </a:r>
          </a:p>
          <a:p>
            <a:pPr algn="just"/>
            <a:r>
              <a:rPr lang="en-IN" sz="2400" dirty="0" smtClean="0"/>
              <a:t>In </a:t>
            </a:r>
            <a:r>
              <a:rPr lang="en-IN" sz="2400" dirty="0"/>
              <a:t>order to start a communication, the TCP first establishes a connection using the </a:t>
            </a:r>
            <a:r>
              <a:rPr lang="en-IN" sz="2400" b="1" dirty="0">
                <a:solidFill>
                  <a:srgbClr val="FF0000"/>
                </a:solidFill>
              </a:rPr>
              <a:t>three-way-handshake. </a:t>
            </a:r>
            <a:endParaRPr lang="en-IN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2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505" y="389934"/>
            <a:ext cx="8911687" cy="128089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TCP Analysis using Wireshark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340" y="1226556"/>
            <a:ext cx="61055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817</TotalTime>
  <Words>1198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Term work 5: Using WIRESHARK analyze three way handshaking connection establishment, data transfer and connection termination in client server communication using TCP</vt:lpstr>
      <vt:lpstr>INTRODUCTION TO WIRESHARK</vt:lpstr>
      <vt:lpstr>WHY WIRESHARK IS SO POPULAR?</vt:lpstr>
      <vt:lpstr>WIRESHARK HISTORY</vt:lpstr>
      <vt:lpstr>WIRESHARK INSTALLATION IN UBUNTU/ LINUX :</vt:lpstr>
      <vt:lpstr>BASIC FEATURES OF WIRESHARK</vt:lpstr>
      <vt:lpstr>WORKING WITH WIRESHARK</vt:lpstr>
      <vt:lpstr>TCP ANALYSIS USING WIRESHARK</vt:lpstr>
      <vt:lpstr>TCP Analysis using Wireshark</vt:lpstr>
      <vt:lpstr>TCP ANALYSIS USING WIRESHARK</vt:lpstr>
      <vt:lpstr>TCP Analysis using Wireshark</vt:lpstr>
      <vt:lpstr>TCP Analysis using Wireshark</vt:lpstr>
      <vt:lpstr>TCP Analysis using Wireshark</vt:lpstr>
      <vt:lpstr>Learning outcomes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Lab2</cp:lastModifiedBy>
  <cp:revision>155</cp:revision>
  <dcterms:created xsi:type="dcterms:W3CDTF">2022-10-14T06:44:33Z</dcterms:created>
  <dcterms:modified xsi:type="dcterms:W3CDTF">2022-11-09T05:24:04Z</dcterms:modified>
</cp:coreProperties>
</file>