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0" r:id="rId3"/>
    <p:sldId id="271" r:id="rId4"/>
    <p:sldId id="266" r:id="rId5"/>
    <p:sldId id="257" r:id="rId6"/>
    <p:sldId id="258" r:id="rId7"/>
    <p:sldId id="259" r:id="rId8"/>
    <p:sldId id="276" r:id="rId9"/>
    <p:sldId id="261" r:id="rId10"/>
    <p:sldId id="272" r:id="rId11"/>
    <p:sldId id="260" r:id="rId12"/>
    <p:sldId id="273" r:id="rId13"/>
    <p:sldId id="262" r:id="rId14"/>
    <p:sldId id="263" r:id="rId15"/>
    <p:sldId id="274" r:id="rId16"/>
    <p:sldId id="264" r:id="rId17"/>
    <p:sldId id="275" r:id="rId18"/>
    <p:sldId id="265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F9C14-D333-4E9E-BD28-771A9E2E581B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CFA52-F691-4A62-AE1C-64446F13C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B022D1-B2EC-4D14-AE8E-F1F7C6CFA2AB}" type="slidenum">
              <a:rPr lang="en-US"/>
              <a:pPr/>
              <a:t>2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343400"/>
            <a:ext cx="6096000" cy="4343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009E-97D5-49BD-8EB3-C1AE8DF4492A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6F51-FB2C-4841-BCEA-CFF44C96F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009E-97D5-49BD-8EB3-C1AE8DF4492A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6F51-FB2C-4841-BCEA-CFF44C96F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009E-97D5-49BD-8EB3-C1AE8DF4492A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6F51-FB2C-4841-BCEA-CFF44C96F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5" y="274638"/>
            <a:ext cx="82518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34975" y="1600200"/>
            <a:ext cx="4060825" cy="48736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60825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5" y="274638"/>
            <a:ext cx="82518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4975" y="1600200"/>
            <a:ext cx="4060825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60825" cy="48736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009E-97D5-49BD-8EB3-C1AE8DF4492A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6F51-FB2C-4841-BCEA-CFF44C96F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009E-97D5-49BD-8EB3-C1AE8DF4492A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6F51-FB2C-4841-BCEA-CFF44C96F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009E-97D5-49BD-8EB3-C1AE8DF4492A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6F51-FB2C-4841-BCEA-CFF44C96F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009E-97D5-49BD-8EB3-C1AE8DF4492A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6F51-FB2C-4841-BCEA-CFF44C96F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009E-97D5-49BD-8EB3-C1AE8DF4492A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6F51-FB2C-4841-BCEA-CFF44C96F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009E-97D5-49BD-8EB3-C1AE8DF4492A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6F51-FB2C-4841-BCEA-CFF44C96F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009E-97D5-49BD-8EB3-C1AE8DF4492A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6F51-FB2C-4841-BCEA-CFF44C96F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009E-97D5-49BD-8EB3-C1AE8DF4492A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6F51-FB2C-4841-BCEA-CFF44C96F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E009E-97D5-49BD-8EB3-C1AE8DF4492A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6F51-FB2C-4841-BCEA-CFF44C96F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620000" cy="16002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3399"/>
                </a:solidFill>
                <a:latin typeface="Book Antiqua" pitchFamily="18" charset="0"/>
              </a:rPr>
              <a:t>                 Management </a:t>
            </a:r>
            <a:br>
              <a:rPr lang="en-US" b="1" dirty="0" smtClean="0">
                <a:solidFill>
                  <a:srgbClr val="003399"/>
                </a:solidFill>
                <a:latin typeface="Book Antiqua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Book Antiqua" pitchFamily="18" charset="0"/>
              </a:rPr>
              <a:t>Introduction</a:t>
            </a:r>
            <a:r>
              <a:rPr lang="en-US" b="1" dirty="0" smtClean="0">
                <a:solidFill>
                  <a:srgbClr val="003399"/>
                </a:solidFill>
                <a:latin typeface="Book Antiqua" pitchFamily="18" charset="0"/>
              </a:rPr>
              <a:t/>
            </a:r>
            <a:br>
              <a:rPr lang="en-US" b="1" dirty="0" smtClean="0">
                <a:solidFill>
                  <a:srgbClr val="003399"/>
                </a:solidFill>
                <a:latin typeface="Book Antiqua" pitchFamily="18" charset="0"/>
              </a:rPr>
            </a:br>
            <a:endParaRPr lang="en-US" dirty="0"/>
          </a:p>
        </p:txBody>
      </p:sp>
      <p:pic>
        <p:nvPicPr>
          <p:cNvPr id="2051" name="Picture 3" descr="C:\Users\winuser\Desktop\M&amp;E Unit I-Autonomous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752600"/>
            <a:ext cx="6553200" cy="38862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Planning</a:t>
            </a: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4975" y="1600200"/>
            <a:ext cx="5889625" cy="4873625"/>
          </a:xfrm>
        </p:spPr>
        <p:txBody>
          <a:bodyPr/>
          <a:lstStyle/>
          <a:p>
            <a:r>
              <a:rPr lang="en-US" sz="2800" b="1"/>
              <a:t>The management function that assesses the management environment to set future objectives and map out activities necessary to achieve those objectives.</a:t>
            </a:r>
          </a:p>
          <a:p>
            <a:pPr>
              <a:buFont typeface="Wingdings" pitchFamily="2" charset="2"/>
              <a:buNone/>
            </a:pPr>
            <a:endParaRPr lang="en-US" sz="1600" b="1"/>
          </a:p>
          <a:p>
            <a:r>
              <a:rPr lang="en-US" sz="2800" b="1"/>
              <a:t>To be effective, the objectives of individuals, teams, and management should be coordinated to support the firm’s mission.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6675" y="6705600"/>
            <a:ext cx="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endParaRPr lang="en-US" sz="1000" b="1" i="1">
              <a:solidFill>
                <a:schemeClr val="tx2"/>
              </a:solidFill>
              <a:latin typeface="Book Antiqua" pitchFamily="18" charset="0"/>
            </a:endParaRPr>
          </a:p>
        </p:txBody>
      </p:sp>
      <p:pic>
        <p:nvPicPr>
          <p:cNvPr id="24588" name="Picture 12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629400" y="1643063"/>
            <a:ext cx="2079625" cy="4329112"/>
          </a:xfrm>
          <a:noFill/>
          <a:ln/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Functions of Management</a:t>
            </a:r>
            <a:endParaRPr lang="en-US" dirty="0"/>
          </a:p>
        </p:txBody>
      </p:sp>
      <p:pic>
        <p:nvPicPr>
          <p:cNvPr id="5" name="Content Placeholder 4" descr="37f6eb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1" y="2605881"/>
            <a:ext cx="3605212" cy="2514600"/>
          </a:xfrm>
        </p:spPr>
      </p:pic>
      <p:sp>
        <p:nvSpPr>
          <p:cNvPr id="6" name="TextBox 5"/>
          <p:cNvSpPr txBox="1"/>
          <p:nvPr/>
        </p:nvSpPr>
        <p:spPr>
          <a:xfrm>
            <a:off x="685800" y="1981200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Book Antiqua" pitchFamily="18" charset="0"/>
              </a:rPr>
              <a:t>2.Organizing</a:t>
            </a:r>
            <a:endParaRPr lang="en-US" sz="3200" dirty="0">
              <a:solidFill>
                <a:srgbClr val="FF0000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Organizing</a:t>
            </a: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4975" y="1600200"/>
            <a:ext cx="5813425" cy="4873625"/>
          </a:xfrm>
        </p:spPr>
        <p:txBody>
          <a:bodyPr/>
          <a:lstStyle/>
          <a:p>
            <a:r>
              <a:rPr lang="en-US" sz="2800" b="1"/>
              <a:t>The management function that determines how the firm’s human, financial, physical, informational, and technical resources are arranged and coordinated to perform tasks to achieve desired goals.</a:t>
            </a:r>
          </a:p>
          <a:p>
            <a:pPr>
              <a:buFont typeface="Wingdings" pitchFamily="2" charset="2"/>
              <a:buNone/>
            </a:pPr>
            <a:endParaRPr lang="en-US" sz="1600" b="1"/>
          </a:p>
          <a:p>
            <a:r>
              <a:rPr lang="en-US" sz="2800" b="1"/>
              <a:t>The deployment of resources to achieve strategic goals.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6675" y="6705600"/>
            <a:ext cx="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endParaRPr lang="en-US" sz="1000" b="1" i="1">
              <a:solidFill>
                <a:schemeClr val="tx2"/>
              </a:solidFill>
              <a:latin typeface="Book Antiqua" pitchFamily="18" charset="0"/>
            </a:endParaRPr>
          </a:p>
        </p:txBody>
      </p:sp>
      <p:pic>
        <p:nvPicPr>
          <p:cNvPr id="25609" name="Picture 9" descr="pe01561_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337300" y="2689225"/>
            <a:ext cx="2371725" cy="2695575"/>
          </a:xfrm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Functions of Management</a:t>
            </a:r>
            <a:endParaRPr lang="en-US" dirty="0"/>
          </a:p>
        </p:txBody>
      </p:sp>
      <p:pic>
        <p:nvPicPr>
          <p:cNvPr id="4" name="Content Placeholder 3" descr="survey-2012-staffing-28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000" y="2656681"/>
            <a:ext cx="3556000" cy="2413000"/>
          </a:xfrm>
        </p:spPr>
      </p:pic>
      <p:sp>
        <p:nvSpPr>
          <p:cNvPr id="5" name="TextBox 4"/>
          <p:cNvSpPr txBox="1"/>
          <p:nvPr/>
        </p:nvSpPr>
        <p:spPr>
          <a:xfrm>
            <a:off x="685800" y="19812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Book Antiqua" pitchFamily="18" charset="0"/>
              </a:rPr>
              <a:t>3.Staffing</a:t>
            </a:r>
            <a:endParaRPr lang="en-US" sz="3200" dirty="0">
              <a:solidFill>
                <a:srgbClr val="FF0000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Functions of Management</a:t>
            </a:r>
            <a:endParaRPr lang="en-US" dirty="0"/>
          </a:p>
        </p:txBody>
      </p:sp>
      <p:pic>
        <p:nvPicPr>
          <p:cNvPr id="4" name="Content Placeholder 3" descr="Directing-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375" y="2438399"/>
            <a:ext cx="6191250" cy="3329781"/>
          </a:xfrm>
        </p:spPr>
      </p:pic>
      <p:sp>
        <p:nvSpPr>
          <p:cNvPr id="5" name="TextBox 4"/>
          <p:cNvSpPr txBox="1"/>
          <p:nvPr/>
        </p:nvSpPr>
        <p:spPr>
          <a:xfrm>
            <a:off x="685800" y="12192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Book Antiqua" pitchFamily="18" charset="0"/>
              </a:rPr>
              <a:t>4.Directing</a:t>
            </a:r>
            <a:endParaRPr lang="en-US" sz="3200" dirty="0">
              <a:solidFill>
                <a:srgbClr val="FF0000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Leading</a:t>
            </a: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4975" y="1600200"/>
            <a:ext cx="6194425" cy="48736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b="1"/>
              <a:t>The management function that energizes people to contribute their best individually and in cooperation with other people.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600" b="1"/>
          </a:p>
          <a:p>
            <a:pPr>
              <a:lnSpc>
                <a:spcPct val="90000"/>
              </a:lnSpc>
            </a:pPr>
            <a:r>
              <a:rPr lang="en-US" sz="2800" b="1"/>
              <a:t>This involves: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Clearly communicating organizational goals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Inspiring and motivating employees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Providing an example for others to follow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Guiding others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Creating conditions that encourage management of diversity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6675" y="6705600"/>
            <a:ext cx="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endParaRPr lang="en-US" sz="1000" b="1" i="1">
              <a:solidFill>
                <a:schemeClr val="tx2"/>
              </a:solidFill>
              <a:latin typeface="Book Antiqua" pitchFamily="18" charset="0"/>
            </a:endParaRPr>
          </a:p>
        </p:txBody>
      </p:sp>
      <p:pic>
        <p:nvPicPr>
          <p:cNvPr id="26631" name="Picture 7" descr="bd04972_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680200" y="1562100"/>
            <a:ext cx="2028825" cy="4454525"/>
          </a:xfrm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Functions of Management</a:t>
            </a:r>
            <a:endParaRPr lang="en-US" dirty="0"/>
          </a:p>
        </p:txBody>
      </p:sp>
      <p:pic>
        <p:nvPicPr>
          <p:cNvPr id="4" name="Content Placeholder 3" descr="RM05.16_ff_mgmtliability-630x42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25" y="2590799"/>
            <a:ext cx="6000750" cy="3272631"/>
          </a:xfrm>
        </p:spPr>
      </p:pic>
      <p:sp>
        <p:nvSpPr>
          <p:cNvPr id="5" name="TextBox 4"/>
          <p:cNvSpPr txBox="1"/>
          <p:nvPr/>
        </p:nvSpPr>
        <p:spPr>
          <a:xfrm>
            <a:off x="685800" y="175260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Book Antiqua" pitchFamily="18" charset="0"/>
              </a:rPr>
              <a:t>5.Controlling</a:t>
            </a:r>
            <a:endParaRPr lang="en-US" sz="3200" dirty="0">
              <a:solidFill>
                <a:srgbClr val="FF0000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Controlling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806700" y="1600200"/>
            <a:ext cx="5902325" cy="4873625"/>
          </a:xfrm>
        </p:spPr>
        <p:txBody>
          <a:bodyPr/>
          <a:lstStyle/>
          <a:p>
            <a:r>
              <a:rPr lang="en-US" sz="2800" b="1"/>
              <a:t>The management function that measures performance, compares it to objectives, implements necessary changes, and monitors progress.</a:t>
            </a:r>
          </a:p>
          <a:p>
            <a:pPr>
              <a:buFont typeface="Wingdings" pitchFamily="2" charset="2"/>
              <a:buNone/>
            </a:pPr>
            <a:endParaRPr lang="en-US" sz="1800" b="1"/>
          </a:p>
          <a:p>
            <a:r>
              <a:rPr lang="en-US" sz="2800" b="1"/>
              <a:t>Many of these issues involve feedback or identifying potential problems and taking corrective action.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6675" y="6705600"/>
            <a:ext cx="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endParaRPr lang="en-US" sz="1000" b="1" i="1">
              <a:solidFill>
                <a:schemeClr val="tx2"/>
              </a:solidFill>
              <a:latin typeface="Book Antiqua" pitchFamily="18" charset="0"/>
            </a:endParaRPr>
          </a:p>
        </p:txBody>
      </p:sp>
      <p:pic>
        <p:nvPicPr>
          <p:cNvPr id="27655" name="Picture 7" descr="bd06990_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34975" y="1792288"/>
            <a:ext cx="2308225" cy="3968750"/>
          </a:xfrm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Functional areas of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Production:</a:t>
            </a:r>
            <a:r>
              <a:rPr lang="en-US" dirty="0" smtClean="0"/>
              <a:t> Purchasing, Materials Management, R&amp;D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Marketing:</a:t>
            </a:r>
            <a:r>
              <a:rPr lang="en-US" dirty="0" smtClean="0"/>
              <a:t> Market Research and advertising, Sales Management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Finance and Accounting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 smtClean="0"/>
              <a:t> Costing, Investment Management, Taxation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Personnel: </a:t>
            </a:r>
            <a:r>
              <a:rPr lang="en-US" dirty="0" smtClean="0"/>
              <a:t>Recruitment, Selection, Training &amp; Development, Wage &amp; Salary Administration,  Performance Appraisal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Roles of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Manager</a:t>
            </a:r>
            <a:endParaRPr lang="en-US" dirty="0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idx="1"/>
          </p:nvPr>
        </p:nvSpPr>
        <p:spPr bwMode="auto">
          <a:xfrm>
            <a:off x="609600" y="1371600"/>
            <a:ext cx="81534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dirty="0" smtClean="0">
                <a:latin typeface="Book Antiqua" pitchFamily="18" charset="0"/>
              </a:rPr>
              <a:t>The </a:t>
            </a:r>
            <a:r>
              <a:rPr lang="en-US" sz="2400" dirty="0">
                <a:latin typeface="Book Antiqua" pitchFamily="18" charset="0"/>
              </a:rPr>
              <a:t>figurehead role (performing ceremonial and social duties as the organization’s </a:t>
            </a:r>
            <a:r>
              <a:rPr lang="en-US" sz="2400" dirty="0" smtClean="0">
                <a:latin typeface="Book Antiqua" pitchFamily="18" charset="0"/>
              </a:rPr>
              <a:t>representative)</a:t>
            </a:r>
          </a:p>
          <a:p>
            <a:pPr algn="just">
              <a:spcBef>
                <a:spcPct val="50000"/>
              </a:spcBef>
            </a:pPr>
            <a:r>
              <a:rPr lang="en-US" sz="2400" dirty="0" smtClean="0">
                <a:latin typeface="Book Antiqua" pitchFamily="18" charset="0"/>
              </a:rPr>
              <a:t>The </a:t>
            </a:r>
            <a:r>
              <a:rPr lang="en-US" sz="2400" dirty="0">
                <a:latin typeface="Book Antiqua" pitchFamily="18" charset="0"/>
              </a:rPr>
              <a:t>leader </a:t>
            </a:r>
            <a:r>
              <a:rPr lang="en-US" sz="2400" dirty="0" smtClean="0">
                <a:latin typeface="Book Antiqua" pitchFamily="18" charset="0"/>
              </a:rPr>
              <a:t>role</a:t>
            </a:r>
          </a:p>
          <a:p>
            <a:pPr algn="just">
              <a:spcBef>
                <a:spcPct val="50000"/>
              </a:spcBef>
            </a:pPr>
            <a:r>
              <a:rPr lang="en-US" sz="2400" dirty="0" smtClean="0">
                <a:latin typeface="Book Antiqua" pitchFamily="18" charset="0"/>
              </a:rPr>
              <a:t>The </a:t>
            </a:r>
            <a:r>
              <a:rPr lang="en-US" sz="2400" dirty="0">
                <a:latin typeface="Book Antiqua" pitchFamily="18" charset="0"/>
              </a:rPr>
              <a:t>liaison role (particularly with outsiders</a:t>
            </a:r>
            <a:r>
              <a:rPr lang="en-US" sz="2400" dirty="0" smtClean="0">
                <a:latin typeface="Book Antiqua" pitchFamily="18" charset="0"/>
              </a:rPr>
              <a:t>). The recipient role/ Monitoring role (receiving information about the operation of an enterprise)</a:t>
            </a:r>
          </a:p>
          <a:p>
            <a:pPr algn="just">
              <a:spcBef>
                <a:spcPct val="50000"/>
              </a:spcBef>
            </a:pPr>
            <a:r>
              <a:rPr lang="en-US" sz="2400" dirty="0" smtClean="0">
                <a:latin typeface="Book Antiqua" pitchFamily="18" charset="0"/>
              </a:rPr>
              <a:t>The disseminator role (passing information to subordinates) </a:t>
            </a:r>
          </a:p>
          <a:p>
            <a:pPr algn="just">
              <a:spcBef>
                <a:spcPct val="50000"/>
              </a:spcBef>
            </a:pPr>
            <a:r>
              <a:rPr lang="en-US" sz="2400" dirty="0" smtClean="0">
                <a:latin typeface="Book Antiqua" pitchFamily="18" charset="0"/>
              </a:rPr>
              <a:t> The spokesperson role (transmitting information to those outside the organization). </a:t>
            </a:r>
            <a:endParaRPr lang="en-US" sz="2400" dirty="0" smtClean="0">
              <a:latin typeface="Book Antiqua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sz="2400" dirty="0" smtClean="0">
                <a:latin typeface="Book Antiqua" pitchFamily="18" charset="0"/>
              </a:rPr>
              <a:t>The negotiator role</a:t>
            </a:r>
          </a:p>
          <a:p>
            <a:pPr algn="just">
              <a:spcBef>
                <a:spcPct val="50000"/>
              </a:spcBef>
            </a:pPr>
            <a:endParaRPr lang="en-US" sz="2400" dirty="0" smtClean="0">
              <a:latin typeface="Book Antiqua" pitchFamily="18" charset="0"/>
            </a:endParaRPr>
          </a:p>
          <a:p>
            <a:pPr algn="just">
              <a:spcBef>
                <a:spcPct val="50000"/>
              </a:spcBef>
            </a:pPr>
            <a:endParaRPr lang="en-US" sz="2400" dirty="0">
              <a:latin typeface="Book Antiqua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409575" y="407988"/>
          <a:ext cx="8324850" cy="6040437"/>
        </p:xfrm>
        <a:graphic>
          <a:graphicData uri="http://schemas.openxmlformats.org/presentationml/2006/ole">
            <p:oleObj spid="_x0000_s2050" name="Clip" r:id="rId4" imgW="8322840" imgH="6040080" progId="">
              <p:embed/>
            </p:oleObj>
          </a:graphicData>
        </a:graphic>
      </p:graphicFrame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295400" y="1905000"/>
            <a:ext cx="70104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b="1"/>
              <a:t>The performance of organizations depends to a large extent on how their resources are allocated and their ability to adapt to changing conditions.</a:t>
            </a:r>
          </a:p>
          <a:p>
            <a:pPr>
              <a:spcBef>
                <a:spcPct val="50000"/>
              </a:spcBef>
            </a:pPr>
            <a:r>
              <a:rPr lang="en-US" sz="2400" b="1"/>
              <a:t>Successful organizations know how to manage people and resources efficiently to accomplish organizational goals and to keep those goals in tune with changes in the external environment.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6675" y="6705600"/>
            <a:ext cx="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endParaRPr lang="en-US" sz="1000" b="1" i="1">
              <a:latin typeface="Book Antiqua" pitchFamily="18" charset="0"/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solidFill>
                  <a:schemeClr val="tx1"/>
                </a:solidFill>
              </a:rPr>
              <a:t>Management in the New Millennium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251200" y="1600200"/>
            <a:ext cx="5457825" cy="4873625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A firm can be </a:t>
            </a:r>
            <a:r>
              <a:rPr lang="en-US" b="1" i="1"/>
              <a:t>efficient</a:t>
            </a:r>
            <a:r>
              <a:rPr lang="en-US"/>
              <a:t> by making the best use of people, money, physical plant, and technology.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r>
              <a:rPr lang="en-US"/>
              <a:t>It is </a:t>
            </a:r>
            <a:r>
              <a:rPr lang="en-US" b="1" i="1"/>
              <a:t>ineffective</a:t>
            </a:r>
            <a:r>
              <a:rPr lang="en-US"/>
              <a:t> if its goals do not provide a sustained competitive advantage.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r>
              <a:rPr lang="en-US"/>
              <a:t>A firm with excellent goals would fail if it hired the wrong people, lost key contributors, relied on outdated technology, and made poor investment decisions.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6675" y="6705600"/>
            <a:ext cx="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endParaRPr lang="en-US" sz="1000" b="1" i="1">
              <a:latin typeface="Book Antiqua" pitchFamily="18" charset="0"/>
            </a:endParaRPr>
          </a:p>
        </p:txBody>
      </p:sp>
      <p:pic>
        <p:nvPicPr>
          <p:cNvPr id="16391" name="Picture 7" descr="bs01316_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42975" y="1536700"/>
            <a:ext cx="2136775" cy="4860925"/>
          </a:xfrm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3399"/>
                </a:solidFill>
                <a:latin typeface="Book Antiqua" pitchFamily="18" charset="0"/>
              </a:rPr>
              <a:t>What is Management ???</a:t>
            </a:r>
            <a:br>
              <a:rPr lang="en-US" b="1" dirty="0" smtClean="0">
                <a:solidFill>
                  <a:srgbClr val="003399"/>
                </a:solidFill>
                <a:latin typeface="Book Antiqua" pitchFamily="18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400"/>
            <a:ext cx="9144000" cy="1600200"/>
          </a:xfrm>
        </p:spPr>
        <p:txBody>
          <a:bodyPr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en-US" sz="2800" b="1" dirty="0" smtClean="0">
                <a:solidFill>
                  <a:schemeClr val="tx1"/>
                </a:solidFill>
                <a:latin typeface="Book Antiqua" pitchFamily="18" charset="0"/>
              </a:rPr>
              <a:t>Management By Koontz : 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The process of designing and maintaining an environment in which individuals, working together in groups, efficiently to accomplish the organizational objectives</a:t>
            </a:r>
          </a:p>
          <a:p>
            <a:pPr algn="just">
              <a:spcBef>
                <a:spcPct val="50000"/>
              </a:spcBef>
            </a:pPr>
            <a:endParaRPr lang="en-US" sz="2800" dirty="0">
              <a:solidFill>
                <a:schemeClr val="tx1"/>
              </a:solidFill>
              <a:latin typeface="Book Antiqua" pitchFamily="18" charset="0"/>
            </a:endParaRPr>
          </a:p>
          <a:p>
            <a:pPr algn="just">
              <a:spcBef>
                <a:spcPct val="50000"/>
              </a:spcBef>
            </a:pPr>
            <a:endParaRPr lang="en-US" sz="28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just">
              <a:spcBef>
                <a:spcPct val="50000"/>
              </a:spcBef>
            </a:pPr>
            <a:endParaRPr lang="en-US" sz="28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just">
              <a:spcBef>
                <a:spcPct val="50000"/>
              </a:spcBef>
            </a:pPr>
            <a:endParaRPr lang="en-US" sz="28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just">
              <a:spcBef>
                <a:spcPct val="50000"/>
              </a:spcBef>
            </a:pPr>
            <a:endParaRPr lang="en-US" sz="28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2819400"/>
            <a:ext cx="88392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b="1" dirty="0">
                <a:latin typeface="Book Antiqua" pitchFamily="18" charset="0"/>
              </a:rPr>
              <a:t>Management By Henri </a:t>
            </a:r>
            <a:r>
              <a:rPr lang="en-US" sz="2800" b="1" dirty="0" err="1">
                <a:latin typeface="Book Antiqua" pitchFamily="18" charset="0"/>
              </a:rPr>
              <a:t>Fayol</a:t>
            </a:r>
            <a:r>
              <a:rPr lang="en-US" sz="2800" b="1" dirty="0">
                <a:latin typeface="Book Antiqua" pitchFamily="18" charset="0"/>
              </a:rPr>
              <a:t> : </a:t>
            </a:r>
            <a:r>
              <a:rPr lang="en-US" sz="2800" dirty="0">
                <a:latin typeface="Book Antiqua" pitchFamily="18" charset="0"/>
              </a:rPr>
              <a:t>Management is conduct of affairs of business, moving towards its objectives through a continuous process of improvement and optimization of resources. </a:t>
            </a:r>
            <a:r>
              <a:rPr lang="en-US" sz="2800" b="1" dirty="0">
                <a:latin typeface="Book Antiqua" pitchFamily="18" charset="0"/>
              </a:rPr>
              <a:t> 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0" y="4953000"/>
            <a:ext cx="8458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b="1" dirty="0">
                <a:latin typeface="Book Antiqua" pitchFamily="18" charset="0"/>
              </a:rPr>
              <a:t>Management By Mary Parker </a:t>
            </a:r>
            <a:r>
              <a:rPr lang="en-US" sz="2800" b="1" dirty="0" err="1">
                <a:latin typeface="Book Antiqua" pitchFamily="18" charset="0"/>
              </a:rPr>
              <a:t>Follete</a:t>
            </a:r>
            <a:r>
              <a:rPr lang="en-US" sz="2800" b="1" dirty="0">
                <a:latin typeface="Book Antiqua" pitchFamily="18" charset="0"/>
              </a:rPr>
              <a:t> : </a:t>
            </a:r>
            <a:r>
              <a:rPr lang="en-US" sz="2800" dirty="0">
                <a:latin typeface="Book Antiqua" pitchFamily="18" charset="0"/>
              </a:rPr>
              <a:t>Management is the art of getting things done through people. </a:t>
            </a:r>
            <a:r>
              <a:rPr lang="en-US" sz="2800" b="1" dirty="0">
                <a:latin typeface="Book Antiqua" pitchFamily="18" charset="0"/>
              </a:rPr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003399"/>
                </a:solidFill>
                <a:latin typeface="Book Antiqua" pitchFamily="18" charset="0"/>
              </a:rPr>
              <a:t>What is Management</a:t>
            </a:r>
            <a:endParaRPr lang="en-US" sz="4000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idx="1"/>
          </p:nvPr>
        </p:nvSpPr>
        <p:spPr bwMode="auto">
          <a:xfrm>
            <a:off x="-381000" y="838200"/>
            <a:ext cx="952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None/>
            </a:pPr>
            <a:r>
              <a:rPr lang="en-US" sz="2400" b="1" dirty="0" smtClean="0">
                <a:latin typeface="Book Antiqua" pitchFamily="18" charset="0"/>
              </a:rPr>
              <a:t>     Management </a:t>
            </a:r>
            <a:r>
              <a:rPr lang="en-US" sz="2400" b="1" dirty="0">
                <a:latin typeface="Book Antiqua" pitchFamily="18" charset="0"/>
              </a:rPr>
              <a:t>by George R Terry : </a:t>
            </a:r>
            <a:r>
              <a:rPr lang="en-US" sz="2400" dirty="0">
                <a:latin typeface="Book Antiqua" pitchFamily="18" charset="0"/>
              </a:rPr>
              <a:t>Management is a process </a:t>
            </a:r>
            <a:r>
              <a:rPr lang="en-US" sz="2400" dirty="0" smtClean="0">
                <a:latin typeface="Book Antiqua" pitchFamily="18" charset="0"/>
              </a:rPr>
              <a:t>consisting of </a:t>
            </a:r>
            <a:r>
              <a:rPr lang="en-US" sz="2400" dirty="0">
                <a:latin typeface="Book Antiqua" pitchFamily="18" charset="0"/>
              </a:rPr>
              <a:t>planning, organizing, </a:t>
            </a:r>
            <a:r>
              <a:rPr lang="en-US" sz="2400" dirty="0" smtClean="0">
                <a:latin typeface="Book Antiqua" pitchFamily="18" charset="0"/>
              </a:rPr>
              <a:t>directing</a:t>
            </a:r>
            <a:r>
              <a:rPr lang="en-US" sz="2400" dirty="0">
                <a:latin typeface="Book Antiqua" pitchFamily="18" charset="0"/>
              </a:rPr>
              <a:t>, and controlling, performed to determine and accomplish the objectives by use of people and resources. </a:t>
            </a:r>
            <a:r>
              <a:rPr lang="en-US" sz="2400" b="1" dirty="0">
                <a:latin typeface="Book Antiqua" pitchFamily="18" charset="0"/>
              </a:rPr>
              <a:t>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0" y="2590800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b="1" dirty="0">
                <a:latin typeface="Book Antiqua" pitchFamily="18" charset="0"/>
              </a:rPr>
              <a:t>Management by ILO : </a:t>
            </a:r>
            <a:r>
              <a:rPr lang="en-US" sz="2400" dirty="0">
                <a:latin typeface="Book Antiqua" pitchFamily="18" charset="0"/>
              </a:rPr>
              <a:t>Management is the complex of continuously coordinated activity by means of which any undertaking administration/public or private service conducts its business . </a:t>
            </a:r>
            <a:r>
              <a:rPr lang="en-US" sz="2400" b="1" dirty="0">
                <a:latin typeface="Book Antiqua" pitchFamily="18" charset="0"/>
              </a:rPr>
              <a:t> </a:t>
            </a:r>
            <a:endParaRPr lang="en-US" sz="2400" b="1" dirty="0" smtClean="0">
              <a:latin typeface="Book Antiqua" pitchFamily="18" charset="0"/>
            </a:endParaRPr>
          </a:p>
          <a:p>
            <a:pPr algn="just">
              <a:spcBef>
                <a:spcPct val="50000"/>
              </a:spcBef>
            </a:pPr>
            <a:endParaRPr lang="en-US" sz="2400" b="1" dirty="0" smtClean="0">
              <a:latin typeface="Book Antiqua" pitchFamily="18" charset="0"/>
            </a:endParaRPr>
          </a:p>
          <a:p>
            <a:pPr algn="just">
              <a:spcBef>
                <a:spcPct val="50000"/>
              </a:spcBef>
            </a:pPr>
            <a:endParaRPr lang="en-US" sz="2400" b="1" dirty="0">
              <a:latin typeface="Book Antiqua" pitchFamily="18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4191000"/>
            <a:ext cx="91440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endParaRPr lang="en-US" sz="2400" b="1" dirty="0" smtClean="0">
              <a:latin typeface="Book Antiqua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sz="2400" b="1" dirty="0" smtClean="0">
                <a:latin typeface="Book Antiqua" pitchFamily="18" charset="0"/>
              </a:rPr>
              <a:t>Management </a:t>
            </a:r>
            <a:r>
              <a:rPr lang="en-US" sz="2400" b="1" dirty="0">
                <a:latin typeface="Book Antiqua" pitchFamily="18" charset="0"/>
              </a:rPr>
              <a:t>by Lawrence A. </a:t>
            </a:r>
            <a:r>
              <a:rPr lang="en-US" sz="2400" b="1" dirty="0" smtClean="0">
                <a:latin typeface="Book Antiqua" pitchFamily="18" charset="0"/>
              </a:rPr>
              <a:t>Apple </a:t>
            </a:r>
            <a:r>
              <a:rPr lang="en-US" sz="2400" b="1" dirty="0">
                <a:latin typeface="Book Antiqua" pitchFamily="18" charset="0"/>
              </a:rPr>
              <a:t>: </a:t>
            </a:r>
            <a:r>
              <a:rPr lang="en-US" sz="2400" dirty="0">
                <a:latin typeface="Book Antiqua" pitchFamily="18" charset="0"/>
              </a:rPr>
              <a:t>Management is guiding human and physical resources into a dynamic, hard hitting organization until that attains its objectives to the satisfaction of those served and with a high degree of morale and sense of attainment on the part of those rendering the service . </a:t>
            </a:r>
            <a:r>
              <a:rPr lang="en-US" sz="2400" b="1" dirty="0">
                <a:latin typeface="Book Antiqua" pitchFamily="18" charset="0"/>
              </a:rPr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Nature &amp; Characteristics of Management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latin typeface="Book Antiqua" pitchFamily="18" charset="0"/>
              </a:rPr>
              <a:t>Nature</a:t>
            </a:r>
          </a:p>
          <a:p>
            <a:r>
              <a:rPr lang="en-US" sz="2400" dirty="0" smtClean="0">
                <a:latin typeface="Book Antiqua" pitchFamily="18" charset="0"/>
              </a:rPr>
              <a:t>Management is multi disciplinary</a:t>
            </a:r>
            <a:endParaRPr lang="en-US" sz="2400" dirty="0" smtClean="0">
              <a:latin typeface="Book Antiqua" pitchFamily="18" charset="0"/>
            </a:endParaRPr>
          </a:p>
          <a:p>
            <a:r>
              <a:rPr lang="en-US" sz="2400" dirty="0" smtClean="0">
                <a:latin typeface="Book Antiqua" pitchFamily="18" charset="0"/>
              </a:rPr>
              <a:t>Universal </a:t>
            </a:r>
            <a:r>
              <a:rPr lang="en-US" sz="2400" dirty="0" smtClean="0">
                <a:latin typeface="Book Antiqua" pitchFamily="18" charset="0"/>
              </a:rPr>
              <a:t>application</a:t>
            </a:r>
          </a:p>
          <a:p>
            <a:r>
              <a:rPr lang="en-US" sz="2400" dirty="0" smtClean="0">
                <a:latin typeface="Book Antiqua" pitchFamily="18" charset="0"/>
              </a:rPr>
              <a:t>Dynamic nature of </a:t>
            </a:r>
            <a:r>
              <a:rPr lang="en-US" sz="2400" dirty="0" smtClean="0">
                <a:latin typeface="Book Antiqua" pitchFamily="18" charset="0"/>
              </a:rPr>
              <a:t>Principles of management</a:t>
            </a:r>
            <a:endParaRPr lang="en-US" sz="2400" dirty="0" smtClean="0">
              <a:latin typeface="Book Antiqua" pitchFamily="18" charset="0"/>
            </a:endParaRPr>
          </a:p>
          <a:p>
            <a:r>
              <a:rPr lang="en-US" sz="2400" dirty="0" smtClean="0">
                <a:latin typeface="Book Antiqua" pitchFamily="18" charset="0"/>
              </a:rPr>
              <a:t>Decision Making</a:t>
            </a:r>
          </a:p>
          <a:p>
            <a:r>
              <a:rPr lang="en-US" sz="2400" dirty="0" smtClean="0">
                <a:latin typeface="Book Antiqua" pitchFamily="18" charset="0"/>
              </a:rPr>
              <a:t>Management  Principles are relative and not absolute</a:t>
            </a:r>
          </a:p>
          <a:p>
            <a:r>
              <a:rPr lang="en-US" sz="2400" dirty="0" smtClean="0">
                <a:latin typeface="Book Antiqua" pitchFamily="18" charset="0"/>
              </a:rPr>
              <a:t>It is a Discipline/Career/Profession</a:t>
            </a:r>
          </a:p>
          <a:p>
            <a:r>
              <a:rPr lang="en-US" sz="2400" dirty="0" smtClean="0">
                <a:latin typeface="Book Antiqua" pitchFamily="18" charset="0"/>
              </a:rPr>
              <a:t> Management is a Science and an Art as well</a:t>
            </a:r>
            <a:endParaRPr lang="en-US" sz="2400" dirty="0">
              <a:latin typeface="Book Antiqua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Important Characteristics of Management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latin typeface="Book Antiqua" pitchFamily="18" charset="0"/>
              </a:rPr>
              <a:t>It should be stable</a:t>
            </a:r>
          </a:p>
          <a:p>
            <a:r>
              <a:rPr lang="en-US" sz="2400" dirty="0" smtClean="0">
                <a:latin typeface="Book Antiqua" pitchFamily="18" charset="0"/>
              </a:rPr>
              <a:t>It should be applicable to all kinds of organizations</a:t>
            </a:r>
          </a:p>
          <a:p>
            <a:r>
              <a:rPr lang="en-US" sz="2400" dirty="0" smtClean="0">
                <a:latin typeface="Book Antiqua" pitchFamily="18" charset="0"/>
              </a:rPr>
              <a:t>It is transparent</a:t>
            </a:r>
          </a:p>
          <a:p>
            <a:r>
              <a:rPr lang="en-US" sz="2400" dirty="0" smtClean="0">
                <a:latin typeface="Book Antiqua" pitchFamily="18" charset="0"/>
              </a:rPr>
              <a:t>Its approaches are very clear and goal oriented</a:t>
            </a:r>
          </a:p>
          <a:p>
            <a:r>
              <a:rPr lang="en-US" sz="2400" dirty="0" smtClean="0">
                <a:latin typeface="Book Antiqua" pitchFamily="18" charset="0"/>
              </a:rPr>
              <a:t>It should be simple yet effective</a:t>
            </a:r>
          </a:p>
          <a:p>
            <a:r>
              <a:rPr lang="en-US" sz="2400" dirty="0" smtClean="0">
                <a:latin typeface="Book Antiqua" pitchFamily="18" charset="0"/>
              </a:rPr>
              <a:t>It should be responsive to economic, technological, social, political factors that affect the areas of operation</a:t>
            </a:r>
          </a:p>
          <a:p>
            <a:r>
              <a:rPr lang="en-US" sz="2400" dirty="0" smtClean="0">
                <a:latin typeface="Book Antiqua" pitchFamily="18" charset="0"/>
              </a:rPr>
              <a:t>It should have well defined goals</a:t>
            </a:r>
          </a:p>
          <a:p>
            <a:r>
              <a:rPr lang="en-US" sz="2400" dirty="0" smtClean="0">
                <a:latin typeface="Book Antiqua" pitchFamily="18" charset="0"/>
              </a:rPr>
              <a:t>It should have good planning, organizing, staffing, directing and controlling functions</a:t>
            </a:r>
            <a:endParaRPr lang="en-US" sz="2400" dirty="0" smtClean="0">
              <a:latin typeface="Book Antiqua" pitchFamily="18" charset="0"/>
            </a:endParaRPr>
          </a:p>
          <a:p>
            <a:endParaRPr lang="en-US" sz="2400" dirty="0" smtClean="0">
              <a:latin typeface="Book Antiqua" pitchFamily="18" charset="0"/>
            </a:endParaRPr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rPr>
              <a:t>Scope of Management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latin typeface="Book Antiqua" pitchFamily="18" charset="0"/>
              </a:rPr>
              <a:t>Management plans the activities, coordinates and utilizes the available resources effectively and efficiently at minimum cost.</a:t>
            </a:r>
          </a:p>
          <a:p>
            <a:r>
              <a:rPr lang="en-US" sz="2800" dirty="0" smtClean="0">
                <a:latin typeface="Book Antiqua" pitchFamily="18" charset="0"/>
              </a:rPr>
              <a:t>The scope of management not limited to only business organization [Manufacturing], but extended to hospitals, education, financial organizations, govt. offices [service sectors]</a:t>
            </a:r>
          </a:p>
          <a:p>
            <a:r>
              <a:rPr lang="en-US" sz="2800" dirty="0" smtClean="0">
                <a:latin typeface="Book Antiqua" pitchFamily="18" charset="0"/>
              </a:rPr>
              <a:t>Include distribution management, marketing, personnel, production, purchase, transport, sales, supply chain, Database, security …..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Functions of Management</a:t>
            </a:r>
            <a:endParaRPr lang="en-US" dirty="0"/>
          </a:p>
        </p:txBody>
      </p:sp>
      <p:pic>
        <p:nvPicPr>
          <p:cNvPr id="4" name="Content Placeholder 3" descr="plannin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819400"/>
            <a:ext cx="3962400" cy="3328575"/>
          </a:xfrm>
        </p:spPr>
      </p:pic>
      <p:sp>
        <p:nvSpPr>
          <p:cNvPr id="5" name="TextBox 4"/>
          <p:cNvSpPr txBox="1"/>
          <p:nvPr/>
        </p:nvSpPr>
        <p:spPr>
          <a:xfrm>
            <a:off x="685800" y="19812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Book Antiqua" pitchFamily="18" charset="0"/>
              </a:rPr>
              <a:t>1.Planning</a:t>
            </a:r>
            <a:endParaRPr lang="en-US" sz="3200" dirty="0">
              <a:solidFill>
                <a:srgbClr val="FF0000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810</Words>
  <Application>Microsoft Office PowerPoint</Application>
  <PresentationFormat>On-screen Show (4:3)</PresentationFormat>
  <Paragraphs>91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Clip</vt:lpstr>
      <vt:lpstr>                 Management  Introduction </vt:lpstr>
      <vt:lpstr>Slide 2</vt:lpstr>
      <vt:lpstr>Management in the New Millennium</vt:lpstr>
      <vt:lpstr>What is Management ??? </vt:lpstr>
      <vt:lpstr>What is Management</vt:lpstr>
      <vt:lpstr>Nature &amp; Characteristics of Management</vt:lpstr>
      <vt:lpstr>Slide 7</vt:lpstr>
      <vt:lpstr>Scope of Management</vt:lpstr>
      <vt:lpstr>Functions of Management</vt:lpstr>
      <vt:lpstr>Planning</vt:lpstr>
      <vt:lpstr>Functions of Management</vt:lpstr>
      <vt:lpstr>Organizing</vt:lpstr>
      <vt:lpstr>Functions of Management</vt:lpstr>
      <vt:lpstr>Functions of Management</vt:lpstr>
      <vt:lpstr>Leading</vt:lpstr>
      <vt:lpstr>Functions of Management</vt:lpstr>
      <vt:lpstr>Controlling</vt:lpstr>
      <vt:lpstr>Functional areas of Management</vt:lpstr>
      <vt:lpstr>Roles of Manager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Management ???</dc:title>
  <dc:creator>winuser</dc:creator>
  <cp:lastModifiedBy>SHIVAKUMAR</cp:lastModifiedBy>
  <cp:revision>31</cp:revision>
  <dcterms:created xsi:type="dcterms:W3CDTF">2017-07-31T22:07:32Z</dcterms:created>
  <dcterms:modified xsi:type="dcterms:W3CDTF">2017-08-02T06:45:02Z</dcterms:modified>
</cp:coreProperties>
</file>