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009E-97D5-49BD-8EB3-C1AE8DF4492A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B6F51-FB2C-4841-BCEA-CFF44C96F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009E-97D5-49BD-8EB3-C1AE8DF4492A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B6F51-FB2C-4841-BCEA-CFF44C96F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009E-97D5-49BD-8EB3-C1AE8DF4492A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B6F51-FB2C-4841-BCEA-CFF44C96F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009E-97D5-49BD-8EB3-C1AE8DF4492A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B6F51-FB2C-4841-BCEA-CFF44C96F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009E-97D5-49BD-8EB3-C1AE8DF4492A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B6F51-FB2C-4841-BCEA-CFF44C96F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009E-97D5-49BD-8EB3-C1AE8DF4492A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B6F51-FB2C-4841-BCEA-CFF44C96F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009E-97D5-49BD-8EB3-C1AE8DF4492A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B6F51-FB2C-4841-BCEA-CFF44C96F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009E-97D5-49BD-8EB3-C1AE8DF4492A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B6F51-FB2C-4841-BCEA-CFF44C96F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009E-97D5-49BD-8EB3-C1AE8DF4492A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B6F51-FB2C-4841-BCEA-CFF44C96F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009E-97D5-49BD-8EB3-C1AE8DF4492A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B6F51-FB2C-4841-BCEA-CFF44C96F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009E-97D5-49BD-8EB3-C1AE8DF4492A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B6F51-FB2C-4841-BCEA-CFF44C96F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E009E-97D5-49BD-8EB3-C1AE8DF4492A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6F51-FB2C-4841-BCEA-CFF44C96F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620000" cy="16002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3399"/>
                </a:solidFill>
                <a:latin typeface="Book Antiqua" pitchFamily="18" charset="0"/>
              </a:rPr>
              <a:t>                 Management </a:t>
            </a:r>
            <a:br>
              <a:rPr lang="en-US" b="1" dirty="0" smtClean="0">
                <a:solidFill>
                  <a:srgbClr val="003399"/>
                </a:solidFill>
                <a:latin typeface="Book Antiqua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Book Antiqua" pitchFamily="18" charset="0"/>
              </a:rPr>
              <a:t>Introduction</a:t>
            </a:r>
            <a:r>
              <a:rPr lang="en-US" b="1" dirty="0" smtClean="0">
                <a:solidFill>
                  <a:srgbClr val="003399"/>
                </a:solidFill>
                <a:latin typeface="Book Antiqua" pitchFamily="18" charset="0"/>
              </a:rPr>
              <a:t/>
            </a:r>
            <a:br>
              <a:rPr lang="en-US" b="1" dirty="0" smtClean="0">
                <a:solidFill>
                  <a:srgbClr val="003399"/>
                </a:solidFill>
                <a:latin typeface="Book Antiqua" pitchFamily="18" charset="0"/>
              </a:rPr>
            </a:br>
            <a:endParaRPr lang="en-US" dirty="0"/>
          </a:p>
        </p:txBody>
      </p:sp>
      <p:pic>
        <p:nvPicPr>
          <p:cNvPr id="2051" name="Picture 3" descr="C:\Users\winuser\Desktop\M&amp;E Unit I-Autonomous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752600"/>
            <a:ext cx="6553200" cy="38862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Functions of Management</a:t>
            </a:r>
            <a:endParaRPr lang="en-US" dirty="0"/>
          </a:p>
        </p:txBody>
      </p:sp>
      <p:pic>
        <p:nvPicPr>
          <p:cNvPr id="4" name="Content Placeholder 3" descr="RM05.16_ff_mgmtliability-630x42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25" y="2590799"/>
            <a:ext cx="6000750" cy="3272631"/>
          </a:xfrm>
        </p:spPr>
      </p:pic>
      <p:sp>
        <p:nvSpPr>
          <p:cNvPr id="5" name="TextBox 4"/>
          <p:cNvSpPr txBox="1"/>
          <p:nvPr/>
        </p:nvSpPr>
        <p:spPr>
          <a:xfrm>
            <a:off x="685800" y="1752600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Book Antiqua" pitchFamily="18" charset="0"/>
              </a:rPr>
              <a:t>5.Controlling</a:t>
            </a:r>
            <a:endParaRPr lang="en-US" sz="3200" dirty="0">
              <a:solidFill>
                <a:srgbClr val="FF0000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Functional areas of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Production:</a:t>
            </a:r>
            <a:r>
              <a:rPr lang="en-US" dirty="0" smtClean="0"/>
              <a:t> Purchasing, Materials Management, R&amp;D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Marketing:</a:t>
            </a:r>
            <a:r>
              <a:rPr lang="en-US" dirty="0" smtClean="0"/>
              <a:t> Market Research and advertising, Sales Management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Finance and Accounting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 smtClean="0"/>
              <a:t> Costing, Investment Management, Taxation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Personnel: </a:t>
            </a:r>
            <a:r>
              <a:rPr lang="en-US" dirty="0" smtClean="0"/>
              <a:t>Recruitment, Selection, Training &amp; Development, Wage &amp; Salary Administration,  Performance Appraisal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Roles of Management</a:t>
            </a:r>
            <a:endParaRPr lang="en-US" dirty="0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5000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Book Antiqua" pitchFamily="18" charset="0"/>
              </a:rPr>
              <a:t>Interpersonal roles </a:t>
            </a:r>
          </a:p>
          <a:p>
            <a:pPr algn="just">
              <a:spcBef>
                <a:spcPct val="50000"/>
              </a:spcBef>
            </a:pPr>
            <a:r>
              <a:rPr lang="en-US" sz="2400" dirty="0">
                <a:latin typeface="Book Antiqua" pitchFamily="18" charset="0"/>
              </a:rPr>
              <a:t>The figurehead role (performing ceremonial and social duties as the organization’s </a:t>
            </a:r>
            <a:r>
              <a:rPr lang="en-US" sz="2400" dirty="0" smtClean="0">
                <a:latin typeface="Book Antiqua" pitchFamily="18" charset="0"/>
              </a:rPr>
              <a:t>representative)</a:t>
            </a:r>
          </a:p>
          <a:p>
            <a:pPr algn="just">
              <a:spcBef>
                <a:spcPct val="50000"/>
              </a:spcBef>
            </a:pPr>
            <a:r>
              <a:rPr lang="en-US" sz="2400" dirty="0" smtClean="0">
                <a:latin typeface="Book Antiqua" pitchFamily="18" charset="0"/>
              </a:rPr>
              <a:t>The </a:t>
            </a:r>
            <a:r>
              <a:rPr lang="en-US" sz="2400" dirty="0">
                <a:latin typeface="Book Antiqua" pitchFamily="18" charset="0"/>
              </a:rPr>
              <a:t>leader </a:t>
            </a:r>
            <a:r>
              <a:rPr lang="en-US" sz="2400" dirty="0" smtClean="0">
                <a:latin typeface="Book Antiqua" pitchFamily="18" charset="0"/>
              </a:rPr>
              <a:t>role</a:t>
            </a:r>
          </a:p>
          <a:p>
            <a:pPr algn="just">
              <a:spcBef>
                <a:spcPct val="50000"/>
              </a:spcBef>
            </a:pPr>
            <a:r>
              <a:rPr lang="en-US" sz="2400" dirty="0" smtClean="0">
                <a:latin typeface="Book Antiqua" pitchFamily="18" charset="0"/>
              </a:rPr>
              <a:t>The </a:t>
            </a:r>
            <a:r>
              <a:rPr lang="en-US" sz="2400" dirty="0">
                <a:latin typeface="Book Antiqua" pitchFamily="18" charset="0"/>
              </a:rPr>
              <a:t>liaison role (particularly with outsiders).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Roles of Management</a:t>
            </a:r>
            <a:endParaRPr lang="en-US" dirty="0"/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spcBef>
                <a:spcPct val="5000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Book Antiqua" pitchFamily="18" charset="0"/>
              </a:rPr>
              <a:t>Informational roles </a:t>
            </a:r>
          </a:p>
          <a:p>
            <a:pPr marL="342900" indent="-342900" algn="just">
              <a:spcBef>
                <a:spcPct val="50000"/>
              </a:spcBef>
            </a:pPr>
            <a:r>
              <a:rPr lang="en-US" sz="2400" dirty="0" smtClean="0">
                <a:latin typeface="Book Antiqua" pitchFamily="18" charset="0"/>
              </a:rPr>
              <a:t>The </a:t>
            </a:r>
            <a:r>
              <a:rPr lang="en-US" sz="2400" dirty="0">
                <a:latin typeface="Book Antiqua" pitchFamily="18" charset="0"/>
              </a:rPr>
              <a:t>recipient </a:t>
            </a:r>
            <a:r>
              <a:rPr lang="en-US" sz="2400" dirty="0" smtClean="0">
                <a:latin typeface="Book Antiqua" pitchFamily="18" charset="0"/>
              </a:rPr>
              <a:t>role/ Monitoring role </a:t>
            </a:r>
            <a:r>
              <a:rPr lang="en-US" sz="2400" dirty="0">
                <a:latin typeface="Book Antiqua" pitchFamily="18" charset="0"/>
              </a:rPr>
              <a:t>(receiving information about the operation of an enterprise)</a:t>
            </a:r>
          </a:p>
          <a:p>
            <a:pPr marL="342900" indent="-342900" algn="just">
              <a:spcBef>
                <a:spcPct val="50000"/>
              </a:spcBef>
            </a:pPr>
            <a:r>
              <a:rPr lang="en-US" sz="2400" dirty="0" smtClean="0">
                <a:latin typeface="Book Antiqua" pitchFamily="18" charset="0"/>
              </a:rPr>
              <a:t>The </a:t>
            </a:r>
            <a:r>
              <a:rPr lang="en-US" sz="2400" dirty="0">
                <a:latin typeface="Book Antiqua" pitchFamily="18" charset="0"/>
              </a:rPr>
              <a:t>disseminator role (passing information to subordinates) </a:t>
            </a:r>
          </a:p>
          <a:p>
            <a:pPr marL="342900" indent="-342900" algn="just">
              <a:spcBef>
                <a:spcPct val="50000"/>
              </a:spcBef>
            </a:pP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>
                <a:latin typeface="Book Antiqua" pitchFamily="18" charset="0"/>
              </a:rPr>
              <a:t>The spokesperson role (transmitting information to those outside the organization).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Roles of Management</a:t>
            </a:r>
            <a:endParaRPr lang="en-US" dirty="0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spcBef>
                <a:spcPct val="5000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Book Antiqua" pitchFamily="18" charset="0"/>
              </a:rPr>
              <a:t>Decision roles </a:t>
            </a:r>
          </a:p>
          <a:p>
            <a:pPr marL="342900" indent="-342900" algn="just">
              <a:spcBef>
                <a:spcPct val="50000"/>
              </a:spcBef>
            </a:pPr>
            <a:r>
              <a:rPr lang="en-US" sz="2400" dirty="0" smtClean="0">
                <a:latin typeface="Book Antiqua" pitchFamily="18" charset="0"/>
              </a:rPr>
              <a:t>The </a:t>
            </a:r>
            <a:r>
              <a:rPr lang="en-US" sz="2400" dirty="0">
                <a:latin typeface="Book Antiqua" pitchFamily="18" charset="0"/>
              </a:rPr>
              <a:t>entrepreneurial role</a:t>
            </a:r>
          </a:p>
          <a:p>
            <a:pPr marL="342900" indent="-342900" algn="just">
              <a:spcBef>
                <a:spcPct val="50000"/>
              </a:spcBef>
            </a:pPr>
            <a:r>
              <a:rPr lang="en-US" sz="2400" dirty="0" smtClean="0">
                <a:latin typeface="Book Antiqua" pitchFamily="18" charset="0"/>
              </a:rPr>
              <a:t>The </a:t>
            </a:r>
            <a:r>
              <a:rPr lang="en-US" sz="2400" dirty="0">
                <a:latin typeface="Book Antiqua" pitchFamily="18" charset="0"/>
              </a:rPr>
              <a:t>disturbance-handler role</a:t>
            </a:r>
          </a:p>
          <a:p>
            <a:pPr marL="342900" indent="-342900" algn="just">
              <a:spcBef>
                <a:spcPct val="50000"/>
              </a:spcBef>
            </a:pPr>
            <a:r>
              <a:rPr lang="en-US" sz="2400" dirty="0" smtClean="0">
                <a:latin typeface="Book Antiqua" pitchFamily="18" charset="0"/>
              </a:rPr>
              <a:t> The </a:t>
            </a:r>
            <a:r>
              <a:rPr lang="en-US" sz="2400" dirty="0">
                <a:latin typeface="Book Antiqua" pitchFamily="18" charset="0"/>
              </a:rPr>
              <a:t>resource-allocator role</a:t>
            </a:r>
          </a:p>
          <a:p>
            <a:pPr marL="342900" indent="-342900" algn="just">
              <a:spcBef>
                <a:spcPct val="50000"/>
              </a:spcBef>
            </a:pPr>
            <a:r>
              <a:rPr lang="en-US" sz="2400" dirty="0" smtClean="0">
                <a:latin typeface="Book Antiqua" pitchFamily="18" charset="0"/>
              </a:rPr>
              <a:t>The </a:t>
            </a:r>
            <a:r>
              <a:rPr lang="en-US" sz="2400" dirty="0">
                <a:latin typeface="Book Antiqua" pitchFamily="18" charset="0"/>
              </a:rPr>
              <a:t>negotiator role (dealing with various  persons and groups of persons).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62000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3399"/>
                </a:solidFill>
                <a:latin typeface="Book Antiqua" pitchFamily="18" charset="0"/>
              </a:rPr>
              <a:t>What is Management ???</a:t>
            </a:r>
            <a:br>
              <a:rPr lang="en-US" b="1" dirty="0" smtClean="0">
                <a:solidFill>
                  <a:srgbClr val="003399"/>
                </a:solidFill>
                <a:latin typeface="Book Antiqua" pitchFamily="18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14400"/>
            <a:ext cx="9144000" cy="1600200"/>
          </a:xfrm>
        </p:spPr>
        <p:txBody>
          <a:bodyPr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en-US" sz="2800" b="1" dirty="0" smtClean="0">
                <a:solidFill>
                  <a:schemeClr val="tx1"/>
                </a:solidFill>
                <a:latin typeface="Book Antiqua" pitchFamily="18" charset="0"/>
              </a:rPr>
              <a:t>Management By Koontz : 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The process of designing and maintaining an environment in which individuals, working together in groups, efficiently 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to accomplish the organizational objectives</a:t>
            </a:r>
            <a:endParaRPr lang="en-US" sz="28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just">
              <a:spcBef>
                <a:spcPct val="50000"/>
              </a:spcBef>
            </a:pPr>
            <a:endParaRPr lang="en-US" sz="2800" dirty="0">
              <a:solidFill>
                <a:schemeClr val="tx1"/>
              </a:solidFill>
              <a:latin typeface="Book Antiqua" pitchFamily="18" charset="0"/>
            </a:endParaRPr>
          </a:p>
          <a:p>
            <a:pPr algn="just">
              <a:spcBef>
                <a:spcPct val="50000"/>
              </a:spcBef>
            </a:pPr>
            <a:endParaRPr lang="en-US" sz="28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just">
              <a:spcBef>
                <a:spcPct val="50000"/>
              </a:spcBef>
            </a:pPr>
            <a:endParaRPr lang="en-US" sz="28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just">
              <a:spcBef>
                <a:spcPct val="50000"/>
              </a:spcBef>
            </a:pPr>
            <a:endParaRPr lang="en-US" sz="28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just">
              <a:spcBef>
                <a:spcPct val="50000"/>
              </a:spcBef>
            </a:pPr>
            <a:endParaRPr lang="en-US" sz="28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2819400"/>
            <a:ext cx="88392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800" b="1" dirty="0">
                <a:latin typeface="Book Antiqua" pitchFamily="18" charset="0"/>
              </a:rPr>
              <a:t>Management By Henri </a:t>
            </a:r>
            <a:r>
              <a:rPr lang="en-US" sz="2800" b="1" dirty="0" err="1">
                <a:latin typeface="Book Antiqua" pitchFamily="18" charset="0"/>
              </a:rPr>
              <a:t>Fayol</a:t>
            </a:r>
            <a:r>
              <a:rPr lang="en-US" sz="2800" b="1" dirty="0">
                <a:latin typeface="Book Antiqua" pitchFamily="18" charset="0"/>
              </a:rPr>
              <a:t> : </a:t>
            </a:r>
            <a:r>
              <a:rPr lang="en-US" sz="2800" dirty="0">
                <a:latin typeface="Book Antiqua" pitchFamily="18" charset="0"/>
              </a:rPr>
              <a:t>Management is conduct of affairs of business, moving towards its objectives through a continuous process of improvement and optimization of resources. </a:t>
            </a:r>
            <a:r>
              <a:rPr lang="en-US" sz="2800" b="1" dirty="0">
                <a:latin typeface="Book Antiqua" pitchFamily="18" charset="0"/>
              </a:rPr>
              <a:t> 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0" y="5334000"/>
            <a:ext cx="8458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800" b="1" dirty="0">
                <a:latin typeface="Book Antiqua" pitchFamily="18" charset="0"/>
              </a:rPr>
              <a:t>Management By Mary Parker </a:t>
            </a:r>
            <a:r>
              <a:rPr lang="en-US" sz="2800" b="1" dirty="0" err="1">
                <a:latin typeface="Book Antiqua" pitchFamily="18" charset="0"/>
              </a:rPr>
              <a:t>Follete</a:t>
            </a:r>
            <a:r>
              <a:rPr lang="en-US" sz="2800" b="1" dirty="0">
                <a:latin typeface="Book Antiqua" pitchFamily="18" charset="0"/>
              </a:rPr>
              <a:t> : </a:t>
            </a:r>
            <a:r>
              <a:rPr lang="en-US" sz="2800" dirty="0">
                <a:latin typeface="Book Antiqua" pitchFamily="18" charset="0"/>
              </a:rPr>
              <a:t>Management is the art of getting things done through people. </a:t>
            </a:r>
            <a:r>
              <a:rPr lang="en-US" sz="2800" b="1" dirty="0">
                <a:latin typeface="Book Antiqua" pitchFamily="18" charset="0"/>
              </a:rPr>
              <a:t>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003399"/>
                </a:solidFill>
                <a:latin typeface="Book Antiqua" pitchFamily="18" charset="0"/>
              </a:rPr>
              <a:t>What is Management</a:t>
            </a:r>
            <a:endParaRPr lang="en-US" sz="4000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idx="1"/>
          </p:nvPr>
        </p:nvSpPr>
        <p:spPr bwMode="auto">
          <a:xfrm>
            <a:off x="-381000" y="838200"/>
            <a:ext cx="952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None/>
            </a:pPr>
            <a:r>
              <a:rPr lang="en-US" sz="2400" b="1" dirty="0" smtClean="0">
                <a:latin typeface="Book Antiqua" pitchFamily="18" charset="0"/>
              </a:rPr>
              <a:t>     Management </a:t>
            </a:r>
            <a:r>
              <a:rPr lang="en-US" sz="2400" b="1" dirty="0">
                <a:latin typeface="Book Antiqua" pitchFamily="18" charset="0"/>
              </a:rPr>
              <a:t>by George R Terry : </a:t>
            </a:r>
            <a:r>
              <a:rPr lang="en-US" sz="2400" dirty="0">
                <a:latin typeface="Book Antiqua" pitchFamily="18" charset="0"/>
              </a:rPr>
              <a:t>Management is a process </a:t>
            </a:r>
            <a:r>
              <a:rPr lang="en-US" sz="2400" dirty="0" smtClean="0">
                <a:latin typeface="Book Antiqua" pitchFamily="18" charset="0"/>
              </a:rPr>
              <a:t>consisting of </a:t>
            </a:r>
            <a:r>
              <a:rPr lang="en-US" sz="2400" dirty="0">
                <a:latin typeface="Book Antiqua" pitchFamily="18" charset="0"/>
              </a:rPr>
              <a:t>planning, organizing, </a:t>
            </a:r>
            <a:r>
              <a:rPr lang="en-US" sz="2400" dirty="0" smtClean="0">
                <a:latin typeface="Book Antiqua" pitchFamily="18" charset="0"/>
              </a:rPr>
              <a:t>directing</a:t>
            </a:r>
            <a:r>
              <a:rPr lang="en-US" sz="2400" dirty="0">
                <a:latin typeface="Book Antiqua" pitchFamily="18" charset="0"/>
              </a:rPr>
              <a:t>, and controlling, performed to determine and accomplish the objectives by use of people and resources. </a:t>
            </a:r>
            <a:r>
              <a:rPr lang="en-US" sz="2400" b="1" dirty="0">
                <a:latin typeface="Book Antiqua" pitchFamily="18" charset="0"/>
              </a:rPr>
              <a:t> 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0" y="2590800"/>
            <a:ext cx="9144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400" b="1" dirty="0">
                <a:latin typeface="Book Antiqua" pitchFamily="18" charset="0"/>
              </a:rPr>
              <a:t>Management by ILO : </a:t>
            </a:r>
            <a:r>
              <a:rPr lang="en-US" sz="2400" dirty="0">
                <a:latin typeface="Book Antiqua" pitchFamily="18" charset="0"/>
              </a:rPr>
              <a:t>Management is the complex of continuously coordinated activity by means of which any undertaking administration/public or private service conducts its business . </a:t>
            </a:r>
            <a:r>
              <a:rPr lang="en-US" sz="2400" b="1" dirty="0">
                <a:latin typeface="Book Antiqua" pitchFamily="18" charset="0"/>
              </a:rPr>
              <a:t> </a:t>
            </a:r>
            <a:endParaRPr lang="en-US" sz="2400" b="1" dirty="0" smtClean="0">
              <a:latin typeface="Book Antiqua" pitchFamily="18" charset="0"/>
            </a:endParaRPr>
          </a:p>
          <a:p>
            <a:pPr algn="just">
              <a:spcBef>
                <a:spcPct val="50000"/>
              </a:spcBef>
            </a:pPr>
            <a:endParaRPr lang="en-US" sz="2400" b="1" dirty="0" smtClean="0">
              <a:latin typeface="Book Antiqua" pitchFamily="18" charset="0"/>
            </a:endParaRPr>
          </a:p>
          <a:p>
            <a:pPr algn="just">
              <a:spcBef>
                <a:spcPct val="50000"/>
              </a:spcBef>
            </a:pPr>
            <a:endParaRPr lang="en-US" sz="2400" b="1" dirty="0">
              <a:latin typeface="Book Antiqua" pitchFamily="18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4191000"/>
            <a:ext cx="91440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endParaRPr lang="en-US" sz="2400" b="1" dirty="0" smtClean="0">
              <a:latin typeface="Book Antiqua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sz="2400" b="1" dirty="0" smtClean="0">
                <a:latin typeface="Book Antiqua" pitchFamily="18" charset="0"/>
              </a:rPr>
              <a:t>Management </a:t>
            </a:r>
            <a:r>
              <a:rPr lang="en-US" sz="2400" b="1" dirty="0">
                <a:latin typeface="Book Antiqua" pitchFamily="18" charset="0"/>
              </a:rPr>
              <a:t>by Lawrence A. </a:t>
            </a:r>
            <a:r>
              <a:rPr lang="en-US" sz="2400" b="1" dirty="0" smtClean="0">
                <a:latin typeface="Book Antiqua" pitchFamily="18" charset="0"/>
              </a:rPr>
              <a:t>Apple </a:t>
            </a:r>
            <a:r>
              <a:rPr lang="en-US" sz="2400" b="1" dirty="0">
                <a:latin typeface="Book Antiqua" pitchFamily="18" charset="0"/>
              </a:rPr>
              <a:t>: </a:t>
            </a:r>
            <a:r>
              <a:rPr lang="en-US" sz="2400" dirty="0">
                <a:latin typeface="Book Antiqua" pitchFamily="18" charset="0"/>
              </a:rPr>
              <a:t>Management is guiding human and physical resources into a dynamic, hard hitting organization until that attains its objectives to the satisfaction of those served and with a high degree of morale and sense of attainment on the part of those rendering the service . </a:t>
            </a:r>
            <a:r>
              <a:rPr lang="en-US" sz="2400" b="1" dirty="0">
                <a:latin typeface="Book Antiqua" pitchFamily="18" charset="0"/>
              </a:rPr>
              <a:t>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Nature &amp; Characteristics of Management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  <a:latin typeface="Book Antiqua" pitchFamily="18" charset="0"/>
              </a:rPr>
              <a:t>Nature</a:t>
            </a:r>
          </a:p>
          <a:p>
            <a:r>
              <a:rPr lang="en-US" sz="2400" dirty="0" smtClean="0">
                <a:latin typeface="Book Antiqua" pitchFamily="18" charset="0"/>
              </a:rPr>
              <a:t>Multi Disciplinary</a:t>
            </a:r>
          </a:p>
          <a:p>
            <a:r>
              <a:rPr lang="en-US" sz="2400" dirty="0" smtClean="0">
                <a:latin typeface="Book Antiqua" pitchFamily="18" charset="0"/>
              </a:rPr>
              <a:t>Universal application</a:t>
            </a:r>
          </a:p>
          <a:p>
            <a:r>
              <a:rPr lang="en-US" sz="2400" dirty="0" smtClean="0">
                <a:latin typeface="Book Antiqua" pitchFamily="18" charset="0"/>
              </a:rPr>
              <a:t>Dynamic nature of Principles</a:t>
            </a:r>
          </a:p>
          <a:p>
            <a:r>
              <a:rPr lang="en-US" sz="2400" dirty="0" smtClean="0">
                <a:latin typeface="Book Antiqua" pitchFamily="18" charset="0"/>
              </a:rPr>
              <a:t>Decision Making</a:t>
            </a:r>
          </a:p>
          <a:p>
            <a:r>
              <a:rPr lang="en-US" sz="2400" dirty="0" smtClean="0">
                <a:latin typeface="Book Antiqua" pitchFamily="18" charset="0"/>
              </a:rPr>
              <a:t>Management  Principles are relative and not absolute</a:t>
            </a:r>
          </a:p>
          <a:p>
            <a:r>
              <a:rPr lang="en-US" sz="2400" dirty="0" smtClean="0">
                <a:latin typeface="Book Antiqua" pitchFamily="18" charset="0"/>
              </a:rPr>
              <a:t>It is a Discipline/Career/Profession</a:t>
            </a:r>
          </a:p>
          <a:p>
            <a:r>
              <a:rPr lang="en-US" sz="2400" dirty="0" smtClean="0">
                <a:latin typeface="Book Antiqua" pitchFamily="18" charset="0"/>
              </a:rPr>
              <a:t> Management is a Science and an Art as well</a:t>
            </a:r>
            <a:endParaRPr lang="en-US" sz="2400" dirty="0">
              <a:latin typeface="Book Antiqua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Characteristics</a:t>
            </a:r>
          </a:p>
          <a:p>
            <a:r>
              <a:rPr lang="en-US" sz="2400" dirty="0" smtClean="0">
                <a:latin typeface="Book Antiqua" pitchFamily="18" charset="0"/>
              </a:rPr>
              <a:t>is a critical element in Economical Growth of a country</a:t>
            </a:r>
          </a:p>
          <a:p>
            <a:r>
              <a:rPr lang="en-US" sz="2400" dirty="0" smtClean="0">
                <a:latin typeface="Book Antiqua" pitchFamily="18" charset="0"/>
              </a:rPr>
              <a:t>Management is the dynamic and life giving element in any organization</a:t>
            </a:r>
          </a:p>
          <a:p>
            <a:r>
              <a:rPr lang="en-US" sz="2400" dirty="0" smtClean="0">
                <a:latin typeface="Book Antiqua" pitchFamily="18" charset="0"/>
              </a:rPr>
              <a:t>Management aims at achieving Predetermined Objectives</a:t>
            </a:r>
          </a:p>
          <a:p>
            <a:r>
              <a:rPr lang="en-US" sz="2400" dirty="0" smtClean="0">
                <a:latin typeface="Book Antiqua" pitchFamily="18" charset="0"/>
              </a:rPr>
              <a:t>Management is a continuous Process</a:t>
            </a:r>
          </a:p>
          <a:p>
            <a:r>
              <a:rPr lang="en-US" sz="2400" dirty="0" smtClean="0">
                <a:latin typeface="Book Antiqua" pitchFamily="18" charset="0"/>
              </a:rPr>
              <a:t>Management aims at the coordination of Resources and manpower towards the output</a:t>
            </a:r>
          </a:p>
          <a:p>
            <a:endParaRPr lang="en-US" sz="2400" dirty="0" smtClean="0">
              <a:latin typeface="Book Antiqua" pitchFamily="18" charset="0"/>
            </a:endParaRPr>
          </a:p>
          <a:p>
            <a:endParaRPr lang="en-US" sz="2400" dirty="0" smtClean="0">
              <a:latin typeface="Book Antiqua" pitchFamily="18" charset="0"/>
            </a:endParaRPr>
          </a:p>
          <a:p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Functions of Management</a:t>
            </a:r>
            <a:endParaRPr lang="en-US" dirty="0"/>
          </a:p>
        </p:txBody>
      </p:sp>
      <p:pic>
        <p:nvPicPr>
          <p:cNvPr id="4" name="Content Placeholder 3" descr="plannin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819400"/>
            <a:ext cx="3962400" cy="3328575"/>
          </a:xfrm>
        </p:spPr>
      </p:pic>
      <p:sp>
        <p:nvSpPr>
          <p:cNvPr id="5" name="TextBox 4"/>
          <p:cNvSpPr txBox="1"/>
          <p:nvPr/>
        </p:nvSpPr>
        <p:spPr>
          <a:xfrm>
            <a:off x="685800" y="19812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Book Antiqua" pitchFamily="18" charset="0"/>
              </a:rPr>
              <a:t>1.Planning</a:t>
            </a:r>
            <a:endParaRPr lang="en-US" sz="3200" dirty="0">
              <a:solidFill>
                <a:srgbClr val="FF0000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Functions of Management</a:t>
            </a:r>
            <a:endParaRPr lang="en-US" dirty="0"/>
          </a:p>
        </p:txBody>
      </p:sp>
      <p:pic>
        <p:nvPicPr>
          <p:cNvPr id="5" name="Content Placeholder 4" descr="37f6eb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1" y="2605881"/>
            <a:ext cx="3605212" cy="2514600"/>
          </a:xfrm>
        </p:spPr>
      </p:pic>
      <p:sp>
        <p:nvSpPr>
          <p:cNvPr id="6" name="TextBox 5"/>
          <p:cNvSpPr txBox="1"/>
          <p:nvPr/>
        </p:nvSpPr>
        <p:spPr>
          <a:xfrm>
            <a:off x="685800" y="1981200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Book Antiqua" pitchFamily="18" charset="0"/>
              </a:rPr>
              <a:t>2.Organizing</a:t>
            </a:r>
            <a:endParaRPr lang="en-US" sz="3200" dirty="0">
              <a:solidFill>
                <a:srgbClr val="FF0000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Functions of Management</a:t>
            </a:r>
            <a:endParaRPr lang="en-US" dirty="0"/>
          </a:p>
        </p:txBody>
      </p:sp>
      <p:pic>
        <p:nvPicPr>
          <p:cNvPr id="4" name="Content Placeholder 3" descr="survey-2012-staffing-28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4000" y="2656681"/>
            <a:ext cx="3556000" cy="2413000"/>
          </a:xfrm>
        </p:spPr>
      </p:pic>
      <p:sp>
        <p:nvSpPr>
          <p:cNvPr id="5" name="TextBox 4"/>
          <p:cNvSpPr txBox="1"/>
          <p:nvPr/>
        </p:nvSpPr>
        <p:spPr>
          <a:xfrm>
            <a:off x="685800" y="19812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Book Antiqua" pitchFamily="18" charset="0"/>
              </a:rPr>
              <a:t>3.Staffing</a:t>
            </a:r>
            <a:endParaRPr lang="en-US" sz="3200" dirty="0">
              <a:solidFill>
                <a:srgbClr val="FF0000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Functions of Management</a:t>
            </a:r>
            <a:endParaRPr lang="en-US" dirty="0"/>
          </a:p>
        </p:txBody>
      </p:sp>
      <p:pic>
        <p:nvPicPr>
          <p:cNvPr id="4" name="Content Placeholder 3" descr="Directing-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375" y="2438399"/>
            <a:ext cx="6191250" cy="3329781"/>
          </a:xfrm>
        </p:spPr>
      </p:pic>
      <p:sp>
        <p:nvSpPr>
          <p:cNvPr id="5" name="TextBox 4"/>
          <p:cNvSpPr txBox="1"/>
          <p:nvPr/>
        </p:nvSpPr>
        <p:spPr>
          <a:xfrm>
            <a:off x="685800" y="12192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Book Antiqua" pitchFamily="18" charset="0"/>
              </a:rPr>
              <a:t>4.Directing</a:t>
            </a:r>
            <a:endParaRPr lang="en-US" sz="3200" dirty="0">
              <a:solidFill>
                <a:srgbClr val="FF0000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446</Words>
  <Application>Microsoft Office PowerPoint</Application>
  <PresentationFormat>On-screen Show (4:3)</PresentationFormat>
  <Paragraphs>64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                 Management  Introduction </vt:lpstr>
      <vt:lpstr>What is Management ??? </vt:lpstr>
      <vt:lpstr>What is Management</vt:lpstr>
      <vt:lpstr>Nature &amp; Characteristics of Management</vt:lpstr>
      <vt:lpstr>Slide 5</vt:lpstr>
      <vt:lpstr>Functions of Management</vt:lpstr>
      <vt:lpstr>Functions of Management</vt:lpstr>
      <vt:lpstr>Functions of Management</vt:lpstr>
      <vt:lpstr>Functions of Management</vt:lpstr>
      <vt:lpstr>Functions of Management</vt:lpstr>
      <vt:lpstr>Functional areas of Management</vt:lpstr>
      <vt:lpstr>Roles of Management</vt:lpstr>
      <vt:lpstr>Roles of Management</vt:lpstr>
      <vt:lpstr>Roles of Management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Management ???</dc:title>
  <dc:creator>winuser</dc:creator>
  <cp:lastModifiedBy>SHIVAKUMAR</cp:lastModifiedBy>
  <cp:revision>14</cp:revision>
  <dcterms:created xsi:type="dcterms:W3CDTF">2017-07-31T22:07:32Z</dcterms:created>
  <dcterms:modified xsi:type="dcterms:W3CDTF">2017-08-01T07:36:49Z</dcterms:modified>
</cp:coreProperties>
</file>