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59" r:id="rId6"/>
    <p:sldId id="260" r:id="rId7"/>
    <p:sldId id="270" r:id="rId8"/>
    <p:sldId id="272" r:id="rId9"/>
    <p:sldId id="275" r:id="rId10"/>
    <p:sldId id="277" r:id="rId11"/>
    <p:sldId id="278" r:id="rId12"/>
    <p:sldId id="262" r:id="rId13"/>
    <p:sldId id="263" r:id="rId14"/>
    <p:sldId id="265" r:id="rId15"/>
    <p:sldId id="266" r:id="rId16"/>
    <p:sldId id="267" r:id="rId17"/>
    <p:sldId id="268" r:id="rId18"/>
    <p:sldId id="279" r:id="rId19"/>
    <p:sldId id="280" r:id="rId20"/>
    <p:sldId id="281" r:id="rId21"/>
    <p:sldId id="282" r:id="rId22"/>
    <p:sldId id="283" r:id="rId23"/>
    <p:sldId id="26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71B1A9D-EF76-408A-9988-F23DF4285AD6}" type="datetimeFigureOut">
              <a:rPr lang="en-US" smtClean="0"/>
              <a:pPr/>
              <a:t>28-Feb-19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9B3E382-EAC9-4CB2-90AA-99F773BA4FCB}"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71B1A9D-EF76-408A-9988-F23DF4285AD6}" type="datetimeFigureOut">
              <a:rPr lang="en-US" smtClean="0"/>
              <a:pPr/>
              <a:t>28-Feb-19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9B3E382-EAC9-4CB2-90AA-99F773BA4FCB}"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71B1A9D-EF76-408A-9988-F23DF4285AD6}" type="datetimeFigureOut">
              <a:rPr lang="en-US" smtClean="0"/>
              <a:pPr/>
              <a:t>28-Feb-19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9B3E382-EAC9-4CB2-90AA-99F773BA4FCB}"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71B1A9D-EF76-408A-9988-F23DF4285AD6}" type="datetimeFigureOut">
              <a:rPr lang="en-US" smtClean="0"/>
              <a:pPr/>
              <a:t>28-Feb-19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9B3E382-EAC9-4CB2-90AA-99F773BA4FCB}"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1B1A9D-EF76-408A-9988-F23DF4285AD6}" type="datetimeFigureOut">
              <a:rPr lang="en-US" smtClean="0"/>
              <a:pPr/>
              <a:t>28-Feb-19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9B3E382-EAC9-4CB2-90AA-99F773BA4FCB}"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71B1A9D-EF76-408A-9988-F23DF4285AD6}" type="datetimeFigureOut">
              <a:rPr lang="en-US" smtClean="0"/>
              <a:pPr/>
              <a:t>28-Feb-19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9B3E382-EAC9-4CB2-90AA-99F773BA4FCB}"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71B1A9D-EF76-408A-9988-F23DF4285AD6}" type="datetimeFigureOut">
              <a:rPr lang="en-US" smtClean="0"/>
              <a:pPr/>
              <a:t>28-Feb-19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9B3E382-EAC9-4CB2-90AA-99F773BA4FCB}"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71B1A9D-EF76-408A-9988-F23DF4285AD6}" type="datetimeFigureOut">
              <a:rPr lang="en-US" smtClean="0"/>
              <a:pPr/>
              <a:t>28-Feb-19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9B3E382-EAC9-4CB2-90AA-99F773BA4FCB}"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1B1A9D-EF76-408A-9988-F23DF4285AD6}" type="datetimeFigureOut">
              <a:rPr lang="en-US" smtClean="0"/>
              <a:pPr/>
              <a:t>28-Feb-19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9B3E382-EAC9-4CB2-90AA-99F773BA4FCB}"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1B1A9D-EF76-408A-9988-F23DF4285AD6}" type="datetimeFigureOut">
              <a:rPr lang="en-US" smtClean="0"/>
              <a:pPr/>
              <a:t>28-Feb-19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9B3E382-EAC9-4CB2-90AA-99F773BA4FCB}"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1B1A9D-EF76-408A-9988-F23DF4285AD6}" type="datetimeFigureOut">
              <a:rPr lang="en-US" smtClean="0"/>
              <a:pPr/>
              <a:t>28-Feb-19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9B3E382-EAC9-4CB2-90AA-99F773BA4FCB}"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1B1A9D-EF76-408A-9988-F23DF4285AD6}" type="datetimeFigureOut">
              <a:rPr lang="en-US" smtClean="0"/>
              <a:pPr/>
              <a:t>28-Feb-19</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B3E382-EAC9-4CB2-90AA-99F773BA4FCB}"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928670"/>
            <a:ext cx="8715436" cy="1470025"/>
          </a:xfrm>
        </p:spPr>
        <p:txBody>
          <a:bodyPr/>
          <a:lstStyle/>
          <a:p>
            <a:r>
              <a:rPr lang="en-US" b="1" dirty="0" smtClean="0"/>
              <a:t>FUNDAMENTALS OF CONTROLLING</a:t>
            </a:r>
            <a:endParaRPr lang="en-IN" b="1" dirty="0"/>
          </a:p>
        </p:txBody>
      </p:sp>
      <p:sp>
        <p:nvSpPr>
          <p:cNvPr id="5" name="Subtitle 4"/>
          <p:cNvSpPr>
            <a:spLocks noGrp="1"/>
          </p:cNvSpPr>
          <p:nvPr>
            <p:ph type="subTitle" idx="1"/>
          </p:nvPr>
        </p:nvSpPr>
        <p:spPr>
          <a:xfrm>
            <a:off x="3000364" y="4929198"/>
            <a:ext cx="5700730" cy="1423982"/>
          </a:xfrm>
        </p:spPr>
        <p:txBody>
          <a:bodyPr>
            <a:normAutofit/>
          </a:bodyPr>
          <a:lstStyle/>
          <a:p>
            <a:r>
              <a:rPr lang="en-US"/>
              <a:t> </a:t>
            </a:r>
            <a:r>
              <a:rPr lang="en-US" smtClean="0"/>
              <a:t>        </a:t>
            </a:r>
            <a:endParaRPr lang="en-IN" dirty="0">
              <a:solidFill>
                <a:schemeClr val="tx1"/>
              </a:solidFill>
            </a:endParaRPr>
          </a:p>
        </p:txBody>
      </p:sp>
      <p:pic>
        <p:nvPicPr>
          <p:cNvPr id="8" name="Picture 7" descr="images.jpg"/>
          <p:cNvPicPr>
            <a:picLocks noChangeAspect="1"/>
          </p:cNvPicPr>
          <p:nvPr/>
        </p:nvPicPr>
        <p:blipFill>
          <a:blip r:embed="rId2"/>
          <a:stretch>
            <a:fillRect/>
          </a:stretch>
        </p:blipFill>
        <p:spPr>
          <a:xfrm>
            <a:off x="3338512" y="2505075"/>
            <a:ext cx="2466975" cy="1847850"/>
          </a:xfrm>
          <a:prstGeom prst="rect">
            <a:avLst/>
          </a:prstGeom>
        </p:spPr>
      </p:pic>
    </p:spTree>
  </p:cSld>
  <p:clrMapOvr>
    <a:masterClrMapping/>
  </p:clrMapOvr>
  <p:transition advClick="0">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6072230"/>
          </a:xfrm>
        </p:spPr>
        <p:txBody>
          <a:bodyPr>
            <a:normAutofit/>
          </a:bodyPr>
          <a:lstStyle/>
          <a:p>
            <a:pPr marL="742950" lvl="2" indent="-342900">
              <a:buFont typeface="Wingdings" pitchFamily="2" charset="2"/>
              <a:buChar char="§"/>
            </a:pPr>
            <a:r>
              <a:rPr lang="en-US" dirty="0" smtClean="0"/>
              <a:t>Starts at the top level and goes down to the bottom level.</a:t>
            </a:r>
          </a:p>
          <a:p>
            <a:pPr marL="742950" lvl="2" indent="-342900">
              <a:buFont typeface="Wingdings" pitchFamily="2" charset="2"/>
              <a:buChar char="§"/>
            </a:pPr>
            <a:r>
              <a:rPr lang="en-US" dirty="0" smtClean="0"/>
              <a:t>Manager is responsible for the ultimate performance of his subordinates.</a:t>
            </a:r>
          </a:p>
          <a:p>
            <a:pPr marL="742950" lvl="2" indent="-342900">
              <a:buNone/>
            </a:pPr>
            <a:endParaRPr lang="en-US" dirty="0" smtClean="0"/>
          </a:p>
          <a:p>
            <a:r>
              <a:rPr lang="en-US" sz="2400" b="1" dirty="0" smtClean="0"/>
              <a:t>Psychological pressure :</a:t>
            </a:r>
          </a:p>
          <a:p>
            <a:pPr lvl="1">
              <a:buFont typeface="Wingdings" pitchFamily="2" charset="2"/>
              <a:buChar char="§"/>
            </a:pPr>
            <a:r>
              <a:rPr lang="en-US" sz="2400" dirty="0" smtClean="0"/>
              <a:t>Psychological pressure on individuals to perform better.</a:t>
            </a:r>
          </a:p>
          <a:p>
            <a:pPr lvl="1">
              <a:buFont typeface="Wingdings" pitchFamily="2" charset="2"/>
              <a:buChar char="§"/>
            </a:pPr>
            <a:r>
              <a:rPr lang="en-US" sz="2400" dirty="0" smtClean="0"/>
              <a:t>Rewards and punishment based on the performances.</a:t>
            </a:r>
          </a:p>
          <a:p>
            <a:pPr lvl="1">
              <a:buNone/>
            </a:pPr>
            <a:endParaRPr lang="en-US" sz="2400" dirty="0" smtClean="0"/>
          </a:p>
          <a:p>
            <a:r>
              <a:rPr lang="en-US" sz="2400" b="1" dirty="0" smtClean="0"/>
              <a:t>Coordination in action :</a:t>
            </a:r>
          </a:p>
          <a:p>
            <a:pPr lvl="1">
              <a:buFont typeface="Wingdings" pitchFamily="2" charset="2"/>
              <a:buChar char="§"/>
            </a:pPr>
            <a:r>
              <a:rPr lang="en-US" sz="2400" dirty="0" smtClean="0"/>
              <a:t>Coordination  is achieved through proper performance.</a:t>
            </a:r>
          </a:p>
          <a:p>
            <a:pPr lvl="1">
              <a:buFont typeface="Wingdings" pitchFamily="2" charset="2"/>
              <a:buChar char="§"/>
            </a:pPr>
            <a:r>
              <a:rPr lang="en-US" sz="2400" dirty="0" smtClean="0"/>
              <a:t>Manager coordinates the activities of his subordinates to achieve the organizational goals.</a:t>
            </a:r>
          </a:p>
          <a:p>
            <a:pPr lvl="1">
              <a:buNone/>
            </a:pPr>
            <a:endParaRPr lang="en-US" sz="2400" dirty="0" smtClean="0"/>
          </a:p>
        </p:txBody>
      </p:sp>
    </p:spTree>
  </p:cSld>
  <p:clrMapOvr>
    <a:masterClrMapping/>
  </p:clrMapOvr>
  <p:transition advClick="0">
    <p:wheel spokes="8"/>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lstStyle/>
          <a:p>
            <a:r>
              <a:rPr lang="en-US" sz="2400" b="1" dirty="0" smtClean="0"/>
              <a:t>Organizational efficiency and effectiveness :</a:t>
            </a:r>
            <a:endParaRPr lang="en-US" sz="2400" dirty="0" smtClean="0"/>
          </a:p>
          <a:p>
            <a:pPr lvl="1">
              <a:buFont typeface="Wingdings" pitchFamily="2" charset="2"/>
              <a:buChar char="§"/>
            </a:pPr>
            <a:r>
              <a:rPr lang="en-US" sz="2400" dirty="0" smtClean="0"/>
              <a:t>Proper control ensures organizational efficiency and effectiveness.</a:t>
            </a:r>
          </a:p>
          <a:p>
            <a:pPr lvl="1">
              <a:buFont typeface="Wingdings" pitchFamily="2" charset="2"/>
              <a:buChar char="§"/>
            </a:pPr>
            <a:r>
              <a:rPr lang="en-US" sz="2400" dirty="0" smtClean="0"/>
              <a:t>Control system – brings the organization closer to its objectives.</a:t>
            </a:r>
          </a:p>
        </p:txBody>
      </p:sp>
    </p:spTree>
  </p:cSld>
  <p:clrMapOvr>
    <a:masterClrMapping/>
  </p:clrMapOvr>
  <p:transition advClick="0">
    <p:plus/>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STEPS IN CONTROLLING</a:t>
            </a:r>
            <a:endParaRPr lang="en-IN" b="1" dirty="0"/>
          </a:p>
        </p:txBody>
      </p:sp>
      <p:sp>
        <p:nvSpPr>
          <p:cNvPr id="3" name="Content Placeholder 2"/>
          <p:cNvSpPr>
            <a:spLocks noGrp="1"/>
          </p:cNvSpPr>
          <p:nvPr>
            <p:ph idx="1"/>
          </p:nvPr>
        </p:nvSpPr>
        <p:spPr>
          <a:xfrm>
            <a:off x="457200" y="1428736"/>
            <a:ext cx="8229600" cy="5072098"/>
          </a:xfrm>
        </p:spPr>
        <p:txBody>
          <a:bodyPr>
            <a:normAutofit/>
          </a:bodyPr>
          <a:lstStyle/>
          <a:p>
            <a:r>
              <a:rPr lang="en-US" sz="2400" b="1" dirty="0" smtClean="0"/>
              <a:t>Control is reciprocally related to planning :</a:t>
            </a:r>
          </a:p>
          <a:p>
            <a:pPr lvl="1">
              <a:buFont typeface="Wingdings" pitchFamily="2" charset="2"/>
              <a:buChar char="§"/>
            </a:pPr>
            <a:r>
              <a:rPr lang="en-US" sz="2400" dirty="0" smtClean="0"/>
              <a:t>Draws attention to situations where new planning is needed.</a:t>
            </a:r>
          </a:p>
          <a:p>
            <a:pPr lvl="1">
              <a:buFont typeface="Wingdings" pitchFamily="2" charset="2"/>
              <a:buChar char="§"/>
            </a:pPr>
            <a:r>
              <a:rPr lang="en-US" sz="2400" dirty="0" smtClean="0"/>
              <a:t>Provides data upon which plans can be based.</a:t>
            </a:r>
          </a:p>
          <a:p>
            <a:r>
              <a:rPr lang="en-US" sz="2400" b="1" dirty="0" smtClean="0"/>
              <a:t>Various steps in control process which are necessary in its relationship to planning :</a:t>
            </a:r>
          </a:p>
          <a:p>
            <a:pPr lvl="1">
              <a:buFont typeface="Wingdings" pitchFamily="2" charset="2"/>
              <a:buChar char="§"/>
            </a:pPr>
            <a:r>
              <a:rPr lang="en-US" sz="2400" dirty="0" smtClean="0"/>
              <a:t>Establishment of control standards.</a:t>
            </a:r>
          </a:p>
          <a:p>
            <a:pPr lvl="1">
              <a:buFont typeface="Wingdings" pitchFamily="2" charset="2"/>
              <a:buChar char="§"/>
            </a:pPr>
            <a:r>
              <a:rPr lang="en-US" sz="2400" dirty="0" smtClean="0"/>
              <a:t>Measurement of performance.</a:t>
            </a:r>
          </a:p>
          <a:p>
            <a:pPr lvl="1">
              <a:buFont typeface="Wingdings" pitchFamily="2" charset="2"/>
              <a:buChar char="§"/>
            </a:pPr>
            <a:r>
              <a:rPr lang="en-US" sz="2400" dirty="0" smtClean="0"/>
              <a:t>Comparison between performance and standards and the communication.</a:t>
            </a:r>
          </a:p>
          <a:p>
            <a:pPr lvl="1">
              <a:buFont typeface="Wingdings" pitchFamily="2" charset="2"/>
              <a:buChar char="§"/>
            </a:pPr>
            <a:r>
              <a:rPr lang="en-US" sz="2400" dirty="0" smtClean="0"/>
              <a:t>Correction of deviation from the standards.</a:t>
            </a:r>
          </a:p>
          <a:p>
            <a:pPr lvl="1">
              <a:buFont typeface="Wingdings" pitchFamily="2" charset="2"/>
              <a:buChar char="§"/>
            </a:pPr>
            <a:endParaRPr lang="en-IN" dirty="0"/>
          </a:p>
        </p:txBody>
      </p:sp>
    </p:spTree>
  </p:cSld>
  <p:clrMapOvr>
    <a:masterClrMapping/>
  </p:clrMapOvr>
  <p:transition advClick="0">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8572560" cy="1143000"/>
          </a:xfrm>
        </p:spPr>
        <p:txBody>
          <a:bodyPr>
            <a:normAutofit fontScale="90000"/>
          </a:bodyPr>
          <a:lstStyle/>
          <a:p>
            <a:r>
              <a:rPr lang="en-US" b="1" dirty="0" smtClean="0"/>
              <a:t>1. ESTABLISHMENT OF CONTROL STANDARDS</a:t>
            </a:r>
            <a:endParaRPr lang="en-IN" b="1" dirty="0"/>
          </a:p>
        </p:txBody>
      </p:sp>
      <p:sp>
        <p:nvSpPr>
          <p:cNvPr id="3" name="Content Placeholder 2"/>
          <p:cNvSpPr>
            <a:spLocks noGrp="1"/>
          </p:cNvSpPr>
          <p:nvPr>
            <p:ph idx="1"/>
          </p:nvPr>
        </p:nvSpPr>
        <p:spPr>
          <a:xfrm>
            <a:off x="457200" y="1600200"/>
            <a:ext cx="8229600" cy="5043510"/>
          </a:xfrm>
        </p:spPr>
        <p:txBody>
          <a:bodyPr>
            <a:normAutofit lnSpcReduction="10000"/>
          </a:bodyPr>
          <a:lstStyle/>
          <a:p>
            <a:r>
              <a:rPr lang="en-US" sz="2400" dirty="0" smtClean="0"/>
              <a:t>Plans - </a:t>
            </a:r>
            <a:r>
              <a:rPr lang="en-US" sz="2400" b="1" dirty="0" smtClean="0"/>
              <a:t>goals, objectives, targets to be achieved</a:t>
            </a:r>
            <a:r>
              <a:rPr lang="en-US" sz="2400" dirty="0" smtClean="0"/>
              <a:t>. Actual results are measured against them.</a:t>
            </a:r>
          </a:p>
          <a:p>
            <a:r>
              <a:rPr lang="en-US" sz="2400" b="1" dirty="0" smtClean="0"/>
              <a:t>Precision</a:t>
            </a:r>
            <a:r>
              <a:rPr lang="en-US" sz="2400" dirty="0" smtClean="0"/>
              <a:t> :</a:t>
            </a:r>
          </a:p>
          <a:p>
            <a:pPr lvl="1">
              <a:buFont typeface="Wingdings" pitchFamily="2" charset="2"/>
              <a:buChar char="§"/>
            </a:pPr>
            <a:r>
              <a:rPr lang="en-US" sz="2400" b="1" dirty="0" smtClean="0"/>
              <a:t>Great precision </a:t>
            </a:r>
            <a:r>
              <a:rPr lang="en-US" sz="2400" dirty="0" smtClean="0"/>
              <a:t>– Standards are set in quantities.</a:t>
            </a:r>
          </a:p>
          <a:p>
            <a:pPr lvl="1">
              <a:buNone/>
            </a:pPr>
            <a:r>
              <a:rPr lang="en-US" sz="2400" dirty="0"/>
              <a:t>	</a:t>
            </a:r>
            <a:r>
              <a:rPr lang="en-US" sz="2400" dirty="0" smtClean="0"/>
              <a:t>E.g. Physical – Volume of products, man hour.</a:t>
            </a:r>
          </a:p>
          <a:p>
            <a:pPr lvl="1">
              <a:buNone/>
            </a:pPr>
            <a:r>
              <a:rPr lang="en-US" sz="2400" dirty="0"/>
              <a:t>	</a:t>
            </a:r>
            <a:r>
              <a:rPr lang="en-US" sz="2400" dirty="0" smtClean="0"/>
              <a:t>	      Monetary – Costs, revenues, investment.</a:t>
            </a:r>
          </a:p>
          <a:p>
            <a:pPr lvl="1">
              <a:buFont typeface="Wingdings" pitchFamily="2" charset="2"/>
              <a:buChar char="§"/>
            </a:pPr>
            <a:r>
              <a:rPr lang="en-US" sz="2400" b="1" dirty="0" smtClean="0"/>
              <a:t>Less precision</a:t>
            </a:r>
            <a:r>
              <a:rPr lang="en-US" sz="2400" dirty="0" smtClean="0"/>
              <a:t> – Standards are in qualitative terms.</a:t>
            </a:r>
          </a:p>
          <a:p>
            <a:pPr lvl="1">
              <a:buNone/>
            </a:pPr>
            <a:r>
              <a:rPr lang="en-US" sz="2400" dirty="0"/>
              <a:t>	</a:t>
            </a:r>
            <a:r>
              <a:rPr lang="en-US" sz="2400" dirty="0" smtClean="0"/>
              <a:t>E.g. Human relations.</a:t>
            </a:r>
          </a:p>
          <a:p>
            <a:r>
              <a:rPr lang="en-US" sz="2400" dirty="0" smtClean="0"/>
              <a:t> It is also important to decide the level of achievement which will be regarded as good or satisfactory.</a:t>
            </a:r>
          </a:p>
          <a:p>
            <a:r>
              <a:rPr lang="en-US" sz="2400" dirty="0" smtClean="0"/>
              <a:t>Desired level of performance -</a:t>
            </a:r>
            <a:r>
              <a:rPr lang="en-US" sz="2400" b="1" dirty="0" smtClean="0"/>
              <a:t> reasonable </a:t>
            </a:r>
            <a:r>
              <a:rPr lang="en-US" sz="2400" dirty="0" smtClean="0"/>
              <a:t>, </a:t>
            </a:r>
            <a:r>
              <a:rPr lang="en-US" sz="2400" b="1" dirty="0" smtClean="0"/>
              <a:t>feasible</a:t>
            </a:r>
            <a:r>
              <a:rPr lang="en-US" sz="2400" dirty="0" smtClean="0"/>
              <a:t>, </a:t>
            </a:r>
            <a:r>
              <a:rPr lang="en-IN" sz="2400" dirty="0" smtClean="0"/>
              <a:t>some amount of </a:t>
            </a:r>
            <a:r>
              <a:rPr lang="en-IN" sz="2400" b="1" dirty="0" smtClean="0"/>
              <a:t>flexibility</a:t>
            </a:r>
            <a:r>
              <a:rPr lang="en-IN" sz="2400" dirty="0" smtClean="0"/>
              <a:t> , stated in terms of </a:t>
            </a:r>
            <a:r>
              <a:rPr lang="en-IN" sz="2400" b="1" dirty="0" smtClean="0"/>
              <a:t>range</a:t>
            </a:r>
            <a:r>
              <a:rPr lang="en-IN" sz="2400" dirty="0" smtClean="0"/>
              <a:t> (maximum and minimum).</a:t>
            </a:r>
          </a:p>
          <a:p>
            <a:endParaRPr lang="en-US" sz="2400" dirty="0" smtClean="0"/>
          </a:p>
        </p:txBody>
      </p:sp>
    </p:spTree>
  </p:cSld>
  <p:clrMapOvr>
    <a:masterClrMapping/>
  </p:clrMapOvr>
  <p:transition advClick="0">
    <p:randomBa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1143000"/>
          </a:xfrm>
        </p:spPr>
        <p:txBody>
          <a:bodyPr>
            <a:noAutofit/>
          </a:bodyPr>
          <a:lstStyle/>
          <a:p>
            <a:r>
              <a:rPr lang="en-US" sz="4000" b="1" dirty="0" smtClean="0"/>
              <a:t>2. MEASUREMENT OF PERFORMANCE</a:t>
            </a:r>
            <a:endParaRPr lang="en-IN" sz="4000" b="1" dirty="0"/>
          </a:p>
        </p:txBody>
      </p:sp>
      <p:sp>
        <p:nvSpPr>
          <p:cNvPr id="3" name="Content Placeholder 2"/>
          <p:cNvSpPr>
            <a:spLocks noGrp="1"/>
          </p:cNvSpPr>
          <p:nvPr>
            <p:ph idx="1"/>
          </p:nvPr>
        </p:nvSpPr>
        <p:spPr>
          <a:xfrm>
            <a:off x="457200" y="1357298"/>
            <a:ext cx="8229600" cy="5214974"/>
          </a:xfrm>
        </p:spPr>
        <p:txBody>
          <a:bodyPr>
            <a:normAutofit lnSpcReduction="10000"/>
          </a:bodyPr>
          <a:lstStyle/>
          <a:p>
            <a:r>
              <a:rPr lang="en-US" sz="2400" dirty="0" smtClean="0"/>
              <a:t>Involves </a:t>
            </a:r>
            <a:r>
              <a:rPr lang="en-US" sz="2400" b="1" dirty="0" smtClean="0"/>
              <a:t>measuring the performance</a:t>
            </a:r>
            <a:r>
              <a:rPr lang="en-US" sz="2400" dirty="0" smtClean="0"/>
              <a:t> in the work in terms of control standards.</a:t>
            </a:r>
          </a:p>
          <a:p>
            <a:r>
              <a:rPr lang="en-US" sz="2400" dirty="0" smtClean="0"/>
              <a:t>Methods of measuring performance :</a:t>
            </a:r>
          </a:p>
          <a:p>
            <a:pPr lvl="1">
              <a:buFont typeface="Wingdings" pitchFamily="2" charset="2"/>
              <a:buChar char="§"/>
            </a:pPr>
            <a:r>
              <a:rPr lang="en-US" sz="2400" b="1" dirty="0" smtClean="0"/>
              <a:t>Quantitative </a:t>
            </a:r>
            <a:r>
              <a:rPr lang="en-US" sz="2400" dirty="0" smtClean="0"/>
              <a:t>– Physical and monetary terms, easily and precisely measurable.</a:t>
            </a:r>
          </a:p>
          <a:p>
            <a:pPr lvl="1">
              <a:buNone/>
            </a:pPr>
            <a:r>
              <a:rPr lang="en-US" sz="2400" dirty="0"/>
              <a:t>	</a:t>
            </a:r>
            <a:r>
              <a:rPr lang="en-US" sz="2400" dirty="0" smtClean="0"/>
              <a:t>E.g. Production units, sales, volume, profits etc.</a:t>
            </a:r>
          </a:p>
          <a:p>
            <a:pPr lvl="1">
              <a:buFont typeface="Wingdings" pitchFamily="2" charset="2"/>
              <a:buChar char="§"/>
            </a:pPr>
            <a:r>
              <a:rPr lang="en-US" sz="2400" b="1" dirty="0" smtClean="0"/>
              <a:t>Qualitative</a:t>
            </a:r>
            <a:r>
              <a:rPr lang="en-US" sz="2400" dirty="0" smtClean="0"/>
              <a:t> – Intangible, cannot be measured precisely.</a:t>
            </a:r>
          </a:p>
          <a:p>
            <a:pPr lvl="1">
              <a:buNone/>
            </a:pPr>
            <a:r>
              <a:rPr lang="en-US" sz="2400" dirty="0"/>
              <a:t>	</a:t>
            </a:r>
            <a:r>
              <a:rPr lang="en-US" sz="2400" dirty="0" smtClean="0"/>
              <a:t>E.g. Human relations etc.</a:t>
            </a:r>
          </a:p>
          <a:p>
            <a:pPr lvl="1">
              <a:buNone/>
            </a:pPr>
            <a:r>
              <a:rPr lang="en-US" sz="2400" dirty="0"/>
              <a:t>	</a:t>
            </a:r>
            <a:r>
              <a:rPr lang="en-US" sz="2400" dirty="0" smtClean="0"/>
              <a:t>Techniques – Psychological tests, opinion surveys.</a:t>
            </a:r>
          </a:p>
          <a:p>
            <a:r>
              <a:rPr lang="en-US" sz="2400" dirty="0" smtClean="0"/>
              <a:t>Measurement must be (i) clear, simple and rational, (ii) relevant, (iii) direct attention and efforts, (iv) reliable, self announcing, and understandable without complicated interpretation or philosophical discussions.</a:t>
            </a:r>
          </a:p>
          <a:p>
            <a:pPr lvl="1">
              <a:buNone/>
            </a:pPr>
            <a:endParaRPr lang="en-IN" sz="2400" dirty="0"/>
          </a:p>
        </p:txBody>
      </p:sp>
    </p:spTree>
  </p:cSld>
  <p:clrMapOvr>
    <a:masterClrMapping/>
  </p:clrMapOvr>
  <p:transition advClick="0">
    <p:comb/>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1143000"/>
          </a:xfrm>
        </p:spPr>
        <p:txBody>
          <a:bodyPr>
            <a:normAutofit fontScale="90000"/>
          </a:bodyPr>
          <a:lstStyle/>
          <a:p>
            <a:r>
              <a:rPr lang="en-US" b="1" dirty="0" smtClean="0"/>
              <a:t>3. COMPARING ACTUAL AND STANDARD PERFORMANCE</a:t>
            </a:r>
            <a:endParaRPr lang="en-IN" b="1" dirty="0"/>
          </a:p>
        </p:txBody>
      </p:sp>
      <p:sp>
        <p:nvSpPr>
          <p:cNvPr id="3" name="Content Placeholder 2"/>
          <p:cNvSpPr>
            <a:spLocks noGrp="1"/>
          </p:cNvSpPr>
          <p:nvPr>
            <p:ph idx="1"/>
          </p:nvPr>
        </p:nvSpPr>
        <p:spPr>
          <a:xfrm>
            <a:off x="428596" y="1285860"/>
            <a:ext cx="8501122" cy="5286412"/>
          </a:xfrm>
        </p:spPr>
        <p:txBody>
          <a:bodyPr>
            <a:normAutofit/>
          </a:bodyPr>
          <a:lstStyle/>
          <a:p>
            <a:r>
              <a:rPr lang="en-US" sz="2400" dirty="0" smtClean="0"/>
              <a:t>Steps :</a:t>
            </a:r>
          </a:p>
          <a:p>
            <a:pPr lvl="1">
              <a:buFont typeface="Wingdings" pitchFamily="2" charset="2"/>
              <a:buChar char="§"/>
            </a:pPr>
            <a:r>
              <a:rPr lang="en-US" sz="2400" dirty="0" smtClean="0"/>
              <a:t>Finding out the </a:t>
            </a:r>
            <a:r>
              <a:rPr lang="en-US" sz="2400" b="1" dirty="0" smtClean="0"/>
              <a:t>extent of deviations</a:t>
            </a:r>
            <a:r>
              <a:rPr lang="en-US" sz="2400" dirty="0" smtClean="0"/>
              <a:t>.</a:t>
            </a:r>
          </a:p>
          <a:p>
            <a:pPr lvl="1">
              <a:buFont typeface="Wingdings" pitchFamily="2" charset="2"/>
              <a:buChar char="§"/>
            </a:pPr>
            <a:r>
              <a:rPr lang="en-US" sz="2400" dirty="0" smtClean="0"/>
              <a:t>Identifying the </a:t>
            </a:r>
            <a:r>
              <a:rPr lang="en-US" sz="2400" b="1" dirty="0" smtClean="0"/>
              <a:t>causes of such deviations</a:t>
            </a:r>
            <a:r>
              <a:rPr lang="en-US" sz="2400" dirty="0" smtClean="0"/>
              <a:t>.</a:t>
            </a:r>
          </a:p>
          <a:p>
            <a:r>
              <a:rPr lang="en-US" sz="2400" b="1" dirty="0" smtClean="0"/>
              <a:t>Accurate standards</a:t>
            </a:r>
            <a:r>
              <a:rPr lang="en-US" sz="2400" dirty="0" smtClean="0"/>
              <a:t> and </a:t>
            </a:r>
            <a:r>
              <a:rPr lang="en-US" sz="2400" b="1" dirty="0" smtClean="0"/>
              <a:t>accurate measurement of actual performance</a:t>
            </a:r>
            <a:r>
              <a:rPr lang="en-US" sz="2400" dirty="0" smtClean="0"/>
              <a:t>  are very important for clear revelation of variations.</a:t>
            </a:r>
          </a:p>
          <a:p>
            <a:r>
              <a:rPr lang="en-US" sz="2400" dirty="0" smtClean="0"/>
              <a:t>Required standards achieved :</a:t>
            </a:r>
          </a:p>
          <a:p>
            <a:pPr lvl="1">
              <a:buFont typeface="Wingdings" pitchFamily="2" charset="2"/>
              <a:buChar char="§"/>
            </a:pPr>
            <a:r>
              <a:rPr lang="en-US" sz="2400" dirty="0" smtClean="0"/>
              <a:t> No further managerial action is necessary.</a:t>
            </a:r>
          </a:p>
          <a:p>
            <a:pPr lvl="1">
              <a:buFont typeface="Wingdings" pitchFamily="2" charset="2"/>
              <a:buChar char="§"/>
            </a:pPr>
            <a:r>
              <a:rPr lang="en-US" sz="2400" dirty="0" smtClean="0"/>
              <a:t> </a:t>
            </a:r>
            <a:r>
              <a:rPr lang="en-US" sz="2400" dirty="0"/>
              <a:t>C</a:t>
            </a:r>
            <a:r>
              <a:rPr lang="en-US" sz="2400" dirty="0" smtClean="0"/>
              <a:t>ontrol process is complete.</a:t>
            </a:r>
          </a:p>
          <a:p>
            <a:r>
              <a:rPr lang="en-US" sz="2400" dirty="0" smtClean="0"/>
              <a:t>Required standards not achieved :</a:t>
            </a:r>
          </a:p>
          <a:p>
            <a:pPr lvl="1">
              <a:buFont typeface="Wingdings" pitchFamily="2" charset="2"/>
              <a:buChar char="§"/>
            </a:pPr>
            <a:r>
              <a:rPr lang="en-US" sz="2400" dirty="0"/>
              <a:t>E</a:t>
            </a:r>
            <a:r>
              <a:rPr lang="en-US" sz="2400" dirty="0" smtClean="0"/>
              <a:t>xtent of variation may differ from case to case, depends upon the type of activity.</a:t>
            </a:r>
          </a:p>
          <a:p>
            <a:pPr>
              <a:buNone/>
            </a:pPr>
            <a:endParaRPr lang="en-US" sz="2400" dirty="0" smtClean="0"/>
          </a:p>
          <a:p>
            <a:endParaRPr lang="en-IN" sz="2400" dirty="0"/>
          </a:p>
        </p:txBody>
      </p:sp>
    </p:spTree>
  </p:cSld>
  <p:clrMapOvr>
    <a:masterClrMapping/>
  </p:clrMapOvr>
  <p:transition advClick="0">
    <p:cover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a:bodyPr>
          <a:lstStyle/>
          <a:p>
            <a:pPr lvl="1">
              <a:buFont typeface="Wingdings" pitchFamily="2" charset="2"/>
              <a:buChar char="§"/>
            </a:pPr>
            <a:r>
              <a:rPr lang="en-US" sz="2400" dirty="0" smtClean="0"/>
              <a:t>Strict compliance with standards or permissible  limit of variation.</a:t>
            </a:r>
          </a:p>
          <a:p>
            <a:pPr lvl="1">
              <a:buFont typeface="Wingdings" pitchFamily="2" charset="2"/>
              <a:buChar char="§"/>
            </a:pPr>
            <a:r>
              <a:rPr lang="en-US" sz="2400" dirty="0" smtClean="0"/>
              <a:t>E.g. Engineering products – a very minute variation may be significant.</a:t>
            </a:r>
          </a:p>
          <a:p>
            <a:r>
              <a:rPr lang="en-US" sz="2400" dirty="0" smtClean="0"/>
              <a:t>When the deviation between standard and actual performance is beyond the prescribed limit, an analysis is made of the causes of such deviation.</a:t>
            </a:r>
          </a:p>
          <a:p>
            <a:r>
              <a:rPr lang="en-US" sz="2400" b="1" dirty="0" smtClean="0"/>
              <a:t>Controllable factors</a:t>
            </a:r>
            <a:r>
              <a:rPr lang="en-US" sz="2400" dirty="0" smtClean="0"/>
              <a:t> – Person concerned will take necessary corrective action.</a:t>
            </a:r>
          </a:p>
          <a:p>
            <a:r>
              <a:rPr lang="en-US" sz="2400" b="1" dirty="0" smtClean="0"/>
              <a:t>Uncontrollable factors</a:t>
            </a:r>
            <a:r>
              <a:rPr lang="en-US" sz="2400" dirty="0" smtClean="0"/>
              <a:t> – Person concerned cannot be held responsible.</a:t>
            </a:r>
          </a:p>
          <a:p>
            <a:r>
              <a:rPr lang="en-US" sz="2400" b="1" dirty="0" smtClean="0"/>
              <a:t>Communication of data</a:t>
            </a:r>
            <a:r>
              <a:rPr lang="en-US" sz="2400" dirty="0" smtClean="0"/>
              <a:t> to the person who can take corrective action.</a:t>
            </a:r>
          </a:p>
          <a:p>
            <a:endParaRPr lang="en-IN" dirty="0"/>
          </a:p>
        </p:txBody>
      </p:sp>
    </p:spTree>
  </p:cSld>
  <p:clrMapOvr>
    <a:masterClrMapping/>
  </p:clrMapOvr>
  <p:transition advClick="0">
    <p:zoom dir="in"/>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4. CORRECTION OF DEVIATIONS </a:t>
            </a:r>
            <a:endParaRPr lang="en-IN" sz="4000" b="1" dirty="0"/>
          </a:p>
        </p:txBody>
      </p:sp>
      <p:sp>
        <p:nvSpPr>
          <p:cNvPr id="3" name="Content Placeholder 2"/>
          <p:cNvSpPr>
            <a:spLocks noGrp="1"/>
          </p:cNvSpPr>
          <p:nvPr>
            <p:ph idx="1"/>
          </p:nvPr>
        </p:nvSpPr>
        <p:spPr/>
        <p:txBody>
          <a:bodyPr>
            <a:normAutofit/>
          </a:bodyPr>
          <a:lstStyle/>
          <a:p>
            <a:r>
              <a:rPr lang="en-US" sz="2400" dirty="0" smtClean="0"/>
              <a:t>Organization is not  a self – regulating system.</a:t>
            </a:r>
          </a:p>
          <a:p>
            <a:r>
              <a:rPr lang="en-US" sz="2400" dirty="0" smtClean="0"/>
              <a:t>Actions should be taken to maintain the </a:t>
            </a:r>
            <a:r>
              <a:rPr lang="en-US" sz="2400" b="1" dirty="0" smtClean="0"/>
              <a:t>desired degree of control</a:t>
            </a:r>
            <a:r>
              <a:rPr lang="en-US" sz="2400" dirty="0" smtClean="0"/>
              <a:t> in the system or operation.</a:t>
            </a:r>
          </a:p>
          <a:p>
            <a:r>
              <a:rPr lang="en-US" sz="2400" dirty="0" smtClean="0"/>
              <a:t>Control actions :</a:t>
            </a:r>
          </a:p>
          <a:p>
            <a:pPr lvl="1">
              <a:buFont typeface="Wingdings" pitchFamily="2" charset="2"/>
              <a:buChar char="§"/>
            </a:pPr>
            <a:r>
              <a:rPr lang="en-US" sz="2400" dirty="0" smtClean="0"/>
              <a:t>Review of </a:t>
            </a:r>
            <a:r>
              <a:rPr lang="en-US" sz="2400" b="1" dirty="0" smtClean="0"/>
              <a:t>plans and goals</a:t>
            </a:r>
            <a:r>
              <a:rPr lang="en-US" sz="2400" dirty="0" smtClean="0"/>
              <a:t> and change therein on the basis of such review.</a:t>
            </a:r>
          </a:p>
          <a:p>
            <a:pPr lvl="1">
              <a:buFont typeface="Wingdings" pitchFamily="2" charset="2"/>
              <a:buChar char="§"/>
            </a:pPr>
            <a:r>
              <a:rPr lang="en-US" sz="2400" dirty="0" smtClean="0"/>
              <a:t>Change in the </a:t>
            </a:r>
            <a:r>
              <a:rPr lang="en-US" sz="2400" b="1" dirty="0" smtClean="0"/>
              <a:t>assignment of tasks</a:t>
            </a:r>
            <a:r>
              <a:rPr lang="en-US" sz="2400" dirty="0" smtClean="0"/>
              <a:t>.</a:t>
            </a:r>
          </a:p>
          <a:p>
            <a:pPr lvl="1">
              <a:buFont typeface="Wingdings" pitchFamily="2" charset="2"/>
              <a:buChar char="§"/>
            </a:pPr>
            <a:r>
              <a:rPr lang="en-US" sz="2400" dirty="0" smtClean="0"/>
              <a:t>Change in </a:t>
            </a:r>
            <a:r>
              <a:rPr lang="en-US" sz="2400" b="1" dirty="0" smtClean="0"/>
              <a:t>existing techniques of direction</a:t>
            </a:r>
            <a:r>
              <a:rPr lang="en-US" sz="2400" dirty="0" smtClean="0"/>
              <a:t>.</a:t>
            </a:r>
          </a:p>
          <a:p>
            <a:pPr lvl="1">
              <a:buFont typeface="Wingdings" pitchFamily="2" charset="2"/>
              <a:buChar char="§"/>
            </a:pPr>
            <a:r>
              <a:rPr lang="en-US" sz="2400" dirty="0" smtClean="0"/>
              <a:t>Change in the </a:t>
            </a:r>
            <a:r>
              <a:rPr lang="en-US" sz="2400" b="1" dirty="0" smtClean="0"/>
              <a:t>organization structure</a:t>
            </a:r>
            <a:r>
              <a:rPr lang="en-US" sz="2400" dirty="0" smtClean="0"/>
              <a:t>.</a:t>
            </a:r>
          </a:p>
          <a:p>
            <a:pPr lvl="1">
              <a:buFont typeface="Wingdings" pitchFamily="2" charset="2"/>
              <a:buChar char="§"/>
            </a:pPr>
            <a:r>
              <a:rPr lang="en-US" sz="2400" dirty="0" smtClean="0"/>
              <a:t>Provision for </a:t>
            </a:r>
            <a:r>
              <a:rPr lang="en-US" sz="2400" b="1" dirty="0" smtClean="0"/>
              <a:t>new facilities</a:t>
            </a:r>
            <a:r>
              <a:rPr lang="en-US" sz="2400" dirty="0" smtClean="0"/>
              <a:t>.</a:t>
            </a:r>
          </a:p>
          <a:p>
            <a:pPr lvl="1">
              <a:buFont typeface="Wingdings" pitchFamily="2" charset="2"/>
              <a:buChar char="§"/>
            </a:pPr>
            <a:endParaRPr lang="en-IN" sz="2000" dirty="0"/>
          </a:p>
        </p:txBody>
      </p:sp>
    </p:spTree>
  </p:cSld>
  <p:clrMapOvr>
    <a:masterClrMapping/>
  </p:clrMapOvr>
  <p:transition advClick="0">
    <p:newsfla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577" y="25121"/>
            <a:ext cx="8229600" cy="1143000"/>
          </a:xfrm>
        </p:spPr>
        <p:txBody>
          <a:bodyPr>
            <a:normAutofit fontScale="90000"/>
          </a:bodyPr>
          <a:lstStyle/>
          <a:p>
            <a:r>
              <a:rPr lang="en-US" dirty="0" smtClean="0"/>
              <a:t>Essentials of a Sound Control System</a:t>
            </a:r>
            <a:endParaRPr lang="en-US" dirty="0"/>
          </a:p>
        </p:txBody>
      </p:sp>
      <p:sp>
        <p:nvSpPr>
          <p:cNvPr id="3" name="Content Placeholder 2"/>
          <p:cNvSpPr>
            <a:spLocks noGrp="1"/>
          </p:cNvSpPr>
          <p:nvPr>
            <p:ph idx="1"/>
          </p:nvPr>
        </p:nvSpPr>
        <p:spPr>
          <a:xfrm>
            <a:off x="457200" y="1196752"/>
            <a:ext cx="8229600" cy="5472608"/>
          </a:xfrm>
        </p:spPr>
        <p:txBody>
          <a:bodyPr>
            <a:normAutofit lnSpcReduction="10000"/>
          </a:bodyPr>
          <a:lstStyle/>
          <a:p>
            <a:pPr algn="just"/>
            <a:r>
              <a:rPr lang="en-US" sz="2400" b="1" dirty="0" smtClean="0"/>
              <a:t>Feedback:</a:t>
            </a:r>
            <a:r>
              <a:rPr lang="en-US" sz="2400" dirty="0" smtClean="0"/>
              <a:t> Is a process of adjusting the future actions based on past performance. Feedback makes effective control system.</a:t>
            </a:r>
          </a:p>
          <a:p>
            <a:pPr algn="just"/>
            <a:r>
              <a:rPr lang="en-US" sz="2400" b="1" dirty="0" smtClean="0"/>
              <a:t>Objective:</a:t>
            </a:r>
            <a:r>
              <a:rPr lang="en-US" sz="2400" dirty="0" smtClean="0"/>
              <a:t> Control system should be objective and understandable. It specify the expected results in clear and definite terms. It leaves little scope for argument.</a:t>
            </a:r>
          </a:p>
          <a:p>
            <a:pPr algn="just"/>
            <a:r>
              <a:rPr lang="en-US" sz="2400" b="1" dirty="0" smtClean="0"/>
              <a:t>Suitability:</a:t>
            </a:r>
            <a:r>
              <a:rPr lang="en-US" sz="2400" dirty="0" smtClean="0"/>
              <a:t> Control system should be appropriate to the nature and needs of the activity. Hence every organization should evolve suitable control system that serves the specific needs.</a:t>
            </a:r>
            <a:r>
              <a:rPr lang="en-US" sz="2800" dirty="0" smtClean="0"/>
              <a:t> </a:t>
            </a:r>
          </a:p>
          <a:p>
            <a:pPr algn="just"/>
            <a:r>
              <a:rPr lang="en-US" sz="2400" b="1" dirty="0"/>
              <a:t>Prompt Reporting: </a:t>
            </a:r>
            <a:r>
              <a:rPr lang="en-US" sz="2400" dirty="0"/>
              <a:t>Control system should provide for prompt and timely reporting without any delay. Thus it helps the managers to take immediate corrective action before problem </a:t>
            </a:r>
            <a:r>
              <a:rPr lang="en-US" sz="2400" dirty="0" smtClean="0"/>
              <a:t>occurs.</a:t>
            </a:r>
          </a:p>
          <a:p>
            <a:pPr marL="0" indent="0" algn="just">
              <a:buNone/>
            </a:pPr>
            <a:endParaRPr lang="en-US" sz="2600" dirty="0"/>
          </a:p>
        </p:txBody>
      </p:sp>
    </p:spTree>
    <p:extLst>
      <p:ext uri="{BB962C8B-B14F-4D97-AF65-F5344CB8AC3E}">
        <p14:creationId xmlns:p14="http://schemas.microsoft.com/office/powerpoint/2010/main" val="11518286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577" y="25121"/>
            <a:ext cx="8229600" cy="883599"/>
          </a:xfrm>
        </p:spPr>
        <p:txBody>
          <a:bodyPr>
            <a:normAutofit fontScale="90000"/>
          </a:bodyPr>
          <a:lstStyle/>
          <a:p>
            <a:r>
              <a:rPr lang="en-US" dirty="0" smtClean="0"/>
              <a:t>Essentials of a Sound Control System</a:t>
            </a:r>
            <a:endParaRPr lang="en-US" dirty="0"/>
          </a:p>
        </p:txBody>
      </p:sp>
      <p:sp>
        <p:nvSpPr>
          <p:cNvPr id="3" name="Content Placeholder 2"/>
          <p:cNvSpPr>
            <a:spLocks noGrp="1"/>
          </p:cNvSpPr>
          <p:nvPr>
            <p:ph idx="1"/>
          </p:nvPr>
        </p:nvSpPr>
        <p:spPr>
          <a:xfrm>
            <a:off x="457200" y="908720"/>
            <a:ext cx="8435280" cy="5949280"/>
          </a:xfrm>
        </p:spPr>
        <p:txBody>
          <a:bodyPr>
            <a:normAutofit fontScale="47500" lnSpcReduction="20000"/>
          </a:bodyPr>
          <a:lstStyle/>
          <a:p>
            <a:pPr algn="just"/>
            <a:r>
              <a:rPr lang="en-US" sz="5100" b="1" dirty="0" smtClean="0"/>
              <a:t>Forward Looking:</a:t>
            </a:r>
            <a:r>
              <a:rPr lang="en-US" sz="5100" dirty="0" smtClean="0"/>
              <a:t> Effective control system must focus on how the future action will conform to plans. </a:t>
            </a:r>
          </a:p>
          <a:p>
            <a:pPr algn="just"/>
            <a:r>
              <a:rPr lang="en-US" sz="5100" b="1" dirty="0" smtClean="0"/>
              <a:t>Flexible: </a:t>
            </a:r>
            <a:r>
              <a:rPr lang="en-US" sz="5100" dirty="0" smtClean="0"/>
              <a:t>Control system should be flexible i.e. Standards can be altered from time to time. </a:t>
            </a:r>
          </a:p>
          <a:p>
            <a:pPr algn="just"/>
            <a:r>
              <a:rPr lang="en-US" sz="5100" b="1" dirty="0" smtClean="0"/>
              <a:t>Economical:</a:t>
            </a:r>
            <a:r>
              <a:rPr lang="en-US" sz="5100" dirty="0" smtClean="0"/>
              <a:t> Benefits derived from the control system should be more than the cost involved in implementing it. </a:t>
            </a:r>
          </a:p>
          <a:p>
            <a:pPr algn="just"/>
            <a:r>
              <a:rPr lang="en-US" sz="5100" b="1" dirty="0" smtClean="0"/>
              <a:t>Simple: </a:t>
            </a:r>
            <a:r>
              <a:rPr lang="en-US" sz="5100" dirty="0"/>
              <a:t>Control system should </a:t>
            </a:r>
            <a:r>
              <a:rPr lang="en-US" sz="5100" dirty="0" smtClean="0"/>
              <a:t>be simple to understand and implement.</a:t>
            </a:r>
          </a:p>
          <a:p>
            <a:pPr algn="just"/>
            <a:r>
              <a:rPr lang="en-US" sz="5100" b="1" dirty="0" smtClean="0"/>
              <a:t>Effective and Operational:</a:t>
            </a:r>
            <a:r>
              <a:rPr lang="en-US" sz="5100" dirty="0" smtClean="0"/>
              <a:t> The control system should not only detect deviations but should also provide solutions to the problems that cause deviations. It must disclose where and how the failures occurring, who is causing them and how they should be dealt with.</a:t>
            </a:r>
          </a:p>
          <a:p>
            <a:pPr algn="just"/>
            <a:r>
              <a:rPr lang="en-US" sz="5100" b="1" dirty="0" smtClean="0"/>
              <a:t>Motivation: </a:t>
            </a:r>
            <a:r>
              <a:rPr lang="en-US" sz="5100" dirty="0" smtClean="0"/>
              <a:t>A good control system should motivate people to achieve higher performance. The control system is to be designed such that employees are motivated to do more. The purpose of the control system is to prevent and not to punish.</a:t>
            </a:r>
            <a:endParaRPr lang="en-US" sz="5100" b="1" dirty="0" smtClean="0"/>
          </a:p>
          <a:p>
            <a:pPr marL="0" indent="0" algn="just">
              <a:buNone/>
            </a:pPr>
            <a:endParaRPr lang="en-US" sz="2600" dirty="0"/>
          </a:p>
        </p:txBody>
      </p:sp>
    </p:spTree>
    <p:extLst>
      <p:ext uri="{BB962C8B-B14F-4D97-AF65-F5344CB8AC3E}">
        <p14:creationId xmlns:p14="http://schemas.microsoft.com/office/powerpoint/2010/main" val="3545932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CONTENTS</a:t>
            </a:r>
            <a:endParaRPr lang="en-IN" b="1" dirty="0"/>
          </a:p>
        </p:txBody>
      </p:sp>
      <p:sp>
        <p:nvSpPr>
          <p:cNvPr id="3" name="Content Placeholder 2"/>
          <p:cNvSpPr>
            <a:spLocks noGrp="1"/>
          </p:cNvSpPr>
          <p:nvPr>
            <p:ph idx="1"/>
          </p:nvPr>
        </p:nvSpPr>
        <p:spPr>
          <a:xfrm>
            <a:off x="457200" y="1285860"/>
            <a:ext cx="8229600" cy="5286412"/>
          </a:xfrm>
        </p:spPr>
        <p:txBody>
          <a:bodyPr>
            <a:normAutofit fontScale="92500" lnSpcReduction="20000"/>
          </a:bodyPr>
          <a:lstStyle/>
          <a:p>
            <a:pPr>
              <a:lnSpc>
                <a:spcPct val="150000"/>
              </a:lnSpc>
            </a:pPr>
            <a:r>
              <a:rPr lang="en-US" sz="2400" b="1" dirty="0" smtClean="0"/>
              <a:t>Concept of controlling.</a:t>
            </a:r>
          </a:p>
          <a:p>
            <a:pPr>
              <a:lnSpc>
                <a:spcPct val="150000"/>
              </a:lnSpc>
            </a:pPr>
            <a:r>
              <a:rPr lang="en-US" sz="2400" b="1" dirty="0" smtClean="0"/>
              <a:t>Features of controlling.</a:t>
            </a:r>
          </a:p>
          <a:p>
            <a:pPr>
              <a:lnSpc>
                <a:spcPct val="150000"/>
              </a:lnSpc>
            </a:pPr>
            <a:r>
              <a:rPr lang="en-US" sz="2400" b="1" dirty="0" smtClean="0"/>
              <a:t>Controlling and other functions.</a:t>
            </a:r>
          </a:p>
          <a:p>
            <a:pPr>
              <a:lnSpc>
                <a:spcPct val="150000"/>
              </a:lnSpc>
            </a:pPr>
            <a:r>
              <a:rPr lang="en-US" sz="2400" b="1" dirty="0" smtClean="0"/>
              <a:t>Importance of controlling.</a:t>
            </a:r>
          </a:p>
          <a:p>
            <a:pPr>
              <a:lnSpc>
                <a:spcPct val="150000"/>
              </a:lnSpc>
            </a:pPr>
            <a:r>
              <a:rPr lang="en-US" sz="2400" b="1" dirty="0" smtClean="0"/>
              <a:t>Steps in controlling.</a:t>
            </a:r>
          </a:p>
          <a:p>
            <a:pPr lvl="1">
              <a:lnSpc>
                <a:spcPct val="150000"/>
              </a:lnSpc>
              <a:buFont typeface="Wingdings" pitchFamily="2" charset="2"/>
              <a:buChar char="§"/>
            </a:pPr>
            <a:r>
              <a:rPr lang="en-US" sz="2400" b="1" dirty="0" smtClean="0"/>
              <a:t>Establishment of control standards.</a:t>
            </a:r>
          </a:p>
          <a:p>
            <a:pPr lvl="1">
              <a:lnSpc>
                <a:spcPct val="150000"/>
              </a:lnSpc>
              <a:buFont typeface="Wingdings" pitchFamily="2" charset="2"/>
              <a:buChar char="§"/>
            </a:pPr>
            <a:r>
              <a:rPr lang="en-US" sz="2400" b="1" dirty="0" smtClean="0"/>
              <a:t>Measurement of performance.</a:t>
            </a:r>
          </a:p>
          <a:p>
            <a:pPr lvl="1">
              <a:lnSpc>
                <a:spcPct val="150000"/>
              </a:lnSpc>
              <a:buFont typeface="Wingdings" pitchFamily="2" charset="2"/>
              <a:buChar char="§"/>
            </a:pPr>
            <a:r>
              <a:rPr lang="en-US" sz="2400" b="1" dirty="0" smtClean="0"/>
              <a:t>Comparison between performance and standards and the communication.</a:t>
            </a:r>
          </a:p>
          <a:p>
            <a:pPr lvl="1">
              <a:lnSpc>
                <a:spcPct val="150000"/>
              </a:lnSpc>
              <a:buFont typeface="Wingdings" pitchFamily="2" charset="2"/>
              <a:buChar char="§"/>
            </a:pPr>
            <a:r>
              <a:rPr lang="en-US" sz="2400" b="1" dirty="0" smtClean="0"/>
              <a:t>Correction of deviation from the standards.</a:t>
            </a:r>
          </a:p>
          <a:p>
            <a:pPr>
              <a:buNone/>
            </a:pPr>
            <a:endParaRPr lang="en-IN" dirty="0"/>
          </a:p>
        </p:txBody>
      </p:sp>
    </p:spTree>
  </p:cSld>
  <p:clrMapOvr>
    <a:masterClrMapping/>
  </p:clrMapOvr>
  <p:transition advClick="0">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of Establishing Control</a:t>
            </a:r>
            <a:endParaRPr lang="en-US" dirty="0"/>
          </a:p>
        </p:txBody>
      </p:sp>
      <p:sp>
        <p:nvSpPr>
          <p:cNvPr id="3" name="Content Placeholder 2"/>
          <p:cNvSpPr>
            <a:spLocks noGrp="1"/>
          </p:cNvSpPr>
          <p:nvPr>
            <p:ph idx="1"/>
          </p:nvPr>
        </p:nvSpPr>
        <p:spPr>
          <a:xfrm>
            <a:off x="457200" y="1417638"/>
            <a:ext cx="8229600" cy="5323730"/>
          </a:xfrm>
        </p:spPr>
        <p:txBody>
          <a:bodyPr>
            <a:normAutofit fontScale="92500" lnSpcReduction="20000"/>
          </a:bodyPr>
          <a:lstStyle/>
          <a:p>
            <a:r>
              <a:rPr lang="en-US" sz="2400" b="1" dirty="0" smtClean="0"/>
              <a:t>Personal Observation</a:t>
            </a:r>
          </a:p>
          <a:p>
            <a:r>
              <a:rPr lang="en-US" sz="2400" b="1" dirty="0" smtClean="0"/>
              <a:t>Budgeting</a:t>
            </a:r>
          </a:p>
          <a:p>
            <a:r>
              <a:rPr lang="en-US" sz="2400" b="1" dirty="0" smtClean="0"/>
              <a:t>Cost accounting &amp; Cost Control</a:t>
            </a:r>
          </a:p>
          <a:p>
            <a:r>
              <a:rPr lang="en-US" sz="2400" b="1" dirty="0" smtClean="0"/>
              <a:t>Break-Even Analysis</a:t>
            </a:r>
          </a:p>
          <a:p>
            <a:r>
              <a:rPr lang="en-US" sz="2400" b="1" dirty="0" smtClean="0"/>
              <a:t>Standard Costing</a:t>
            </a:r>
          </a:p>
          <a:p>
            <a:r>
              <a:rPr lang="en-US" sz="2400" b="1" dirty="0" smtClean="0"/>
              <a:t>Return on Investment</a:t>
            </a:r>
          </a:p>
          <a:p>
            <a:r>
              <a:rPr lang="en-US" sz="2400" b="1" dirty="0" smtClean="0"/>
              <a:t>Responsibility Accounting</a:t>
            </a:r>
          </a:p>
          <a:p>
            <a:r>
              <a:rPr lang="en-US" sz="2400" b="1" dirty="0" smtClean="0"/>
              <a:t>Management Audit</a:t>
            </a:r>
          </a:p>
          <a:p>
            <a:r>
              <a:rPr lang="en-US" sz="2400" b="1" dirty="0" smtClean="0"/>
              <a:t>Internal Audit</a:t>
            </a:r>
          </a:p>
          <a:p>
            <a:r>
              <a:rPr lang="en-US" sz="2400" b="1" dirty="0" smtClean="0"/>
              <a:t>External Audit</a:t>
            </a:r>
          </a:p>
          <a:p>
            <a:r>
              <a:rPr lang="en-US" sz="2400" b="1" dirty="0" smtClean="0"/>
              <a:t>Statistical Control Report</a:t>
            </a:r>
          </a:p>
          <a:p>
            <a:r>
              <a:rPr lang="en-US" sz="2400" b="1" dirty="0" smtClean="0"/>
              <a:t>Gantt Milestone Chart</a:t>
            </a:r>
          </a:p>
          <a:p>
            <a:r>
              <a:rPr lang="en-US" sz="2400" b="1" dirty="0" smtClean="0"/>
              <a:t>Production Control</a:t>
            </a:r>
          </a:p>
          <a:p>
            <a:r>
              <a:rPr lang="en-US" sz="2400" b="1" dirty="0" smtClean="0"/>
              <a:t>Program Evaluation and Review Techniques</a:t>
            </a:r>
          </a:p>
          <a:p>
            <a:r>
              <a:rPr lang="en-US" sz="2400" b="1" dirty="0" smtClean="0"/>
              <a:t>Critical Path Method</a:t>
            </a:r>
            <a:endParaRPr lang="en-US" sz="2400" b="1" dirty="0"/>
          </a:p>
        </p:txBody>
      </p:sp>
    </p:spTree>
    <p:extLst>
      <p:ext uri="{BB962C8B-B14F-4D97-AF65-F5344CB8AC3E}">
        <p14:creationId xmlns:p14="http://schemas.microsoft.com/office/powerpoint/2010/main" val="3927430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pPr algn="just"/>
            <a:r>
              <a:rPr lang="en-US" dirty="0" smtClean="0"/>
              <a:t>Communication is the process of transmitting ideas or thoughts from one person to another.</a:t>
            </a:r>
          </a:p>
          <a:p>
            <a:pPr algn="just"/>
            <a:r>
              <a:rPr lang="en-US" dirty="0" smtClean="0"/>
              <a:t>It can also be said as exchange of facts, ideas, opinions, or emotions by two or more persons.</a:t>
            </a:r>
          </a:p>
          <a:p>
            <a:pPr algn="just"/>
            <a:r>
              <a:rPr lang="en-US" dirty="0" smtClean="0"/>
              <a:t>The effectiveness depends on the proper understanding of what is being communicated &amp; what is being received.</a:t>
            </a:r>
          </a:p>
          <a:p>
            <a:pPr algn="just"/>
            <a:r>
              <a:rPr lang="en-US" dirty="0" smtClean="0"/>
              <a:t>Correct interpretation &amp; understanding of messages is important from the point of view of organizational efficiency.</a:t>
            </a:r>
          </a:p>
          <a:p>
            <a:pPr algn="just"/>
            <a:r>
              <a:rPr lang="en-US" dirty="0" smtClean="0"/>
              <a:t>The greater the degree of understanding of communicated messages, more likely that human action will proceed in direction of accomplishment of organizational goals.</a:t>
            </a:r>
            <a:endParaRPr lang="en-US" dirty="0"/>
          </a:p>
        </p:txBody>
      </p:sp>
    </p:spTree>
    <p:extLst>
      <p:ext uri="{BB962C8B-B14F-4D97-AF65-F5344CB8AC3E}">
        <p14:creationId xmlns:p14="http://schemas.microsoft.com/office/powerpoint/2010/main" val="3598066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of Communication</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pPr algn="just"/>
            <a:r>
              <a:rPr lang="en-US" dirty="0" smtClean="0"/>
              <a:t>According to Organizational Structure</a:t>
            </a:r>
          </a:p>
          <a:p>
            <a:pPr lvl="1" algn="just"/>
            <a:r>
              <a:rPr lang="en-US" dirty="0" smtClean="0"/>
              <a:t>Formal </a:t>
            </a:r>
          </a:p>
          <a:p>
            <a:pPr lvl="1" algn="just"/>
            <a:r>
              <a:rPr lang="en-US" dirty="0" smtClean="0"/>
              <a:t>Informal</a:t>
            </a:r>
          </a:p>
          <a:p>
            <a:pPr marL="342900" lvl="1" indent="-342900" algn="just">
              <a:buFont typeface="Arial" pitchFamily="34" charset="0"/>
              <a:buChar char="•"/>
            </a:pPr>
            <a:r>
              <a:rPr lang="en-US" sz="3200" dirty="0"/>
              <a:t>According to Direction of Expression</a:t>
            </a:r>
          </a:p>
          <a:p>
            <a:pPr lvl="1" algn="just"/>
            <a:r>
              <a:rPr lang="en-US" dirty="0"/>
              <a:t>	</a:t>
            </a:r>
            <a:r>
              <a:rPr lang="en-US" dirty="0"/>
              <a:t>Downward</a:t>
            </a:r>
          </a:p>
          <a:p>
            <a:pPr lvl="1" algn="just"/>
            <a:r>
              <a:rPr lang="en-US" dirty="0"/>
              <a:t>	</a:t>
            </a:r>
            <a:r>
              <a:rPr lang="en-US" dirty="0"/>
              <a:t>Upward</a:t>
            </a:r>
          </a:p>
          <a:p>
            <a:pPr lvl="1" algn="just"/>
            <a:r>
              <a:rPr lang="en-US" dirty="0"/>
              <a:t>	</a:t>
            </a:r>
            <a:r>
              <a:rPr lang="en-US" dirty="0"/>
              <a:t>Horizontal</a:t>
            </a:r>
          </a:p>
          <a:p>
            <a:pPr marL="342900" lvl="1" indent="-342900" algn="just">
              <a:buFont typeface="Arial" pitchFamily="34" charset="0"/>
              <a:buChar char="•"/>
            </a:pPr>
            <a:r>
              <a:rPr lang="en-US" sz="3200" dirty="0"/>
              <a:t>According to the way of expression</a:t>
            </a:r>
          </a:p>
          <a:p>
            <a:pPr lvl="1" algn="just"/>
            <a:r>
              <a:rPr lang="en-US" dirty="0"/>
              <a:t>	</a:t>
            </a:r>
            <a:r>
              <a:rPr lang="en-US" dirty="0"/>
              <a:t>Oral or Verbal</a:t>
            </a:r>
          </a:p>
          <a:p>
            <a:pPr lvl="1" algn="just"/>
            <a:r>
              <a:rPr lang="en-US" dirty="0"/>
              <a:t>	</a:t>
            </a:r>
            <a:r>
              <a:rPr lang="en-US" dirty="0"/>
              <a:t>Written</a:t>
            </a:r>
            <a:endParaRPr lang="en-US" dirty="0"/>
          </a:p>
        </p:txBody>
      </p:sp>
    </p:spTree>
    <p:extLst>
      <p:ext uri="{BB962C8B-B14F-4D97-AF65-F5344CB8AC3E}">
        <p14:creationId xmlns:p14="http://schemas.microsoft.com/office/powerpoint/2010/main" val="1140069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785794"/>
            <a:ext cx="1928826" cy="1357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DESIRED</a:t>
            </a:r>
            <a:r>
              <a:rPr lang="en-US" dirty="0" smtClean="0"/>
              <a:t> </a:t>
            </a:r>
            <a:r>
              <a:rPr lang="en-US" b="1" dirty="0" smtClean="0"/>
              <a:t>PERFORMANCE</a:t>
            </a:r>
            <a:endParaRPr lang="en-IN" b="1" dirty="0"/>
          </a:p>
        </p:txBody>
      </p:sp>
      <p:sp>
        <p:nvSpPr>
          <p:cNvPr id="3" name="Rectangle 2"/>
          <p:cNvSpPr/>
          <p:nvPr/>
        </p:nvSpPr>
        <p:spPr>
          <a:xfrm>
            <a:off x="3571868" y="785794"/>
            <a:ext cx="2000264" cy="1357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IMPLEMENTATION  OF CORRECTIONS</a:t>
            </a:r>
            <a:endParaRPr lang="en-IN" b="1" dirty="0"/>
          </a:p>
        </p:txBody>
      </p:sp>
      <p:sp>
        <p:nvSpPr>
          <p:cNvPr id="4" name="Rectangle 3"/>
          <p:cNvSpPr/>
          <p:nvPr/>
        </p:nvSpPr>
        <p:spPr>
          <a:xfrm>
            <a:off x="857224" y="2786058"/>
            <a:ext cx="1714512" cy="1357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ACTUAL PERFORMANCE</a:t>
            </a:r>
            <a:endParaRPr lang="en-IN" b="1" dirty="0"/>
          </a:p>
        </p:txBody>
      </p:sp>
      <p:sp>
        <p:nvSpPr>
          <p:cNvPr id="5" name="Rectangle 4"/>
          <p:cNvSpPr/>
          <p:nvPr/>
        </p:nvSpPr>
        <p:spPr>
          <a:xfrm>
            <a:off x="6572264" y="785794"/>
            <a:ext cx="1714512" cy="1357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CORRECTIVE PLAN ACTION</a:t>
            </a:r>
            <a:endParaRPr lang="en-IN" b="1" dirty="0"/>
          </a:p>
        </p:txBody>
      </p:sp>
      <p:sp>
        <p:nvSpPr>
          <p:cNvPr id="6" name="Rectangle 5"/>
          <p:cNvSpPr/>
          <p:nvPr/>
        </p:nvSpPr>
        <p:spPr>
          <a:xfrm>
            <a:off x="6572264" y="2786058"/>
            <a:ext cx="1714512" cy="1357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ANALYSIS OF CAUSES OF DEVIATION</a:t>
            </a:r>
            <a:endParaRPr lang="en-IN" b="1" dirty="0"/>
          </a:p>
        </p:txBody>
      </p:sp>
      <p:sp>
        <p:nvSpPr>
          <p:cNvPr id="7" name="Rectangle 6"/>
          <p:cNvSpPr/>
          <p:nvPr/>
        </p:nvSpPr>
        <p:spPr>
          <a:xfrm>
            <a:off x="857224" y="4786322"/>
            <a:ext cx="1714512" cy="1357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MEASUREMENT OF PERFORMENCE</a:t>
            </a:r>
            <a:endParaRPr lang="en-IN" b="1" dirty="0"/>
          </a:p>
        </p:txBody>
      </p:sp>
      <p:sp>
        <p:nvSpPr>
          <p:cNvPr id="8" name="Rectangle 7"/>
          <p:cNvSpPr/>
          <p:nvPr/>
        </p:nvSpPr>
        <p:spPr>
          <a:xfrm>
            <a:off x="3643306" y="4786322"/>
            <a:ext cx="1714512" cy="1357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COMPARISON OF ACTUAL AND STANDARD</a:t>
            </a:r>
            <a:endParaRPr lang="en-IN" b="1" dirty="0"/>
          </a:p>
        </p:txBody>
      </p:sp>
      <p:sp>
        <p:nvSpPr>
          <p:cNvPr id="9" name="Rectangle 8"/>
          <p:cNvSpPr/>
          <p:nvPr/>
        </p:nvSpPr>
        <p:spPr>
          <a:xfrm>
            <a:off x="6572264" y="4786322"/>
            <a:ext cx="1714512" cy="1357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IDENTIFICATION OF DEVIATION</a:t>
            </a:r>
            <a:endParaRPr lang="en-IN" b="1" dirty="0"/>
          </a:p>
        </p:txBody>
      </p:sp>
      <p:cxnSp>
        <p:nvCxnSpPr>
          <p:cNvPr id="11" name="Straight Arrow Connector 10"/>
          <p:cNvCxnSpPr>
            <a:endCxn id="4" idx="0"/>
          </p:cNvCxnSpPr>
          <p:nvPr/>
        </p:nvCxnSpPr>
        <p:spPr>
          <a:xfrm rot="5400000">
            <a:off x="1393010" y="2464588"/>
            <a:ext cx="64294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1393804" y="4392618"/>
            <a:ext cx="64294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a:endCxn id="9" idx="1"/>
          </p:cNvCxnSpPr>
          <p:nvPr/>
        </p:nvCxnSpPr>
        <p:spPr>
          <a:xfrm>
            <a:off x="5357818" y="5464983"/>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9" idx="0"/>
            <a:endCxn id="6" idx="2"/>
          </p:cNvCxnSpPr>
          <p:nvPr/>
        </p:nvCxnSpPr>
        <p:spPr>
          <a:xfrm rot="5400000" flipH="1" flipV="1">
            <a:off x="7108049" y="4464851"/>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7" idx="3"/>
            <a:endCxn id="8" idx="1"/>
          </p:cNvCxnSpPr>
          <p:nvPr/>
        </p:nvCxnSpPr>
        <p:spPr>
          <a:xfrm>
            <a:off x="2571736" y="5464983"/>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0"/>
          </p:cNvCxnSpPr>
          <p:nvPr/>
        </p:nvCxnSpPr>
        <p:spPr>
          <a:xfrm>
            <a:off x="7429520" y="2786058"/>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6" idx="0"/>
            <a:endCxn id="5" idx="2"/>
          </p:cNvCxnSpPr>
          <p:nvPr/>
        </p:nvCxnSpPr>
        <p:spPr>
          <a:xfrm rot="5400000" flipH="1" flipV="1">
            <a:off x="7108049" y="2464587"/>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1"/>
            <a:endCxn id="3" idx="3"/>
          </p:cNvCxnSpPr>
          <p:nvPr/>
        </p:nvCxnSpPr>
        <p:spPr>
          <a:xfrm rot="10800000">
            <a:off x="5572132" y="1464455"/>
            <a:ext cx="10001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 idx="1"/>
            <a:endCxn id="2" idx="3"/>
          </p:cNvCxnSpPr>
          <p:nvPr/>
        </p:nvCxnSpPr>
        <p:spPr>
          <a:xfrm rot="10800000">
            <a:off x="2786050" y="1464455"/>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3000364" y="2571744"/>
            <a:ext cx="3071834" cy="1714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MANAGEMENT CONTROL PROCESS</a:t>
            </a:r>
            <a:endParaRPr lang="en-IN" sz="2400" b="1" dirty="0"/>
          </a:p>
        </p:txBody>
      </p:sp>
    </p:spTree>
  </p:cSld>
  <p:clrMapOvr>
    <a:masterClrMapping/>
  </p:clrMapOvr>
  <p:transition advClick="0">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31910"/>
          </a:xfrm>
        </p:spPr>
        <p:txBody>
          <a:bodyPr/>
          <a:lstStyle/>
          <a:p>
            <a:r>
              <a:rPr lang="en-US" b="1" dirty="0" smtClean="0"/>
              <a:t>CONCEPT OF CONTROLLING</a:t>
            </a:r>
            <a:endParaRPr lang="en-IN" b="1" dirty="0"/>
          </a:p>
        </p:txBody>
      </p:sp>
      <p:pic>
        <p:nvPicPr>
          <p:cNvPr id="2050" name="Picture 2" descr="H:\CONTROLLING\Project_Management_(project_control).png"/>
          <p:cNvPicPr>
            <a:picLocks noChangeAspect="1" noChangeArrowheads="1"/>
          </p:cNvPicPr>
          <p:nvPr/>
        </p:nvPicPr>
        <p:blipFill>
          <a:blip r:embed="rId2"/>
          <a:srcRect/>
          <a:stretch>
            <a:fillRect/>
          </a:stretch>
        </p:blipFill>
        <p:spPr bwMode="auto">
          <a:xfrm>
            <a:off x="2224088" y="1843088"/>
            <a:ext cx="4695825" cy="3171825"/>
          </a:xfrm>
          <a:prstGeom prst="rect">
            <a:avLst/>
          </a:prstGeom>
          <a:noFill/>
        </p:spPr>
      </p:pic>
    </p:spTree>
  </p:cSld>
  <p:clrMapOvr>
    <a:masterClrMapping/>
  </p:clrMapOvr>
  <p:transition advClick="0">
    <p:strips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00792"/>
          </a:xfrm>
        </p:spPr>
        <p:txBody>
          <a:bodyPr>
            <a:normAutofit/>
          </a:bodyPr>
          <a:lstStyle/>
          <a:p>
            <a:pPr>
              <a:lnSpc>
                <a:spcPct val="150000"/>
              </a:lnSpc>
            </a:pPr>
            <a:r>
              <a:rPr lang="en-US" sz="2400" b="1" dirty="0" smtClean="0"/>
              <a:t>One of the managerial functions </a:t>
            </a:r>
            <a:r>
              <a:rPr lang="en-US" sz="2400" dirty="0" smtClean="0"/>
              <a:t>like planning, organizing, staffing and directing.</a:t>
            </a:r>
          </a:p>
          <a:p>
            <a:pPr>
              <a:lnSpc>
                <a:spcPct val="150000"/>
              </a:lnSpc>
            </a:pPr>
            <a:r>
              <a:rPr lang="en-US" sz="2400" b="1" dirty="0" smtClean="0"/>
              <a:t>Process of gathering and feeding back information </a:t>
            </a:r>
            <a:r>
              <a:rPr lang="en-US" sz="2400" dirty="0" smtClean="0"/>
              <a:t>about performance so that decision makers can compare actual results with planned results and decide what to do about any apparent discrepancies or problems.</a:t>
            </a:r>
          </a:p>
          <a:p>
            <a:pPr>
              <a:lnSpc>
                <a:spcPct val="150000"/>
              </a:lnSpc>
            </a:pPr>
            <a:r>
              <a:rPr lang="en-US" sz="2400" b="1" dirty="0" smtClean="0"/>
              <a:t>Helps to check errors and take corrective measures </a:t>
            </a:r>
            <a:r>
              <a:rPr lang="en-US" sz="2400" dirty="0" smtClean="0"/>
              <a:t>so that the deviation from standards are minimized and goals of the organization are achieved in a desired manner.</a:t>
            </a:r>
          </a:p>
          <a:p>
            <a:endParaRPr lang="en-IN" dirty="0" smtClean="0"/>
          </a:p>
          <a:p>
            <a:endParaRPr lang="en-IN" dirty="0"/>
          </a:p>
        </p:txBody>
      </p:sp>
    </p:spTree>
  </p:cSld>
  <p:clrMapOvr>
    <a:masterClrMapping/>
  </p:clrMapOvr>
  <p:transition advClick="0">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CONTROLLING</a:t>
            </a:r>
            <a:endParaRPr lang="en-IN" b="1" dirty="0"/>
          </a:p>
        </p:txBody>
      </p:sp>
      <p:sp>
        <p:nvSpPr>
          <p:cNvPr id="3" name="Content Placeholder 2"/>
          <p:cNvSpPr>
            <a:spLocks noGrp="1"/>
          </p:cNvSpPr>
          <p:nvPr>
            <p:ph idx="1"/>
          </p:nvPr>
        </p:nvSpPr>
        <p:spPr>
          <a:xfrm>
            <a:off x="457200" y="1357298"/>
            <a:ext cx="8229600" cy="4768865"/>
          </a:xfrm>
        </p:spPr>
        <p:txBody>
          <a:bodyPr>
            <a:normAutofit/>
          </a:bodyPr>
          <a:lstStyle/>
          <a:p>
            <a:r>
              <a:rPr lang="en-US" sz="2400" b="1" dirty="0" smtClean="0"/>
              <a:t>Control is forward looking :</a:t>
            </a:r>
          </a:p>
          <a:p>
            <a:pPr>
              <a:buNone/>
            </a:pPr>
            <a:r>
              <a:rPr lang="en-US" sz="2400" dirty="0"/>
              <a:t>	</a:t>
            </a:r>
            <a:r>
              <a:rPr lang="en-US" sz="2400" dirty="0" smtClean="0"/>
              <a:t>One can control future happenings and not the past. Managers suggest corrective actions for the future period.</a:t>
            </a:r>
          </a:p>
          <a:p>
            <a:r>
              <a:rPr lang="en-US" sz="2400" b="1" dirty="0" smtClean="0"/>
              <a:t>Control is both an executive process and a result :</a:t>
            </a:r>
          </a:p>
          <a:p>
            <a:pPr lvl="1">
              <a:buFont typeface="Wingdings" pitchFamily="2" charset="2"/>
              <a:buChar char="§"/>
            </a:pPr>
            <a:r>
              <a:rPr lang="en-US" sz="2400" dirty="0" smtClean="0"/>
              <a:t>Each manager has to perform control function in the organization.</a:t>
            </a:r>
          </a:p>
          <a:p>
            <a:pPr lvl="1">
              <a:buFont typeface="Wingdings" pitchFamily="2" charset="2"/>
              <a:buChar char="§"/>
            </a:pPr>
            <a:r>
              <a:rPr lang="en-US" sz="2400" dirty="0" smtClean="0"/>
              <a:t>Nature, scope and limit of the control function may be different for different managers.</a:t>
            </a:r>
          </a:p>
          <a:p>
            <a:pPr lvl="1">
              <a:buFont typeface="Wingdings" pitchFamily="2" charset="2"/>
              <a:buChar char="§"/>
            </a:pPr>
            <a:r>
              <a:rPr lang="en-US" sz="2400" dirty="0" smtClean="0"/>
              <a:t>The word ‘control ‘ is preceded by an adjective to designate control problem : quality control, inventory control, production control, administrative control etc.</a:t>
            </a:r>
          </a:p>
          <a:p>
            <a:endParaRPr lang="en-IN" sz="2400" dirty="0"/>
          </a:p>
        </p:txBody>
      </p:sp>
    </p:spTree>
  </p:cSld>
  <p:clrMapOvr>
    <a:masterClrMapping/>
  </p:clrMapOvr>
  <p:transition advClick="0">
    <p:whee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normAutofit/>
          </a:bodyPr>
          <a:lstStyle/>
          <a:p>
            <a:r>
              <a:rPr lang="en-US" sz="2400" b="1" dirty="0" smtClean="0"/>
              <a:t>Control is a continuous process :</a:t>
            </a:r>
          </a:p>
          <a:p>
            <a:pPr>
              <a:buNone/>
            </a:pPr>
            <a:r>
              <a:rPr lang="en-US" sz="2400" dirty="0"/>
              <a:t>	</a:t>
            </a:r>
            <a:r>
              <a:rPr lang="en-US" sz="2400" dirty="0" smtClean="0"/>
              <a:t>Managerial control follows a definite pattern and time table, month after month and year after year on a continuous basis.</a:t>
            </a:r>
          </a:p>
          <a:p>
            <a:r>
              <a:rPr lang="en-US" sz="2400" b="1" dirty="0" smtClean="0"/>
              <a:t>A control system is a coordinated – integrated system :</a:t>
            </a:r>
          </a:p>
          <a:p>
            <a:pPr lvl="1">
              <a:buFont typeface="Wingdings" pitchFamily="2" charset="2"/>
              <a:buChar char="§"/>
            </a:pPr>
            <a:r>
              <a:rPr lang="en-US" sz="2400" dirty="0" smtClean="0"/>
              <a:t>Data collected for different purposes should be reconciled with one another. </a:t>
            </a:r>
          </a:p>
          <a:p>
            <a:pPr lvl="1">
              <a:buFont typeface="Wingdings" pitchFamily="2" charset="2"/>
              <a:buChar char="§"/>
            </a:pPr>
            <a:r>
              <a:rPr lang="en-US" sz="2400" dirty="0" smtClean="0"/>
              <a:t>Control is a single system, but more accurate to think of it as a set of interlocking subsystems. </a:t>
            </a:r>
            <a:endParaRPr lang="en-IN" sz="2400" dirty="0"/>
          </a:p>
        </p:txBody>
      </p:sp>
    </p:spTree>
  </p:cSld>
  <p:clrMapOvr>
    <a:masterClrMapping/>
  </p:clrMapOvr>
  <p:transition advClick="0">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CONTROLLING AND OTHER FUNCTIONS</a:t>
            </a:r>
            <a:endParaRPr lang="en-IN" b="1" dirty="0"/>
          </a:p>
        </p:txBody>
      </p:sp>
      <p:sp>
        <p:nvSpPr>
          <p:cNvPr id="5" name="Content Placeholder 4"/>
          <p:cNvSpPr>
            <a:spLocks noGrp="1"/>
          </p:cNvSpPr>
          <p:nvPr>
            <p:ph idx="1"/>
          </p:nvPr>
        </p:nvSpPr>
        <p:spPr>
          <a:xfrm>
            <a:off x="457200" y="1600200"/>
            <a:ext cx="8258204" cy="5043510"/>
          </a:xfrm>
        </p:spPr>
        <p:txBody>
          <a:bodyPr>
            <a:noAutofit/>
          </a:bodyPr>
          <a:lstStyle/>
          <a:p>
            <a:endParaRPr lang="en-US" sz="2400" dirty="0" smtClean="0"/>
          </a:p>
          <a:p>
            <a:r>
              <a:rPr lang="en-US" sz="2400" b="1" dirty="0" smtClean="0"/>
              <a:t>Planning</a:t>
            </a:r>
            <a:r>
              <a:rPr lang="en-US" sz="2400" dirty="0" smtClean="0"/>
              <a:t> </a:t>
            </a:r>
            <a:r>
              <a:rPr lang="en-US" sz="2400" b="1" dirty="0" smtClean="0"/>
              <a:t>as the basis : Reciprocal relationship</a:t>
            </a:r>
          </a:p>
          <a:p>
            <a:pPr lvl="1">
              <a:buFont typeface="Wingdings" pitchFamily="2" charset="2"/>
              <a:buChar char="§"/>
            </a:pPr>
            <a:r>
              <a:rPr lang="en-US" sz="2400" dirty="0" smtClean="0"/>
              <a:t>Plan – Goals and objectives, directs the behaviour and activities in an organization, affects controlling.</a:t>
            </a:r>
          </a:p>
          <a:p>
            <a:pPr lvl="1">
              <a:buFont typeface="Wingdings" pitchFamily="2" charset="2"/>
              <a:buChar char="§"/>
            </a:pPr>
            <a:r>
              <a:rPr lang="en-US" sz="2400" dirty="0" smtClean="0"/>
              <a:t>Control – Measures these behaviour and activities, affects planning.</a:t>
            </a:r>
          </a:p>
          <a:p>
            <a:pPr lvl="1">
              <a:buNone/>
            </a:pPr>
            <a:endParaRPr lang="en-US" sz="2400" dirty="0" smtClean="0"/>
          </a:p>
          <a:p>
            <a:r>
              <a:rPr lang="en-US" sz="2400" b="1" dirty="0" smtClean="0"/>
              <a:t>Action</a:t>
            </a:r>
            <a:r>
              <a:rPr lang="en-US" sz="2400" dirty="0" smtClean="0"/>
              <a:t> </a:t>
            </a:r>
            <a:r>
              <a:rPr lang="en-US" sz="2400" b="1" dirty="0" smtClean="0"/>
              <a:t>as essence :</a:t>
            </a:r>
          </a:p>
          <a:p>
            <a:pPr lvl="1">
              <a:buFont typeface="Wingdings" pitchFamily="2" charset="2"/>
              <a:buChar char="§"/>
            </a:pPr>
            <a:r>
              <a:rPr lang="en-US" sz="2400" dirty="0" smtClean="0"/>
              <a:t>Control – Emphasizes what actions can be taken.</a:t>
            </a:r>
          </a:p>
          <a:p>
            <a:pPr lvl="1">
              <a:buFont typeface="Wingdings" pitchFamily="2" charset="2"/>
              <a:buChar char="§"/>
            </a:pPr>
            <a:r>
              <a:rPr lang="en-US" sz="2400" dirty="0" smtClean="0"/>
              <a:t>Important for </a:t>
            </a:r>
            <a:r>
              <a:rPr lang="en-US" sz="2400" b="1" dirty="0" smtClean="0"/>
              <a:t>organizational effectiveness</a:t>
            </a:r>
            <a:r>
              <a:rPr lang="en-US" sz="2400" dirty="0" smtClean="0"/>
              <a:t>.</a:t>
            </a:r>
          </a:p>
        </p:txBody>
      </p:sp>
    </p:spTree>
  </p:cSld>
  <p:clrMapOvr>
    <a:masterClrMapping/>
  </p:clrMapOvr>
  <p:transition advClick="0">
    <p:wheel spokes="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lstStyle/>
          <a:p>
            <a:r>
              <a:rPr lang="en-US" sz="2400" b="1" dirty="0" smtClean="0"/>
              <a:t>Delegation</a:t>
            </a:r>
            <a:r>
              <a:rPr lang="en-US" sz="2400" dirty="0" smtClean="0"/>
              <a:t> </a:t>
            </a:r>
            <a:r>
              <a:rPr lang="en-US" sz="2400" b="1" dirty="0" smtClean="0"/>
              <a:t>as the key :</a:t>
            </a:r>
          </a:p>
          <a:p>
            <a:pPr lvl="1">
              <a:buFont typeface="Wingdings" pitchFamily="2" charset="2"/>
              <a:buChar char="§"/>
            </a:pPr>
            <a:r>
              <a:rPr lang="en-US" sz="2400" dirty="0" smtClean="0"/>
              <a:t>Control action can be taken by only by the managers who are responsible for performance and have authority to get things done.</a:t>
            </a:r>
          </a:p>
          <a:p>
            <a:pPr lvl="1">
              <a:buFont typeface="Wingdings" pitchFamily="2" charset="2"/>
              <a:buChar char="§"/>
            </a:pPr>
            <a:r>
              <a:rPr lang="en-US" sz="2400" dirty="0" smtClean="0"/>
              <a:t>Controllable and uncontrollable factors.</a:t>
            </a:r>
          </a:p>
          <a:p>
            <a:pPr lvl="1">
              <a:buNone/>
            </a:pPr>
            <a:endParaRPr lang="en-US" sz="2400" dirty="0" smtClean="0"/>
          </a:p>
          <a:p>
            <a:r>
              <a:rPr lang="en-US" sz="2400" b="1" dirty="0" smtClean="0"/>
              <a:t>Information as the guide :</a:t>
            </a:r>
          </a:p>
          <a:p>
            <a:pPr lvl="1">
              <a:buFont typeface="Wingdings" pitchFamily="2" charset="2"/>
              <a:buChar char="§"/>
            </a:pPr>
            <a:r>
              <a:rPr lang="en-US" sz="2400" dirty="0" smtClean="0"/>
              <a:t>Control action – guided by adequate information.</a:t>
            </a:r>
          </a:p>
          <a:p>
            <a:pPr lvl="1">
              <a:buFont typeface="Wingdings" pitchFamily="2" charset="2"/>
              <a:buChar char="§"/>
            </a:pPr>
            <a:r>
              <a:rPr lang="en-US" sz="2400" dirty="0" smtClean="0"/>
              <a:t>Management information and management control are closely interrelated.</a:t>
            </a:r>
          </a:p>
          <a:p>
            <a:pPr lvl="1">
              <a:buFont typeface="Wingdings" pitchFamily="2" charset="2"/>
              <a:buChar char="§"/>
            </a:pPr>
            <a:r>
              <a:rPr lang="en-US" sz="2400" dirty="0" smtClean="0"/>
              <a:t>Information about performance, standards and contribution of a manager.</a:t>
            </a:r>
            <a:endParaRPr lang="en-IN" sz="2400" dirty="0" smtClean="0"/>
          </a:p>
          <a:p>
            <a:pPr>
              <a:buNone/>
            </a:pPr>
            <a:endParaRPr lang="en-IN" dirty="0"/>
          </a:p>
        </p:txBody>
      </p:sp>
    </p:spTree>
  </p:cSld>
  <p:clrMapOvr>
    <a:masterClrMapping/>
  </p:clrMapOvr>
  <p:transition advClick="0">
    <p:strips/>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0"/>
            <a:ext cx="8229600" cy="1143000"/>
          </a:xfrm>
        </p:spPr>
        <p:txBody>
          <a:bodyPr/>
          <a:lstStyle/>
          <a:p>
            <a:r>
              <a:rPr lang="en-US" b="1" dirty="0" smtClean="0"/>
              <a:t>IMPORTANCE OF CONTROL</a:t>
            </a:r>
            <a:endParaRPr lang="en-IN" b="1" dirty="0"/>
          </a:p>
        </p:txBody>
      </p:sp>
      <p:sp>
        <p:nvSpPr>
          <p:cNvPr id="3" name="Content Placeholder 2"/>
          <p:cNvSpPr>
            <a:spLocks noGrp="1"/>
          </p:cNvSpPr>
          <p:nvPr>
            <p:ph idx="1"/>
          </p:nvPr>
        </p:nvSpPr>
        <p:spPr>
          <a:xfrm>
            <a:off x="457200" y="1142984"/>
            <a:ext cx="8229600" cy="5357850"/>
          </a:xfrm>
        </p:spPr>
        <p:txBody>
          <a:bodyPr>
            <a:normAutofit lnSpcReduction="10000"/>
          </a:bodyPr>
          <a:lstStyle/>
          <a:p>
            <a:r>
              <a:rPr lang="en-US" sz="2400" b="1" dirty="0" smtClean="0"/>
              <a:t>Adjustment in operations :</a:t>
            </a:r>
          </a:p>
          <a:p>
            <a:pPr lvl="1">
              <a:buFont typeface="Wingdings" pitchFamily="2" charset="2"/>
              <a:buChar char="§"/>
            </a:pPr>
            <a:r>
              <a:rPr lang="en-US" sz="2400" dirty="0" smtClean="0"/>
              <a:t>Objectives – basis of control.</a:t>
            </a:r>
          </a:p>
          <a:p>
            <a:pPr lvl="1">
              <a:buFont typeface="Wingdings" pitchFamily="2" charset="2"/>
              <a:buChar char="§"/>
            </a:pPr>
            <a:r>
              <a:rPr lang="en-US" sz="2400" dirty="0" smtClean="0"/>
              <a:t>Adjustment done through control.</a:t>
            </a:r>
          </a:p>
          <a:p>
            <a:pPr lvl="1">
              <a:buNone/>
            </a:pPr>
            <a:endParaRPr lang="en-US" sz="2400" dirty="0" smtClean="0"/>
          </a:p>
          <a:p>
            <a:r>
              <a:rPr lang="en-US" sz="2400" b="1" dirty="0" smtClean="0"/>
              <a:t>Policy verification :</a:t>
            </a:r>
          </a:p>
          <a:p>
            <a:pPr lvl="1">
              <a:buFont typeface="Wingdings" pitchFamily="2" charset="2"/>
              <a:buChar char="§"/>
            </a:pPr>
            <a:r>
              <a:rPr lang="en-US" sz="2400" dirty="0" smtClean="0"/>
              <a:t>Policies generate the need for control.</a:t>
            </a:r>
          </a:p>
          <a:p>
            <a:pPr lvl="1">
              <a:buFont typeface="Wingdings" pitchFamily="2" charset="2"/>
              <a:buChar char="§"/>
            </a:pPr>
            <a:r>
              <a:rPr lang="en-US" sz="2400" dirty="0" smtClean="0"/>
              <a:t>Managers set certain policies which become the basis and reason for control.</a:t>
            </a:r>
            <a:endParaRPr lang="en-IN" sz="2400" dirty="0" smtClean="0"/>
          </a:p>
          <a:p>
            <a:pPr lvl="1">
              <a:buFont typeface="Wingdings" pitchFamily="2" charset="2"/>
              <a:buChar char="§"/>
            </a:pPr>
            <a:r>
              <a:rPr lang="en-US" sz="2400" dirty="0" smtClean="0"/>
              <a:t>Verify the quality of policies.</a:t>
            </a:r>
          </a:p>
          <a:p>
            <a:pPr lvl="1">
              <a:buNone/>
            </a:pPr>
            <a:endParaRPr lang="en-US" sz="2400" dirty="0" smtClean="0"/>
          </a:p>
          <a:p>
            <a:r>
              <a:rPr lang="en-US" sz="2400" b="1" dirty="0" smtClean="0"/>
              <a:t>Managerial responsibility :</a:t>
            </a:r>
          </a:p>
          <a:p>
            <a:pPr lvl="1">
              <a:buFont typeface="Wingdings" pitchFamily="2" charset="2"/>
              <a:buChar char="§"/>
            </a:pPr>
            <a:r>
              <a:rPr lang="en-US" sz="2400" dirty="0" smtClean="0"/>
              <a:t>Managerial responsibility – created through assignment of activities to various individuals.</a:t>
            </a:r>
          </a:p>
          <a:p>
            <a:pPr lvl="1">
              <a:buNone/>
            </a:pPr>
            <a:endParaRPr lang="en-US" sz="2400" dirty="0" smtClean="0"/>
          </a:p>
          <a:p>
            <a:endParaRPr lang="en-IN" dirty="0"/>
          </a:p>
        </p:txBody>
      </p:sp>
    </p:spTree>
  </p:cSld>
  <p:clrMapOvr>
    <a:masterClrMapping/>
  </p:clrMapOvr>
  <p:transition advClick="0">
    <p:wedg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1200</TotalTime>
  <Words>1254</Words>
  <Application>Microsoft Office PowerPoint</Application>
  <PresentationFormat>On-screen Show (4:3)</PresentationFormat>
  <Paragraphs>177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Wingdings</vt:lpstr>
      <vt:lpstr>Office Theme</vt:lpstr>
      <vt:lpstr>FUNDAMENTALS OF CONTROLLING</vt:lpstr>
      <vt:lpstr>CONTENTS</vt:lpstr>
      <vt:lpstr>CONCEPT OF CONTROLLING</vt:lpstr>
      <vt:lpstr>PowerPoint Presentation</vt:lpstr>
      <vt:lpstr>FEATURES OF CONTROLLING</vt:lpstr>
      <vt:lpstr>PowerPoint Presentation</vt:lpstr>
      <vt:lpstr>CONTROLLING AND OTHER FUNCTIONS</vt:lpstr>
      <vt:lpstr>PowerPoint Presentation</vt:lpstr>
      <vt:lpstr>IMPORTANCE OF CONTROL</vt:lpstr>
      <vt:lpstr>PowerPoint Presentation</vt:lpstr>
      <vt:lpstr>PowerPoint Presentation</vt:lpstr>
      <vt:lpstr>STEPS IN CONTROLLING</vt:lpstr>
      <vt:lpstr>1. ESTABLISHMENT OF CONTROL STANDARDS</vt:lpstr>
      <vt:lpstr>2. MEASUREMENT OF PERFORMANCE</vt:lpstr>
      <vt:lpstr>3. COMPARING ACTUAL AND STANDARD PERFORMANCE</vt:lpstr>
      <vt:lpstr>PowerPoint Presentation</vt:lpstr>
      <vt:lpstr>4. CORRECTION OF DEVIATIONS </vt:lpstr>
      <vt:lpstr>Essentials of a Sound Control System</vt:lpstr>
      <vt:lpstr>Essentials of a Sound Control System</vt:lpstr>
      <vt:lpstr>Method of Establishing Control</vt:lpstr>
      <vt:lpstr>Communication</vt:lpstr>
      <vt:lpstr>System of Communication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CONTROLLING</dc:title>
  <dc:creator>Dhanya</dc:creator>
  <cp:lastModifiedBy>Microsoft</cp:lastModifiedBy>
  <cp:revision>53</cp:revision>
  <dcterms:created xsi:type="dcterms:W3CDTF">2012-08-12T11:21:16Z</dcterms:created>
  <dcterms:modified xsi:type="dcterms:W3CDTF">2019-02-28T04:26:48Z</dcterms:modified>
</cp:coreProperties>
</file>