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4.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5" r:id="rId1"/>
  </p:sldMasterIdLst>
  <p:notesMasterIdLst>
    <p:notesMasterId r:id="rId64"/>
  </p:notesMasterIdLst>
  <p:sldIdLst>
    <p:sldId id="256" r:id="rId2"/>
    <p:sldId id="257" r:id="rId3"/>
    <p:sldId id="273" r:id="rId4"/>
    <p:sldId id="261" r:id="rId5"/>
    <p:sldId id="262" r:id="rId6"/>
    <p:sldId id="263" r:id="rId7"/>
    <p:sldId id="260" r:id="rId8"/>
    <p:sldId id="259" r:id="rId9"/>
    <p:sldId id="258" r:id="rId10"/>
    <p:sldId id="264" r:id="rId11"/>
    <p:sldId id="265" r:id="rId12"/>
    <p:sldId id="266" r:id="rId13"/>
    <p:sldId id="267" r:id="rId14"/>
    <p:sldId id="270" r:id="rId15"/>
    <p:sldId id="268" r:id="rId16"/>
    <p:sldId id="271" r:id="rId17"/>
    <p:sldId id="269"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6" r:id="rId50"/>
    <p:sldId id="305" r:id="rId51"/>
    <p:sldId id="307" r:id="rId52"/>
    <p:sldId id="308" r:id="rId53"/>
    <p:sldId id="310" r:id="rId54"/>
    <p:sldId id="311" r:id="rId55"/>
    <p:sldId id="313" r:id="rId56"/>
    <p:sldId id="312" r:id="rId57"/>
    <p:sldId id="316" r:id="rId58"/>
    <p:sldId id="314" r:id="rId59"/>
    <p:sldId id="317" r:id="rId60"/>
    <p:sldId id="315" r:id="rId61"/>
    <p:sldId id="318" r:id="rId62"/>
    <p:sldId id="31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86" d="100"/>
          <a:sy n="86" d="100"/>
        </p:scale>
        <p:origin x="11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6D9DC6-CB34-4F59-BB07-AB039D26720B}" type="datetimeFigureOut">
              <a:rPr lang="en-IN" smtClean="0"/>
              <a:t>14-11-2022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5D9F5-B4D2-4020-905B-2A3D591355B5}" type="slidenum">
              <a:rPr lang="en-IN" smtClean="0"/>
              <a:t>‹#›</a:t>
            </a:fld>
            <a:endParaRPr lang="en-IN"/>
          </a:p>
        </p:txBody>
      </p:sp>
    </p:spTree>
    <p:extLst>
      <p:ext uri="{BB962C8B-B14F-4D97-AF65-F5344CB8AC3E}">
        <p14:creationId xmlns:p14="http://schemas.microsoft.com/office/powerpoint/2010/main" val="10509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35D9F5-B4D2-4020-905B-2A3D591355B5}" type="slidenum">
              <a:rPr lang="en-IN" smtClean="0"/>
              <a:t>13</a:t>
            </a:fld>
            <a:endParaRPr lang="en-IN"/>
          </a:p>
        </p:txBody>
      </p:sp>
    </p:spTree>
    <p:extLst>
      <p:ext uri="{BB962C8B-B14F-4D97-AF65-F5344CB8AC3E}">
        <p14:creationId xmlns:p14="http://schemas.microsoft.com/office/powerpoint/2010/main" val="164814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35D9F5-B4D2-4020-905B-2A3D591355B5}" type="slidenum">
              <a:rPr lang="en-IN" smtClean="0"/>
              <a:t>14</a:t>
            </a:fld>
            <a:endParaRPr lang="en-IN"/>
          </a:p>
        </p:txBody>
      </p:sp>
    </p:spTree>
    <p:extLst>
      <p:ext uri="{BB962C8B-B14F-4D97-AF65-F5344CB8AC3E}">
        <p14:creationId xmlns:p14="http://schemas.microsoft.com/office/powerpoint/2010/main" val="3849352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DDEB4B-84CF-4EFB-BACB-95E0026D1038}" type="datetime1">
              <a:rPr lang="en-IN" smtClean="0"/>
              <a:t>14-11-2022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7375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8FAB6C3-821D-469A-8008-3B64CF333583}" type="datetime1">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5278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2E8EEB-6003-455E-91A1-EED34199327B}" type="datetime1">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03529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1341C9-0F6C-4236-B65C-4DD5A47938A4}" type="datetime1">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606973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3C638D-DCDF-4EBB-8473-233B4695FE6A}" type="datetime1">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94749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16455A-AE30-4AD4-812D-F09188A99C7C}" type="datetime1">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159113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F79322-F713-447A-BDDC-CCA8C684C771}" type="datetime1">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143805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5D689A-4434-4D9D-954C-B54F5C0051AE}" type="datetime1">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66795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58D3AA-9018-4062-A388-06134AD61E72}" type="datetime1">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5034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C4D68-7703-4F78-BEA6-F9340079EEFD}" type="datetime1">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80899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342B95-B0FD-4104-AE4C-0CE012CA6B46}" type="datetime1">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230468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B211A0-404F-4124-AF4A-8C2C29920F19}" type="datetime1">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56920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BBAA80-8E43-458D-878B-74752F6CDF55}" type="datetime1">
              <a:rPr lang="en-IN" smtClean="0"/>
              <a:t>14-11-2022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94722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EF41EF-4AEF-4A72-A32A-A41597291952}" type="datetime1">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36018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33527-9B31-44E9-B825-F5E3F6826D84}" type="datetime1">
              <a:rPr lang="en-IN" smtClean="0"/>
              <a:t>14-11-2022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86926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D9CC0A6-5CD6-4DF6-917F-1FB8093B836E}" type="datetime1">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93580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1F1F65-38CE-457A-8928-C8EB0404F43A}" type="datetime1">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79013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0DB9DB-278F-41D1-8949-802771B10E6C}" type="datetime1">
              <a:rPr lang="en-IN" smtClean="0"/>
              <a:t>14-11-2022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BDA628-2F38-4037-B9BD-85357DC78396}" type="slidenum">
              <a:rPr lang="en-IN" smtClean="0"/>
              <a:t>‹#›</a:t>
            </a:fld>
            <a:endParaRPr lang="en-IN"/>
          </a:p>
        </p:txBody>
      </p:sp>
    </p:spTree>
    <p:extLst>
      <p:ext uri="{BB962C8B-B14F-4D97-AF65-F5344CB8AC3E}">
        <p14:creationId xmlns:p14="http://schemas.microsoft.com/office/powerpoint/2010/main" val="191861349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96698" y="5471747"/>
            <a:ext cx="3440690" cy="988328"/>
          </a:xfrm>
        </p:spPr>
        <p:txBody>
          <a:bodyPr/>
          <a:lstStyle/>
          <a:p>
            <a:r>
              <a:rPr lang="en-US" dirty="0" smtClean="0"/>
              <a:t>Assistant Professor,</a:t>
            </a:r>
          </a:p>
          <a:p>
            <a:r>
              <a:rPr lang="en-US" dirty="0" smtClean="0"/>
              <a:t>Ravi U. Kalkundri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096" y="1687495"/>
            <a:ext cx="4438646" cy="26631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AutoShape 5"/>
          <p:cNvSpPr>
            <a:spLocks noChangeArrowheads="1"/>
          </p:cNvSpPr>
          <p:nvPr/>
        </p:nvSpPr>
        <p:spPr bwMode="auto">
          <a:xfrm>
            <a:off x="1468244" y="420516"/>
            <a:ext cx="9255513" cy="9064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altLang="en-US" sz="3600" dirty="0">
                <a:ln w="3175" cmpd="sng">
                  <a:noFill/>
                </a:ln>
                <a:latin typeface="+mj-lt"/>
                <a:ea typeface="+mj-ea"/>
                <a:cs typeface="+mj-cs"/>
              </a:rPr>
              <a:t>KLS's </a:t>
            </a:r>
            <a:r>
              <a:rPr lang="en-IN" altLang="en-US" sz="3600" dirty="0" err="1">
                <a:ln w="3175" cmpd="sng">
                  <a:noFill/>
                </a:ln>
                <a:latin typeface="+mj-lt"/>
                <a:ea typeface="+mj-ea"/>
                <a:cs typeface="+mj-cs"/>
              </a:rPr>
              <a:t>Gogte</a:t>
            </a:r>
            <a:r>
              <a:rPr lang="en-IN" altLang="en-US" sz="3600" dirty="0">
                <a:ln w="3175" cmpd="sng">
                  <a:noFill/>
                </a:ln>
                <a:latin typeface="+mj-lt"/>
                <a:ea typeface="+mj-ea"/>
                <a:cs typeface="+mj-cs"/>
              </a:rPr>
              <a:t> Institute of Technology</a:t>
            </a:r>
          </a:p>
          <a:p>
            <a:pPr marL="0" marR="0" lvl="0" indent="0" algn="ctr" defTabSz="914400" rtl="0" eaLnBrk="0" fontAlgn="base" latinLnBrk="0" hangingPunct="0">
              <a:lnSpc>
                <a:spcPct val="100000"/>
              </a:lnSpc>
              <a:spcBef>
                <a:spcPct val="0"/>
              </a:spcBef>
              <a:spcAft>
                <a:spcPct val="0"/>
              </a:spcAft>
              <a:buClrTx/>
              <a:buSzTx/>
              <a:buFontTx/>
              <a:buNone/>
              <a:tabLst/>
            </a:pPr>
            <a:r>
              <a:rPr lang="en-IN" altLang="en-US" sz="3200" dirty="0">
                <a:ln w="3175" cmpd="sng">
                  <a:noFill/>
                </a:ln>
                <a:latin typeface="+mj-lt"/>
                <a:ea typeface="+mj-ea"/>
                <a:cs typeface="+mj-cs"/>
              </a:rPr>
              <a:t>Department of Computer Science &amp; Engineering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descr="GIT Good quality.jpg"/>
          <p:cNvPicPr/>
          <p:nvPr/>
        </p:nvPicPr>
        <p:blipFill>
          <a:blip r:embed="rId3"/>
          <a:stretch>
            <a:fillRect/>
          </a:stretch>
        </p:blipFill>
        <p:spPr>
          <a:xfrm>
            <a:off x="10950498" y="254193"/>
            <a:ext cx="973780" cy="1072786"/>
          </a:xfrm>
          <a:prstGeom prst="rect">
            <a:avLst/>
          </a:prstGeom>
          <a:effectLst>
            <a:softEdge rad="12700"/>
          </a:effectLst>
        </p:spPr>
      </p:pic>
      <p:sp>
        <p:nvSpPr>
          <p:cNvPr id="9" name="Subtitle 2"/>
          <p:cNvSpPr txBox="1">
            <a:spLocks/>
          </p:cNvSpPr>
          <p:nvPr/>
        </p:nvSpPr>
        <p:spPr>
          <a:xfrm>
            <a:off x="7661831" y="2524924"/>
            <a:ext cx="4359183" cy="98832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900" dirty="0">
                <a:latin typeface="Times New Roman" panose="02020603050405020304" pitchFamily="18" charset="0"/>
                <a:cs typeface="Times New Roman" panose="02020603050405020304" pitchFamily="18" charset="0"/>
              </a:rPr>
              <a:t>Course Name: </a:t>
            </a:r>
            <a:r>
              <a:rPr lang="en-US" sz="1900" b="1" dirty="0">
                <a:latin typeface="Times New Roman" panose="02020603050405020304" pitchFamily="18" charset="0"/>
                <a:cs typeface="Times New Roman" panose="02020603050405020304" pitchFamily="18" charset="0"/>
              </a:rPr>
              <a:t>Block Chain Management </a:t>
            </a:r>
          </a:p>
          <a:p>
            <a:pPr algn="l"/>
            <a:r>
              <a:rPr lang="en-US" sz="1900" dirty="0">
                <a:latin typeface="Times New Roman" panose="02020603050405020304" pitchFamily="18" charset="0"/>
                <a:cs typeface="Times New Roman" panose="02020603050405020304" pitchFamily="18" charset="0"/>
              </a:rPr>
              <a:t>Course Code: </a:t>
            </a:r>
            <a:r>
              <a:rPr lang="en-US" sz="1900" b="1" dirty="0">
                <a:latin typeface="Times New Roman" panose="02020603050405020304" pitchFamily="18" charset="0"/>
                <a:cs typeface="Times New Roman" panose="02020603050405020304" pitchFamily="18" charset="0"/>
              </a:rPr>
              <a:t>18CS743</a:t>
            </a:r>
          </a:p>
        </p:txBody>
      </p:sp>
    </p:spTree>
    <p:extLst>
      <p:ext uri="{BB962C8B-B14F-4D97-AF65-F5344CB8AC3E}">
        <p14:creationId xmlns:p14="http://schemas.microsoft.com/office/powerpoint/2010/main" val="351519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US" dirty="0" smtClean="0"/>
              <a:t>Introduction to Blockchain </a:t>
            </a:r>
            <a:r>
              <a:rPr lang="en-US" dirty="0"/>
              <a:t>(Conti..)</a:t>
            </a:r>
            <a:endParaRPr lang="en-IN" dirty="0"/>
          </a:p>
        </p:txBody>
      </p:sp>
      <p:sp>
        <p:nvSpPr>
          <p:cNvPr id="3" name="Content Placeholder 2"/>
          <p:cNvSpPr>
            <a:spLocks noGrp="1"/>
          </p:cNvSpPr>
          <p:nvPr>
            <p:ph idx="1"/>
          </p:nvPr>
        </p:nvSpPr>
        <p:spPr>
          <a:xfrm>
            <a:off x="1613148" y="1534710"/>
            <a:ext cx="10018713" cy="2988541"/>
          </a:xfrm>
        </p:spPr>
        <p:txBody>
          <a:bodyPr anchor="t">
            <a:noAutofit/>
          </a:bodyPr>
          <a:lstStyle/>
          <a:p>
            <a:pPr algn="just"/>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traditional methods for recording transactions and </a:t>
            </a:r>
            <a:r>
              <a:rPr lang="en-US" sz="2000" dirty="0" smtClean="0">
                <a:latin typeface="Times New Roman" panose="02020603050405020304" pitchFamily="18" charset="0"/>
                <a:cs typeface="Times New Roman" panose="02020603050405020304" pitchFamily="18" charset="0"/>
              </a:rPr>
              <a:t>tracking </a:t>
            </a:r>
            <a:r>
              <a:rPr lang="en-US" sz="2000" dirty="0">
                <a:latin typeface="Times New Roman" panose="02020603050405020304" pitchFamily="18" charset="0"/>
                <a:cs typeface="Times New Roman" panose="02020603050405020304" pitchFamily="18" charset="0"/>
              </a:rPr>
              <a:t>assets, participants on a network keep their own ledgers and other </a:t>
            </a:r>
            <a:r>
              <a:rPr lang="en-US" sz="2000" dirty="0" smtClean="0">
                <a:latin typeface="Times New Roman" panose="02020603050405020304" pitchFamily="18" charset="0"/>
                <a:cs typeface="Times New Roman" panose="02020603050405020304" pitchFamily="18" charset="0"/>
              </a:rPr>
              <a:t>records. </a:t>
            </a: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traditional method can be expensive, partially because it involves intermediaries that charge fees for their services.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It’s </a:t>
            </a:r>
            <a:r>
              <a:rPr lang="en-US" sz="2000" dirty="0">
                <a:latin typeface="Times New Roman" panose="02020603050405020304" pitchFamily="18" charset="0"/>
                <a:cs typeface="Times New Roman" panose="02020603050405020304" pitchFamily="18" charset="0"/>
              </a:rPr>
              <a:t>clearly inefficient due to delays in executing agreements and the duplication of effort required to maintain numerous ledgers.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It’s </a:t>
            </a:r>
            <a:r>
              <a:rPr lang="en-US" sz="2000" dirty="0">
                <a:latin typeface="Times New Roman" panose="02020603050405020304" pitchFamily="18" charset="0"/>
                <a:cs typeface="Times New Roman" panose="02020603050405020304" pitchFamily="18" charset="0"/>
              </a:rPr>
              <a:t>also vulnerable because if a central </a:t>
            </a:r>
            <a:r>
              <a:rPr lang="en-US" sz="2000" dirty="0" smtClean="0">
                <a:latin typeface="Times New Roman" panose="02020603050405020304" pitchFamily="18" charset="0"/>
                <a:cs typeface="Times New Roman" panose="02020603050405020304" pitchFamily="18" charset="0"/>
              </a:rPr>
              <a:t>system </a:t>
            </a:r>
            <a:r>
              <a:rPr lang="en-US" sz="2000" dirty="0">
                <a:latin typeface="Times New Roman" panose="02020603050405020304" pitchFamily="18" charset="0"/>
                <a:cs typeface="Times New Roman" panose="02020603050405020304" pitchFamily="18" charset="0"/>
              </a:rPr>
              <a:t>(for example, a bank) is compromised, due to fraud, cyberattack, or a simple mistake, the entire business network is affected.</a:t>
            </a:r>
            <a:endParaRPr lang="en-US" sz="2000" dirty="0" smtClean="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10</a:t>
            </a:fld>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250382" y="2018877"/>
            <a:ext cx="2986437" cy="2504374"/>
          </a:xfrm>
          <a:prstGeom prst="rect">
            <a:avLst/>
          </a:prstGeom>
        </p:spPr>
      </p:pic>
    </p:spTree>
    <p:extLst>
      <p:ext uri="{BB962C8B-B14F-4D97-AF65-F5344CB8AC3E}">
        <p14:creationId xmlns:p14="http://schemas.microsoft.com/office/powerpoint/2010/main" val="80430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US" dirty="0" smtClean="0"/>
              <a:t>Introduction to Blockchain </a:t>
            </a:r>
            <a:r>
              <a:rPr lang="en-US" dirty="0"/>
              <a:t>(Conti..)</a:t>
            </a:r>
            <a:endParaRPr lang="en-IN" dirty="0"/>
          </a:p>
        </p:txBody>
      </p:sp>
      <p:sp>
        <p:nvSpPr>
          <p:cNvPr id="3" name="Content Placeholder 2"/>
          <p:cNvSpPr>
            <a:spLocks noGrp="1"/>
          </p:cNvSpPr>
          <p:nvPr>
            <p:ph idx="1"/>
          </p:nvPr>
        </p:nvSpPr>
        <p:spPr>
          <a:xfrm>
            <a:off x="1606974" y="1394155"/>
            <a:ext cx="10018713" cy="2988541"/>
          </a:xfrm>
        </p:spPr>
        <p:txBody>
          <a:bodyPr anchor="t">
            <a:noAutofit/>
          </a:bodyPr>
          <a:lstStyle/>
          <a:p>
            <a:pPr algn="just"/>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traditional methods for recording transactions and </a:t>
            </a:r>
            <a:r>
              <a:rPr lang="en-US" sz="2000" dirty="0" smtClean="0">
                <a:latin typeface="Times New Roman" panose="02020603050405020304" pitchFamily="18" charset="0"/>
                <a:cs typeface="Times New Roman" panose="02020603050405020304" pitchFamily="18" charset="0"/>
              </a:rPr>
              <a:t>tracking </a:t>
            </a:r>
            <a:r>
              <a:rPr lang="en-US" sz="2000" dirty="0">
                <a:latin typeface="Times New Roman" panose="02020603050405020304" pitchFamily="18" charset="0"/>
                <a:cs typeface="Times New Roman" panose="02020603050405020304" pitchFamily="18" charset="0"/>
              </a:rPr>
              <a:t>assets, participants on a network keep their own ledgers and other </a:t>
            </a:r>
            <a:r>
              <a:rPr lang="en-US" sz="2000" dirty="0" smtClean="0">
                <a:latin typeface="Times New Roman" panose="02020603050405020304" pitchFamily="18" charset="0"/>
                <a:cs typeface="Times New Roman" panose="02020603050405020304" pitchFamily="18" charset="0"/>
              </a:rPr>
              <a:t>records.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blockchain architecture gives participants the ability to share a ledger that is updated, through peer-to-peer replication, every time a transaction occurs.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Peer-to-peer </a:t>
            </a:r>
            <a:r>
              <a:rPr lang="en-US" sz="2000" dirty="0">
                <a:latin typeface="Times New Roman" panose="02020603050405020304" pitchFamily="18" charset="0"/>
                <a:cs typeface="Times New Roman" panose="02020603050405020304" pitchFamily="18" charset="0"/>
              </a:rPr>
              <a:t>replication means that each participant (node) in the network acts as both a publisher and a subscriber.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node can receive or send transactions to other nodes, and the data is synchronized across the network as it is transferred. </a:t>
            </a:r>
            <a:endParaRPr lang="en-US" sz="2000" dirty="0" smtClean="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11</a:t>
            </a:fld>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7344553" y="1884556"/>
            <a:ext cx="3817251" cy="2498140"/>
          </a:xfrm>
          <a:prstGeom prst="rect">
            <a:avLst/>
          </a:prstGeom>
        </p:spPr>
      </p:pic>
    </p:spTree>
    <p:extLst>
      <p:ext uri="{BB962C8B-B14F-4D97-AF65-F5344CB8AC3E}">
        <p14:creationId xmlns:p14="http://schemas.microsoft.com/office/powerpoint/2010/main" val="2318103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US" dirty="0" smtClean="0"/>
              <a:t>Blockchain </a:t>
            </a:r>
            <a:endParaRPr lang="en-IN" dirty="0"/>
          </a:p>
        </p:txBody>
      </p:sp>
      <p:sp>
        <p:nvSpPr>
          <p:cNvPr id="3" name="Content Placeholder 2"/>
          <p:cNvSpPr>
            <a:spLocks noGrp="1"/>
          </p:cNvSpPr>
          <p:nvPr>
            <p:ph idx="1"/>
          </p:nvPr>
        </p:nvSpPr>
        <p:spPr>
          <a:xfrm>
            <a:off x="1606974" y="1394155"/>
            <a:ext cx="10018713" cy="2988541"/>
          </a:xfrm>
        </p:spPr>
        <p:txBody>
          <a:bodyPr anchor="t">
            <a:noAutofit/>
          </a:bodyPr>
          <a:lstStyle/>
          <a:p>
            <a:pPr marL="0" indent="0" algn="just">
              <a:buNone/>
            </a:pPr>
            <a:r>
              <a:rPr lang="en-US" dirty="0">
                <a:latin typeface="Times New Roman" panose="02020603050405020304" pitchFamily="18" charset="0"/>
                <a:cs typeface="Times New Roman" panose="02020603050405020304" pitchFamily="18" charset="0"/>
              </a:rPr>
              <a:t>A blockchain network has the following key characteristics:</a:t>
            </a:r>
          </a:p>
          <a:p>
            <a:pPr algn="just"/>
            <a:r>
              <a:rPr lang="en-US" b="1" dirty="0">
                <a:latin typeface="Times New Roman" panose="02020603050405020304" pitchFamily="18" charset="0"/>
                <a:cs typeface="Times New Roman" panose="02020603050405020304" pitchFamily="18" charset="0"/>
              </a:rPr>
              <a:t>Consensus</a:t>
            </a:r>
            <a:r>
              <a:rPr lang="en-US" dirty="0">
                <a:latin typeface="Times New Roman" panose="02020603050405020304" pitchFamily="18" charset="0"/>
                <a:cs typeface="Times New Roman" panose="02020603050405020304" pitchFamily="18" charset="0"/>
              </a:rPr>
              <a:t>: For a transaction to be valid, all participants must agree on its validity</a:t>
            </a:r>
            <a:r>
              <a:rPr lang="en-US"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Provenance</a:t>
            </a:r>
            <a:r>
              <a:rPr lang="en-US" dirty="0">
                <a:latin typeface="Times New Roman" panose="02020603050405020304" pitchFamily="18" charset="0"/>
                <a:cs typeface="Times New Roman" panose="02020603050405020304" pitchFamily="18" charset="0"/>
              </a:rPr>
              <a:t>: Participants know where the asset came from and how its ownership has changed over </a:t>
            </a:r>
            <a:r>
              <a:rPr lang="en-US" dirty="0" smtClean="0">
                <a:latin typeface="Times New Roman" panose="02020603050405020304" pitchFamily="18" charset="0"/>
                <a:cs typeface="Times New Roman" panose="02020603050405020304" pitchFamily="18" charset="0"/>
              </a:rPr>
              <a:t>time.</a:t>
            </a:r>
          </a:p>
          <a:p>
            <a:pPr algn="just"/>
            <a:r>
              <a:rPr lang="en-US" b="1" dirty="0" smtClean="0">
                <a:latin typeface="Times New Roman" panose="02020603050405020304" pitchFamily="18" charset="0"/>
                <a:cs typeface="Times New Roman" panose="02020603050405020304" pitchFamily="18" charset="0"/>
              </a:rPr>
              <a:t>Immutability</a:t>
            </a:r>
            <a:r>
              <a:rPr lang="en-US" dirty="0">
                <a:latin typeface="Times New Roman" panose="02020603050405020304" pitchFamily="18" charset="0"/>
                <a:cs typeface="Times New Roman" panose="02020603050405020304" pitchFamily="18" charset="0"/>
              </a:rPr>
              <a:t>: No participant can tamper with a transaction after it’s been recorded to the ledger. If a transaction is in error, a new transaction must be used to reverse the error, and both transactions are then visible. </a:t>
            </a: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Finality</a:t>
            </a:r>
            <a:r>
              <a:rPr lang="en-US" dirty="0">
                <a:latin typeface="Times New Roman" panose="02020603050405020304" pitchFamily="18" charset="0"/>
                <a:cs typeface="Times New Roman" panose="02020603050405020304" pitchFamily="18" charset="0"/>
              </a:rPr>
              <a:t>: A single, shared ledger provides one place to go to determine the ownership of an asset or the completion of a transaction</a:t>
            </a:r>
            <a:r>
              <a:rPr lang="en-US" dirty="0" smtClean="0">
                <a:latin typeface="Times New Roman" panose="02020603050405020304" pitchFamily="18" charset="0"/>
                <a:cs typeface="Times New Roman" panose="02020603050405020304" pitchFamily="18" charset="0"/>
              </a:rPr>
              <a: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917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IN" dirty="0" smtClean="0"/>
              <a:t>Exploring </a:t>
            </a:r>
            <a:r>
              <a:rPr lang="en-IN" dirty="0"/>
              <a:t>a </a:t>
            </a:r>
            <a:r>
              <a:rPr lang="en-IN" dirty="0" err="1"/>
              <a:t>blockchain</a:t>
            </a:r>
            <a:r>
              <a:rPr lang="en-IN" dirty="0"/>
              <a:t> application</a:t>
            </a:r>
          </a:p>
        </p:txBody>
      </p:sp>
      <p:sp>
        <p:nvSpPr>
          <p:cNvPr id="3" name="Content Placeholder 2"/>
          <p:cNvSpPr>
            <a:spLocks noGrp="1"/>
          </p:cNvSpPr>
          <p:nvPr>
            <p:ph idx="1"/>
          </p:nvPr>
        </p:nvSpPr>
        <p:spPr>
          <a:xfrm>
            <a:off x="1606974" y="1394155"/>
            <a:ext cx="10018713" cy="2988541"/>
          </a:xfrm>
        </p:spPr>
        <p:txBody>
          <a:bodyPr anchor="t">
            <a:noAutofit/>
          </a:bodyPr>
          <a:lstStyle/>
          <a:p>
            <a:pPr algn="just"/>
            <a:r>
              <a:rPr lang="en-US" sz="2200" dirty="0">
                <a:latin typeface="Times New Roman" panose="02020603050405020304" pitchFamily="18" charset="0"/>
                <a:cs typeface="Times New Roman" panose="02020603050405020304" pitchFamily="18" charset="0"/>
              </a:rPr>
              <a:t>Car companies make leasing a vehicle look easy, but in reality, it can be quite complicated. </a:t>
            </a:r>
            <a:endParaRPr lang="en-US" sz="2200" dirty="0" smtClean="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By using a shared ledger on a blockchain network, every </a:t>
            </a:r>
            <a:r>
              <a:rPr lang="en-US" sz="2200" dirty="0" smtClean="0">
                <a:latin typeface="Times New Roman" panose="02020603050405020304" pitchFamily="18" charset="0"/>
                <a:cs typeface="Times New Roman" panose="02020603050405020304" pitchFamily="18" charset="0"/>
              </a:rPr>
              <a:t>participant </a:t>
            </a:r>
            <a:r>
              <a:rPr lang="en-US" sz="2200" dirty="0">
                <a:latin typeface="Times New Roman" panose="02020603050405020304" pitchFamily="18" charset="0"/>
                <a:cs typeface="Times New Roman" panose="02020603050405020304" pitchFamily="18" charset="0"/>
              </a:rPr>
              <a:t>can access, monitor, and analyze the state of the vehicle irrespective of where it is within its life </a:t>
            </a:r>
            <a:r>
              <a:rPr lang="en-US" sz="2200" dirty="0" smtClean="0">
                <a:latin typeface="Times New Roman" panose="02020603050405020304" pitchFamily="18" charset="0"/>
                <a:cs typeface="Times New Roman" panose="02020603050405020304" pitchFamily="18" charset="0"/>
              </a:rPr>
              <a:t>cycle.</a:t>
            </a:r>
            <a:endParaRPr lang="en-US" sz="22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3"/>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13</a:t>
            </a:fld>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3695700" y="2970925"/>
            <a:ext cx="5436654" cy="3713301"/>
          </a:xfrm>
          <a:prstGeom prst="rect">
            <a:avLst/>
          </a:prstGeom>
        </p:spPr>
      </p:pic>
    </p:spTree>
    <p:extLst>
      <p:ext uri="{BB962C8B-B14F-4D97-AF65-F5344CB8AC3E}">
        <p14:creationId xmlns:p14="http://schemas.microsoft.com/office/powerpoint/2010/main" val="3977815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8384519" cy="641179"/>
          </a:xfrm>
        </p:spPr>
        <p:txBody>
          <a:bodyPr>
            <a:normAutofit fontScale="90000"/>
          </a:bodyPr>
          <a:lstStyle/>
          <a:p>
            <a:pPr algn="l"/>
            <a:r>
              <a:rPr lang="en-IN" dirty="0" smtClean="0"/>
              <a:t>Exploring </a:t>
            </a:r>
            <a:r>
              <a:rPr lang="en-IN" dirty="0"/>
              <a:t>a </a:t>
            </a:r>
            <a:r>
              <a:rPr lang="en-IN" dirty="0" err="1"/>
              <a:t>blockchain</a:t>
            </a:r>
            <a:r>
              <a:rPr lang="en-IN" dirty="0"/>
              <a:t> </a:t>
            </a:r>
            <a:r>
              <a:rPr lang="en-IN" dirty="0" smtClean="0"/>
              <a:t>application (Conti..)</a:t>
            </a:r>
            <a:endParaRPr lang="en-IN" dirty="0"/>
          </a:p>
        </p:txBody>
      </p:sp>
      <p:sp>
        <p:nvSpPr>
          <p:cNvPr id="3" name="Content Placeholder 2"/>
          <p:cNvSpPr>
            <a:spLocks noGrp="1"/>
          </p:cNvSpPr>
          <p:nvPr>
            <p:ph idx="1"/>
          </p:nvPr>
        </p:nvSpPr>
        <p:spPr>
          <a:xfrm>
            <a:off x="1606974" y="1394155"/>
            <a:ext cx="10018713" cy="2988541"/>
          </a:xfrm>
        </p:spPr>
        <p:txBody>
          <a:bodyPr anchor="t">
            <a:noAutofit/>
          </a:bodyPr>
          <a:lstStyle/>
          <a:p>
            <a:pPr algn="just"/>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significant challenge faced by today’s car leasing networks is that even though the physical supply chain is usually integrated, the supporting systems are often </a:t>
            </a:r>
            <a:r>
              <a:rPr lang="en-US" sz="2200" dirty="0" smtClean="0">
                <a:latin typeface="Times New Roman" panose="02020603050405020304" pitchFamily="18" charset="0"/>
                <a:cs typeface="Times New Roman" panose="02020603050405020304" pitchFamily="18" charset="0"/>
              </a:rPr>
              <a:t>fragmented. </a:t>
            </a:r>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party within the network maintains its own ledger, which can take days or weeks to </a:t>
            </a:r>
            <a:r>
              <a:rPr lang="en-US" sz="2200" dirty="0" smtClean="0">
                <a:latin typeface="Times New Roman" panose="02020603050405020304" pitchFamily="18" charset="0"/>
                <a:cs typeface="Times New Roman" panose="02020603050405020304" pitchFamily="18" charset="0"/>
              </a:rPr>
              <a:t>synchronize.</a:t>
            </a:r>
            <a:endParaRPr lang="en-US" sz="22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3"/>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14</a:t>
            </a:fld>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stretch>
            <a:fillRect/>
          </a:stretch>
        </p:blipFill>
        <p:spPr>
          <a:xfrm>
            <a:off x="4829098" y="3102040"/>
            <a:ext cx="5747428" cy="3641350"/>
          </a:xfrm>
          <a:prstGeom prst="rect">
            <a:avLst/>
          </a:prstGeom>
        </p:spPr>
      </p:pic>
    </p:spTree>
    <p:extLst>
      <p:ext uri="{BB962C8B-B14F-4D97-AF65-F5344CB8AC3E}">
        <p14:creationId xmlns:p14="http://schemas.microsoft.com/office/powerpoint/2010/main" val="858770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US" dirty="0"/>
              <a:t>Recognizing the key business benefits</a:t>
            </a:r>
            <a:endParaRPr lang="en-IN" dirty="0"/>
          </a:p>
        </p:txBody>
      </p:sp>
      <p:sp>
        <p:nvSpPr>
          <p:cNvPr id="3" name="Content Placeholder 2"/>
          <p:cNvSpPr>
            <a:spLocks noGrp="1"/>
          </p:cNvSpPr>
          <p:nvPr>
            <p:ph idx="1"/>
          </p:nvPr>
        </p:nvSpPr>
        <p:spPr>
          <a:xfrm>
            <a:off x="1606974" y="1394155"/>
            <a:ext cx="10018713" cy="2988541"/>
          </a:xfrm>
        </p:spPr>
        <p:txBody>
          <a:bodyPr anchor="t">
            <a:noAutofit/>
          </a:bodyPr>
          <a:lstStyle/>
          <a:p>
            <a:pPr marL="0" indent="0" algn="just">
              <a:buNone/>
            </a:pPr>
            <a:r>
              <a:rPr lang="en-US" dirty="0">
                <a:latin typeface="Times New Roman" panose="02020603050405020304" pitchFamily="18" charset="0"/>
                <a:cs typeface="Times New Roman" panose="02020603050405020304" pitchFamily="18" charset="0"/>
              </a:rPr>
              <a:t>For business, blockchain has the following specific benefits:</a:t>
            </a:r>
          </a:p>
          <a:p>
            <a:pPr algn="just"/>
            <a:r>
              <a:rPr lang="en-US" b="1" dirty="0" smtClean="0">
                <a:latin typeface="Times New Roman" panose="02020603050405020304" pitchFamily="18" charset="0"/>
                <a:cs typeface="Times New Roman" panose="02020603050405020304" pitchFamily="18" charset="0"/>
              </a:rPr>
              <a:t>Time </a:t>
            </a:r>
            <a:r>
              <a:rPr lang="en-US" b="1" dirty="0">
                <a:latin typeface="Times New Roman" panose="02020603050405020304" pitchFamily="18" charset="0"/>
                <a:cs typeface="Times New Roman" panose="02020603050405020304" pitchFamily="18" charset="0"/>
              </a:rPr>
              <a:t>savings</a:t>
            </a:r>
            <a:r>
              <a:rPr lang="en-US" dirty="0">
                <a:latin typeface="Times New Roman" panose="02020603050405020304" pitchFamily="18" charset="0"/>
                <a:cs typeface="Times New Roman" panose="02020603050405020304" pitchFamily="18" charset="0"/>
              </a:rPr>
              <a:t>: Transaction times for complex, multi-party interactions are slashed from days to minutes. </a:t>
            </a: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Cost </a:t>
            </a:r>
            <a:r>
              <a:rPr lang="en-US" b="1" dirty="0">
                <a:latin typeface="Times New Roman" panose="02020603050405020304" pitchFamily="18" charset="0"/>
                <a:cs typeface="Times New Roman" panose="02020603050405020304" pitchFamily="18" charset="0"/>
              </a:rPr>
              <a:t>savings</a:t>
            </a:r>
            <a:r>
              <a:rPr lang="en-US" dirty="0">
                <a:latin typeface="Times New Roman" panose="02020603050405020304" pitchFamily="18" charset="0"/>
                <a:cs typeface="Times New Roman" panose="02020603050405020304" pitchFamily="18" charset="0"/>
              </a:rPr>
              <a:t>: A blockchain network reduces expenses in several ways: </a:t>
            </a:r>
            <a:endParaRPr lang="en-US"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Less </a:t>
            </a:r>
            <a:r>
              <a:rPr lang="en-US" sz="1800" dirty="0">
                <a:latin typeface="Times New Roman" panose="02020603050405020304" pitchFamily="18" charset="0"/>
                <a:cs typeface="Times New Roman" panose="02020603050405020304" pitchFamily="18" charset="0"/>
              </a:rPr>
              <a:t>oversight is needed because the network is </a:t>
            </a:r>
            <a:r>
              <a:rPr lang="en-US" sz="1800" dirty="0" smtClean="0">
                <a:latin typeface="Times New Roman" panose="02020603050405020304" pitchFamily="18" charset="0"/>
                <a:cs typeface="Times New Roman" panose="02020603050405020304" pitchFamily="18" charset="0"/>
              </a:rPr>
              <a:t>self-policed </a:t>
            </a:r>
            <a:r>
              <a:rPr lang="en-US" sz="1800" dirty="0">
                <a:latin typeface="Times New Roman" panose="02020603050405020304" pitchFamily="18" charset="0"/>
                <a:cs typeface="Times New Roman" panose="02020603050405020304" pitchFamily="18" charset="0"/>
              </a:rPr>
              <a:t>by network participants, all of whom are known on the network. </a:t>
            </a:r>
          </a:p>
          <a:p>
            <a:pPr lvl="1" algn="just"/>
            <a:r>
              <a:rPr lang="en-US" sz="1800" dirty="0" smtClean="0">
                <a:latin typeface="Times New Roman" panose="02020603050405020304" pitchFamily="18" charset="0"/>
                <a:cs typeface="Times New Roman" panose="02020603050405020304" pitchFamily="18" charset="0"/>
              </a:rPr>
              <a:t>Intermediaries </a:t>
            </a:r>
            <a:r>
              <a:rPr lang="en-US" sz="1800" dirty="0">
                <a:latin typeface="Times New Roman" panose="02020603050405020304" pitchFamily="18" charset="0"/>
                <a:cs typeface="Times New Roman" panose="02020603050405020304" pitchFamily="18" charset="0"/>
              </a:rPr>
              <a:t>are reduced because participants can exchange items of value directly. </a:t>
            </a:r>
          </a:p>
          <a:p>
            <a:pPr lvl="1" algn="just"/>
            <a:r>
              <a:rPr lang="en-US" sz="1800" dirty="0" smtClean="0">
                <a:latin typeface="Times New Roman" panose="02020603050405020304" pitchFamily="18" charset="0"/>
                <a:cs typeface="Times New Roman" panose="02020603050405020304" pitchFamily="18" charset="0"/>
              </a:rPr>
              <a:t>Duplication of effort is eliminated because all participants have access to the shared ledger. </a:t>
            </a:r>
          </a:p>
          <a:p>
            <a:pPr algn="just"/>
            <a:r>
              <a:rPr lang="en-US" b="1" dirty="0" smtClean="0">
                <a:latin typeface="Times New Roman" panose="02020603050405020304" pitchFamily="18" charset="0"/>
                <a:cs typeface="Times New Roman" panose="02020603050405020304" pitchFamily="18" charset="0"/>
              </a:rPr>
              <a:t>Tighter security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Blockchain’s</a:t>
            </a:r>
            <a:r>
              <a:rPr lang="en-US" dirty="0" smtClean="0">
                <a:latin typeface="Times New Roman" panose="02020603050405020304" pitchFamily="18" charset="0"/>
                <a:cs typeface="Times New Roman" panose="02020603050405020304" pitchFamily="18" charset="0"/>
              </a:rPr>
              <a:t> security features protect against tampering, fraud, and cybercrime. If a network is permissioned, it enables the creation of a members-only network with proof that members are who they say they are and that goods or assets traded are exactly as represented.</a:t>
            </a:r>
            <a:endParaRPr lang="en-US"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15</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941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087046" cy="641179"/>
          </a:xfrm>
        </p:spPr>
        <p:txBody>
          <a:bodyPr>
            <a:normAutofit fontScale="90000"/>
          </a:bodyPr>
          <a:lstStyle/>
          <a:p>
            <a:pPr algn="l"/>
            <a:r>
              <a:rPr lang="en-US" dirty="0"/>
              <a:t>Recognizing the key business </a:t>
            </a:r>
            <a:r>
              <a:rPr lang="en-US" dirty="0" smtClean="0"/>
              <a:t>benefits (Conti..)</a:t>
            </a:r>
            <a:endParaRPr lang="en-IN" dirty="0"/>
          </a:p>
        </p:txBody>
      </p:sp>
      <p:sp>
        <p:nvSpPr>
          <p:cNvPr id="3" name="Content Placeholder 2"/>
          <p:cNvSpPr>
            <a:spLocks noGrp="1"/>
          </p:cNvSpPr>
          <p:nvPr>
            <p:ph idx="1"/>
          </p:nvPr>
        </p:nvSpPr>
        <p:spPr>
          <a:xfrm>
            <a:off x="1606974" y="1394155"/>
            <a:ext cx="10018713" cy="2988541"/>
          </a:xfrm>
        </p:spPr>
        <p:txBody>
          <a:bodyPr anchor="t">
            <a:noAutofit/>
          </a:bodyPr>
          <a:lstStyle/>
          <a:p>
            <a:pPr marL="0" indent="0" algn="just">
              <a:buNone/>
            </a:pPr>
            <a:r>
              <a:rPr lang="en-US" dirty="0" smtClean="0">
                <a:latin typeface="Times New Roman" panose="02020603050405020304" pitchFamily="18" charset="0"/>
                <a:cs typeface="Times New Roman" panose="02020603050405020304" pitchFamily="18" charset="0"/>
              </a:rPr>
              <a:t>Not </a:t>
            </a:r>
            <a:r>
              <a:rPr lang="en-US" dirty="0">
                <a:latin typeface="Times New Roman" panose="02020603050405020304" pitchFamily="18" charset="0"/>
                <a:cs typeface="Times New Roman" panose="02020603050405020304" pitchFamily="18" charset="0"/>
              </a:rPr>
              <a:t>all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are built for business. Some are permissioned while others aren’t. A permissioned network is critical for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for business, especially within a regulated industry. It offers</a:t>
            </a:r>
          </a:p>
          <a:p>
            <a:pPr algn="just"/>
            <a:r>
              <a:rPr lang="en-US" b="1" dirty="0" smtClean="0">
                <a:latin typeface="Times New Roman" panose="02020603050405020304" pitchFamily="18" charset="0"/>
                <a:cs typeface="Times New Roman" panose="02020603050405020304" pitchFamily="18" charset="0"/>
              </a:rPr>
              <a:t>Enhanced </a:t>
            </a:r>
            <a:r>
              <a:rPr lang="en-US" b="1" dirty="0">
                <a:latin typeface="Times New Roman" panose="02020603050405020304" pitchFamily="18" charset="0"/>
                <a:cs typeface="Times New Roman" panose="02020603050405020304" pitchFamily="18" charset="0"/>
              </a:rPr>
              <a:t>privacy: </a:t>
            </a:r>
            <a:r>
              <a:rPr lang="en-US" dirty="0">
                <a:latin typeface="Times New Roman" panose="02020603050405020304" pitchFamily="18" charset="0"/>
                <a:cs typeface="Times New Roman" panose="02020603050405020304" pitchFamily="18" charset="0"/>
              </a:rPr>
              <a:t>Through the use of IDs and permissions, users can specify which transaction details they want other participants to be permitted to view. Permissions can be expanded for special users, such as auditors, who may need access to more transaction detail. </a:t>
            </a:r>
          </a:p>
          <a:p>
            <a:pPr algn="just"/>
            <a:r>
              <a:rPr lang="en-US" b="1" dirty="0" smtClean="0">
                <a:latin typeface="Times New Roman" panose="02020603050405020304" pitchFamily="18" charset="0"/>
                <a:cs typeface="Times New Roman" panose="02020603050405020304" pitchFamily="18" charset="0"/>
              </a:rPr>
              <a:t>Improved audibility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Having a shared ledger that serves as a single source of truth improves the ability to monitor and audit </a:t>
            </a:r>
            <a:r>
              <a:rPr lang="en-US" dirty="0" smtClean="0">
                <a:latin typeface="Times New Roman" panose="02020603050405020304" pitchFamily="18" charset="0"/>
                <a:cs typeface="Times New Roman" panose="02020603050405020304" pitchFamily="18" charset="0"/>
              </a:rPr>
              <a:t>transactions.</a:t>
            </a:r>
          </a:p>
          <a:p>
            <a:pPr algn="just"/>
            <a:r>
              <a:rPr lang="en-US" b="1" dirty="0" smtClean="0">
                <a:latin typeface="Times New Roman" panose="02020603050405020304" pitchFamily="18" charset="0"/>
                <a:cs typeface="Times New Roman" panose="02020603050405020304" pitchFamily="18" charset="0"/>
              </a:rPr>
              <a:t>Increased </a:t>
            </a:r>
            <a:r>
              <a:rPr lang="en-US" b="1" dirty="0">
                <a:latin typeface="Times New Roman" panose="02020603050405020304" pitchFamily="18" charset="0"/>
                <a:cs typeface="Times New Roman" panose="02020603050405020304" pitchFamily="18" charset="0"/>
              </a:rPr>
              <a:t>operational efficiency</a:t>
            </a:r>
            <a:r>
              <a:rPr lang="en-US" dirty="0">
                <a:latin typeface="Times New Roman" panose="02020603050405020304" pitchFamily="18" charset="0"/>
                <a:cs typeface="Times New Roman" panose="02020603050405020304" pitchFamily="18" charset="0"/>
              </a:rPr>
              <a:t>: Pure digitization of assets streamlines transfer of ownership, so transactions can be conducted at a speed more in line with the pace of doing business.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16</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729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IN" dirty="0"/>
              <a:t>Building trust with </a:t>
            </a:r>
            <a:r>
              <a:rPr lang="en-IN" dirty="0" smtClean="0"/>
              <a:t>Blockchain</a:t>
            </a:r>
            <a:endParaRPr lang="en-IN" dirty="0"/>
          </a:p>
        </p:txBody>
      </p:sp>
      <p:sp>
        <p:nvSpPr>
          <p:cNvPr id="3" name="Content Placeholder 2"/>
          <p:cNvSpPr>
            <a:spLocks noGrp="1"/>
          </p:cNvSpPr>
          <p:nvPr>
            <p:ph idx="1"/>
          </p:nvPr>
        </p:nvSpPr>
        <p:spPr>
          <a:xfrm>
            <a:off x="1606974" y="1394155"/>
            <a:ext cx="10018713" cy="2988541"/>
          </a:xfrm>
        </p:spPr>
        <p:txBody>
          <a:bodyPr anchor="t">
            <a:noAutofit/>
          </a:bodyPr>
          <a:lstStyle/>
          <a:p>
            <a:pPr algn="just"/>
            <a:r>
              <a:rPr lang="en-US" sz="2200" dirty="0">
                <a:latin typeface="Times New Roman" panose="02020603050405020304" pitchFamily="18" charset="0"/>
                <a:cs typeface="Times New Roman" panose="02020603050405020304" pitchFamily="18" charset="0"/>
              </a:rPr>
              <a:t>Blockchain enhances trust across a business network. </a:t>
            </a:r>
          </a:p>
          <a:p>
            <a:pPr algn="just"/>
            <a:r>
              <a:rPr lang="en-US" sz="2200" dirty="0">
                <a:latin typeface="Times New Roman" panose="02020603050405020304" pitchFamily="18" charset="0"/>
                <a:cs typeface="Times New Roman" panose="02020603050405020304" pitchFamily="18" charset="0"/>
              </a:rPr>
              <a:t>It’s not that you can’t trust those whom you conduct business with; it’s that you don’t need to when operating on a blockchain network.</a:t>
            </a:r>
          </a:p>
          <a:p>
            <a:pPr algn="just"/>
            <a:r>
              <a:rPr lang="en-US" sz="2200" dirty="0">
                <a:latin typeface="Times New Roman" panose="02020603050405020304" pitchFamily="18" charset="0"/>
                <a:cs typeface="Times New Roman" panose="02020603050405020304" pitchFamily="18" charset="0"/>
              </a:rPr>
              <a:t>Blockchain is particularly valuable at increasing the level of trust among network participants.</a:t>
            </a:r>
          </a:p>
          <a:p>
            <a:pPr algn="just"/>
            <a:r>
              <a:rPr lang="en-US" sz="2200" dirty="0">
                <a:latin typeface="Times New Roman" panose="02020603050405020304" pitchFamily="18" charset="0"/>
                <a:cs typeface="Times New Roman" panose="02020603050405020304" pitchFamily="18" charset="0"/>
              </a:rPr>
              <a:t>Every transaction is </a:t>
            </a:r>
            <a:r>
              <a:rPr lang="en-US" sz="2200" dirty="0" smtClean="0">
                <a:latin typeface="Times New Roman" panose="02020603050405020304" pitchFamily="18" charset="0"/>
                <a:cs typeface="Times New Roman" panose="02020603050405020304" pitchFamily="18" charset="0"/>
              </a:rPr>
              <a:t>built </a:t>
            </a:r>
            <a:r>
              <a:rPr lang="en-US" sz="2200" dirty="0">
                <a:latin typeface="Times New Roman" panose="02020603050405020304" pitchFamily="18" charset="0"/>
                <a:cs typeface="Times New Roman" panose="02020603050405020304" pitchFamily="18" charset="0"/>
              </a:rPr>
              <a:t>on every other transaction, any corruption is readily apparent, and everyone is made aware of it. </a:t>
            </a:r>
          </a:p>
          <a:p>
            <a:pPr algn="just"/>
            <a:r>
              <a:rPr lang="en-US" sz="2200" dirty="0">
                <a:latin typeface="Times New Roman" panose="02020603050405020304" pitchFamily="18" charset="0"/>
                <a:cs typeface="Times New Roman" panose="02020603050405020304" pitchFamily="18" charset="0"/>
              </a:rPr>
              <a:t>This self-policing can mitigate the need to depend on the current level of legal or government </a:t>
            </a:r>
            <a:r>
              <a:rPr lang="en-US" sz="2200" dirty="0" smtClean="0">
                <a:latin typeface="Times New Roman" panose="02020603050405020304" pitchFamily="18" charset="0"/>
                <a:cs typeface="Times New Roman" panose="02020603050405020304" pitchFamily="18" charset="0"/>
              </a:rPr>
              <a:t>safeguards </a:t>
            </a:r>
            <a:r>
              <a:rPr lang="en-US" sz="2200" dirty="0">
                <a:latin typeface="Times New Roman" panose="02020603050405020304" pitchFamily="18" charset="0"/>
                <a:cs typeface="Times New Roman" panose="02020603050405020304" pitchFamily="18" charset="0"/>
              </a:rPr>
              <a:t>and sanctions to monitor and control the flow of business transactions.</a:t>
            </a:r>
          </a:p>
          <a:p>
            <a:pPr algn="just"/>
            <a:r>
              <a:rPr lang="en-US" sz="2200" dirty="0">
                <a:latin typeface="Times New Roman" panose="02020603050405020304" pitchFamily="18" charset="0"/>
                <a:cs typeface="Times New Roman" panose="02020603050405020304" pitchFamily="18" charset="0"/>
              </a:rPr>
              <a:t>Third-party oversight is required, blockchain reduces the burden on the regulatory system by making it easier for auditors and regulators to review relevant transaction details and verify compliance.</a:t>
            </a:r>
          </a:p>
          <a:p>
            <a:pPr algn="just"/>
            <a:endParaRPr lang="en-US" sz="22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17</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834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IN" dirty="0"/>
              <a:t>Building trust with </a:t>
            </a:r>
            <a:r>
              <a:rPr lang="en-IN" dirty="0" err="1" smtClean="0"/>
              <a:t>blockchain</a:t>
            </a:r>
            <a:r>
              <a:rPr lang="en-IN" dirty="0" smtClean="0"/>
              <a:t> (Conti..)</a:t>
            </a:r>
            <a:endParaRPr lang="en-IN" dirty="0"/>
          </a:p>
        </p:txBody>
      </p:sp>
      <p:sp>
        <p:nvSpPr>
          <p:cNvPr id="3" name="Content Placeholder 2"/>
          <p:cNvSpPr>
            <a:spLocks noGrp="1"/>
          </p:cNvSpPr>
          <p:nvPr>
            <p:ph idx="1"/>
          </p:nvPr>
        </p:nvSpPr>
        <p:spPr>
          <a:xfrm>
            <a:off x="1606974" y="1394155"/>
            <a:ext cx="10018713" cy="2988541"/>
          </a:xfrm>
        </p:spPr>
        <p:txBody>
          <a:bodyPr anchor="t">
            <a:noAutofit/>
          </a:bodyPr>
          <a:lstStyle/>
          <a:p>
            <a:pPr algn="just"/>
            <a:r>
              <a:rPr lang="en-US" sz="1900" b="1" dirty="0" smtClean="0">
                <a:latin typeface="Times New Roman" panose="02020603050405020304" pitchFamily="18" charset="0"/>
                <a:cs typeface="Times New Roman" panose="02020603050405020304" pitchFamily="18" charset="0"/>
              </a:rPr>
              <a:t>Distributed </a:t>
            </a:r>
            <a:r>
              <a:rPr lang="en-US" sz="1900" b="1" dirty="0">
                <a:latin typeface="Times New Roman" panose="02020603050405020304" pitchFamily="18" charset="0"/>
                <a:cs typeface="Times New Roman" panose="02020603050405020304" pitchFamily="18" charset="0"/>
              </a:rPr>
              <a:t>and sustainable</a:t>
            </a:r>
            <a:r>
              <a:rPr lang="en-US" sz="1900" dirty="0">
                <a:latin typeface="Times New Roman" panose="02020603050405020304" pitchFamily="18" charset="0"/>
                <a:cs typeface="Times New Roman" panose="02020603050405020304" pitchFamily="18" charset="0"/>
              </a:rPr>
              <a:t>: The ledger is </a:t>
            </a:r>
            <a:r>
              <a:rPr lang="en-US" sz="1900" dirty="0">
                <a:solidFill>
                  <a:srgbClr val="FF0000"/>
                </a:solidFill>
                <a:latin typeface="Times New Roman" panose="02020603050405020304" pitchFamily="18" charset="0"/>
                <a:cs typeface="Times New Roman" panose="02020603050405020304" pitchFamily="18" charset="0"/>
              </a:rPr>
              <a:t>shared, updated with every transaction</a:t>
            </a:r>
            <a:r>
              <a:rPr lang="en-US" sz="1900" dirty="0">
                <a:latin typeface="Times New Roman" panose="02020603050405020304" pitchFamily="18" charset="0"/>
                <a:cs typeface="Times New Roman" panose="02020603050405020304" pitchFamily="18" charset="0"/>
              </a:rPr>
              <a:t>, and </a:t>
            </a:r>
            <a:r>
              <a:rPr lang="en-US" sz="1900" dirty="0">
                <a:solidFill>
                  <a:srgbClr val="FF0000"/>
                </a:solidFill>
                <a:latin typeface="Times New Roman" panose="02020603050405020304" pitchFamily="18" charset="0"/>
                <a:cs typeface="Times New Roman" panose="02020603050405020304" pitchFamily="18" charset="0"/>
              </a:rPr>
              <a:t>selectively replicated among participants in near </a:t>
            </a:r>
            <a:r>
              <a:rPr lang="en-US" sz="1900" dirty="0" smtClean="0">
                <a:solidFill>
                  <a:srgbClr val="FF0000"/>
                </a:solidFill>
                <a:latin typeface="Times New Roman" panose="02020603050405020304" pitchFamily="18" charset="0"/>
                <a:cs typeface="Times New Roman" panose="02020603050405020304" pitchFamily="18" charset="0"/>
              </a:rPr>
              <a:t>real-time</a:t>
            </a:r>
            <a:r>
              <a:rPr lang="en-US" sz="1900" dirty="0" smtClean="0">
                <a:latin typeface="Times New Roman" panose="02020603050405020304" pitchFamily="18" charset="0"/>
                <a:cs typeface="Times New Roman" panose="02020603050405020304" pitchFamily="18" charset="0"/>
              </a:rPr>
              <a:t>. Not </a:t>
            </a:r>
            <a:r>
              <a:rPr lang="en-US" sz="1900" dirty="0">
                <a:latin typeface="Times New Roman" panose="02020603050405020304" pitchFamily="18" charset="0"/>
                <a:cs typeface="Times New Roman" panose="02020603050405020304" pitchFamily="18" charset="0"/>
              </a:rPr>
              <a:t>owned or controlled by any single </a:t>
            </a:r>
            <a:r>
              <a:rPr lang="en-US" sz="1900" dirty="0" smtClean="0">
                <a:latin typeface="Times New Roman" panose="02020603050405020304" pitchFamily="18" charset="0"/>
                <a:cs typeface="Times New Roman" panose="02020603050405020304" pitchFamily="18" charset="0"/>
              </a:rPr>
              <a:t>organization.</a:t>
            </a:r>
          </a:p>
          <a:p>
            <a:pPr algn="just"/>
            <a:r>
              <a:rPr lang="en-US" sz="1900" b="1" dirty="0" smtClean="0">
                <a:latin typeface="Times New Roman" panose="02020603050405020304" pitchFamily="18" charset="0"/>
                <a:cs typeface="Times New Roman" panose="02020603050405020304" pitchFamily="18" charset="0"/>
              </a:rPr>
              <a:t>Secure</a:t>
            </a:r>
            <a:r>
              <a:rPr lang="en-US" sz="1900" b="1" dirty="0">
                <a:latin typeface="Times New Roman" panose="02020603050405020304" pitchFamily="18" charset="0"/>
                <a:cs typeface="Times New Roman" panose="02020603050405020304" pitchFamily="18" charset="0"/>
              </a:rPr>
              <a:t>, private, and indelible</a:t>
            </a:r>
            <a:r>
              <a:rPr lang="en-US" sz="1900" dirty="0">
                <a:latin typeface="Times New Roman" panose="02020603050405020304" pitchFamily="18" charset="0"/>
                <a:cs typeface="Times New Roman" panose="02020603050405020304" pitchFamily="18" charset="0"/>
              </a:rPr>
              <a:t>: </a:t>
            </a:r>
            <a:r>
              <a:rPr lang="en-US" sz="1900" dirty="0">
                <a:solidFill>
                  <a:srgbClr val="FF0000"/>
                </a:solidFill>
                <a:latin typeface="Times New Roman" panose="02020603050405020304" pitchFamily="18" charset="0"/>
                <a:cs typeface="Times New Roman" panose="02020603050405020304" pitchFamily="18" charset="0"/>
              </a:rPr>
              <a:t>Permissions and </a:t>
            </a:r>
            <a:r>
              <a:rPr lang="en-US" sz="1900" dirty="0" smtClean="0">
                <a:solidFill>
                  <a:srgbClr val="FF0000"/>
                </a:solidFill>
                <a:latin typeface="Times New Roman" panose="02020603050405020304" pitchFamily="18" charset="0"/>
                <a:cs typeface="Times New Roman" panose="02020603050405020304" pitchFamily="18" charset="0"/>
              </a:rPr>
              <a:t>cryptography </a:t>
            </a:r>
            <a:r>
              <a:rPr lang="en-US" sz="1900" dirty="0">
                <a:solidFill>
                  <a:srgbClr val="FF0000"/>
                </a:solidFill>
                <a:latin typeface="Times New Roman" panose="02020603050405020304" pitchFamily="18" charset="0"/>
                <a:cs typeface="Times New Roman" panose="02020603050405020304" pitchFamily="18" charset="0"/>
              </a:rPr>
              <a:t>prevent unauthorized access </a:t>
            </a:r>
            <a:r>
              <a:rPr lang="en-US" sz="1900" dirty="0">
                <a:latin typeface="Times New Roman" panose="02020603050405020304" pitchFamily="18" charset="0"/>
                <a:cs typeface="Times New Roman" panose="02020603050405020304" pitchFamily="18" charset="0"/>
              </a:rPr>
              <a:t>to the network and ensure that participants are </a:t>
            </a:r>
            <a:r>
              <a:rPr lang="en-US" sz="1900" dirty="0" smtClean="0">
                <a:latin typeface="Times New Roman" panose="02020603050405020304" pitchFamily="18" charset="0"/>
                <a:cs typeface="Times New Roman" panose="02020603050405020304" pitchFamily="18" charset="0"/>
              </a:rPr>
              <a:t>whom </a:t>
            </a:r>
            <a:r>
              <a:rPr lang="en-US" sz="1900" dirty="0">
                <a:latin typeface="Times New Roman" panose="02020603050405020304" pitchFamily="18" charset="0"/>
                <a:cs typeface="Times New Roman" panose="02020603050405020304" pitchFamily="18" charset="0"/>
              </a:rPr>
              <a:t>they claim to be. </a:t>
            </a:r>
            <a:r>
              <a:rPr lang="en-US" sz="1900" dirty="0">
                <a:solidFill>
                  <a:srgbClr val="FF0000"/>
                </a:solidFill>
                <a:latin typeface="Times New Roman" panose="02020603050405020304" pitchFamily="18" charset="0"/>
                <a:cs typeface="Times New Roman" panose="02020603050405020304" pitchFamily="18" charset="0"/>
              </a:rPr>
              <a:t>Privacy is </a:t>
            </a:r>
            <a:r>
              <a:rPr lang="en-US" sz="1900" dirty="0" smtClean="0">
                <a:solidFill>
                  <a:srgbClr val="FF0000"/>
                </a:solidFill>
                <a:latin typeface="Times New Roman" panose="02020603050405020304" pitchFamily="18" charset="0"/>
                <a:cs typeface="Times New Roman" panose="02020603050405020304" pitchFamily="18" charset="0"/>
              </a:rPr>
              <a:t>maintained </a:t>
            </a:r>
            <a:r>
              <a:rPr lang="en-US" sz="1900" dirty="0">
                <a:latin typeface="Times New Roman" panose="02020603050405020304" pitchFamily="18" charset="0"/>
                <a:cs typeface="Times New Roman" panose="02020603050405020304" pitchFamily="18" charset="0"/>
              </a:rPr>
              <a:t>through cryptographic techniques and/or data partitioning techniques to give participants selective visibility into the ledger; </a:t>
            </a:r>
            <a:r>
              <a:rPr lang="en-US" sz="1900" dirty="0">
                <a:solidFill>
                  <a:srgbClr val="FF0000"/>
                </a:solidFill>
                <a:latin typeface="Times New Roman" panose="02020603050405020304" pitchFamily="18" charset="0"/>
                <a:cs typeface="Times New Roman" panose="02020603050405020304" pitchFamily="18" charset="0"/>
              </a:rPr>
              <a:t>both transactions and the identity of </a:t>
            </a:r>
            <a:r>
              <a:rPr lang="en-US" sz="1900" dirty="0" smtClean="0">
                <a:solidFill>
                  <a:srgbClr val="FF0000"/>
                </a:solidFill>
                <a:latin typeface="Times New Roman" panose="02020603050405020304" pitchFamily="18" charset="0"/>
                <a:cs typeface="Times New Roman" panose="02020603050405020304" pitchFamily="18" charset="0"/>
              </a:rPr>
              <a:t>transacting </a:t>
            </a:r>
            <a:r>
              <a:rPr lang="en-US" sz="1900" dirty="0">
                <a:solidFill>
                  <a:srgbClr val="FF0000"/>
                </a:solidFill>
                <a:latin typeface="Times New Roman" panose="02020603050405020304" pitchFamily="18" charset="0"/>
                <a:cs typeface="Times New Roman" panose="02020603050405020304" pitchFamily="18" charset="0"/>
              </a:rPr>
              <a:t>parties can be masked</a:t>
            </a:r>
            <a:r>
              <a:rPr lang="en-US" sz="1900" dirty="0">
                <a:latin typeface="Times New Roman" panose="02020603050405020304" pitchFamily="18" charset="0"/>
                <a:cs typeface="Times New Roman" panose="02020603050405020304" pitchFamily="18" charset="0"/>
              </a:rPr>
              <a:t>. </a:t>
            </a:r>
            <a:endParaRPr lang="en-US" sz="1900" dirty="0" smtClean="0">
              <a:latin typeface="Times New Roman" panose="02020603050405020304" pitchFamily="18" charset="0"/>
              <a:cs typeface="Times New Roman" panose="02020603050405020304" pitchFamily="18" charset="0"/>
            </a:endParaRPr>
          </a:p>
          <a:p>
            <a:pPr algn="just"/>
            <a:r>
              <a:rPr lang="en-US" sz="1900" b="1" dirty="0" smtClean="0">
                <a:latin typeface="Times New Roman" panose="02020603050405020304" pitchFamily="18" charset="0"/>
                <a:cs typeface="Times New Roman" panose="02020603050405020304" pitchFamily="18" charset="0"/>
              </a:rPr>
              <a:t>Transparent </a:t>
            </a:r>
            <a:r>
              <a:rPr lang="en-US" sz="1900" b="1" dirty="0">
                <a:latin typeface="Times New Roman" panose="02020603050405020304" pitchFamily="18" charset="0"/>
                <a:cs typeface="Times New Roman" panose="02020603050405020304" pitchFamily="18" charset="0"/>
              </a:rPr>
              <a:t>and auditable</a:t>
            </a:r>
            <a:r>
              <a:rPr lang="en-US" sz="1900" dirty="0">
                <a:latin typeface="Times New Roman" panose="02020603050405020304" pitchFamily="18" charset="0"/>
                <a:cs typeface="Times New Roman" panose="02020603050405020304" pitchFamily="18" charset="0"/>
              </a:rPr>
              <a:t>: Because participants in a transaction have access to the same records, they can validate transactions and verify identities or ownership without the need for third-party intermediaries. Transactions are </a:t>
            </a:r>
            <a:r>
              <a:rPr lang="en-US" sz="1900" dirty="0">
                <a:solidFill>
                  <a:srgbClr val="FF0000"/>
                </a:solidFill>
                <a:latin typeface="Times New Roman" panose="02020603050405020304" pitchFamily="18" charset="0"/>
                <a:cs typeface="Times New Roman" panose="02020603050405020304" pitchFamily="18" charset="0"/>
              </a:rPr>
              <a:t>time-stamped</a:t>
            </a:r>
            <a:r>
              <a:rPr lang="en-US" sz="1900" dirty="0">
                <a:latin typeface="Times New Roman" panose="02020603050405020304" pitchFamily="18" charset="0"/>
                <a:cs typeface="Times New Roman" panose="02020603050405020304" pitchFamily="18" charset="0"/>
              </a:rPr>
              <a:t> and can be verified in near </a:t>
            </a:r>
            <a:r>
              <a:rPr lang="en-US" sz="1900" dirty="0" smtClean="0">
                <a:latin typeface="Times New Roman" panose="02020603050405020304" pitchFamily="18" charset="0"/>
                <a:cs typeface="Times New Roman" panose="02020603050405020304" pitchFamily="18" charset="0"/>
              </a:rPr>
              <a:t>real-time. </a:t>
            </a:r>
            <a:endParaRPr lang="en-US" sz="1900" dirty="0">
              <a:latin typeface="Times New Roman" panose="02020603050405020304" pitchFamily="18" charset="0"/>
              <a:cs typeface="Times New Roman" panose="02020603050405020304" pitchFamily="18" charset="0"/>
            </a:endParaRPr>
          </a:p>
          <a:p>
            <a:pPr algn="just"/>
            <a:r>
              <a:rPr lang="en-US" sz="1900" b="1" dirty="0" smtClean="0">
                <a:latin typeface="Times New Roman" panose="02020603050405020304" pitchFamily="18" charset="0"/>
                <a:cs typeface="Times New Roman" panose="02020603050405020304" pitchFamily="18" charset="0"/>
              </a:rPr>
              <a:t>Consensus-based </a:t>
            </a:r>
            <a:r>
              <a:rPr lang="en-US" sz="1900" b="1" dirty="0">
                <a:latin typeface="Times New Roman" panose="02020603050405020304" pitchFamily="18" charset="0"/>
                <a:cs typeface="Times New Roman" panose="02020603050405020304" pitchFamily="18" charset="0"/>
              </a:rPr>
              <a:t>and transactional</a:t>
            </a:r>
            <a:r>
              <a:rPr lang="en-US" sz="1900" dirty="0">
                <a:latin typeface="Times New Roman" panose="02020603050405020304" pitchFamily="18" charset="0"/>
                <a:cs typeface="Times New Roman" panose="02020603050405020304" pitchFamily="18" charset="0"/>
              </a:rPr>
              <a:t>: All relevant network </a:t>
            </a:r>
            <a:r>
              <a:rPr lang="en-US" sz="1900" dirty="0">
                <a:solidFill>
                  <a:srgbClr val="FF0000"/>
                </a:solidFill>
                <a:latin typeface="Times New Roman" panose="02020603050405020304" pitchFamily="18" charset="0"/>
                <a:cs typeface="Times New Roman" panose="02020603050405020304" pitchFamily="18" charset="0"/>
              </a:rPr>
              <a:t>participants must agree </a:t>
            </a:r>
            <a:r>
              <a:rPr lang="en-US" sz="1900" dirty="0">
                <a:latin typeface="Times New Roman" panose="02020603050405020304" pitchFamily="18" charset="0"/>
                <a:cs typeface="Times New Roman" panose="02020603050405020304" pitchFamily="18" charset="0"/>
              </a:rPr>
              <a:t>that a transaction is valid. This is achieved through the use of consensus algorithms</a:t>
            </a:r>
            <a:r>
              <a:rPr lang="en-US" sz="1900" dirty="0" smtClean="0">
                <a:latin typeface="Times New Roman" panose="02020603050405020304" pitchFamily="18" charset="0"/>
                <a:cs typeface="Times New Roman" panose="02020603050405020304" pitchFamily="18" charset="0"/>
              </a:rPr>
              <a:t>.</a:t>
            </a:r>
          </a:p>
          <a:p>
            <a:pPr algn="just"/>
            <a:r>
              <a:rPr lang="en-US" sz="1900" dirty="0" smtClean="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Orchestrated </a:t>
            </a:r>
            <a:r>
              <a:rPr lang="en-US" sz="1900" b="1" dirty="0">
                <a:latin typeface="Times New Roman" panose="02020603050405020304" pitchFamily="18" charset="0"/>
                <a:cs typeface="Times New Roman" panose="02020603050405020304" pitchFamily="18" charset="0"/>
              </a:rPr>
              <a:t>and flexible</a:t>
            </a:r>
            <a:r>
              <a:rPr lang="en-US" sz="1900" dirty="0">
                <a:latin typeface="Times New Roman" panose="02020603050405020304" pitchFamily="18" charset="0"/>
                <a:cs typeface="Times New Roman" panose="02020603050405020304" pitchFamily="18" charset="0"/>
              </a:rPr>
              <a:t>: </a:t>
            </a:r>
            <a:r>
              <a:rPr lang="en-US" sz="1900" dirty="0" smtClean="0">
                <a:solidFill>
                  <a:srgbClr val="FF0000"/>
                </a:solidFill>
                <a:latin typeface="Times New Roman" panose="02020603050405020304" pitchFamily="18" charset="0"/>
                <a:cs typeface="Times New Roman" panose="02020603050405020304" pitchFamily="18" charset="0"/>
              </a:rPr>
              <a:t>Business </a:t>
            </a:r>
            <a:r>
              <a:rPr lang="en-US" sz="1900" dirty="0">
                <a:solidFill>
                  <a:srgbClr val="FF0000"/>
                </a:solidFill>
                <a:latin typeface="Times New Roman" panose="02020603050405020304" pitchFamily="18" charset="0"/>
                <a:cs typeface="Times New Roman" panose="02020603050405020304" pitchFamily="18" charset="0"/>
              </a:rPr>
              <a:t>rules and smart contracts </a:t>
            </a:r>
            <a:r>
              <a:rPr lang="en-US" sz="1900" dirty="0" smtClean="0">
                <a:latin typeface="Times New Roman" panose="02020603050405020304" pitchFamily="18" charset="0"/>
                <a:cs typeface="Times New Roman" panose="02020603050405020304" pitchFamily="18" charset="0"/>
              </a:rPr>
              <a:t>can </a:t>
            </a:r>
            <a:r>
              <a:rPr lang="en-US" sz="1900" dirty="0">
                <a:latin typeface="Times New Roman" panose="02020603050405020304" pitchFamily="18" charset="0"/>
                <a:cs typeface="Times New Roman" panose="02020603050405020304" pitchFamily="18" charset="0"/>
              </a:rPr>
              <a:t>be built into the platform, blockchain business networks can evolve as they mature to </a:t>
            </a:r>
            <a:r>
              <a:rPr lang="en-US" sz="1900" dirty="0">
                <a:solidFill>
                  <a:srgbClr val="FF0000"/>
                </a:solidFill>
                <a:latin typeface="Times New Roman" panose="02020603050405020304" pitchFamily="18" charset="0"/>
                <a:cs typeface="Times New Roman" panose="02020603050405020304" pitchFamily="18" charset="0"/>
              </a:rPr>
              <a:t>support end-to-end business processes</a:t>
            </a:r>
            <a:r>
              <a:rPr lang="en-US" sz="1900" dirty="0">
                <a:latin typeface="Times New Roman" panose="02020603050405020304" pitchFamily="18" charset="0"/>
                <a:cs typeface="Times New Roman" panose="02020603050405020304" pitchFamily="18" charset="0"/>
              </a:rPr>
              <a:t> and a wide range of activities. </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18</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673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US" sz="6600" dirty="0" smtClean="0"/>
              <a:t>Taking </a:t>
            </a:r>
            <a:r>
              <a:rPr lang="en-US" sz="6600" dirty="0"/>
              <a:t>a Look at How Blockchain Works</a:t>
            </a:r>
            <a:endParaRPr lang="en-IN" sz="6600"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19</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99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IN" sz="6600" dirty="0" smtClean="0"/>
              <a:t>Grasping </a:t>
            </a:r>
            <a:r>
              <a:rPr lang="en-IN" sz="6600" dirty="0"/>
              <a:t>Blockchain Fundamentals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780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IN" dirty="0" smtClean="0"/>
              <a:t>Why </a:t>
            </a:r>
            <a:r>
              <a:rPr lang="en-IN" dirty="0"/>
              <a:t>It’s Called “Blockchain”</a:t>
            </a:r>
          </a:p>
        </p:txBody>
      </p:sp>
      <p:sp>
        <p:nvSpPr>
          <p:cNvPr id="3" name="Content Placeholder 2"/>
          <p:cNvSpPr>
            <a:spLocks noGrp="1"/>
          </p:cNvSpPr>
          <p:nvPr>
            <p:ph idx="1"/>
          </p:nvPr>
        </p:nvSpPr>
        <p:spPr>
          <a:xfrm>
            <a:off x="1606974" y="1394155"/>
            <a:ext cx="10018713" cy="2988541"/>
          </a:xfrm>
        </p:spPr>
        <p:txBody>
          <a:bodyPr anchor="t">
            <a:noAutofit/>
          </a:bodyPr>
          <a:lstStyle/>
          <a:p>
            <a:pPr algn="just"/>
            <a:r>
              <a:rPr lang="en-US" sz="1900" dirty="0">
                <a:latin typeface="Times New Roman" panose="02020603050405020304" pitchFamily="18" charset="0"/>
                <a:cs typeface="Times New Roman" panose="02020603050405020304" pitchFamily="18" charset="0"/>
              </a:rPr>
              <a:t>Blockchain owes its name to the way it </a:t>
            </a:r>
            <a:r>
              <a:rPr lang="en-US" sz="1900" dirty="0">
                <a:solidFill>
                  <a:srgbClr val="FF0000"/>
                </a:solidFill>
                <a:latin typeface="Times New Roman" panose="02020603050405020304" pitchFamily="18" charset="0"/>
                <a:cs typeface="Times New Roman" panose="02020603050405020304" pitchFamily="18" charset="0"/>
              </a:rPr>
              <a:t>stores transaction data — in blocks </a:t>
            </a:r>
            <a:r>
              <a:rPr lang="en-US" sz="1900" dirty="0">
                <a:latin typeface="Times New Roman" panose="02020603050405020304" pitchFamily="18" charset="0"/>
                <a:cs typeface="Times New Roman" panose="02020603050405020304" pitchFamily="18" charset="0"/>
              </a:rPr>
              <a:t>that are </a:t>
            </a:r>
            <a:r>
              <a:rPr lang="en-US" sz="1900" dirty="0">
                <a:solidFill>
                  <a:srgbClr val="FF0000"/>
                </a:solidFill>
                <a:latin typeface="Times New Roman" panose="02020603050405020304" pitchFamily="18" charset="0"/>
                <a:cs typeface="Times New Roman" panose="02020603050405020304" pitchFamily="18" charset="0"/>
              </a:rPr>
              <a:t>linked together to form a </a:t>
            </a:r>
            <a:r>
              <a:rPr lang="en-US" sz="1900" dirty="0" smtClean="0">
                <a:solidFill>
                  <a:srgbClr val="FF0000"/>
                </a:solidFill>
                <a:latin typeface="Times New Roman" panose="02020603050405020304" pitchFamily="18" charset="0"/>
                <a:cs typeface="Times New Roman" panose="02020603050405020304" pitchFamily="18" charset="0"/>
              </a:rPr>
              <a:t>chain.</a:t>
            </a:r>
          </a:p>
          <a:p>
            <a:pPr algn="just"/>
            <a:r>
              <a:rPr lang="en-US" sz="1900" dirty="0">
                <a:latin typeface="Times New Roman" panose="02020603050405020304" pitchFamily="18" charset="0"/>
                <a:cs typeface="Times New Roman" panose="02020603050405020304" pitchFamily="18" charset="0"/>
              </a:rPr>
              <a:t>As the number of transactions </a:t>
            </a:r>
            <a:r>
              <a:rPr lang="en-US" sz="1900" dirty="0">
                <a:solidFill>
                  <a:srgbClr val="FF0000"/>
                </a:solidFill>
                <a:latin typeface="Times New Roman" panose="02020603050405020304" pitchFamily="18" charset="0"/>
                <a:cs typeface="Times New Roman" panose="02020603050405020304" pitchFamily="18" charset="0"/>
              </a:rPr>
              <a:t>grows</a:t>
            </a:r>
            <a:r>
              <a:rPr lang="en-US" sz="1900" dirty="0">
                <a:latin typeface="Times New Roman" panose="02020603050405020304" pitchFamily="18" charset="0"/>
                <a:cs typeface="Times New Roman" panose="02020603050405020304" pitchFamily="18" charset="0"/>
              </a:rPr>
              <a:t>, so does the blockchain. </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Blocks </a:t>
            </a:r>
            <a:r>
              <a:rPr lang="en-US" sz="1900" dirty="0">
                <a:solidFill>
                  <a:srgbClr val="FF0000"/>
                </a:solidFill>
                <a:latin typeface="Times New Roman" panose="02020603050405020304" pitchFamily="18" charset="0"/>
                <a:cs typeface="Times New Roman" panose="02020603050405020304" pitchFamily="18" charset="0"/>
              </a:rPr>
              <a:t>record and confirm the time </a:t>
            </a:r>
            <a:r>
              <a:rPr lang="en-US" sz="1900" dirty="0">
                <a:latin typeface="Times New Roman" panose="02020603050405020304" pitchFamily="18" charset="0"/>
                <a:cs typeface="Times New Roman" panose="02020603050405020304" pitchFamily="18" charset="0"/>
              </a:rPr>
              <a:t>and sequence of transactions, which are then logged into the blockchain, within a discrete </a:t>
            </a:r>
            <a:r>
              <a:rPr lang="en-US" sz="1900" dirty="0" smtClean="0">
                <a:latin typeface="Times New Roman" panose="02020603050405020304" pitchFamily="18" charset="0"/>
                <a:cs typeface="Times New Roman" panose="02020603050405020304" pitchFamily="18" charset="0"/>
              </a:rPr>
              <a:t>network </a:t>
            </a:r>
            <a:r>
              <a:rPr lang="en-US" sz="1900" dirty="0">
                <a:latin typeface="Times New Roman" panose="02020603050405020304" pitchFamily="18" charset="0"/>
                <a:cs typeface="Times New Roman" panose="02020603050405020304" pitchFamily="18" charset="0"/>
              </a:rPr>
              <a:t>governed by rules agreed on by the network participants.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20</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16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IN" dirty="0" smtClean="0"/>
              <a:t>Why </a:t>
            </a:r>
            <a:r>
              <a:rPr lang="en-IN" dirty="0"/>
              <a:t>It’s Called “Blockchain</a:t>
            </a:r>
            <a:r>
              <a:rPr lang="en-IN" dirty="0" smtClean="0"/>
              <a:t>” (Conti..)</a:t>
            </a:r>
            <a:endParaRPr lang="en-IN" dirty="0"/>
          </a:p>
        </p:txBody>
      </p:sp>
      <p:sp>
        <p:nvSpPr>
          <p:cNvPr id="3" name="Content Placeholder 2"/>
          <p:cNvSpPr>
            <a:spLocks noGrp="1"/>
          </p:cNvSpPr>
          <p:nvPr>
            <p:ph idx="1"/>
          </p:nvPr>
        </p:nvSpPr>
        <p:spPr>
          <a:xfrm>
            <a:off x="1606974" y="1394155"/>
            <a:ext cx="10018713" cy="2988541"/>
          </a:xfrm>
        </p:spPr>
        <p:txBody>
          <a:bodyPr anchor="t">
            <a:noAutofit/>
          </a:bodyPr>
          <a:lstStyle/>
          <a:p>
            <a:pPr algn="just"/>
            <a:r>
              <a:rPr lang="en-US" sz="1900" dirty="0" smtClean="0">
                <a:latin typeface="Times New Roman" panose="02020603050405020304" pitchFamily="18" charset="0"/>
                <a:cs typeface="Times New Roman" panose="02020603050405020304" pitchFamily="18" charset="0"/>
              </a:rPr>
              <a:t>Each </a:t>
            </a:r>
            <a:r>
              <a:rPr lang="en-US" sz="1900" dirty="0">
                <a:latin typeface="Times New Roman" panose="02020603050405020304" pitchFamily="18" charset="0"/>
                <a:cs typeface="Times New Roman" panose="02020603050405020304" pitchFamily="18" charset="0"/>
              </a:rPr>
              <a:t>block contains a hash (a digital fingerprint or unique </a:t>
            </a:r>
            <a:r>
              <a:rPr lang="en-US" sz="1900" dirty="0" smtClean="0">
                <a:latin typeface="Times New Roman" panose="02020603050405020304" pitchFamily="18" charset="0"/>
                <a:cs typeface="Times New Roman" panose="02020603050405020304" pitchFamily="18" charset="0"/>
              </a:rPr>
              <a:t>identifier), </a:t>
            </a:r>
            <a:r>
              <a:rPr lang="en-US" sz="1900" dirty="0">
                <a:latin typeface="Times New Roman" panose="02020603050405020304" pitchFamily="18" charset="0"/>
                <a:cs typeface="Times New Roman" panose="02020603050405020304" pitchFamily="18" charset="0"/>
              </a:rPr>
              <a:t>timestamped batches of recent valid transactions, and the hash of the previous </a:t>
            </a:r>
            <a:r>
              <a:rPr lang="en-US" sz="1900" dirty="0" smtClean="0">
                <a:latin typeface="Times New Roman" panose="02020603050405020304" pitchFamily="18" charset="0"/>
                <a:cs typeface="Times New Roman" panose="02020603050405020304" pitchFamily="18" charset="0"/>
              </a:rPr>
              <a:t>block.</a:t>
            </a:r>
          </a:p>
          <a:p>
            <a:pPr algn="just"/>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previous block hash links the blocks together and prevents any block from being altered or a block being inserted between two existing </a:t>
            </a:r>
            <a:r>
              <a:rPr lang="en-US" sz="1900" dirty="0" smtClean="0">
                <a:latin typeface="Times New Roman" panose="02020603050405020304" pitchFamily="18" charset="0"/>
                <a:cs typeface="Times New Roman" panose="02020603050405020304" pitchFamily="18" charset="0"/>
              </a:rPr>
              <a:t>blocks.</a:t>
            </a:r>
          </a:p>
          <a:p>
            <a:pPr algn="just"/>
            <a:r>
              <a:rPr lang="en-US" sz="1900" dirty="0" smtClean="0">
                <a:latin typeface="Times New Roman" panose="02020603050405020304" pitchFamily="18" charset="0"/>
                <a:cs typeface="Times New Roman" panose="02020603050405020304" pitchFamily="18" charset="0"/>
              </a:rPr>
              <a:t>In </a:t>
            </a:r>
            <a:r>
              <a:rPr lang="en-US" sz="1900" dirty="0">
                <a:latin typeface="Times New Roman" panose="02020603050405020304" pitchFamily="18" charset="0"/>
                <a:cs typeface="Times New Roman" panose="02020603050405020304" pitchFamily="18" charset="0"/>
              </a:rPr>
              <a:t>this way, each subsequent block strengthens the verification of the </a:t>
            </a:r>
            <a:r>
              <a:rPr lang="en-US" sz="1900" dirty="0" smtClean="0">
                <a:latin typeface="Times New Roman" panose="02020603050405020304" pitchFamily="18" charset="0"/>
                <a:cs typeface="Times New Roman" panose="02020603050405020304" pitchFamily="18" charset="0"/>
              </a:rPr>
              <a:t>previous </a:t>
            </a:r>
            <a:r>
              <a:rPr lang="en-US" sz="1900" dirty="0">
                <a:latin typeface="Times New Roman" panose="02020603050405020304" pitchFamily="18" charset="0"/>
                <a:cs typeface="Times New Roman" panose="02020603050405020304" pitchFamily="18" charset="0"/>
              </a:rPr>
              <a:t>block and hence the entire blockchain. </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method renders the blockchain tamper-evident, lending to the key attribute of immutability.</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21</a:t>
            </a:fld>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109231" y="3976744"/>
            <a:ext cx="5912105" cy="2862044"/>
          </a:xfrm>
          <a:prstGeom prst="rect">
            <a:avLst/>
          </a:prstGeom>
        </p:spPr>
      </p:pic>
    </p:spTree>
    <p:extLst>
      <p:ext uri="{BB962C8B-B14F-4D97-AF65-F5344CB8AC3E}">
        <p14:creationId xmlns:p14="http://schemas.microsoft.com/office/powerpoint/2010/main" val="316769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343524" cy="641179"/>
          </a:xfrm>
        </p:spPr>
        <p:txBody>
          <a:bodyPr>
            <a:normAutofit fontScale="90000"/>
          </a:bodyPr>
          <a:lstStyle/>
          <a:p>
            <a:pPr algn="l"/>
            <a:r>
              <a:rPr lang="en-US" dirty="0" smtClean="0"/>
              <a:t>What Makes a Blockchain </a:t>
            </a:r>
            <a:r>
              <a:rPr lang="en-US" dirty="0"/>
              <a:t>Suitable for Business?</a:t>
            </a:r>
            <a:endParaRPr lang="en-IN" dirty="0"/>
          </a:p>
        </p:txBody>
      </p:sp>
      <p:sp>
        <p:nvSpPr>
          <p:cNvPr id="3" name="Content Placeholder 2"/>
          <p:cNvSpPr>
            <a:spLocks noGrp="1"/>
          </p:cNvSpPr>
          <p:nvPr>
            <p:ph idx="1"/>
          </p:nvPr>
        </p:nvSpPr>
        <p:spPr>
          <a:xfrm>
            <a:off x="1606974" y="1394155"/>
            <a:ext cx="10018713" cy="2988541"/>
          </a:xfrm>
        </p:spPr>
        <p:txBody>
          <a:bodyPr anchor="t">
            <a:noAutofit/>
          </a:bodyPr>
          <a:lstStyle/>
          <a:p>
            <a:pPr algn="just"/>
            <a:r>
              <a:rPr lang="en-US" sz="1900" dirty="0" smtClean="0">
                <a:latin typeface="Times New Roman" panose="02020603050405020304" pitchFamily="18" charset="0"/>
                <a:cs typeface="Times New Roman" panose="02020603050405020304" pitchFamily="18" charset="0"/>
              </a:rPr>
              <a:t>Instead </a:t>
            </a:r>
            <a:r>
              <a:rPr lang="en-US" sz="1900" dirty="0">
                <a:latin typeface="Times New Roman" panose="02020603050405020304" pitchFamily="18" charset="0"/>
                <a:cs typeface="Times New Roman" panose="02020603050405020304" pitchFamily="18" charset="0"/>
              </a:rPr>
              <a:t>of having a blockchain that relies on the exchange of cryptocurrencies with anonymous users on a public network (as is the case with bitcoin), a blockchain for business is a private, permissioned network with known identities and without the need for cryptocurrencies.</a:t>
            </a:r>
          </a:p>
          <a:p>
            <a:pPr algn="just"/>
            <a:endParaRPr lang="en-US" sz="1900" dirty="0" smtClean="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22</a:t>
            </a:fld>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019299" y="2701034"/>
            <a:ext cx="8697941" cy="2986089"/>
          </a:xfrm>
          <a:prstGeom prst="rect">
            <a:avLst/>
          </a:prstGeom>
        </p:spPr>
      </p:pic>
    </p:spTree>
    <p:extLst>
      <p:ext uri="{BB962C8B-B14F-4D97-AF65-F5344CB8AC3E}">
        <p14:creationId xmlns:p14="http://schemas.microsoft.com/office/powerpoint/2010/main" val="39287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IN" dirty="0" smtClean="0"/>
              <a:t>Why </a:t>
            </a:r>
            <a:r>
              <a:rPr lang="en-IN" dirty="0"/>
              <a:t>It’s Called “Blockchain</a:t>
            </a:r>
            <a:r>
              <a:rPr lang="en-IN" dirty="0" smtClean="0"/>
              <a:t>” (Conti..)</a:t>
            </a:r>
            <a:endParaRPr lang="en-IN" dirty="0"/>
          </a:p>
        </p:txBody>
      </p:sp>
      <p:sp>
        <p:nvSpPr>
          <p:cNvPr id="3" name="Content Placeholder 2"/>
          <p:cNvSpPr>
            <a:spLocks noGrp="1"/>
          </p:cNvSpPr>
          <p:nvPr>
            <p:ph idx="1"/>
          </p:nvPr>
        </p:nvSpPr>
        <p:spPr>
          <a:xfrm>
            <a:off x="1606974" y="1394155"/>
            <a:ext cx="10018713" cy="2988541"/>
          </a:xfrm>
        </p:spPr>
        <p:txBody>
          <a:bodyPr anchor="t">
            <a:noAutofit/>
          </a:bodyPr>
          <a:lstStyle/>
          <a:p>
            <a:pPr marL="514350" indent="-514350" algn="just">
              <a:buFont typeface="+mj-lt"/>
              <a:buAutoNum type="arabicPeriod"/>
            </a:pPr>
            <a:r>
              <a:rPr lang="en-IN" sz="3200" u="sng" dirty="0" smtClean="0">
                <a:latin typeface="Times New Roman" panose="02020603050405020304" pitchFamily="18" charset="0"/>
                <a:cs typeface="Times New Roman" panose="02020603050405020304" pitchFamily="18" charset="0"/>
              </a:rPr>
              <a:t>Shared </a:t>
            </a:r>
            <a:r>
              <a:rPr lang="en-IN" sz="3200" u="sng" dirty="0">
                <a:latin typeface="Times New Roman" panose="02020603050405020304" pitchFamily="18" charset="0"/>
                <a:cs typeface="Times New Roman" panose="02020603050405020304" pitchFamily="18" charset="0"/>
              </a:rPr>
              <a:t>ledger</a:t>
            </a:r>
          </a:p>
          <a:p>
            <a:pPr algn="just"/>
            <a:r>
              <a:rPr lang="en-US" sz="1900" dirty="0">
                <a:latin typeface="Times New Roman" panose="02020603050405020304" pitchFamily="18" charset="0"/>
                <a:cs typeface="Times New Roman" panose="02020603050405020304" pitchFamily="18" charset="0"/>
              </a:rPr>
              <a:t>Ledgers are nothing new; they’ve been used in double-entry bookkeeping </a:t>
            </a:r>
            <a:r>
              <a:rPr lang="en-US" sz="1900" dirty="0">
                <a:solidFill>
                  <a:srgbClr val="FF0000"/>
                </a:solidFill>
                <a:latin typeface="Times New Roman" panose="02020603050405020304" pitchFamily="18" charset="0"/>
                <a:cs typeface="Times New Roman" panose="02020603050405020304" pitchFamily="18" charset="0"/>
              </a:rPr>
              <a:t>since the 13th century</a:t>
            </a:r>
            <a:r>
              <a:rPr lang="en-US" sz="1900" dirty="0">
                <a:latin typeface="Times New Roman" panose="02020603050405020304" pitchFamily="18" charset="0"/>
                <a:cs typeface="Times New Roman" panose="02020603050405020304" pitchFamily="18" charset="0"/>
              </a:rPr>
              <a:t>.</a:t>
            </a:r>
          </a:p>
          <a:p>
            <a:pPr algn="just"/>
            <a:r>
              <a:rPr lang="en-US" sz="1900" dirty="0" smtClean="0">
                <a:latin typeface="Times New Roman" panose="02020603050405020304" pitchFamily="18" charset="0"/>
                <a:cs typeface="Times New Roman" panose="02020603050405020304" pitchFamily="18" charset="0"/>
              </a:rPr>
              <a:t>Here the transactions </a:t>
            </a:r>
            <a:r>
              <a:rPr lang="en-US" sz="1900" dirty="0">
                <a:latin typeface="Times New Roman" panose="02020603050405020304" pitchFamily="18" charset="0"/>
                <a:cs typeface="Times New Roman" panose="02020603050405020304" pitchFamily="18" charset="0"/>
              </a:rPr>
              <a:t>are </a:t>
            </a:r>
            <a:r>
              <a:rPr lang="en-US" sz="1900" dirty="0">
                <a:solidFill>
                  <a:srgbClr val="FF0000"/>
                </a:solidFill>
                <a:latin typeface="Times New Roman" panose="02020603050405020304" pitchFamily="18" charset="0"/>
                <a:cs typeface="Times New Roman" panose="02020603050405020304" pitchFamily="18" charset="0"/>
              </a:rPr>
              <a:t>recorded only once</a:t>
            </a:r>
            <a:r>
              <a:rPr lang="en-US" sz="1900" dirty="0">
                <a:latin typeface="Times New Roman" panose="02020603050405020304" pitchFamily="18" charset="0"/>
                <a:cs typeface="Times New Roman" panose="02020603050405020304" pitchFamily="18" charset="0"/>
              </a:rPr>
              <a:t>, </a:t>
            </a:r>
            <a:r>
              <a:rPr lang="en-US" sz="1900" dirty="0">
                <a:solidFill>
                  <a:srgbClr val="FF0000"/>
                </a:solidFill>
                <a:latin typeface="Times New Roman" panose="02020603050405020304" pitchFamily="18" charset="0"/>
                <a:cs typeface="Times New Roman" panose="02020603050405020304" pitchFamily="18" charset="0"/>
              </a:rPr>
              <a:t>eliminating the duplication </a:t>
            </a:r>
            <a:r>
              <a:rPr lang="en-US" sz="1900" dirty="0">
                <a:latin typeface="Times New Roman" panose="02020603050405020304" pitchFamily="18" charset="0"/>
                <a:cs typeface="Times New Roman" panose="02020603050405020304" pitchFamily="18" charset="0"/>
              </a:rPr>
              <a:t>of effort that’s typical of traditional business networks. </a:t>
            </a:r>
          </a:p>
          <a:p>
            <a:pPr algn="just"/>
            <a:r>
              <a:rPr lang="en-US" sz="1900" dirty="0">
                <a:latin typeface="Times New Roman" panose="02020603050405020304" pitchFamily="18" charset="0"/>
                <a:cs typeface="Times New Roman" panose="02020603050405020304" pitchFamily="18" charset="0"/>
              </a:rPr>
              <a:t>The shared ledger has the following characteristics:</a:t>
            </a:r>
          </a:p>
          <a:p>
            <a:pPr marL="742950" lvl="2" algn="just"/>
            <a:r>
              <a:rPr lang="en-US" sz="1700" dirty="0">
                <a:latin typeface="Times New Roman" panose="02020603050405020304" pitchFamily="18" charset="0"/>
                <a:cs typeface="Times New Roman" panose="02020603050405020304" pitchFamily="18" charset="0"/>
              </a:rPr>
              <a:t>Records all transactions across the business network; </a:t>
            </a:r>
          </a:p>
          <a:p>
            <a:pPr marL="742950" lvl="2" algn="just"/>
            <a:r>
              <a:rPr lang="en-US" sz="1700" dirty="0">
                <a:latin typeface="Times New Roman" panose="02020603050405020304" pitchFamily="18" charset="0"/>
                <a:cs typeface="Times New Roman" panose="02020603050405020304" pitchFamily="18" charset="0"/>
              </a:rPr>
              <a:t>Is </a:t>
            </a:r>
            <a:r>
              <a:rPr lang="en-US" sz="1700" dirty="0">
                <a:solidFill>
                  <a:srgbClr val="FF0000"/>
                </a:solidFill>
                <a:latin typeface="Times New Roman" panose="02020603050405020304" pitchFamily="18" charset="0"/>
                <a:cs typeface="Times New Roman" panose="02020603050405020304" pitchFamily="18" charset="0"/>
              </a:rPr>
              <a:t>shared among all participants in the network</a:t>
            </a:r>
            <a:r>
              <a:rPr lang="en-US" sz="1700" dirty="0">
                <a:latin typeface="Times New Roman" panose="02020603050405020304" pitchFamily="18" charset="0"/>
                <a:cs typeface="Times New Roman" panose="02020603050405020304" pitchFamily="18" charset="0"/>
              </a:rPr>
              <a:t>; through replication, each participant has a duplicate copy of the ledger. </a:t>
            </a:r>
          </a:p>
          <a:p>
            <a:pPr marL="742950" lvl="2" algn="just"/>
            <a:r>
              <a:rPr lang="en-US" sz="1700" dirty="0">
                <a:solidFill>
                  <a:srgbClr val="FF0000"/>
                </a:solidFill>
                <a:latin typeface="Times New Roman" panose="02020603050405020304" pitchFamily="18" charset="0"/>
                <a:cs typeface="Times New Roman" panose="02020603050405020304" pitchFamily="18" charset="0"/>
              </a:rPr>
              <a:t>Is permissioned, so participants see only those transactions they’re authorized </a:t>
            </a:r>
            <a:r>
              <a:rPr lang="en-US" sz="1700" dirty="0">
                <a:latin typeface="Times New Roman" panose="02020603050405020304" pitchFamily="18" charset="0"/>
                <a:cs typeface="Times New Roman" panose="02020603050405020304" pitchFamily="18" charset="0"/>
              </a:rPr>
              <a:t>to view. Participants have identities that link them to transactions, but they can choose the transaction information that other participants are authorized to view.</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23</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198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IN" dirty="0" smtClean="0"/>
              <a:t>Why </a:t>
            </a:r>
            <a:r>
              <a:rPr lang="en-IN" dirty="0"/>
              <a:t>It’s Called “Blockchain</a:t>
            </a:r>
            <a:r>
              <a:rPr lang="en-IN" dirty="0" smtClean="0"/>
              <a:t>” (Conti..)</a:t>
            </a:r>
            <a:endParaRPr lang="en-IN" dirty="0"/>
          </a:p>
        </p:txBody>
      </p:sp>
      <p:sp>
        <p:nvSpPr>
          <p:cNvPr id="3" name="Content Placeholder 2"/>
          <p:cNvSpPr>
            <a:spLocks noGrp="1"/>
          </p:cNvSpPr>
          <p:nvPr>
            <p:ph idx="1"/>
          </p:nvPr>
        </p:nvSpPr>
        <p:spPr>
          <a:xfrm>
            <a:off x="1606974" y="1394155"/>
            <a:ext cx="10018713" cy="5151611"/>
          </a:xfrm>
        </p:spPr>
        <p:txBody>
          <a:bodyPr anchor="t">
            <a:noAutofit/>
          </a:bodyPr>
          <a:lstStyle/>
          <a:p>
            <a:pPr marL="514350" indent="-514350" algn="just">
              <a:buFont typeface="+mj-lt"/>
              <a:buAutoNum type="arabicPeriod" startAt="2"/>
            </a:pPr>
            <a:r>
              <a:rPr lang="en-IN" sz="3200" u="sng" dirty="0" smtClean="0">
                <a:latin typeface="Times New Roman" panose="02020603050405020304" pitchFamily="18" charset="0"/>
                <a:cs typeface="Times New Roman" panose="02020603050405020304" pitchFamily="18" charset="0"/>
              </a:rPr>
              <a:t>Permissions</a:t>
            </a:r>
            <a:endParaRPr lang="en-IN" sz="3200" u="sng" dirty="0">
              <a:latin typeface="Times New Roman" panose="02020603050405020304" pitchFamily="18" charset="0"/>
              <a:cs typeface="Times New Roman" panose="02020603050405020304" pitchFamily="18" charset="0"/>
            </a:endParaRPr>
          </a:p>
          <a:p>
            <a:pPr algn="just"/>
            <a:r>
              <a:rPr lang="en-US" sz="1900" dirty="0" err="1" smtClean="0">
                <a:latin typeface="Times New Roman" panose="02020603050405020304" pitchFamily="18" charset="0"/>
                <a:cs typeface="Times New Roman" panose="02020603050405020304" pitchFamily="18" charset="0"/>
              </a:rPr>
              <a:t>Blockchains</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can be </a:t>
            </a:r>
            <a:r>
              <a:rPr lang="en-US" sz="1900" dirty="0" smtClean="0">
                <a:solidFill>
                  <a:srgbClr val="FF0000"/>
                </a:solidFill>
                <a:latin typeface="Times New Roman" panose="02020603050405020304" pitchFamily="18" charset="0"/>
                <a:cs typeface="Times New Roman" panose="02020603050405020304" pitchFamily="18" charset="0"/>
              </a:rPr>
              <a:t>Permissioned or </a:t>
            </a:r>
            <a:r>
              <a:rPr lang="en-US" sz="1900" dirty="0" err="1" smtClean="0">
                <a:solidFill>
                  <a:srgbClr val="FF0000"/>
                </a:solidFill>
                <a:latin typeface="Times New Roman" panose="02020603050405020304" pitchFamily="18" charset="0"/>
                <a:cs typeface="Times New Roman" panose="02020603050405020304" pitchFamily="18" charset="0"/>
              </a:rPr>
              <a:t>Permissionless</a:t>
            </a:r>
            <a:r>
              <a:rPr lang="en-US" sz="1900" dirty="0" smtClean="0">
                <a:latin typeface="Times New Roman" panose="02020603050405020304" pitchFamily="18" charset="0"/>
                <a:cs typeface="Times New Roman" panose="02020603050405020304" pitchFamily="18" charset="0"/>
              </a:rPr>
              <a:t>. </a:t>
            </a:r>
          </a:p>
          <a:p>
            <a:pPr algn="just"/>
            <a:r>
              <a:rPr lang="en-US" sz="1900" dirty="0" smtClean="0">
                <a:latin typeface="Times New Roman" panose="02020603050405020304" pitchFamily="18" charset="0"/>
                <a:cs typeface="Times New Roman" panose="02020603050405020304" pitchFamily="18" charset="0"/>
              </a:rPr>
              <a:t>Permissioned blockchain:  </a:t>
            </a:r>
          </a:p>
          <a:p>
            <a:pPr lvl="1" algn="just"/>
            <a:r>
              <a:rPr lang="en-US" sz="1500" dirty="0" smtClean="0">
                <a:latin typeface="Times New Roman" panose="02020603050405020304" pitchFamily="18" charset="0"/>
                <a:cs typeface="Times New Roman" panose="02020603050405020304" pitchFamily="18" charset="0"/>
              </a:rPr>
              <a:t>each </a:t>
            </a:r>
            <a:r>
              <a:rPr lang="en-US" sz="1500" dirty="0">
                <a:latin typeface="Times New Roman" panose="02020603050405020304" pitchFamily="18" charset="0"/>
                <a:cs typeface="Times New Roman" panose="02020603050405020304" pitchFamily="18" charset="0"/>
              </a:rPr>
              <a:t>participant has a </a:t>
            </a:r>
            <a:r>
              <a:rPr lang="en-US" sz="1500" dirty="0">
                <a:solidFill>
                  <a:srgbClr val="FF0000"/>
                </a:solidFill>
                <a:latin typeface="Times New Roman" panose="02020603050405020304" pitchFamily="18" charset="0"/>
                <a:cs typeface="Times New Roman" panose="02020603050405020304" pitchFamily="18" charset="0"/>
              </a:rPr>
              <a:t>unique identity</a:t>
            </a:r>
            <a:r>
              <a:rPr lang="en-US" sz="1500" dirty="0">
                <a:latin typeface="Times New Roman" panose="02020603050405020304" pitchFamily="18" charset="0"/>
                <a:cs typeface="Times New Roman" panose="02020603050405020304" pitchFamily="18" charset="0"/>
              </a:rPr>
              <a:t>, which enables the use of policies to constrain network participation and access to transaction details. </a:t>
            </a:r>
            <a:endParaRPr lang="en-US" sz="1500" dirty="0" smtClean="0">
              <a:latin typeface="Times New Roman" panose="02020603050405020304" pitchFamily="18" charset="0"/>
              <a:cs typeface="Times New Roman" panose="02020603050405020304" pitchFamily="18" charset="0"/>
            </a:endParaRPr>
          </a:p>
          <a:p>
            <a:pPr lvl="1" algn="just"/>
            <a:r>
              <a:rPr lang="en-US" sz="1500" dirty="0">
                <a:latin typeface="Times New Roman" panose="02020603050405020304" pitchFamily="18" charset="0"/>
                <a:cs typeface="Times New Roman" panose="02020603050405020304" pitchFamily="18" charset="0"/>
              </a:rPr>
              <a:t>are also more effective at controlling the consistency of the data that gets appended to the blockchain.</a:t>
            </a:r>
          </a:p>
          <a:p>
            <a:pPr algn="just"/>
            <a:r>
              <a:rPr lang="en-US" sz="1900" dirty="0" smtClean="0">
                <a:latin typeface="Times New Roman" panose="02020603050405020304" pitchFamily="18" charset="0"/>
                <a:cs typeface="Times New Roman" panose="02020603050405020304" pitchFamily="18" charset="0"/>
              </a:rPr>
              <a:t>Example</a:t>
            </a:r>
          </a:p>
          <a:p>
            <a:pPr lvl="1" algn="just"/>
            <a:r>
              <a:rPr lang="en-US" sz="1500" dirty="0">
                <a:latin typeface="Times New Roman" panose="02020603050405020304" pitchFamily="18" charset="0"/>
                <a:cs typeface="Times New Roman" panose="02020603050405020304" pitchFamily="18" charset="0"/>
              </a:rPr>
              <a:t>if Party A transfers an asset to Party B, both Party A and Party B can see the details of the transaction. </a:t>
            </a:r>
            <a:endParaRPr lang="en-US" sz="1500" dirty="0" smtClean="0">
              <a:latin typeface="Times New Roman" panose="02020603050405020304" pitchFamily="18" charset="0"/>
              <a:cs typeface="Times New Roman" panose="02020603050405020304" pitchFamily="18" charset="0"/>
            </a:endParaRPr>
          </a:p>
          <a:p>
            <a:pPr lvl="1" algn="just"/>
            <a:r>
              <a:rPr lang="en-US" sz="1500" dirty="0" smtClean="0">
                <a:latin typeface="Times New Roman" panose="02020603050405020304" pitchFamily="18" charset="0"/>
                <a:cs typeface="Times New Roman" panose="02020603050405020304" pitchFamily="18" charset="0"/>
              </a:rPr>
              <a:t>Party </a:t>
            </a:r>
            <a:r>
              <a:rPr lang="en-US" sz="1500" dirty="0">
                <a:latin typeface="Times New Roman" panose="02020603050405020304" pitchFamily="18" charset="0"/>
                <a:cs typeface="Times New Roman" panose="02020603050405020304" pitchFamily="18" charset="0"/>
              </a:rPr>
              <a:t>C can see that A and B have transacted but can’t see the details of the asset transfer. </a:t>
            </a:r>
            <a:endParaRPr lang="en-US" sz="1500" dirty="0" smtClean="0">
              <a:latin typeface="Times New Roman" panose="02020603050405020304" pitchFamily="18" charset="0"/>
              <a:cs typeface="Times New Roman" panose="02020603050405020304" pitchFamily="18" charset="0"/>
            </a:endParaRPr>
          </a:p>
          <a:p>
            <a:pPr lvl="1" algn="just"/>
            <a:r>
              <a:rPr lang="en-US" sz="1500" dirty="0" smtClean="0">
                <a:latin typeface="Times New Roman" panose="02020603050405020304" pitchFamily="18" charset="0"/>
                <a:cs typeface="Times New Roman" panose="02020603050405020304" pitchFamily="18" charset="0"/>
              </a:rPr>
              <a:t>If </a:t>
            </a:r>
            <a:r>
              <a:rPr lang="en-US" sz="1500" dirty="0">
                <a:latin typeface="Times New Roman" panose="02020603050405020304" pitchFamily="18" charset="0"/>
                <a:cs typeface="Times New Roman" panose="02020603050405020304" pitchFamily="18" charset="0"/>
              </a:rPr>
              <a:t>an auditor or regulator joins the network, privacy services can ensure that they see full details of all transactions on the network. </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24</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31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IN" dirty="0" smtClean="0"/>
              <a:t>Why </a:t>
            </a:r>
            <a:r>
              <a:rPr lang="en-IN" dirty="0"/>
              <a:t>It’s Called “Blockchain</a:t>
            </a:r>
            <a:r>
              <a:rPr lang="en-IN" dirty="0" smtClean="0"/>
              <a:t>” (Conti..)</a:t>
            </a:r>
            <a:endParaRPr lang="en-IN" dirty="0"/>
          </a:p>
        </p:txBody>
      </p:sp>
      <p:sp>
        <p:nvSpPr>
          <p:cNvPr id="3" name="Content Placeholder 2"/>
          <p:cNvSpPr>
            <a:spLocks noGrp="1"/>
          </p:cNvSpPr>
          <p:nvPr>
            <p:ph idx="1"/>
          </p:nvPr>
        </p:nvSpPr>
        <p:spPr>
          <a:xfrm>
            <a:off x="1606974" y="1394155"/>
            <a:ext cx="10018713" cy="5151611"/>
          </a:xfrm>
        </p:spPr>
        <p:txBody>
          <a:bodyPr anchor="t">
            <a:noAutofit/>
          </a:bodyPr>
          <a:lstStyle/>
          <a:p>
            <a:pPr marL="514350" indent="-514350" algn="just">
              <a:buFont typeface="+mj-lt"/>
              <a:buAutoNum type="arabicPeriod" startAt="3"/>
            </a:pPr>
            <a:r>
              <a:rPr lang="en-IN" sz="3200" u="sng" dirty="0" smtClean="0">
                <a:latin typeface="Times New Roman" panose="02020603050405020304" pitchFamily="18" charset="0"/>
                <a:cs typeface="Times New Roman" panose="02020603050405020304" pitchFamily="18" charset="0"/>
              </a:rPr>
              <a:t>Consensus</a:t>
            </a:r>
            <a:endParaRPr lang="en-IN" sz="3200" u="sng" dirty="0">
              <a:latin typeface="Times New Roman" panose="02020603050405020304" pitchFamily="18" charset="0"/>
              <a:cs typeface="Times New Roman" panose="02020603050405020304" pitchFamily="18" charset="0"/>
            </a:endParaRPr>
          </a:p>
          <a:p>
            <a:pPr marL="0" indent="0" algn="just">
              <a:buNone/>
            </a:pPr>
            <a:r>
              <a:rPr lang="en-US" sz="1900" dirty="0" smtClean="0">
                <a:latin typeface="Times New Roman" panose="02020603050405020304" pitchFamily="18" charset="0"/>
                <a:cs typeface="Times New Roman" panose="02020603050405020304" pitchFamily="18" charset="0"/>
              </a:rPr>
              <a:t>	In </a:t>
            </a:r>
            <a:r>
              <a:rPr lang="en-US" sz="1900" dirty="0">
                <a:latin typeface="Times New Roman" panose="02020603050405020304" pitchFamily="18" charset="0"/>
                <a:cs typeface="Times New Roman" panose="02020603050405020304" pitchFamily="18" charset="0"/>
              </a:rPr>
              <a:t>a business network where participants are known and trusted, transactions can be verified and committed to the ledger through various means of consensus (agreement), including the following:</a:t>
            </a:r>
          </a:p>
          <a:p>
            <a:pPr algn="just"/>
            <a:r>
              <a:rPr lang="en-US" sz="1900" b="1" dirty="0">
                <a:latin typeface="Times New Roman" panose="02020603050405020304" pitchFamily="18" charset="0"/>
                <a:cs typeface="Times New Roman" panose="02020603050405020304" pitchFamily="18" charset="0"/>
              </a:rPr>
              <a:t>Proof of stake</a:t>
            </a:r>
            <a:r>
              <a:rPr lang="en-US" sz="1900" dirty="0">
                <a:latin typeface="Times New Roman" panose="02020603050405020304" pitchFamily="18" charset="0"/>
                <a:cs typeface="Times New Roman" panose="02020603050405020304" pitchFamily="18" charset="0"/>
              </a:rPr>
              <a:t>: To </a:t>
            </a:r>
            <a:r>
              <a:rPr lang="en-US" sz="1900" dirty="0">
                <a:solidFill>
                  <a:srgbClr val="FF0000"/>
                </a:solidFill>
                <a:latin typeface="Times New Roman" panose="02020603050405020304" pitchFamily="18" charset="0"/>
                <a:cs typeface="Times New Roman" panose="02020603050405020304" pitchFamily="18" charset="0"/>
              </a:rPr>
              <a:t>validate transactions</a:t>
            </a:r>
            <a:r>
              <a:rPr lang="en-US" sz="1900" dirty="0">
                <a:latin typeface="Times New Roman" panose="02020603050405020304" pitchFamily="18" charset="0"/>
                <a:cs typeface="Times New Roman" panose="02020603050405020304" pitchFamily="18" charset="0"/>
              </a:rPr>
              <a:t>, validators must </a:t>
            </a:r>
            <a:r>
              <a:rPr lang="en-US" sz="1900" dirty="0">
                <a:solidFill>
                  <a:srgbClr val="FF0000"/>
                </a:solidFill>
                <a:latin typeface="Times New Roman" panose="02020603050405020304" pitchFamily="18" charset="0"/>
                <a:cs typeface="Times New Roman" panose="02020603050405020304" pitchFamily="18" charset="0"/>
              </a:rPr>
              <a:t>hold a certain percentage </a:t>
            </a:r>
            <a:r>
              <a:rPr lang="en-US" sz="1900" dirty="0">
                <a:latin typeface="Times New Roman" panose="02020603050405020304" pitchFamily="18" charset="0"/>
                <a:cs typeface="Times New Roman" panose="02020603050405020304" pitchFamily="18" charset="0"/>
              </a:rPr>
              <a:t>of the network’s total value. Proof-of-stake might provide </a:t>
            </a:r>
            <a:r>
              <a:rPr lang="en-US" sz="1900" b="1" dirty="0">
                <a:latin typeface="Times New Roman" panose="02020603050405020304" pitchFamily="18" charset="0"/>
                <a:cs typeface="Times New Roman" panose="02020603050405020304" pitchFamily="18" charset="0"/>
              </a:rPr>
              <a:t>increased protection from a malicious attack </a:t>
            </a:r>
            <a:r>
              <a:rPr lang="en-US" sz="1900" dirty="0">
                <a:latin typeface="Times New Roman" panose="02020603050405020304" pitchFamily="18" charset="0"/>
                <a:cs typeface="Times New Roman" panose="02020603050405020304" pitchFamily="18" charset="0"/>
              </a:rPr>
              <a:t>on the network by reducing incentives for attack and making it very expensive to execute attacks. </a:t>
            </a:r>
          </a:p>
          <a:p>
            <a:pPr algn="just"/>
            <a:r>
              <a:rPr lang="en-US" sz="1900" b="1" dirty="0" smtClean="0">
                <a:latin typeface="Times New Roman" panose="02020603050405020304" pitchFamily="18" charset="0"/>
                <a:cs typeface="Times New Roman" panose="02020603050405020304" pitchFamily="18" charset="0"/>
              </a:rPr>
              <a:t>Multi-signature</a:t>
            </a:r>
            <a:r>
              <a:rPr lang="en-US" sz="1900" dirty="0">
                <a:latin typeface="Times New Roman" panose="02020603050405020304" pitchFamily="18" charset="0"/>
                <a:cs typeface="Times New Roman" panose="02020603050405020304" pitchFamily="18" charset="0"/>
              </a:rPr>
              <a:t>: A majority of validators (for example, three out of five) must agree that a transaction is valid. </a:t>
            </a:r>
          </a:p>
          <a:p>
            <a:pPr algn="just"/>
            <a:r>
              <a:rPr lang="en-US" sz="1900" b="1" dirty="0" smtClean="0">
                <a:latin typeface="Times New Roman" panose="02020603050405020304" pitchFamily="18" charset="0"/>
                <a:cs typeface="Times New Roman" panose="02020603050405020304" pitchFamily="18" charset="0"/>
              </a:rPr>
              <a:t>Practical </a:t>
            </a:r>
            <a:r>
              <a:rPr lang="en-US" sz="1900" b="1" dirty="0">
                <a:latin typeface="Times New Roman" panose="02020603050405020304" pitchFamily="18" charset="0"/>
                <a:cs typeface="Times New Roman" panose="02020603050405020304" pitchFamily="18" charset="0"/>
              </a:rPr>
              <a:t>Byzantine Fault Tolerance (PBFT)</a:t>
            </a:r>
            <a:r>
              <a:rPr lang="en-US" sz="1900" dirty="0">
                <a:latin typeface="Times New Roman" panose="02020603050405020304" pitchFamily="18" charset="0"/>
                <a:cs typeface="Times New Roman" panose="02020603050405020304" pitchFamily="18" charset="0"/>
              </a:rPr>
              <a:t>: An algorithm designed to settle disputes among computing nodes (network participants) when one node in a set of nodes generates different output from the others in the set.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25</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934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IN" dirty="0" smtClean="0"/>
              <a:t>Why </a:t>
            </a:r>
            <a:r>
              <a:rPr lang="en-IN" dirty="0"/>
              <a:t>It’s Called “Blockchain</a:t>
            </a:r>
            <a:r>
              <a:rPr lang="en-IN" dirty="0" smtClean="0"/>
              <a:t>” (Conti..)</a:t>
            </a:r>
            <a:endParaRPr lang="en-IN" dirty="0"/>
          </a:p>
        </p:txBody>
      </p:sp>
      <p:sp>
        <p:nvSpPr>
          <p:cNvPr id="3" name="Content Placeholder 2"/>
          <p:cNvSpPr>
            <a:spLocks noGrp="1"/>
          </p:cNvSpPr>
          <p:nvPr>
            <p:ph idx="1"/>
          </p:nvPr>
        </p:nvSpPr>
        <p:spPr>
          <a:xfrm>
            <a:off x="1606974" y="1394155"/>
            <a:ext cx="10018713" cy="5151611"/>
          </a:xfrm>
        </p:spPr>
        <p:txBody>
          <a:bodyPr anchor="t">
            <a:noAutofit/>
          </a:bodyPr>
          <a:lstStyle/>
          <a:p>
            <a:pPr marL="514350" indent="-514350" algn="just">
              <a:buFont typeface="+mj-lt"/>
              <a:buAutoNum type="arabicPeriod" startAt="4"/>
            </a:pPr>
            <a:r>
              <a:rPr lang="en-IN" sz="3200" u="sng" dirty="0" smtClean="0">
                <a:latin typeface="Times New Roman" panose="02020603050405020304" pitchFamily="18" charset="0"/>
                <a:cs typeface="Times New Roman" panose="02020603050405020304" pitchFamily="18" charset="0"/>
              </a:rPr>
              <a:t>Smart Contracts</a:t>
            </a:r>
            <a:endParaRPr lang="en-IN" sz="3200" u="sng" dirty="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A </a:t>
            </a:r>
            <a:r>
              <a:rPr lang="en-US" sz="1900" dirty="0">
                <a:latin typeface="Times New Roman" panose="02020603050405020304" pitchFamily="18" charset="0"/>
                <a:cs typeface="Times New Roman" panose="02020603050405020304" pitchFamily="18" charset="0"/>
              </a:rPr>
              <a:t>smart contract is an agreement or set of rules that govern a </a:t>
            </a:r>
            <a:r>
              <a:rPr lang="en-US" sz="1900" dirty="0" smtClean="0">
                <a:latin typeface="Times New Roman" panose="02020603050405020304" pitchFamily="18" charset="0"/>
                <a:cs typeface="Times New Roman" panose="02020603050405020304" pitchFamily="18" charset="0"/>
              </a:rPr>
              <a:t>business </a:t>
            </a:r>
            <a:r>
              <a:rPr lang="en-US" sz="1900" dirty="0">
                <a:latin typeface="Times New Roman" panose="02020603050405020304" pitchFamily="18" charset="0"/>
                <a:cs typeface="Times New Roman" panose="02020603050405020304" pitchFamily="18" charset="0"/>
              </a:rPr>
              <a:t>transaction; it’s stored on the blockchain and is executed automatically as part of a transaction. </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Smart </a:t>
            </a:r>
            <a:r>
              <a:rPr lang="en-US" sz="1900" dirty="0">
                <a:latin typeface="Times New Roman" panose="02020603050405020304" pitchFamily="18" charset="0"/>
                <a:cs typeface="Times New Roman" panose="02020603050405020304" pitchFamily="18" charset="0"/>
              </a:rPr>
              <a:t>contracts may have many contractual clauses that could be made partially or fully self-executing, </a:t>
            </a:r>
            <a:r>
              <a:rPr lang="en-US" sz="1900" dirty="0" smtClean="0">
                <a:latin typeface="Times New Roman" panose="02020603050405020304" pitchFamily="18" charset="0"/>
                <a:cs typeface="Times New Roman" panose="02020603050405020304" pitchFamily="18" charset="0"/>
              </a:rPr>
              <a:t>self-enforcing </a:t>
            </a:r>
            <a:r>
              <a:rPr lang="en-US" sz="1900" dirty="0">
                <a:latin typeface="Times New Roman" panose="02020603050405020304" pitchFamily="18" charset="0"/>
                <a:cs typeface="Times New Roman" panose="02020603050405020304" pitchFamily="18" charset="0"/>
              </a:rPr>
              <a:t>or both. </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Their </a:t>
            </a:r>
            <a:r>
              <a:rPr lang="en-US" sz="1900" dirty="0">
                <a:latin typeface="Times New Roman" panose="02020603050405020304" pitchFamily="18" charset="0"/>
                <a:cs typeface="Times New Roman" panose="02020603050405020304" pitchFamily="18" charset="0"/>
              </a:rPr>
              <a:t>purpose is to </a:t>
            </a:r>
            <a:r>
              <a:rPr lang="en-US" sz="1900" dirty="0" smtClean="0">
                <a:latin typeface="Times New Roman" panose="02020603050405020304" pitchFamily="18" charset="0"/>
                <a:cs typeface="Times New Roman" panose="02020603050405020304" pitchFamily="18" charset="0"/>
              </a:rPr>
              <a:t>provide </a:t>
            </a:r>
            <a:r>
              <a:rPr lang="en-US" sz="1900" dirty="0">
                <a:latin typeface="Times New Roman" panose="02020603050405020304" pitchFamily="18" charset="0"/>
                <a:cs typeface="Times New Roman" panose="02020603050405020304" pitchFamily="18" charset="0"/>
              </a:rPr>
              <a:t>security superior to traditional contract law while reducing the costs and delays associated with traditional contracts.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26</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138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54193"/>
            <a:ext cx="7681991" cy="641179"/>
          </a:xfrm>
        </p:spPr>
        <p:txBody>
          <a:bodyPr>
            <a:normAutofit fontScale="90000"/>
          </a:bodyPr>
          <a:lstStyle/>
          <a:p>
            <a:pPr algn="l"/>
            <a:r>
              <a:rPr lang="en-US" dirty="0" smtClean="0"/>
              <a:t>Identifying </a:t>
            </a:r>
            <a:r>
              <a:rPr lang="en-US" dirty="0"/>
              <a:t>Participants and Their Roles</a:t>
            </a:r>
            <a:endParaRPr lang="en-IN" dirty="0"/>
          </a:p>
        </p:txBody>
      </p:sp>
      <p:sp>
        <p:nvSpPr>
          <p:cNvPr id="3" name="Content Placeholder 2"/>
          <p:cNvSpPr>
            <a:spLocks noGrp="1"/>
          </p:cNvSpPr>
          <p:nvPr>
            <p:ph idx="1"/>
          </p:nvPr>
        </p:nvSpPr>
        <p:spPr>
          <a:xfrm>
            <a:off x="1606974" y="895372"/>
            <a:ext cx="10018713" cy="5151611"/>
          </a:xfrm>
        </p:spPr>
        <p:txBody>
          <a:bodyPr anchor="t">
            <a:noAutofit/>
          </a:bodyPr>
          <a:lstStyle/>
          <a:p>
            <a:pPr marL="0" indent="0" algn="just">
              <a:buNone/>
            </a:pPr>
            <a:r>
              <a:rPr lang="en-IN" sz="1900" dirty="0">
                <a:latin typeface="Times New Roman" panose="02020603050405020304" pitchFamily="18" charset="0"/>
                <a:cs typeface="Times New Roman" panose="02020603050405020304" pitchFamily="18" charset="0"/>
              </a:rPr>
              <a:t>Smart Contracts </a:t>
            </a:r>
            <a:r>
              <a:rPr lang="en-US" sz="1900" dirty="0">
                <a:latin typeface="Times New Roman" panose="02020603050405020304" pitchFamily="18" charset="0"/>
                <a:cs typeface="Times New Roman" panose="02020603050405020304" pitchFamily="18" charset="0"/>
              </a:rPr>
              <a:t>Various participants on a blockchain network play a role in its operation. Following are descriptions of each of the participants:</a:t>
            </a:r>
            <a:endParaRPr lang="en-IN" sz="1900" dirty="0">
              <a:latin typeface="Times New Roman" panose="02020603050405020304" pitchFamily="18" charset="0"/>
              <a:cs typeface="Times New Roman" panose="02020603050405020304" pitchFamily="18" charset="0"/>
            </a:endParaRPr>
          </a:p>
          <a:p>
            <a:pPr algn="just"/>
            <a:r>
              <a:rPr lang="en-US" sz="1700" b="1" dirty="0" smtClean="0">
                <a:latin typeface="Times New Roman" panose="02020603050405020304" pitchFamily="18" charset="0"/>
                <a:cs typeface="Times New Roman" panose="02020603050405020304" pitchFamily="18" charset="0"/>
              </a:rPr>
              <a:t>Blockchain </a:t>
            </a:r>
            <a:r>
              <a:rPr lang="en-US" sz="1700" b="1" dirty="0">
                <a:latin typeface="Times New Roman" panose="02020603050405020304" pitchFamily="18" charset="0"/>
                <a:cs typeface="Times New Roman" panose="02020603050405020304" pitchFamily="18" charset="0"/>
              </a:rPr>
              <a:t>user: </a:t>
            </a:r>
            <a:r>
              <a:rPr lang="en-US" sz="1700" dirty="0">
                <a:latin typeface="Times New Roman" panose="02020603050405020304" pitchFamily="18" charset="0"/>
                <a:cs typeface="Times New Roman" panose="02020603050405020304" pitchFamily="18" charset="0"/>
              </a:rPr>
              <a:t>A participant (typically a business user) with permissions to join the blockchain network and conduct transactions with other network participants. </a:t>
            </a:r>
            <a:endParaRPr lang="en-US" sz="1700" dirty="0" smtClean="0">
              <a:latin typeface="Times New Roman" panose="02020603050405020304" pitchFamily="18" charset="0"/>
              <a:cs typeface="Times New Roman" panose="02020603050405020304" pitchFamily="18" charset="0"/>
            </a:endParaRPr>
          </a:p>
          <a:p>
            <a:pPr algn="just"/>
            <a:r>
              <a:rPr lang="en-US" sz="1700" b="1" dirty="0" smtClean="0">
                <a:latin typeface="Times New Roman" panose="02020603050405020304" pitchFamily="18" charset="0"/>
                <a:cs typeface="Times New Roman" panose="02020603050405020304" pitchFamily="18" charset="0"/>
              </a:rPr>
              <a:t>Regulator</a:t>
            </a:r>
            <a:r>
              <a:rPr lang="en-US" sz="1700" b="1"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A blockchain user with special permissions to oversee the transactions happening within the network. Regulators may be prohibited from conducting transactions. </a:t>
            </a:r>
          </a:p>
          <a:p>
            <a:pPr algn="just"/>
            <a:r>
              <a:rPr lang="en-US" sz="1700" b="1" dirty="0" smtClean="0">
                <a:latin typeface="Times New Roman" panose="02020603050405020304" pitchFamily="18" charset="0"/>
                <a:cs typeface="Times New Roman" panose="02020603050405020304" pitchFamily="18" charset="0"/>
              </a:rPr>
              <a:t>Blockchain </a:t>
            </a:r>
            <a:r>
              <a:rPr lang="en-US" sz="1700" b="1" dirty="0">
                <a:latin typeface="Times New Roman" panose="02020603050405020304" pitchFamily="18" charset="0"/>
                <a:cs typeface="Times New Roman" panose="02020603050405020304" pitchFamily="18" charset="0"/>
              </a:rPr>
              <a:t>developer: </a:t>
            </a:r>
            <a:r>
              <a:rPr lang="en-US" sz="1700" dirty="0">
                <a:latin typeface="Times New Roman" panose="02020603050405020304" pitchFamily="18" charset="0"/>
                <a:cs typeface="Times New Roman" panose="02020603050405020304" pitchFamily="18" charset="0"/>
              </a:rPr>
              <a:t>Programmers who create the applications and smart contracts that enable blockchain users to conduct transactions on the blockchain network. Applications serve as a conduit between users and the blockchain. </a:t>
            </a:r>
          </a:p>
          <a:p>
            <a:pPr algn="just"/>
            <a:r>
              <a:rPr lang="en-US" sz="1700" b="1" dirty="0" smtClean="0">
                <a:latin typeface="Times New Roman" panose="02020603050405020304" pitchFamily="18" charset="0"/>
                <a:cs typeface="Times New Roman" panose="02020603050405020304" pitchFamily="18" charset="0"/>
              </a:rPr>
              <a:t>Blockchain </a:t>
            </a:r>
            <a:r>
              <a:rPr lang="en-US" sz="1700" b="1" dirty="0">
                <a:latin typeface="Times New Roman" panose="02020603050405020304" pitchFamily="18" charset="0"/>
                <a:cs typeface="Times New Roman" panose="02020603050405020304" pitchFamily="18" charset="0"/>
              </a:rPr>
              <a:t>network operator: </a:t>
            </a:r>
            <a:r>
              <a:rPr lang="en-US" sz="1700" dirty="0">
                <a:latin typeface="Times New Roman" panose="02020603050405020304" pitchFamily="18" charset="0"/>
                <a:cs typeface="Times New Roman" panose="02020603050405020304" pitchFamily="18" charset="0"/>
              </a:rPr>
              <a:t>Individuals who have special permissions and authority to define, create, manage, and monitor the blockchain network. </a:t>
            </a:r>
            <a:endParaRPr lang="en-US" sz="1700" dirty="0" smtClean="0">
              <a:latin typeface="Times New Roman" panose="02020603050405020304" pitchFamily="18" charset="0"/>
              <a:cs typeface="Times New Roman" panose="02020603050405020304" pitchFamily="18" charset="0"/>
            </a:endParaRPr>
          </a:p>
          <a:p>
            <a:pPr algn="just"/>
            <a:r>
              <a:rPr lang="en-US" sz="1700" b="1" dirty="0" smtClean="0">
                <a:latin typeface="Times New Roman" panose="02020603050405020304" pitchFamily="18" charset="0"/>
                <a:cs typeface="Times New Roman" panose="02020603050405020304" pitchFamily="18" charset="0"/>
              </a:rPr>
              <a:t>Traditional </a:t>
            </a:r>
            <a:r>
              <a:rPr lang="en-US" sz="1700" b="1" dirty="0">
                <a:latin typeface="Times New Roman" panose="02020603050405020304" pitchFamily="18" charset="0"/>
                <a:cs typeface="Times New Roman" panose="02020603050405020304" pitchFamily="18" charset="0"/>
              </a:rPr>
              <a:t>processing platforms: </a:t>
            </a:r>
            <a:r>
              <a:rPr lang="en-US" sz="1700" dirty="0">
                <a:latin typeface="Times New Roman" panose="02020603050405020304" pitchFamily="18" charset="0"/>
                <a:cs typeface="Times New Roman" panose="02020603050405020304" pitchFamily="18" charset="0"/>
              </a:rPr>
              <a:t>Existing computer systems that may be used by the blockchain to augment processing. This system may also need to initiate requests into the blockchain. </a:t>
            </a:r>
          </a:p>
          <a:p>
            <a:pPr algn="just"/>
            <a:r>
              <a:rPr lang="en-US" sz="1700" b="1" dirty="0" smtClean="0">
                <a:latin typeface="Times New Roman" panose="02020603050405020304" pitchFamily="18" charset="0"/>
                <a:cs typeface="Times New Roman" panose="02020603050405020304" pitchFamily="18" charset="0"/>
              </a:rPr>
              <a:t>Traditional </a:t>
            </a:r>
            <a:r>
              <a:rPr lang="en-US" sz="1700" b="1" dirty="0">
                <a:latin typeface="Times New Roman" panose="02020603050405020304" pitchFamily="18" charset="0"/>
                <a:cs typeface="Times New Roman" panose="02020603050405020304" pitchFamily="18" charset="0"/>
              </a:rPr>
              <a:t>data sources: </a:t>
            </a:r>
            <a:r>
              <a:rPr lang="en-US" sz="1700" dirty="0">
                <a:latin typeface="Times New Roman" panose="02020603050405020304" pitchFamily="18" charset="0"/>
                <a:cs typeface="Times New Roman" panose="02020603050405020304" pitchFamily="18" charset="0"/>
              </a:rPr>
              <a:t>Existing data systems that may provide data to influence the behavior of smart contracts and help to define how communications and data transfer will occur between traditional applications/data and the blockchain — via API calls, thru MQ style cloud messaging, or both. </a:t>
            </a:r>
          </a:p>
          <a:p>
            <a:pPr algn="just"/>
            <a:r>
              <a:rPr lang="en-US" sz="1700" b="1" dirty="0" smtClean="0">
                <a:latin typeface="Times New Roman" panose="02020603050405020304" pitchFamily="18" charset="0"/>
                <a:cs typeface="Times New Roman" panose="02020603050405020304" pitchFamily="18" charset="0"/>
              </a:rPr>
              <a:t>Certificate </a:t>
            </a:r>
            <a:r>
              <a:rPr lang="en-US" sz="1700" b="1" dirty="0">
                <a:latin typeface="Times New Roman" panose="02020603050405020304" pitchFamily="18" charset="0"/>
                <a:cs typeface="Times New Roman" panose="02020603050405020304" pitchFamily="18" charset="0"/>
              </a:rPr>
              <a:t>authority: </a:t>
            </a:r>
            <a:r>
              <a:rPr lang="en-US" sz="1700" dirty="0">
                <a:latin typeface="Times New Roman" panose="02020603050405020304" pitchFamily="18" charset="0"/>
                <a:cs typeface="Times New Roman" panose="02020603050405020304" pitchFamily="18" charset="0"/>
              </a:rPr>
              <a:t>An individual who issues and manages the different types of certificates required to run a permissioned blockchain. For example, certificates may need to be issued to blockchain users or to individual transactions. </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27</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857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IN" sz="6600" dirty="0" smtClean="0"/>
              <a:t>Propelling </a:t>
            </a:r>
            <a:r>
              <a:rPr lang="en-IN" sz="6600" dirty="0"/>
              <a:t>Business with </a:t>
            </a:r>
            <a:r>
              <a:rPr lang="en-IN" sz="6600" dirty="0" err="1"/>
              <a:t>Blockchains</a:t>
            </a:r>
            <a:endParaRPr lang="en-IN" sz="6600"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28</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906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US" dirty="0"/>
              <a:t>Recognizing Types of Market Friction</a:t>
            </a:r>
            <a:endParaRPr lang="en-IN" dirty="0"/>
          </a:p>
        </p:txBody>
      </p:sp>
      <p:sp>
        <p:nvSpPr>
          <p:cNvPr id="3" name="Content Placeholder 2"/>
          <p:cNvSpPr>
            <a:spLocks noGrp="1"/>
          </p:cNvSpPr>
          <p:nvPr>
            <p:ph idx="1"/>
          </p:nvPr>
        </p:nvSpPr>
        <p:spPr>
          <a:xfrm>
            <a:off x="1606974" y="1394155"/>
            <a:ext cx="10018713" cy="5151611"/>
          </a:xfrm>
        </p:spPr>
        <p:txBody>
          <a:bodyPr anchor="t">
            <a:noAutofit/>
          </a:bodyPr>
          <a:lstStyle/>
          <a:p>
            <a:pPr algn="just">
              <a:lnSpc>
                <a:spcPct val="150000"/>
              </a:lnSpc>
            </a:pPr>
            <a:r>
              <a:rPr lang="en-US" sz="1900" dirty="0" smtClean="0">
                <a:latin typeface="Times New Roman" panose="02020603050405020304" pitchFamily="18" charset="0"/>
                <a:cs typeface="Times New Roman" panose="02020603050405020304" pitchFamily="18" charset="0"/>
              </a:rPr>
              <a:t>Market </a:t>
            </a:r>
            <a:r>
              <a:rPr lang="en-US" sz="1900" dirty="0">
                <a:latin typeface="Times New Roman" panose="02020603050405020304" pitchFamily="18" charset="0"/>
                <a:cs typeface="Times New Roman" panose="02020603050405020304" pitchFamily="18" charset="0"/>
              </a:rPr>
              <a:t>friction is anything that impedes the exchange of assets — anything that adds costs or delays, such as taxes, regulations, bureaucracy, fraud, the involvement of intermediaries, delays in executing contracts, and so on. </a:t>
            </a:r>
            <a:endParaRPr lang="en-US" sz="1900" dirty="0" smtClean="0">
              <a:latin typeface="Times New Roman" panose="02020603050405020304" pitchFamily="18" charset="0"/>
              <a:cs typeface="Times New Roman" panose="02020603050405020304" pitchFamily="18" charset="0"/>
            </a:endParaRPr>
          </a:p>
          <a:p>
            <a:pPr algn="just">
              <a:lnSpc>
                <a:spcPct val="150000"/>
              </a:lnSpc>
            </a:pPr>
            <a:r>
              <a:rPr lang="en-US" sz="1900" dirty="0" smtClean="0">
                <a:latin typeface="Times New Roman" panose="02020603050405020304" pitchFamily="18" charset="0"/>
                <a:cs typeface="Times New Roman" panose="02020603050405020304" pitchFamily="18" charset="0"/>
              </a:rPr>
              <a:t>Various </a:t>
            </a:r>
            <a:r>
              <a:rPr lang="en-US" sz="1900" dirty="0">
                <a:latin typeface="Times New Roman" panose="02020603050405020304" pitchFamily="18" charset="0"/>
                <a:cs typeface="Times New Roman" panose="02020603050405020304" pitchFamily="18" charset="0"/>
              </a:rPr>
              <a:t>types of market </a:t>
            </a:r>
            <a:r>
              <a:rPr lang="en-US" sz="1900" dirty="0" smtClean="0">
                <a:latin typeface="Times New Roman" panose="02020603050405020304" pitchFamily="18" charset="0"/>
                <a:cs typeface="Times New Roman" panose="02020603050405020304" pitchFamily="18" charset="0"/>
              </a:rPr>
              <a:t>friction </a:t>
            </a:r>
            <a:r>
              <a:rPr lang="en-US" sz="1900" dirty="0">
                <a:latin typeface="Times New Roman" panose="02020603050405020304" pitchFamily="18" charset="0"/>
                <a:cs typeface="Times New Roman" panose="02020603050405020304" pitchFamily="18" charset="0"/>
              </a:rPr>
              <a:t>impact different industries in different ways and to varying </a:t>
            </a:r>
            <a:r>
              <a:rPr lang="en-US" sz="1900" dirty="0" smtClean="0">
                <a:latin typeface="Times New Roman" panose="02020603050405020304" pitchFamily="18" charset="0"/>
                <a:cs typeface="Times New Roman" panose="02020603050405020304" pitchFamily="18" charset="0"/>
              </a:rPr>
              <a:t>degrees.</a:t>
            </a:r>
          </a:p>
          <a:p>
            <a:pPr algn="just"/>
            <a:endParaRPr lang="en-US" sz="19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29</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8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369757" cy="641179"/>
          </a:xfrm>
        </p:spPr>
        <p:txBody>
          <a:bodyPr>
            <a:normAutofit fontScale="90000"/>
          </a:bodyPr>
          <a:lstStyle/>
          <a:p>
            <a:pPr algn="l"/>
            <a:r>
              <a:rPr lang="en-IN" dirty="0" smtClean="0"/>
              <a:t>Tracing </a:t>
            </a:r>
            <a:r>
              <a:rPr lang="en-IN" dirty="0" err="1"/>
              <a:t>Blockchain’s</a:t>
            </a:r>
            <a:r>
              <a:rPr lang="en-IN" dirty="0"/>
              <a:t> Origin</a:t>
            </a:r>
          </a:p>
        </p:txBody>
      </p:sp>
      <p:sp>
        <p:nvSpPr>
          <p:cNvPr id="3" name="Content Placeholder 2"/>
          <p:cNvSpPr>
            <a:spLocks noGrp="1"/>
          </p:cNvSpPr>
          <p:nvPr>
            <p:ph idx="1"/>
          </p:nvPr>
        </p:nvSpPr>
        <p:spPr>
          <a:xfrm>
            <a:off x="1418674" y="1494250"/>
            <a:ext cx="10018713" cy="5575623"/>
          </a:xfrm>
        </p:spPr>
        <p:txBody>
          <a:bodyPr>
            <a:normAutofit lnSpcReduction="10000"/>
          </a:bodyPr>
          <a:lstStyle/>
          <a:p>
            <a:pPr algn="just"/>
            <a:r>
              <a:rPr lang="en-US" sz="2000" dirty="0" smtClean="0">
                <a:latin typeface="Times New Roman" panose="02020603050405020304" pitchFamily="18" charset="0"/>
                <a:cs typeface="Times New Roman" panose="02020603050405020304" pitchFamily="18" charset="0"/>
              </a:rPr>
              <a:t>There is a </a:t>
            </a:r>
            <a:r>
              <a:rPr lang="en-US" sz="2000" dirty="0">
                <a:latin typeface="Times New Roman" panose="02020603050405020304" pitchFamily="18" charset="0"/>
                <a:cs typeface="Times New Roman" panose="02020603050405020304" pitchFamily="18" charset="0"/>
              </a:rPr>
              <a:t>need for an efficient, cost-effective, reliable, and secure system for conducting and recording financial transactions.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The shortcomings of current transaction </a:t>
            </a:r>
            <a:r>
              <a:rPr lang="en-US" sz="2000" b="1" dirty="0" smtClean="0">
                <a:latin typeface="Times New Roman" panose="02020603050405020304" pitchFamily="18" charset="0"/>
                <a:cs typeface="Times New Roman" panose="02020603050405020304" pitchFamily="18" charset="0"/>
              </a:rPr>
              <a:t>systems</a:t>
            </a:r>
          </a:p>
          <a:p>
            <a:pPr algn="just"/>
            <a:r>
              <a:rPr lang="en-US" sz="2000" dirty="0">
                <a:latin typeface="Times New Roman" panose="02020603050405020304" pitchFamily="18" charset="0"/>
                <a:cs typeface="Times New Roman" panose="02020603050405020304" pitchFamily="18" charset="0"/>
              </a:rPr>
              <a:t>Throughout history, instruments of trust, such as minted coins, paper money, letters of credit, and banking systems, have emerged to facilitate the exchange of value and protect buyers and sellers.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Still</a:t>
            </a:r>
            <a:r>
              <a:rPr lang="en-US" sz="2000" dirty="0">
                <a:latin typeface="Times New Roman" panose="02020603050405020304" pitchFamily="18" charset="0"/>
                <a:cs typeface="Times New Roman" panose="02020603050405020304" pitchFamily="18" charset="0"/>
              </a:rPr>
              <a:t>, many business transactions remain inefficient, expensive, and vulnerable, suffering from the following limitations</a:t>
            </a:r>
            <a:r>
              <a:rPr lang="en-US" sz="2000" dirty="0" smtClean="0">
                <a:latin typeface="Times New Roman" panose="02020603050405020304" pitchFamily="18" charset="0"/>
                <a:cs typeface="Times New Roman" panose="02020603050405020304" pitchFamily="18" charset="0"/>
              </a:rPr>
              <a:t>:</a:t>
            </a:r>
          </a:p>
          <a:p>
            <a:pPr lvl="1" algn="just"/>
            <a:r>
              <a:rPr lang="en-US" sz="1600" dirty="0" smtClean="0"/>
              <a:t>Cash </a:t>
            </a:r>
            <a:r>
              <a:rPr lang="en-US" sz="1600" dirty="0"/>
              <a:t>is useful only in local transactions and in relatively small amounts. </a:t>
            </a:r>
            <a:endParaRPr lang="en-US" sz="1600" dirty="0" smtClean="0"/>
          </a:p>
          <a:p>
            <a:pPr lvl="1" algn="just"/>
            <a:r>
              <a:rPr lang="en-US" sz="1600" dirty="0" smtClean="0"/>
              <a:t>The </a:t>
            </a:r>
            <a:r>
              <a:rPr lang="en-US" sz="1600" dirty="0"/>
              <a:t>time between transaction and settlement can be long. </a:t>
            </a:r>
            <a:endParaRPr lang="en-US" sz="1600" dirty="0" smtClean="0"/>
          </a:p>
          <a:p>
            <a:pPr lvl="1" algn="just"/>
            <a:r>
              <a:rPr lang="en-US" sz="1600" dirty="0" smtClean="0"/>
              <a:t>Duplication </a:t>
            </a:r>
            <a:r>
              <a:rPr lang="en-US" sz="1600" dirty="0"/>
              <a:t>of effort and the need for third-party validation and/or the presence of intermediaries add to the inefficiencies. </a:t>
            </a:r>
            <a:endParaRPr lang="en-US" sz="1600" dirty="0" smtClean="0"/>
          </a:p>
          <a:p>
            <a:pPr lvl="1" algn="just"/>
            <a:r>
              <a:rPr lang="en-US" sz="1600" dirty="0" smtClean="0"/>
              <a:t>Fraud</a:t>
            </a:r>
            <a:r>
              <a:rPr lang="en-US" sz="1600" dirty="0"/>
              <a:t>, cyberattacks, and even simple mistakes add to the cost and complexity of doing business, and they expose all participants in the network to risk if a central system, such as a bank, is </a:t>
            </a:r>
            <a:r>
              <a:rPr lang="en-US" sz="1600" dirty="0" smtClean="0"/>
              <a:t>compromised.</a:t>
            </a:r>
          </a:p>
          <a:p>
            <a:pPr lvl="1" algn="just"/>
            <a:r>
              <a:rPr lang="en-US" sz="1600" dirty="0" smtClean="0"/>
              <a:t>Credit </a:t>
            </a:r>
            <a:r>
              <a:rPr lang="en-US" sz="1600" dirty="0"/>
              <a:t>card organizations have essentially created walled gardens with a high price of entry. </a:t>
            </a:r>
            <a:endParaRPr lang="en-US" sz="1600" dirty="0" smtClean="0"/>
          </a:p>
          <a:p>
            <a:pPr lvl="1" algn="just"/>
            <a:r>
              <a:rPr lang="en-US" sz="1600" dirty="0" smtClean="0"/>
              <a:t>Half </a:t>
            </a:r>
            <a:r>
              <a:rPr lang="en-US" sz="1600" dirty="0"/>
              <a:t>of the people in the world don’t have access to a bank account and have had to develop parallel payment systems to conduct transactions.</a:t>
            </a:r>
            <a:endParaRPr lang="en-US" sz="16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905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8930928" cy="641179"/>
          </a:xfrm>
        </p:spPr>
        <p:txBody>
          <a:bodyPr>
            <a:normAutofit fontScale="90000"/>
          </a:bodyPr>
          <a:lstStyle/>
          <a:p>
            <a:pPr algn="l"/>
            <a:r>
              <a:rPr lang="en-US" dirty="0"/>
              <a:t>Recognizing Types of Market </a:t>
            </a:r>
            <a:r>
              <a:rPr lang="en-US" dirty="0" smtClean="0"/>
              <a:t>Friction (Conti..)</a:t>
            </a:r>
            <a:endParaRPr lang="en-IN" dirty="0"/>
          </a:p>
        </p:txBody>
      </p:sp>
      <p:sp>
        <p:nvSpPr>
          <p:cNvPr id="3" name="Content Placeholder 2"/>
          <p:cNvSpPr>
            <a:spLocks noGrp="1"/>
          </p:cNvSpPr>
          <p:nvPr>
            <p:ph idx="1"/>
          </p:nvPr>
        </p:nvSpPr>
        <p:spPr>
          <a:xfrm>
            <a:off x="2096429" y="1193437"/>
            <a:ext cx="9529258" cy="5151611"/>
          </a:xfrm>
        </p:spPr>
        <p:txBody>
          <a:bodyPr anchor="t">
            <a:noAutofit/>
          </a:bodyPr>
          <a:lstStyle/>
          <a:p>
            <a:pPr marL="0" indent="0" algn="just">
              <a:lnSpc>
                <a:spcPct val="150000"/>
              </a:lnSpc>
              <a:buNone/>
            </a:pPr>
            <a:r>
              <a:rPr lang="en-US" u="sng" dirty="0" smtClean="0">
                <a:latin typeface="Times New Roman" panose="02020603050405020304" pitchFamily="18" charset="0"/>
                <a:cs typeface="Times New Roman" panose="02020603050405020304" pitchFamily="18" charset="0"/>
              </a:rPr>
              <a:t>1. Information </a:t>
            </a:r>
            <a:r>
              <a:rPr lang="en-US" u="sng" dirty="0">
                <a:latin typeface="Times New Roman" panose="02020603050405020304" pitchFamily="18" charset="0"/>
                <a:cs typeface="Times New Roman" panose="02020603050405020304" pitchFamily="18" charset="0"/>
              </a:rPr>
              <a:t>frictions </a:t>
            </a:r>
            <a:endParaRPr lang="en-US" u="sng"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1900" dirty="0" smtClean="0">
                <a:latin typeface="Times New Roman" panose="02020603050405020304" pitchFamily="18" charset="0"/>
                <a:cs typeface="Times New Roman" panose="02020603050405020304" pitchFamily="18" charset="0"/>
              </a:rPr>
              <a:t>   Information </a:t>
            </a:r>
            <a:r>
              <a:rPr lang="en-US" sz="1900" dirty="0">
                <a:latin typeface="Times New Roman" panose="02020603050405020304" pitchFamily="18" charset="0"/>
                <a:cs typeface="Times New Roman" panose="02020603050405020304" pitchFamily="18" charset="0"/>
              </a:rPr>
              <a:t>frictions result from the following limitations:</a:t>
            </a:r>
          </a:p>
          <a:p>
            <a:pPr algn="just">
              <a:lnSpc>
                <a:spcPct val="150000"/>
              </a:lnSpc>
            </a:pPr>
            <a:r>
              <a:rPr lang="en-US" sz="1900" b="1" dirty="0">
                <a:latin typeface="Times New Roman" panose="02020603050405020304" pitchFamily="18" charset="0"/>
                <a:cs typeface="Times New Roman" panose="02020603050405020304" pitchFamily="18" charset="0"/>
              </a:rPr>
              <a:t>Imperfect information</a:t>
            </a:r>
            <a:r>
              <a:rPr lang="en-US" sz="1900" dirty="0">
                <a:latin typeface="Times New Roman" panose="02020603050405020304" pitchFamily="18" charset="0"/>
                <a:cs typeface="Times New Roman" panose="02020603050405020304" pitchFamily="18" charset="0"/>
              </a:rPr>
              <a:t>: Participants in a transaction </a:t>
            </a:r>
            <a:r>
              <a:rPr lang="en-US" sz="1900" dirty="0">
                <a:solidFill>
                  <a:srgbClr val="FF0000"/>
                </a:solidFill>
                <a:latin typeface="Times New Roman" panose="02020603050405020304" pitchFamily="18" charset="0"/>
                <a:cs typeface="Times New Roman" panose="02020603050405020304" pitchFamily="18" charset="0"/>
              </a:rPr>
              <a:t>don’t have access to the same information</a:t>
            </a:r>
            <a:r>
              <a:rPr lang="en-US" sz="1900" dirty="0">
                <a:latin typeface="Times New Roman" panose="02020603050405020304" pitchFamily="18" charset="0"/>
                <a:cs typeface="Times New Roman" panose="02020603050405020304" pitchFamily="18" charset="0"/>
              </a:rPr>
              <a:t>, giving one party an unfair advantage. Information may also be </a:t>
            </a:r>
            <a:r>
              <a:rPr lang="en-US" sz="1900" dirty="0">
                <a:solidFill>
                  <a:srgbClr val="FF0000"/>
                </a:solidFill>
                <a:latin typeface="Times New Roman" panose="02020603050405020304" pitchFamily="18" charset="0"/>
                <a:cs typeface="Times New Roman" panose="02020603050405020304" pitchFamily="18" charset="0"/>
              </a:rPr>
              <a:t>incorrect or inconsistent</a:t>
            </a:r>
            <a:r>
              <a:rPr lang="en-US" sz="1900" dirty="0">
                <a:latin typeface="Times New Roman" panose="02020603050405020304" pitchFamily="18" charset="0"/>
                <a:cs typeface="Times New Roman" panose="02020603050405020304" pitchFamily="18" charset="0"/>
              </a:rPr>
              <a:t>, leading to bad decisions or delays while reconciling it.</a:t>
            </a:r>
          </a:p>
          <a:p>
            <a:pPr algn="just">
              <a:lnSpc>
                <a:spcPct val="150000"/>
              </a:lnSpc>
            </a:pPr>
            <a:r>
              <a:rPr lang="en-US" sz="1900" b="1" dirty="0">
                <a:latin typeface="Times New Roman" panose="02020603050405020304" pitchFamily="18" charset="0"/>
                <a:cs typeface="Times New Roman" panose="02020603050405020304" pitchFamily="18" charset="0"/>
              </a:rPr>
              <a:t>Inaccessible information</a:t>
            </a:r>
            <a:r>
              <a:rPr lang="en-US" sz="1900" dirty="0">
                <a:latin typeface="Times New Roman" panose="02020603050405020304" pitchFamily="18" charset="0"/>
                <a:cs typeface="Times New Roman" panose="02020603050405020304" pitchFamily="18" charset="0"/>
              </a:rPr>
              <a:t>: The potential value of abundant data and information is greatly constrained by the </a:t>
            </a:r>
            <a:r>
              <a:rPr lang="en-US" sz="1900" dirty="0">
                <a:solidFill>
                  <a:srgbClr val="FF0000"/>
                </a:solidFill>
                <a:latin typeface="Times New Roman" panose="02020603050405020304" pitchFamily="18" charset="0"/>
                <a:cs typeface="Times New Roman" panose="02020603050405020304" pitchFamily="18" charset="0"/>
              </a:rPr>
              <a:t>technical challenges of storing, processing, </a:t>
            </a:r>
            <a:r>
              <a:rPr lang="en-US" sz="1900" dirty="0" smtClean="0">
                <a:solidFill>
                  <a:srgbClr val="FF0000"/>
                </a:solidFill>
                <a:latin typeface="Times New Roman" panose="02020603050405020304" pitchFamily="18" charset="0"/>
                <a:cs typeface="Times New Roman" panose="02020603050405020304" pitchFamily="18" charset="0"/>
              </a:rPr>
              <a:t>sharing, </a:t>
            </a:r>
            <a:r>
              <a:rPr lang="en-US" sz="1900" dirty="0">
                <a:solidFill>
                  <a:srgbClr val="FF0000"/>
                </a:solidFill>
                <a:latin typeface="Times New Roman" panose="02020603050405020304" pitchFamily="18" charset="0"/>
                <a:cs typeface="Times New Roman" panose="02020603050405020304" pitchFamily="18" charset="0"/>
              </a:rPr>
              <a:t>and analyzing </a:t>
            </a:r>
            <a:r>
              <a:rPr lang="en-US" sz="1900" dirty="0">
                <a:latin typeface="Times New Roman" panose="02020603050405020304" pitchFamily="18" charset="0"/>
                <a:cs typeface="Times New Roman" panose="02020603050405020304" pitchFamily="18" charset="0"/>
              </a:rPr>
              <a:t>it. As a result, much information is not collected or remains inaccessible. </a:t>
            </a:r>
          </a:p>
          <a:p>
            <a:pPr algn="just">
              <a:lnSpc>
                <a:spcPct val="150000"/>
              </a:lnSpc>
            </a:pPr>
            <a:r>
              <a:rPr lang="en-US" sz="1900" b="1" dirty="0">
                <a:latin typeface="Times New Roman" panose="02020603050405020304" pitchFamily="18" charset="0"/>
                <a:cs typeface="Times New Roman" panose="02020603050405020304" pitchFamily="18" charset="0"/>
              </a:rPr>
              <a:t>Information risks</a:t>
            </a:r>
            <a:r>
              <a:rPr lang="en-US" sz="1900" dirty="0">
                <a:latin typeface="Times New Roman" panose="02020603050405020304" pitchFamily="18" charset="0"/>
                <a:cs typeface="Times New Roman" panose="02020603050405020304" pitchFamily="18" charset="0"/>
              </a:rPr>
              <a:t>: Technological risks to information, from </a:t>
            </a:r>
            <a:r>
              <a:rPr lang="en-US" sz="1900" dirty="0">
                <a:solidFill>
                  <a:srgbClr val="FF0000"/>
                </a:solidFill>
                <a:latin typeface="Times New Roman" panose="02020603050405020304" pitchFamily="18" charset="0"/>
                <a:cs typeface="Times New Roman" panose="02020603050405020304" pitchFamily="18" charset="0"/>
              </a:rPr>
              <a:t>hacking to cybercrime and privacy concerns to identity theft are on the rise</a:t>
            </a:r>
            <a:r>
              <a:rPr lang="en-US" sz="1900" dirty="0">
                <a:latin typeface="Times New Roman" panose="02020603050405020304" pitchFamily="18" charset="0"/>
                <a:cs typeface="Times New Roman" panose="02020603050405020304" pitchFamily="18" charset="0"/>
              </a:rPr>
              <a:t>. These incur growing costs, as well as damage to brand </a:t>
            </a:r>
            <a:r>
              <a:rPr lang="en-US" sz="1900" dirty="0" smtClean="0">
                <a:latin typeface="Times New Roman" panose="02020603050405020304" pitchFamily="18" charset="0"/>
                <a:cs typeface="Times New Roman" panose="02020603050405020304" pitchFamily="18" charset="0"/>
              </a:rPr>
              <a:t>reputations.</a:t>
            </a:r>
            <a:endParaRPr lang="en-US" sz="19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30</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58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8930928" cy="641179"/>
          </a:xfrm>
        </p:spPr>
        <p:txBody>
          <a:bodyPr>
            <a:normAutofit fontScale="90000"/>
          </a:bodyPr>
          <a:lstStyle/>
          <a:p>
            <a:pPr algn="l"/>
            <a:r>
              <a:rPr lang="en-US" dirty="0"/>
              <a:t>Recognizing Types of Market </a:t>
            </a:r>
            <a:r>
              <a:rPr lang="en-US" dirty="0" smtClean="0"/>
              <a:t>Friction (Conti..)</a:t>
            </a:r>
            <a:endParaRPr lang="en-IN" dirty="0"/>
          </a:p>
        </p:txBody>
      </p:sp>
      <p:sp>
        <p:nvSpPr>
          <p:cNvPr id="3" name="Content Placeholder 2"/>
          <p:cNvSpPr>
            <a:spLocks noGrp="1"/>
          </p:cNvSpPr>
          <p:nvPr>
            <p:ph idx="1"/>
          </p:nvPr>
        </p:nvSpPr>
        <p:spPr>
          <a:xfrm>
            <a:off x="2096429" y="1193437"/>
            <a:ext cx="9529258" cy="5151611"/>
          </a:xfrm>
        </p:spPr>
        <p:txBody>
          <a:bodyPr anchor="t">
            <a:noAutofit/>
          </a:bodyPr>
          <a:lstStyle/>
          <a:p>
            <a:pPr marL="0" indent="0" algn="just">
              <a:lnSpc>
                <a:spcPct val="150000"/>
              </a:lnSpc>
              <a:buNone/>
            </a:pPr>
            <a:r>
              <a:rPr lang="en-IN" u="sng" dirty="0">
                <a:latin typeface="Times New Roman" panose="02020603050405020304" pitchFamily="18" charset="0"/>
                <a:cs typeface="Times New Roman" panose="02020603050405020304" pitchFamily="18" charset="0"/>
              </a:rPr>
              <a:t>2</a:t>
            </a:r>
            <a:r>
              <a:rPr lang="en-IN" u="sng" dirty="0" smtClean="0">
                <a:latin typeface="Times New Roman" panose="02020603050405020304" pitchFamily="18" charset="0"/>
                <a:cs typeface="Times New Roman" panose="02020603050405020304" pitchFamily="18" charset="0"/>
              </a:rPr>
              <a:t>. Interaction </a:t>
            </a:r>
            <a:r>
              <a:rPr lang="en-IN" u="sng" dirty="0">
                <a:latin typeface="Times New Roman" panose="02020603050405020304" pitchFamily="18" charset="0"/>
                <a:cs typeface="Times New Roman" panose="02020603050405020304" pitchFamily="18" charset="0"/>
              </a:rPr>
              <a:t>frictions</a:t>
            </a:r>
            <a:endParaRPr lang="en-US" u="sng" dirty="0">
              <a:latin typeface="Times New Roman" panose="02020603050405020304" pitchFamily="18" charset="0"/>
              <a:cs typeface="Times New Roman" panose="02020603050405020304" pitchFamily="18" charset="0"/>
            </a:endParaRPr>
          </a:p>
          <a:p>
            <a:pPr algn="just">
              <a:lnSpc>
                <a:spcPct val="150000"/>
              </a:lnSpc>
            </a:pPr>
            <a:r>
              <a:rPr lang="en-US" sz="1900" dirty="0" smtClean="0">
                <a:latin typeface="Times New Roman" panose="02020603050405020304" pitchFamily="18" charset="0"/>
                <a:cs typeface="Times New Roman" panose="02020603050405020304" pitchFamily="18" charset="0"/>
              </a:rPr>
              <a:t>Interaction frictions arise </a:t>
            </a:r>
            <a:r>
              <a:rPr lang="en-US" sz="1900" dirty="0">
                <a:latin typeface="Times New Roman" panose="02020603050405020304" pitchFamily="18" charset="0"/>
                <a:cs typeface="Times New Roman" panose="02020603050405020304" pitchFamily="18" charset="0"/>
              </a:rPr>
              <a:t>when either the </a:t>
            </a:r>
            <a:r>
              <a:rPr lang="en-US" sz="1900" dirty="0">
                <a:solidFill>
                  <a:srgbClr val="FF0000"/>
                </a:solidFill>
                <a:latin typeface="Times New Roman" panose="02020603050405020304" pitchFamily="18" charset="0"/>
                <a:cs typeface="Times New Roman" panose="02020603050405020304" pitchFamily="18" charset="0"/>
              </a:rPr>
              <a:t>cost of </a:t>
            </a:r>
            <a:r>
              <a:rPr lang="en-US" sz="1900" dirty="0" smtClean="0">
                <a:solidFill>
                  <a:srgbClr val="FF0000"/>
                </a:solidFill>
                <a:latin typeface="Times New Roman" panose="02020603050405020304" pitchFamily="18" charset="0"/>
                <a:cs typeface="Times New Roman" panose="02020603050405020304" pitchFamily="18" charset="0"/>
              </a:rPr>
              <a:t>the transaction </a:t>
            </a:r>
            <a:r>
              <a:rPr lang="en-US" sz="1900" dirty="0">
                <a:solidFill>
                  <a:srgbClr val="FF0000"/>
                </a:solidFill>
                <a:latin typeface="Times New Roman" panose="02020603050405020304" pitchFamily="18" charset="0"/>
                <a:cs typeface="Times New Roman" panose="02020603050405020304" pitchFamily="18" charset="0"/>
              </a:rPr>
              <a:t>is too high </a:t>
            </a:r>
            <a:r>
              <a:rPr lang="en-US" sz="1900" dirty="0">
                <a:latin typeface="Times New Roman" panose="02020603050405020304" pitchFamily="18" charset="0"/>
                <a:cs typeface="Times New Roman" panose="02020603050405020304" pitchFamily="18" charset="0"/>
              </a:rPr>
              <a:t>or </a:t>
            </a:r>
            <a:r>
              <a:rPr lang="en-US" sz="1900" dirty="0">
                <a:solidFill>
                  <a:srgbClr val="FF0000"/>
                </a:solidFill>
                <a:latin typeface="Times New Roman" panose="02020603050405020304" pitchFamily="18" charset="0"/>
                <a:cs typeface="Times New Roman" panose="02020603050405020304" pitchFamily="18" charset="0"/>
              </a:rPr>
              <a:t>the degree of separation</a:t>
            </a:r>
            <a:r>
              <a:rPr lang="en-US" sz="1900" dirty="0">
                <a:latin typeface="Times New Roman" panose="02020603050405020304" pitchFamily="18" charset="0"/>
                <a:cs typeface="Times New Roman" panose="02020603050405020304" pitchFamily="18" charset="0"/>
              </a:rPr>
              <a:t> (physical or otherwise) between parties is too </a:t>
            </a:r>
            <a:r>
              <a:rPr lang="en-US" sz="1900" dirty="0" smtClean="0">
                <a:latin typeface="Times New Roman" panose="02020603050405020304" pitchFamily="18" charset="0"/>
                <a:cs typeface="Times New Roman" panose="02020603050405020304" pitchFamily="18" charset="0"/>
              </a:rPr>
              <a:t>great.</a:t>
            </a:r>
          </a:p>
          <a:p>
            <a:pPr algn="just">
              <a:lnSpc>
                <a:spcPct val="150000"/>
              </a:lnSpc>
            </a:pPr>
            <a:r>
              <a:rPr lang="en-US" sz="1900" dirty="0" smtClean="0">
                <a:latin typeface="Times New Roman" panose="02020603050405020304" pitchFamily="18" charset="0"/>
                <a:cs typeface="Times New Roman" panose="02020603050405020304" pitchFamily="18" charset="0"/>
              </a:rPr>
              <a:t>Business </a:t>
            </a:r>
            <a:r>
              <a:rPr lang="en-US" sz="1900" dirty="0">
                <a:solidFill>
                  <a:srgbClr val="FF0000"/>
                </a:solidFill>
                <a:latin typeface="Times New Roman" panose="02020603050405020304" pitchFamily="18" charset="0"/>
                <a:cs typeface="Times New Roman" panose="02020603050405020304" pitchFamily="18" charset="0"/>
              </a:rPr>
              <a:t>transactions that take days </a:t>
            </a:r>
            <a:r>
              <a:rPr lang="en-US" sz="1900" dirty="0">
                <a:latin typeface="Times New Roman" panose="02020603050405020304" pitchFamily="18" charset="0"/>
                <a:cs typeface="Times New Roman" panose="02020603050405020304" pitchFamily="18" charset="0"/>
              </a:rPr>
              <a:t>and are </a:t>
            </a:r>
            <a:r>
              <a:rPr lang="en-US" sz="1900" dirty="0">
                <a:solidFill>
                  <a:srgbClr val="FF0000"/>
                </a:solidFill>
                <a:latin typeface="Times New Roman" panose="02020603050405020304" pitchFamily="18" charset="0"/>
                <a:cs typeface="Times New Roman" panose="02020603050405020304" pitchFamily="18" charset="0"/>
              </a:rPr>
              <a:t>costly to manage </a:t>
            </a:r>
            <a:r>
              <a:rPr lang="en-US" sz="1900" dirty="0">
                <a:latin typeface="Times New Roman" panose="02020603050405020304" pitchFamily="18" charset="0"/>
                <a:cs typeface="Times New Roman" panose="02020603050405020304" pitchFamily="18" charset="0"/>
              </a:rPr>
              <a:t>via intermediaries are </a:t>
            </a:r>
            <a:r>
              <a:rPr lang="en-US" sz="1900" dirty="0">
                <a:solidFill>
                  <a:srgbClr val="FF0000"/>
                </a:solidFill>
                <a:latin typeface="Times New Roman" panose="02020603050405020304" pitchFamily="18" charset="0"/>
                <a:cs typeface="Times New Roman" panose="02020603050405020304" pitchFamily="18" charset="0"/>
              </a:rPr>
              <a:t>prime candidates for </a:t>
            </a:r>
            <a:r>
              <a:rPr lang="en-US" sz="1900" dirty="0" smtClean="0">
                <a:solidFill>
                  <a:srgbClr val="FF0000"/>
                </a:solidFill>
                <a:latin typeface="Times New Roman" panose="02020603050405020304" pitchFamily="18" charset="0"/>
                <a:cs typeface="Times New Roman" panose="02020603050405020304" pitchFamily="18" charset="0"/>
              </a:rPr>
              <a:t>disruption </a:t>
            </a:r>
            <a:r>
              <a:rPr lang="en-US" sz="1900" dirty="0">
                <a:solidFill>
                  <a:srgbClr val="FF0000"/>
                </a:solidFill>
                <a:latin typeface="Times New Roman" panose="02020603050405020304" pitchFamily="18" charset="0"/>
                <a:cs typeface="Times New Roman" panose="02020603050405020304" pitchFamily="18" charset="0"/>
              </a:rPr>
              <a:t>by nimbler competitors</a:t>
            </a:r>
            <a:r>
              <a:rPr lang="en-US" sz="1900" dirty="0">
                <a:latin typeface="Times New Roman" panose="02020603050405020304" pitchFamily="18" charset="0"/>
                <a:cs typeface="Times New Roman" panose="02020603050405020304" pitchFamily="18" charset="0"/>
              </a:rPr>
              <a:t>. </a:t>
            </a:r>
            <a:endParaRPr lang="en-US" sz="1900" dirty="0" smtClean="0">
              <a:latin typeface="Times New Roman" panose="02020603050405020304" pitchFamily="18" charset="0"/>
              <a:cs typeface="Times New Roman" panose="02020603050405020304" pitchFamily="18" charset="0"/>
            </a:endParaRPr>
          </a:p>
          <a:p>
            <a:pPr algn="just">
              <a:lnSpc>
                <a:spcPct val="150000"/>
              </a:lnSpc>
            </a:pPr>
            <a:r>
              <a:rPr lang="en-US" sz="1900" dirty="0">
                <a:latin typeface="Times New Roman" panose="02020603050405020304" pitchFamily="18" charset="0"/>
                <a:cs typeface="Times New Roman" panose="02020603050405020304" pitchFamily="18" charset="0"/>
              </a:rPr>
              <a:t>Interaction frictions are often </a:t>
            </a:r>
            <a:r>
              <a:rPr lang="en-US" sz="1900" dirty="0">
                <a:solidFill>
                  <a:srgbClr val="FF0000"/>
                </a:solidFill>
                <a:latin typeface="Times New Roman" panose="02020603050405020304" pitchFamily="18" charset="0"/>
                <a:cs typeface="Times New Roman" panose="02020603050405020304" pitchFamily="18" charset="0"/>
              </a:rPr>
              <a:t>magnified by the number of </a:t>
            </a:r>
            <a:r>
              <a:rPr lang="en-US" sz="1900" dirty="0" smtClean="0">
                <a:solidFill>
                  <a:srgbClr val="FF0000"/>
                </a:solidFill>
                <a:latin typeface="Times New Roman" panose="02020603050405020304" pitchFamily="18" charset="0"/>
                <a:cs typeface="Times New Roman" panose="02020603050405020304" pitchFamily="18" charset="0"/>
              </a:rPr>
              <a:t>interactions </a:t>
            </a:r>
            <a:r>
              <a:rPr lang="en-US" sz="1900" dirty="0">
                <a:solidFill>
                  <a:srgbClr val="FF0000"/>
                </a:solidFill>
                <a:latin typeface="Times New Roman" panose="02020603050405020304" pitchFamily="18" charset="0"/>
                <a:cs typeface="Times New Roman" panose="02020603050405020304" pitchFamily="18" charset="0"/>
              </a:rPr>
              <a:t>required</a:t>
            </a:r>
            <a:r>
              <a:rPr lang="en-US" sz="1900" dirty="0">
                <a:latin typeface="Times New Roman" panose="02020603050405020304" pitchFamily="18" charset="0"/>
                <a:cs typeface="Times New Roman" panose="02020603050405020304" pitchFamily="18" charset="0"/>
              </a:rPr>
              <a:t>. </a:t>
            </a:r>
            <a:endParaRPr lang="en-US" sz="1900" dirty="0" smtClean="0">
              <a:latin typeface="Times New Roman" panose="02020603050405020304" pitchFamily="18" charset="0"/>
              <a:cs typeface="Times New Roman" panose="02020603050405020304" pitchFamily="18" charset="0"/>
            </a:endParaRPr>
          </a:p>
          <a:p>
            <a:pPr algn="just">
              <a:lnSpc>
                <a:spcPct val="150000"/>
              </a:lnSpc>
            </a:pPr>
            <a:r>
              <a:rPr lang="en-US" sz="1900" dirty="0" err="1" smtClean="0">
                <a:latin typeface="Times New Roman" panose="02020603050405020304" pitchFamily="18" charset="0"/>
                <a:cs typeface="Times New Roman" panose="02020603050405020304" pitchFamily="18" charset="0"/>
              </a:rPr>
              <a:t>Blockchain’s</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peer-to-peer architecture can often reduce the number of interactions or parties required to execute a transaction, thus reducing the number of potential sources of interaction friction.</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31</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961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8930928" cy="641179"/>
          </a:xfrm>
        </p:spPr>
        <p:txBody>
          <a:bodyPr>
            <a:normAutofit fontScale="90000"/>
          </a:bodyPr>
          <a:lstStyle/>
          <a:p>
            <a:pPr algn="l"/>
            <a:r>
              <a:rPr lang="en-US" dirty="0"/>
              <a:t>Recognizing Types of Market </a:t>
            </a:r>
            <a:r>
              <a:rPr lang="en-US" dirty="0" smtClean="0"/>
              <a:t>Friction (Conti..)</a:t>
            </a:r>
            <a:endParaRPr lang="en-IN" dirty="0"/>
          </a:p>
        </p:txBody>
      </p:sp>
      <p:sp>
        <p:nvSpPr>
          <p:cNvPr id="3" name="Content Placeholder 2"/>
          <p:cNvSpPr>
            <a:spLocks noGrp="1"/>
          </p:cNvSpPr>
          <p:nvPr>
            <p:ph idx="1"/>
          </p:nvPr>
        </p:nvSpPr>
        <p:spPr>
          <a:xfrm>
            <a:off x="2096429" y="1193437"/>
            <a:ext cx="9529258" cy="5151611"/>
          </a:xfrm>
        </p:spPr>
        <p:txBody>
          <a:bodyPr anchor="t">
            <a:noAutofit/>
          </a:bodyPr>
          <a:lstStyle/>
          <a:p>
            <a:pPr marL="0" indent="0" algn="just">
              <a:lnSpc>
                <a:spcPct val="150000"/>
              </a:lnSpc>
              <a:buNone/>
            </a:pPr>
            <a:r>
              <a:rPr lang="en-IN" u="sng" dirty="0" smtClean="0">
                <a:latin typeface="Times New Roman" panose="02020603050405020304" pitchFamily="18" charset="0"/>
                <a:cs typeface="Times New Roman" panose="02020603050405020304" pitchFamily="18" charset="0"/>
              </a:rPr>
              <a:t>3. Interaction </a:t>
            </a:r>
            <a:r>
              <a:rPr lang="en-IN" u="sng" dirty="0">
                <a:latin typeface="Times New Roman" panose="02020603050405020304" pitchFamily="18" charset="0"/>
                <a:cs typeface="Times New Roman" panose="02020603050405020304" pitchFamily="18" charset="0"/>
              </a:rPr>
              <a:t>frictions</a:t>
            </a:r>
            <a:endParaRPr lang="en-US" u="sng" dirty="0">
              <a:latin typeface="Times New Roman" panose="02020603050405020304" pitchFamily="18" charset="0"/>
              <a:cs typeface="Times New Roman" panose="02020603050405020304" pitchFamily="18" charset="0"/>
            </a:endParaRPr>
          </a:p>
          <a:p>
            <a:pPr marL="0" indent="0" algn="just">
              <a:lnSpc>
                <a:spcPct val="150000"/>
              </a:lnSpc>
              <a:buNone/>
            </a:pPr>
            <a:r>
              <a:rPr lang="en-US" sz="1900" dirty="0" smtClean="0">
                <a:latin typeface="Times New Roman" panose="02020603050405020304" pitchFamily="18" charset="0"/>
                <a:cs typeface="Times New Roman" panose="02020603050405020304" pitchFamily="18" charset="0"/>
              </a:rPr>
              <a:t>	Innovation </a:t>
            </a:r>
            <a:r>
              <a:rPr lang="en-US" sz="1900" dirty="0">
                <a:latin typeface="Times New Roman" panose="02020603050405020304" pitchFamily="18" charset="0"/>
                <a:cs typeface="Times New Roman" panose="02020603050405020304" pitchFamily="18" charset="0"/>
              </a:rPr>
              <a:t>frictions are any conditions, internal or external, that compromise an organization’s ability to respond to market changes, such as the following:</a:t>
            </a:r>
          </a:p>
          <a:p>
            <a:pPr algn="just">
              <a:lnSpc>
                <a:spcPct val="150000"/>
              </a:lnSpc>
            </a:pPr>
            <a:r>
              <a:rPr lang="en-US" sz="1900" b="1" dirty="0" smtClean="0">
                <a:latin typeface="Times New Roman" panose="02020603050405020304" pitchFamily="18" charset="0"/>
                <a:cs typeface="Times New Roman" panose="02020603050405020304" pitchFamily="18" charset="0"/>
              </a:rPr>
              <a:t>Institutional </a:t>
            </a:r>
            <a:r>
              <a:rPr lang="en-US" sz="1900" b="1" dirty="0">
                <a:latin typeface="Times New Roman" panose="02020603050405020304" pitchFamily="18" charset="0"/>
                <a:cs typeface="Times New Roman" panose="02020603050405020304" pitchFamily="18" charset="0"/>
              </a:rPr>
              <a:t>inertia</a:t>
            </a:r>
            <a:r>
              <a:rPr lang="en-US" sz="1900" dirty="0">
                <a:latin typeface="Times New Roman" panose="02020603050405020304" pitchFamily="18" charset="0"/>
                <a:cs typeface="Times New Roman" panose="02020603050405020304" pitchFamily="18" charset="0"/>
              </a:rPr>
              <a:t>: </a:t>
            </a:r>
            <a:r>
              <a:rPr lang="en-US" sz="1900" dirty="0">
                <a:solidFill>
                  <a:srgbClr val="FF0000"/>
                </a:solidFill>
                <a:latin typeface="Times New Roman" panose="02020603050405020304" pitchFamily="18" charset="0"/>
                <a:cs typeface="Times New Roman" panose="02020603050405020304" pitchFamily="18" charset="0"/>
              </a:rPr>
              <a:t>Internal bureaucracy </a:t>
            </a:r>
            <a:r>
              <a:rPr lang="en-US" sz="1900" dirty="0">
                <a:latin typeface="Times New Roman" panose="02020603050405020304" pitchFamily="18" charset="0"/>
                <a:cs typeface="Times New Roman" panose="02020603050405020304" pitchFamily="18" charset="0"/>
              </a:rPr>
              <a:t>and </a:t>
            </a:r>
            <a:r>
              <a:rPr lang="en-US" sz="1900" dirty="0">
                <a:solidFill>
                  <a:srgbClr val="FF0000"/>
                </a:solidFill>
                <a:latin typeface="Times New Roman" panose="02020603050405020304" pitchFamily="18" charset="0"/>
                <a:cs typeface="Times New Roman" panose="02020603050405020304" pitchFamily="18" charset="0"/>
              </a:rPr>
              <a:t>legacy systems </a:t>
            </a:r>
            <a:r>
              <a:rPr lang="en-US" sz="1900" dirty="0">
                <a:latin typeface="Times New Roman" panose="02020603050405020304" pitchFamily="18" charset="0"/>
                <a:cs typeface="Times New Roman" panose="02020603050405020304" pitchFamily="18" charset="0"/>
              </a:rPr>
              <a:t>along with the </a:t>
            </a:r>
            <a:r>
              <a:rPr lang="en-US" sz="1900" dirty="0">
                <a:solidFill>
                  <a:srgbClr val="FF0000"/>
                </a:solidFill>
                <a:latin typeface="Times New Roman" panose="02020603050405020304" pitchFamily="18" charset="0"/>
                <a:cs typeface="Times New Roman" panose="02020603050405020304" pitchFamily="18" charset="0"/>
              </a:rPr>
              <a:t>natural human </a:t>
            </a:r>
            <a:r>
              <a:rPr lang="en-US" sz="1900" dirty="0">
                <a:latin typeface="Times New Roman" panose="02020603050405020304" pitchFamily="18" charset="0"/>
                <a:cs typeface="Times New Roman" panose="02020603050405020304" pitchFamily="18" charset="0"/>
              </a:rPr>
              <a:t>resistance to change can </a:t>
            </a:r>
            <a:r>
              <a:rPr lang="en-US" sz="1900" dirty="0">
                <a:solidFill>
                  <a:srgbClr val="FF0000"/>
                </a:solidFill>
                <a:latin typeface="Times New Roman" panose="02020603050405020304" pitchFamily="18" charset="0"/>
                <a:cs typeface="Times New Roman" panose="02020603050405020304" pitchFamily="18" charset="0"/>
              </a:rPr>
              <a:t>impede a company’s responsiveness</a:t>
            </a:r>
            <a:r>
              <a:rPr lang="en-US" sz="1900" dirty="0">
                <a:latin typeface="Times New Roman" panose="02020603050405020304" pitchFamily="18" charset="0"/>
                <a:cs typeface="Times New Roman" panose="02020603050405020304" pitchFamily="18" charset="0"/>
              </a:rPr>
              <a:t>. </a:t>
            </a:r>
          </a:p>
          <a:p>
            <a:pPr algn="just">
              <a:lnSpc>
                <a:spcPct val="150000"/>
              </a:lnSpc>
            </a:pPr>
            <a:r>
              <a:rPr lang="en-US" sz="1900" b="1" dirty="0" smtClean="0">
                <a:latin typeface="Times New Roman" panose="02020603050405020304" pitchFamily="18" charset="0"/>
                <a:cs typeface="Times New Roman" panose="02020603050405020304" pitchFamily="18" charset="0"/>
              </a:rPr>
              <a:t>Restrictive </a:t>
            </a:r>
            <a:r>
              <a:rPr lang="en-US" sz="1900" b="1" dirty="0">
                <a:latin typeface="Times New Roman" panose="02020603050405020304" pitchFamily="18" charset="0"/>
                <a:cs typeface="Times New Roman" panose="02020603050405020304" pitchFamily="18" charset="0"/>
              </a:rPr>
              <a:t>regulations</a:t>
            </a:r>
            <a:r>
              <a:rPr lang="en-US" sz="1900" dirty="0">
                <a:latin typeface="Times New Roman" panose="02020603050405020304" pitchFamily="18" charset="0"/>
                <a:cs typeface="Times New Roman" panose="02020603050405020304" pitchFamily="18" charset="0"/>
              </a:rPr>
              <a:t>: While regulations may be required to control industry behavior, they have the </a:t>
            </a:r>
            <a:r>
              <a:rPr lang="en-US" sz="1900" dirty="0">
                <a:solidFill>
                  <a:srgbClr val="FF0000"/>
                </a:solidFill>
                <a:latin typeface="Times New Roman" panose="02020603050405020304" pitchFamily="18" charset="0"/>
                <a:cs typeface="Times New Roman" panose="02020603050405020304" pitchFamily="18" charset="0"/>
              </a:rPr>
              <a:t>side effect of introducing costs and delays</a:t>
            </a:r>
            <a:r>
              <a:rPr lang="en-US" sz="1900" dirty="0">
                <a:latin typeface="Times New Roman" panose="02020603050405020304" pitchFamily="18" charset="0"/>
                <a:cs typeface="Times New Roman" panose="02020603050405020304" pitchFamily="18" charset="0"/>
              </a:rPr>
              <a:t>. </a:t>
            </a:r>
          </a:p>
          <a:p>
            <a:pPr algn="just">
              <a:lnSpc>
                <a:spcPct val="150000"/>
              </a:lnSpc>
            </a:pPr>
            <a:r>
              <a:rPr lang="en-US" sz="1900" b="1" dirty="0" smtClean="0">
                <a:latin typeface="Times New Roman" panose="02020603050405020304" pitchFamily="18" charset="0"/>
                <a:cs typeface="Times New Roman" panose="02020603050405020304" pitchFamily="18" charset="0"/>
              </a:rPr>
              <a:t>Invisible </a:t>
            </a:r>
            <a:r>
              <a:rPr lang="en-US" sz="1900" b="1" dirty="0">
                <a:latin typeface="Times New Roman" panose="02020603050405020304" pitchFamily="18" charset="0"/>
                <a:cs typeface="Times New Roman" panose="02020603050405020304" pitchFamily="18" charset="0"/>
              </a:rPr>
              <a:t>threats</a:t>
            </a:r>
            <a:r>
              <a:rPr lang="en-US" sz="1900" dirty="0">
                <a:latin typeface="Times New Roman" panose="02020603050405020304" pitchFamily="18" charset="0"/>
                <a:cs typeface="Times New Roman" panose="02020603050405020304" pitchFamily="18" charset="0"/>
              </a:rPr>
              <a:t>: New competitive business models made possible by new technologies are threats for which </a:t>
            </a:r>
            <a:r>
              <a:rPr lang="en-US" sz="1900" dirty="0" smtClean="0">
                <a:latin typeface="Times New Roman" panose="02020603050405020304" pitchFamily="18" charset="0"/>
                <a:cs typeface="Times New Roman" panose="02020603050405020304" pitchFamily="18" charset="0"/>
              </a:rPr>
              <a:t>organizations </a:t>
            </a:r>
            <a:r>
              <a:rPr lang="en-US" sz="1900" dirty="0">
                <a:latin typeface="Times New Roman" panose="02020603050405020304" pitchFamily="18" charset="0"/>
                <a:cs typeface="Times New Roman" panose="02020603050405020304" pitchFamily="18" charset="0"/>
              </a:rPr>
              <a:t>can’t plan. For many, this growing uncertainty will disrupt continued business success. Both small </a:t>
            </a:r>
            <a:r>
              <a:rPr lang="en-US" sz="1900" dirty="0" smtClean="0">
                <a:latin typeface="Times New Roman" panose="02020603050405020304" pitchFamily="18" charset="0"/>
                <a:cs typeface="Times New Roman" panose="02020603050405020304" pitchFamily="18" charset="0"/>
              </a:rPr>
              <a:t>organizations </a:t>
            </a:r>
            <a:r>
              <a:rPr lang="en-US" sz="1900" dirty="0">
                <a:latin typeface="Times New Roman" panose="02020603050405020304" pitchFamily="18" charset="0"/>
                <a:cs typeface="Times New Roman" panose="02020603050405020304" pitchFamily="18" charset="0"/>
              </a:rPr>
              <a:t>and nimble larger ones will try new approaches, and though many will fail, some will redefine entire industries.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442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3" y="685800"/>
            <a:ext cx="9834177" cy="641179"/>
          </a:xfrm>
        </p:spPr>
        <p:txBody>
          <a:bodyPr>
            <a:normAutofit fontScale="90000"/>
          </a:bodyPr>
          <a:lstStyle/>
          <a:p>
            <a:pPr algn="l"/>
            <a:r>
              <a:rPr lang="en-US" dirty="0" smtClean="0"/>
              <a:t>Moving </a:t>
            </a:r>
            <a:r>
              <a:rPr lang="en-US" dirty="0"/>
              <a:t>Closer to Friction-Free Business Networks</a:t>
            </a:r>
            <a:endParaRPr lang="en-IN" dirty="0"/>
          </a:p>
        </p:txBody>
      </p:sp>
      <p:sp>
        <p:nvSpPr>
          <p:cNvPr id="3" name="Content Placeholder 2"/>
          <p:cNvSpPr>
            <a:spLocks noGrp="1"/>
          </p:cNvSpPr>
          <p:nvPr>
            <p:ph idx="1"/>
          </p:nvPr>
        </p:nvSpPr>
        <p:spPr>
          <a:xfrm>
            <a:off x="2152185" y="1193437"/>
            <a:ext cx="9473502" cy="5151611"/>
          </a:xfrm>
        </p:spPr>
        <p:txBody>
          <a:bodyPr anchor="t">
            <a:noAutofit/>
          </a:bodyPr>
          <a:lstStyle/>
          <a:p>
            <a:pPr marL="0" indent="0" algn="just">
              <a:lnSpc>
                <a:spcPct val="150000"/>
              </a:lnSpc>
              <a:buNone/>
            </a:pPr>
            <a:r>
              <a:rPr lang="en-IN" u="sng" dirty="0" smtClean="0">
                <a:latin typeface="Times New Roman" panose="02020603050405020304" pitchFamily="18" charset="0"/>
                <a:cs typeface="Times New Roman" panose="02020603050405020304" pitchFamily="18" charset="0"/>
              </a:rPr>
              <a:t>1. Reducing </a:t>
            </a:r>
            <a:r>
              <a:rPr lang="en-IN" u="sng" dirty="0">
                <a:latin typeface="Times New Roman" panose="02020603050405020304" pitchFamily="18" charset="0"/>
                <a:cs typeface="Times New Roman" panose="02020603050405020304" pitchFamily="18" charset="0"/>
              </a:rPr>
              <a:t>information friction</a:t>
            </a:r>
            <a:endParaRPr lang="en-US" u="sng" dirty="0">
              <a:latin typeface="Times New Roman" panose="02020603050405020304" pitchFamily="18" charset="0"/>
              <a:cs typeface="Times New Roman" panose="02020603050405020304" pitchFamily="18" charset="0"/>
            </a:endParaRPr>
          </a:p>
          <a:p>
            <a:pPr marL="0" indent="0" algn="just">
              <a:lnSpc>
                <a:spcPct val="150000"/>
              </a:lnSpc>
              <a:buNone/>
            </a:pPr>
            <a:r>
              <a:rPr lang="en-US" sz="19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Uncertainty </a:t>
            </a:r>
            <a:r>
              <a:rPr lang="en-US" sz="1600" dirty="0">
                <a:latin typeface="Times New Roman" panose="02020603050405020304" pitchFamily="18" charset="0"/>
                <a:cs typeface="Times New Roman" panose="02020603050405020304" pitchFamily="18" charset="0"/>
              </a:rPr>
              <a:t>over the information needed to make business decisions often acts as a barrier to business. Blockchain has several properties that reduce information friction, including the following:</a:t>
            </a:r>
          </a:p>
          <a:p>
            <a:pPr algn="just">
              <a:lnSpc>
                <a:spcPct val="150000"/>
              </a:lnSpc>
            </a:pPr>
            <a:r>
              <a:rPr lang="en-US" sz="1600" b="1" dirty="0" smtClean="0">
                <a:latin typeface="Times New Roman" panose="02020603050405020304" pitchFamily="18" charset="0"/>
                <a:cs typeface="Times New Roman" panose="02020603050405020304" pitchFamily="18" charset="0"/>
              </a:rPr>
              <a:t>Shared </a:t>
            </a:r>
            <a:r>
              <a:rPr lang="en-US" sz="1600" b="1" dirty="0">
                <a:latin typeface="Times New Roman" panose="02020603050405020304" pitchFamily="18" charset="0"/>
                <a:cs typeface="Times New Roman" panose="02020603050405020304" pitchFamily="18" charset="0"/>
              </a:rPr>
              <a:t>ledger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Blockchains</a:t>
            </a:r>
            <a:r>
              <a:rPr lang="en-US" sz="1600" dirty="0">
                <a:latin typeface="Times New Roman" panose="02020603050405020304" pitchFamily="18" charset="0"/>
                <a:cs typeface="Times New Roman" panose="02020603050405020304" pitchFamily="18" charset="0"/>
              </a:rPr>
              <a:t> shift the paradigm from information held by a single owner to a shared lifetime history of an asset or transaction. Participants can validate transactions and verify identities and ownership without the need for third-party intermediaries.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b="1" dirty="0" smtClean="0">
                <a:latin typeface="Times New Roman" panose="02020603050405020304" pitchFamily="18" charset="0"/>
                <a:cs typeface="Times New Roman" panose="02020603050405020304" pitchFamily="18" charset="0"/>
              </a:rPr>
              <a:t>Permissions</a:t>
            </a:r>
            <a:r>
              <a:rPr lang="en-US" sz="1600" dirty="0">
                <a:latin typeface="Times New Roman" panose="02020603050405020304" pitchFamily="18" charset="0"/>
                <a:cs typeface="Times New Roman" panose="02020603050405020304" pitchFamily="18" charset="0"/>
              </a:rPr>
              <a:t>: A blockchain for business network can be set up as a members-only club, where every participant has a unique identity, and participants must meet certain criteria to conduct transactions. Participants can conduct </a:t>
            </a:r>
            <a:r>
              <a:rPr lang="en-US" sz="1600" dirty="0" smtClean="0">
                <a:latin typeface="Times New Roman" panose="02020603050405020304" pitchFamily="18" charset="0"/>
                <a:cs typeface="Times New Roman" panose="02020603050405020304" pitchFamily="18" charset="0"/>
              </a:rPr>
              <a:t>transactions </a:t>
            </a:r>
            <a:r>
              <a:rPr lang="en-US" sz="1600" dirty="0">
                <a:latin typeface="Times New Roman" panose="02020603050405020304" pitchFamily="18" charset="0"/>
                <a:cs typeface="Times New Roman" panose="02020603050405020304" pitchFamily="18" charset="0"/>
              </a:rPr>
              <a:t>confident that the person they’re dealing with is who she claims to be. </a:t>
            </a:r>
          </a:p>
          <a:p>
            <a:pPr algn="just">
              <a:lnSpc>
                <a:spcPct val="150000"/>
              </a:lnSpc>
            </a:pPr>
            <a:r>
              <a:rPr lang="en-US" sz="1600" b="1" dirty="0" smtClean="0">
                <a:latin typeface="Times New Roman" panose="02020603050405020304" pitchFamily="18" charset="0"/>
                <a:cs typeface="Times New Roman" panose="02020603050405020304" pitchFamily="18" charset="0"/>
              </a:rPr>
              <a:t>Cryptography</a:t>
            </a:r>
            <a:r>
              <a:rPr lang="en-US" sz="1600" dirty="0">
                <a:latin typeface="Times New Roman" panose="02020603050405020304" pitchFamily="18" charset="0"/>
                <a:cs typeface="Times New Roman" panose="02020603050405020304" pitchFamily="18" charset="0"/>
              </a:rPr>
              <a:t>: Advanced encryption, along with permissions, ensures privacy on the network, preventing unauthorized access to transaction details and deterring fraudulent activity. </a:t>
            </a:r>
          </a:p>
          <a:p>
            <a:pPr algn="just">
              <a:lnSpc>
                <a:spcPct val="150000"/>
              </a:lnSpc>
            </a:pPr>
            <a:r>
              <a:rPr lang="en-US" sz="1600" b="1" dirty="0" smtClean="0">
                <a:latin typeface="Times New Roman" panose="02020603050405020304" pitchFamily="18" charset="0"/>
                <a:cs typeface="Times New Roman" panose="02020603050405020304" pitchFamily="18" charset="0"/>
              </a:rPr>
              <a:t>Consensus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Ensures that all transactions are validated before being appended to the blockchain, and the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itself is highly tamper-resistant.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33</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165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US" dirty="0" smtClean="0"/>
              <a:t>Moving </a:t>
            </a:r>
            <a:r>
              <a:rPr lang="en-US" dirty="0"/>
              <a:t>Closer to Friction-Free Business Networks</a:t>
            </a:r>
            <a:endParaRPr lang="en-IN" dirty="0"/>
          </a:p>
        </p:txBody>
      </p:sp>
      <p:sp>
        <p:nvSpPr>
          <p:cNvPr id="3" name="Content Placeholder 2"/>
          <p:cNvSpPr>
            <a:spLocks noGrp="1"/>
          </p:cNvSpPr>
          <p:nvPr>
            <p:ph idx="1"/>
          </p:nvPr>
        </p:nvSpPr>
        <p:spPr>
          <a:xfrm>
            <a:off x="2152185" y="964837"/>
            <a:ext cx="9473502" cy="5151611"/>
          </a:xfrm>
        </p:spPr>
        <p:txBody>
          <a:bodyPr anchor="t">
            <a:noAutofit/>
          </a:bodyPr>
          <a:lstStyle/>
          <a:p>
            <a:pPr marL="0" indent="0" algn="just">
              <a:lnSpc>
                <a:spcPct val="150000"/>
              </a:lnSpc>
              <a:buNone/>
            </a:pPr>
            <a:r>
              <a:rPr lang="en-IN" u="sng" dirty="0" smtClean="0">
                <a:latin typeface="Times New Roman" panose="02020603050405020304" pitchFamily="18" charset="0"/>
                <a:cs typeface="Times New Roman" panose="02020603050405020304" pitchFamily="18" charset="0"/>
              </a:rPr>
              <a:t>2. Easing </a:t>
            </a:r>
            <a:r>
              <a:rPr lang="en-IN" u="sng" dirty="0">
                <a:latin typeface="Times New Roman" panose="02020603050405020304" pitchFamily="18" charset="0"/>
                <a:cs typeface="Times New Roman" panose="02020603050405020304" pitchFamily="18" charset="0"/>
              </a:rPr>
              <a:t>interaction friction</a:t>
            </a:r>
            <a:endParaRPr lang="en-US" u="sng" dirty="0">
              <a:latin typeface="Times New Roman" panose="02020603050405020304" pitchFamily="18" charset="0"/>
              <a:cs typeface="Times New Roman" panose="02020603050405020304" pitchFamily="18" charset="0"/>
            </a:endParaRPr>
          </a:p>
          <a:p>
            <a:pPr marL="0" indent="0" algn="just">
              <a:lnSpc>
                <a:spcPct val="150000"/>
              </a:lnSpc>
              <a:buNone/>
            </a:pPr>
            <a:r>
              <a:rPr lang="en-US" sz="19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Blockchain </a:t>
            </a:r>
            <a:r>
              <a:rPr lang="en-US" sz="1600" dirty="0">
                <a:latin typeface="Times New Roman" panose="02020603050405020304" pitchFamily="18" charset="0"/>
                <a:cs typeface="Times New Roman" panose="02020603050405020304" pitchFamily="18" charset="0"/>
              </a:rPr>
              <a:t>is particularly well-equipped to reduce interaction friction because it removes the barriers between participants in a transaction. Blockchain properties that reduce interaction friction include the following: </a:t>
            </a:r>
          </a:p>
          <a:p>
            <a:pPr algn="just">
              <a:lnSpc>
                <a:spcPct val="150000"/>
              </a:lnSpc>
            </a:pPr>
            <a:r>
              <a:rPr lang="en-US" sz="1600" b="1" dirty="0" smtClean="0">
                <a:latin typeface="Times New Roman" panose="02020603050405020304" pitchFamily="18" charset="0"/>
                <a:cs typeface="Times New Roman" panose="02020603050405020304" pitchFamily="18" charset="0"/>
              </a:rPr>
              <a:t>State-based </a:t>
            </a:r>
            <a:r>
              <a:rPr lang="en-US" sz="1600" b="1" dirty="0">
                <a:latin typeface="Times New Roman" panose="02020603050405020304" pitchFamily="18" charset="0"/>
                <a:cs typeface="Times New Roman" panose="02020603050405020304" pitchFamily="18" charset="0"/>
              </a:rPr>
              <a:t>communication</a:t>
            </a:r>
            <a:r>
              <a:rPr lang="en-US" sz="1600" dirty="0">
                <a:latin typeface="Times New Roman" panose="02020603050405020304" pitchFamily="18" charset="0"/>
                <a:cs typeface="Times New Roman" panose="02020603050405020304" pitchFamily="18" charset="0"/>
              </a:rPr>
              <a:t>: Today, banks communicate via secure messaging architecture, such as SWIFT, to accomplish tasks, with each bank maintaining its state of the task locally.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b="1" dirty="0" smtClean="0">
                <a:latin typeface="Times New Roman" panose="02020603050405020304" pitchFamily="18" charset="0"/>
                <a:cs typeface="Times New Roman" panose="02020603050405020304" pitchFamily="18" charset="0"/>
              </a:rPr>
              <a:t>Peer-to-peer (P2P) transactions</a:t>
            </a:r>
            <a:r>
              <a:rPr lang="en-US" sz="1600" dirty="0" smtClean="0">
                <a:latin typeface="Times New Roman" panose="02020603050405020304" pitchFamily="18" charset="0"/>
                <a:cs typeface="Times New Roman" panose="02020603050405020304" pitchFamily="18" charset="0"/>
              </a:rPr>
              <a:t>: Participants exchange assets directly, without having to process the transaction through intermediaries or a central point of control </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1600" dirty="0" smtClean="0">
                <a:latin typeface="Times New Roman" panose="02020603050405020304" pitchFamily="18" charset="0"/>
                <a:cs typeface="Times New Roman" panose="02020603050405020304" pitchFamily="18" charset="0"/>
              </a:rPr>
              <a:t> reducing the costs and delays associated with the use of intermediaries. </a:t>
            </a:r>
          </a:p>
          <a:p>
            <a:pPr algn="just">
              <a:lnSpc>
                <a:spcPct val="150000"/>
              </a:lnSpc>
            </a:pPr>
            <a:r>
              <a:rPr lang="en-US" sz="1600" b="1" dirty="0" smtClean="0">
                <a:latin typeface="Times New Roman" panose="02020603050405020304" pitchFamily="18" charset="0"/>
                <a:cs typeface="Times New Roman" panose="02020603050405020304" pitchFamily="18" charset="0"/>
              </a:rPr>
              <a:t>Consensus</a:t>
            </a:r>
            <a:r>
              <a:rPr lang="en-US" sz="1600" dirty="0" smtClean="0">
                <a:latin typeface="Times New Roman" panose="02020603050405020304" pitchFamily="18" charset="0"/>
                <a:cs typeface="Times New Roman" panose="02020603050405020304" pitchFamily="18" charset="0"/>
              </a:rPr>
              <a:t>: In place of intermediaries, blockchain uses consensus algorithms to validate and authorize transactions. Participants can conduct business at a pace of their business decisions. </a:t>
            </a:r>
          </a:p>
          <a:p>
            <a:pPr algn="just">
              <a:lnSpc>
                <a:spcPct val="150000"/>
              </a:lnSpc>
            </a:pPr>
            <a:r>
              <a:rPr lang="en-US" sz="1600" b="1" dirty="0" smtClean="0">
                <a:latin typeface="Times New Roman" panose="02020603050405020304" pitchFamily="18" charset="0"/>
                <a:cs typeface="Times New Roman" panose="02020603050405020304" pitchFamily="18" charset="0"/>
              </a:rPr>
              <a:t>Smart contracts</a:t>
            </a:r>
            <a:r>
              <a:rPr lang="en-US" sz="1600" dirty="0" smtClean="0">
                <a:latin typeface="Times New Roman" panose="02020603050405020304" pitchFamily="18" charset="0"/>
                <a:cs typeface="Times New Roman" panose="02020603050405020304" pitchFamily="18" charset="0"/>
              </a:rPr>
              <a:t>: Smart contracts eliminate the hassles and delays inherent in contracts by building the contract into the transaction. Through smart contracts, the blockchain establishes the conditions under which a transaction or asset exchange can occur.</a:t>
            </a:r>
            <a:endParaRPr lang="en-US" sz="16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34</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645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US" dirty="0" smtClean="0"/>
              <a:t>Moving </a:t>
            </a:r>
            <a:r>
              <a:rPr lang="en-US" dirty="0"/>
              <a:t>Closer to Friction-Free Business Networks</a:t>
            </a:r>
            <a:endParaRPr lang="en-IN" dirty="0"/>
          </a:p>
        </p:txBody>
      </p:sp>
      <p:sp>
        <p:nvSpPr>
          <p:cNvPr id="3" name="Content Placeholder 2"/>
          <p:cNvSpPr>
            <a:spLocks noGrp="1"/>
          </p:cNvSpPr>
          <p:nvPr>
            <p:ph idx="1"/>
          </p:nvPr>
        </p:nvSpPr>
        <p:spPr>
          <a:xfrm>
            <a:off x="1981200" y="964837"/>
            <a:ext cx="9644487" cy="5151611"/>
          </a:xfrm>
        </p:spPr>
        <p:txBody>
          <a:bodyPr anchor="t">
            <a:noAutofit/>
          </a:bodyPr>
          <a:lstStyle/>
          <a:p>
            <a:pPr marL="0" indent="0" algn="just">
              <a:lnSpc>
                <a:spcPct val="150000"/>
              </a:lnSpc>
              <a:buNone/>
            </a:pPr>
            <a:r>
              <a:rPr lang="en-IN" u="sng" dirty="0" smtClean="0">
                <a:latin typeface="Times New Roman" panose="02020603050405020304" pitchFamily="18" charset="0"/>
                <a:cs typeface="Times New Roman" panose="02020603050405020304" pitchFamily="18" charset="0"/>
              </a:rPr>
              <a:t>Easing </a:t>
            </a:r>
            <a:r>
              <a:rPr lang="en-IN" u="sng" dirty="0">
                <a:latin typeface="Times New Roman" panose="02020603050405020304" pitchFamily="18" charset="0"/>
                <a:cs typeface="Times New Roman" panose="02020603050405020304" pitchFamily="18" charset="0"/>
              </a:rPr>
              <a:t>innovation friction</a:t>
            </a:r>
            <a:endParaRPr lang="en-US" u="sng"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Innovation </a:t>
            </a:r>
            <a:r>
              <a:rPr lang="en-US" sz="1800" dirty="0">
                <a:latin typeface="Times New Roman" panose="02020603050405020304" pitchFamily="18" charset="0"/>
                <a:cs typeface="Times New Roman" panose="02020603050405020304" pitchFamily="18" charset="0"/>
              </a:rPr>
              <a:t>friction is possibly the most difficult to overcome through technology alone, but blockchain can help in the </a:t>
            </a:r>
            <a:r>
              <a:rPr lang="en-US" sz="1800" dirty="0" smtClean="0">
                <a:latin typeface="Times New Roman" panose="02020603050405020304" pitchFamily="18" charset="0"/>
                <a:cs typeface="Times New Roman" panose="02020603050405020304" pitchFamily="18" charset="0"/>
              </a:rPr>
              <a:t>following </a:t>
            </a:r>
            <a:r>
              <a:rPr lang="en-US" sz="1800" dirty="0">
                <a:latin typeface="Times New Roman" panose="02020603050405020304" pitchFamily="18" charset="0"/>
                <a:cs typeface="Times New Roman" panose="02020603050405020304" pitchFamily="18" charset="0"/>
              </a:rPr>
              <a:t>ways: </a:t>
            </a:r>
          </a:p>
          <a:p>
            <a:pPr algn="just">
              <a:lnSpc>
                <a:spcPct val="150000"/>
              </a:lnSpc>
            </a:pPr>
            <a:r>
              <a:rPr lang="en-US" sz="1800" b="1" dirty="0" smtClean="0">
                <a:latin typeface="Times New Roman" panose="02020603050405020304" pitchFamily="18" charset="0"/>
                <a:cs typeface="Times New Roman" panose="02020603050405020304" pitchFamily="18" charset="0"/>
              </a:rPr>
              <a:t>Eliminate </a:t>
            </a:r>
            <a:r>
              <a:rPr lang="en-US" sz="1800" b="1" dirty="0">
                <a:latin typeface="Times New Roman" panose="02020603050405020304" pitchFamily="18" charset="0"/>
                <a:cs typeface="Times New Roman" panose="02020603050405020304" pitchFamily="18" charset="0"/>
              </a:rPr>
              <a:t>the cost of complexity</a:t>
            </a:r>
            <a:r>
              <a:rPr lang="en-US" sz="1800" dirty="0">
                <a:latin typeface="Times New Roman" panose="02020603050405020304" pitchFamily="18" charset="0"/>
                <a:cs typeface="Times New Roman" panose="02020603050405020304" pitchFamily="18" charset="0"/>
              </a:rPr>
              <a:t>: As an organization’s operations become increasingly complex, </a:t>
            </a:r>
            <a:r>
              <a:rPr lang="en-US" sz="1800" dirty="0" smtClean="0">
                <a:latin typeface="Times New Roman" panose="02020603050405020304" pitchFamily="18" charset="0"/>
                <a:cs typeface="Times New Roman" panose="02020603050405020304" pitchFamily="18" charset="0"/>
              </a:rPr>
              <a:t>blockchain eradicates </a:t>
            </a:r>
            <a:r>
              <a:rPr lang="en-US" sz="1800" dirty="0">
                <a:latin typeface="Times New Roman" panose="02020603050405020304" pitchFamily="18" charset="0"/>
                <a:cs typeface="Times New Roman" panose="02020603050405020304" pitchFamily="18" charset="0"/>
              </a:rPr>
              <a:t>the cost of complexity and ultimately </a:t>
            </a:r>
            <a:r>
              <a:rPr lang="en-US" sz="1800" dirty="0" smtClean="0">
                <a:latin typeface="Times New Roman" panose="02020603050405020304" pitchFamily="18" charset="0"/>
                <a:cs typeface="Times New Roman" panose="02020603050405020304" pitchFamily="18" charset="0"/>
              </a:rPr>
              <a:t>redefines </a:t>
            </a:r>
            <a:r>
              <a:rPr lang="en-US" sz="1800" dirty="0">
                <a:latin typeface="Times New Roman" panose="02020603050405020304" pitchFamily="18" charset="0"/>
                <a:cs typeface="Times New Roman" panose="02020603050405020304" pitchFamily="18" charset="0"/>
              </a:rPr>
              <a:t>the traditional boundaries of an organization. </a:t>
            </a:r>
          </a:p>
          <a:p>
            <a:pPr algn="just">
              <a:lnSpc>
                <a:spcPct val="150000"/>
              </a:lnSpc>
            </a:pPr>
            <a:r>
              <a:rPr lang="en-US" sz="1800" b="1" dirty="0" smtClean="0">
                <a:latin typeface="Times New Roman" panose="02020603050405020304" pitchFamily="18" charset="0"/>
                <a:cs typeface="Times New Roman" panose="02020603050405020304" pitchFamily="18" charset="0"/>
              </a:rPr>
              <a:t>Reduce </a:t>
            </a:r>
            <a:r>
              <a:rPr lang="en-US" sz="1800" b="1" dirty="0">
                <a:latin typeface="Times New Roman" panose="02020603050405020304" pitchFamily="18" charset="0"/>
                <a:cs typeface="Times New Roman" panose="02020603050405020304" pitchFamily="18" charset="0"/>
              </a:rPr>
              <a:t>costs and delays of regulatory processes</a:t>
            </a:r>
            <a:r>
              <a:rPr lang="en-US" sz="1800" dirty="0">
                <a:latin typeface="Times New Roman" panose="02020603050405020304" pitchFamily="18" charset="0"/>
                <a:cs typeface="Times New Roman" panose="02020603050405020304" pitchFamily="18" charset="0"/>
              </a:rPr>
              <a:t>: Automation can’t entirely eliminate governance through regulation, but it can lower the costs and reduce delays inherent in regulatory </a:t>
            </a:r>
            <a:r>
              <a:rPr lang="en-US" sz="1800" dirty="0" smtClean="0">
                <a:latin typeface="Times New Roman" panose="02020603050405020304" pitchFamily="18" charset="0"/>
                <a:cs typeface="Times New Roman" panose="02020603050405020304" pitchFamily="18" charset="0"/>
              </a:rPr>
              <a:t>processes</a:t>
            </a:r>
          </a:p>
          <a:p>
            <a:pPr algn="just">
              <a:lnSpc>
                <a:spcPct val="150000"/>
              </a:lnSpc>
            </a:pPr>
            <a:r>
              <a:rPr lang="en-US" sz="1800" b="1" dirty="0" smtClean="0">
                <a:latin typeface="Times New Roman" panose="02020603050405020304" pitchFamily="18" charset="0"/>
                <a:cs typeface="Times New Roman" panose="02020603050405020304" pitchFamily="18" charset="0"/>
              </a:rPr>
              <a:t>Expand </a:t>
            </a:r>
            <a:r>
              <a:rPr lang="en-US" sz="1800" b="1" dirty="0">
                <a:latin typeface="Times New Roman" panose="02020603050405020304" pitchFamily="18" charset="0"/>
                <a:cs typeface="Times New Roman" panose="02020603050405020304" pitchFamily="18" charset="0"/>
              </a:rPr>
              <a:t>opportunities</a:t>
            </a:r>
            <a:r>
              <a:rPr lang="en-US" sz="1800" dirty="0">
                <a:latin typeface="Times New Roman" panose="02020603050405020304" pitchFamily="18" charset="0"/>
                <a:cs typeface="Times New Roman" panose="02020603050405020304" pitchFamily="18" charset="0"/>
              </a:rPr>
              <a:t>: Blockchain can be both good and bad for businesses by providing the technology that enables businesses to develop new competitive business models. Some businesses will fail, while others redefine entire industries.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35</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939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US" dirty="0" smtClean="0"/>
              <a:t>Moving </a:t>
            </a:r>
            <a:r>
              <a:rPr lang="en-US" dirty="0"/>
              <a:t>Closer to Friction-Free Business Networks</a:t>
            </a:r>
            <a:endParaRPr lang="en-IN" dirty="0"/>
          </a:p>
        </p:txBody>
      </p:sp>
      <p:sp>
        <p:nvSpPr>
          <p:cNvPr id="3" name="Content Placeholder 2"/>
          <p:cNvSpPr>
            <a:spLocks noGrp="1"/>
          </p:cNvSpPr>
          <p:nvPr>
            <p:ph idx="1"/>
          </p:nvPr>
        </p:nvSpPr>
        <p:spPr>
          <a:xfrm>
            <a:off x="1981200" y="964837"/>
            <a:ext cx="9644487" cy="5151611"/>
          </a:xfrm>
        </p:spPr>
        <p:txBody>
          <a:bodyPr anchor="t">
            <a:noAutofit/>
          </a:bodyPr>
          <a:lstStyle/>
          <a:p>
            <a:pPr marL="0" indent="0" algn="just">
              <a:lnSpc>
                <a:spcPct val="150000"/>
              </a:lnSpc>
              <a:buNone/>
            </a:pPr>
            <a:r>
              <a:rPr lang="en-IN" u="sng" dirty="0" smtClean="0">
                <a:latin typeface="Times New Roman" panose="02020603050405020304" pitchFamily="18" charset="0"/>
                <a:cs typeface="Times New Roman" panose="02020603050405020304" pitchFamily="18" charset="0"/>
              </a:rPr>
              <a:t>Easing </a:t>
            </a:r>
            <a:r>
              <a:rPr lang="en-IN" u="sng" dirty="0">
                <a:latin typeface="Times New Roman" panose="02020603050405020304" pitchFamily="18" charset="0"/>
                <a:cs typeface="Times New Roman" panose="02020603050405020304" pitchFamily="18" charset="0"/>
              </a:rPr>
              <a:t>innovation friction</a:t>
            </a:r>
            <a:endParaRPr lang="en-US" u="sng"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Innovation </a:t>
            </a:r>
            <a:r>
              <a:rPr lang="en-US" sz="1800" dirty="0">
                <a:latin typeface="Times New Roman" panose="02020603050405020304" pitchFamily="18" charset="0"/>
                <a:cs typeface="Times New Roman" panose="02020603050405020304" pitchFamily="18" charset="0"/>
              </a:rPr>
              <a:t>friction is possibly the most difficult to overcome through technology alone, but blockchain can help in the </a:t>
            </a:r>
            <a:r>
              <a:rPr lang="en-US" sz="1800" dirty="0" smtClean="0">
                <a:latin typeface="Times New Roman" panose="02020603050405020304" pitchFamily="18" charset="0"/>
                <a:cs typeface="Times New Roman" panose="02020603050405020304" pitchFamily="18" charset="0"/>
              </a:rPr>
              <a:t>following </a:t>
            </a:r>
            <a:r>
              <a:rPr lang="en-US" sz="1800" dirty="0">
                <a:latin typeface="Times New Roman" panose="02020603050405020304" pitchFamily="18" charset="0"/>
                <a:cs typeface="Times New Roman" panose="02020603050405020304" pitchFamily="18" charset="0"/>
              </a:rPr>
              <a:t>ways: </a:t>
            </a:r>
          </a:p>
          <a:p>
            <a:pPr algn="just">
              <a:lnSpc>
                <a:spcPct val="150000"/>
              </a:lnSpc>
            </a:pPr>
            <a:r>
              <a:rPr lang="en-US" sz="1800" b="1" dirty="0" smtClean="0">
                <a:latin typeface="Times New Roman" panose="02020603050405020304" pitchFamily="18" charset="0"/>
                <a:cs typeface="Times New Roman" panose="02020603050405020304" pitchFamily="18" charset="0"/>
              </a:rPr>
              <a:t>Eliminate </a:t>
            </a:r>
            <a:r>
              <a:rPr lang="en-US" sz="1800" b="1" dirty="0">
                <a:latin typeface="Times New Roman" panose="02020603050405020304" pitchFamily="18" charset="0"/>
                <a:cs typeface="Times New Roman" panose="02020603050405020304" pitchFamily="18" charset="0"/>
              </a:rPr>
              <a:t>the cost of complexity</a:t>
            </a:r>
            <a:r>
              <a:rPr lang="en-US" sz="1800" dirty="0">
                <a:latin typeface="Times New Roman" panose="02020603050405020304" pitchFamily="18" charset="0"/>
                <a:cs typeface="Times New Roman" panose="02020603050405020304" pitchFamily="18" charset="0"/>
              </a:rPr>
              <a:t>: As an organization’s operations become increasingly complex, </a:t>
            </a:r>
            <a:r>
              <a:rPr lang="en-US" sz="1800" dirty="0" smtClean="0">
                <a:latin typeface="Times New Roman" panose="02020603050405020304" pitchFamily="18" charset="0"/>
                <a:cs typeface="Times New Roman" panose="02020603050405020304" pitchFamily="18" charset="0"/>
              </a:rPr>
              <a:t>blockchain eradicates </a:t>
            </a:r>
            <a:r>
              <a:rPr lang="en-US" sz="1800" dirty="0">
                <a:latin typeface="Times New Roman" panose="02020603050405020304" pitchFamily="18" charset="0"/>
                <a:cs typeface="Times New Roman" panose="02020603050405020304" pitchFamily="18" charset="0"/>
              </a:rPr>
              <a:t>the cost of complexity and ultimately </a:t>
            </a:r>
            <a:r>
              <a:rPr lang="en-US" sz="1800" dirty="0" smtClean="0">
                <a:latin typeface="Times New Roman" panose="02020603050405020304" pitchFamily="18" charset="0"/>
                <a:cs typeface="Times New Roman" panose="02020603050405020304" pitchFamily="18" charset="0"/>
              </a:rPr>
              <a:t>redefines </a:t>
            </a:r>
            <a:r>
              <a:rPr lang="en-US" sz="1800" dirty="0">
                <a:latin typeface="Times New Roman" panose="02020603050405020304" pitchFamily="18" charset="0"/>
                <a:cs typeface="Times New Roman" panose="02020603050405020304" pitchFamily="18" charset="0"/>
              </a:rPr>
              <a:t>the traditional boundaries of an organization. </a:t>
            </a:r>
          </a:p>
          <a:p>
            <a:pPr algn="just">
              <a:lnSpc>
                <a:spcPct val="150000"/>
              </a:lnSpc>
            </a:pPr>
            <a:r>
              <a:rPr lang="en-US" sz="1800" b="1" dirty="0" smtClean="0">
                <a:latin typeface="Times New Roman" panose="02020603050405020304" pitchFamily="18" charset="0"/>
                <a:cs typeface="Times New Roman" panose="02020603050405020304" pitchFamily="18" charset="0"/>
              </a:rPr>
              <a:t>Reduce </a:t>
            </a:r>
            <a:r>
              <a:rPr lang="en-US" sz="1800" b="1" dirty="0">
                <a:latin typeface="Times New Roman" panose="02020603050405020304" pitchFamily="18" charset="0"/>
                <a:cs typeface="Times New Roman" panose="02020603050405020304" pitchFamily="18" charset="0"/>
              </a:rPr>
              <a:t>costs and delays of regulatory processes</a:t>
            </a:r>
            <a:r>
              <a:rPr lang="en-US" sz="1800" dirty="0">
                <a:latin typeface="Times New Roman" panose="02020603050405020304" pitchFamily="18" charset="0"/>
                <a:cs typeface="Times New Roman" panose="02020603050405020304" pitchFamily="18" charset="0"/>
              </a:rPr>
              <a:t>: Automation can’t entirely eliminate governance through regulation, but it can lower the costs and reduce delays inherent in regulatory </a:t>
            </a:r>
            <a:r>
              <a:rPr lang="en-US" sz="1800" dirty="0" smtClean="0">
                <a:latin typeface="Times New Roman" panose="02020603050405020304" pitchFamily="18" charset="0"/>
                <a:cs typeface="Times New Roman" panose="02020603050405020304" pitchFamily="18" charset="0"/>
              </a:rPr>
              <a:t>processes</a:t>
            </a:r>
          </a:p>
          <a:p>
            <a:pPr algn="just">
              <a:lnSpc>
                <a:spcPct val="150000"/>
              </a:lnSpc>
            </a:pPr>
            <a:r>
              <a:rPr lang="en-US" sz="1800" b="1" dirty="0" smtClean="0">
                <a:latin typeface="Times New Roman" panose="02020603050405020304" pitchFamily="18" charset="0"/>
                <a:cs typeface="Times New Roman" panose="02020603050405020304" pitchFamily="18" charset="0"/>
              </a:rPr>
              <a:t>Expand </a:t>
            </a:r>
            <a:r>
              <a:rPr lang="en-US" sz="1800" b="1" dirty="0">
                <a:latin typeface="Times New Roman" panose="02020603050405020304" pitchFamily="18" charset="0"/>
                <a:cs typeface="Times New Roman" panose="02020603050405020304" pitchFamily="18" charset="0"/>
              </a:rPr>
              <a:t>opportunities</a:t>
            </a:r>
            <a:r>
              <a:rPr lang="en-US" sz="1800" dirty="0">
                <a:latin typeface="Times New Roman" panose="02020603050405020304" pitchFamily="18" charset="0"/>
                <a:cs typeface="Times New Roman" panose="02020603050405020304" pitchFamily="18" charset="0"/>
              </a:rPr>
              <a:t>: Blockchain can be both good and bad for businesses by providing the technology that enables businesses to develop new competitive business models. Some businesses will fail, while others redefine entire industries.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36</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820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US" sz="6600" dirty="0"/>
              <a:t>Blockchain in Action: Use </a:t>
            </a:r>
            <a:r>
              <a:rPr lang="en-US" sz="6600" dirty="0" smtClean="0"/>
              <a:t>Cases</a:t>
            </a:r>
            <a:endParaRPr lang="en-IN" sz="6600"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37</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68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IN" dirty="0"/>
              <a:t>Financial Services</a:t>
            </a:r>
          </a:p>
        </p:txBody>
      </p:sp>
      <p:sp>
        <p:nvSpPr>
          <p:cNvPr id="3" name="Content Placeholder 2"/>
          <p:cNvSpPr>
            <a:spLocks noGrp="1"/>
          </p:cNvSpPr>
          <p:nvPr>
            <p:ph idx="1"/>
          </p:nvPr>
        </p:nvSpPr>
        <p:spPr>
          <a:xfrm>
            <a:off x="1981200" y="964837"/>
            <a:ext cx="9644487" cy="5151611"/>
          </a:xfrm>
        </p:spPr>
        <p:txBody>
          <a:bodyPr anchor="t">
            <a:noAutofit/>
          </a:bodyPr>
          <a:lstStyle/>
          <a:p>
            <a:pPr marL="0" indent="0" algn="just">
              <a:lnSpc>
                <a:spcPct val="150000"/>
              </a:lnSpc>
              <a:buNone/>
            </a:pPr>
            <a:r>
              <a:rPr lang="en-IN" dirty="0"/>
              <a:t>Commercial financing </a:t>
            </a:r>
            <a:endParaRPr lang="en-IN" dirty="0" smtClean="0"/>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	Businesses </a:t>
            </a:r>
            <a:r>
              <a:rPr lang="en-US" sz="1800" dirty="0">
                <a:latin typeface="Times New Roman" panose="02020603050405020304" pitchFamily="18" charset="0"/>
                <a:cs typeface="Times New Roman" panose="02020603050405020304" pitchFamily="18" charset="0"/>
              </a:rPr>
              <a:t>need to purchase goods and services on credit with end-to-end visibility to avoid and resolve transaction disputes.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For example, IBM Global Financing (IGF) provides financing to its global partners, which enables them to purchase goods and services from suppliers with credit approved by IBM. With over 4,000 partners and suppliers all using different and often </a:t>
            </a:r>
            <a:r>
              <a:rPr lang="en-US" sz="1800" dirty="0" smtClean="0">
                <a:latin typeface="Times New Roman" panose="02020603050405020304" pitchFamily="18" charset="0"/>
                <a:cs typeface="Times New Roman" panose="02020603050405020304" pitchFamily="18" charset="0"/>
              </a:rPr>
              <a:t>incompatible </a:t>
            </a:r>
            <a:r>
              <a:rPr lang="en-US" sz="1800" dirty="0">
                <a:latin typeface="Times New Roman" panose="02020603050405020304" pitchFamily="18" charset="0"/>
                <a:cs typeface="Times New Roman" panose="02020603050405020304" pitchFamily="18" charset="0"/>
              </a:rPr>
              <a:t>systems, IBM moved all the information to the blockchain and presented it to users as a distributed ledger.</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benefits of implementation </a:t>
            </a:r>
            <a:r>
              <a:rPr lang="en-US" sz="1800" dirty="0" smtClean="0">
                <a:latin typeface="Times New Roman" panose="02020603050405020304" pitchFamily="18" charset="0"/>
                <a:cs typeface="Times New Roman" panose="02020603050405020304" pitchFamily="18" charset="0"/>
              </a:rPr>
              <a:t>are:</a:t>
            </a:r>
          </a:p>
          <a:p>
            <a:pPr algn="just">
              <a:lnSpc>
                <a:spcPct val="150000"/>
              </a:lnSpc>
            </a:pPr>
            <a:r>
              <a:rPr lang="en-US" sz="1800" dirty="0" smtClean="0">
                <a:latin typeface="Times New Roman" panose="02020603050405020304" pitchFamily="18" charset="0"/>
                <a:cs typeface="Times New Roman" panose="02020603050405020304" pitchFamily="18" charset="0"/>
              </a:rPr>
              <a:t>Complete </a:t>
            </a:r>
            <a:r>
              <a:rPr lang="en-US" sz="1800" dirty="0">
                <a:latin typeface="Times New Roman" panose="02020603050405020304" pitchFamily="18" charset="0"/>
                <a:cs typeface="Times New Roman" panose="02020603050405020304" pitchFamily="18" charset="0"/>
              </a:rPr>
              <a:t>visibility of the order-to-delivery </a:t>
            </a:r>
            <a:r>
              <a:rPr lang="en-US" sz="1800" dirty="0" smtClean="0">
                <a:latin typeface="Times New Roman" panose="02020603050405020304" pitchFamily="18" charset="0"/>
                <a:cs typeface="Times New Roman" panose="02020603050405020304" pitchFamily="18" charset="0"/>
              </a:rPr>
              <a:t>pipeline.</a:t>
            </a:r>
          </a:p>
          <a:p>
            <a:pPr algn="just">
              <a:lnSpc>
                <a:spcPct val="150000"/>
              </a:lnSpc>
            </a:pPr>
            <a:r>
              <a:rPr lang="en-US" sz="1800" dirty="0" smtClean="0">
                <a:latin typeface="Times New Roman" panose="02020603050405020304" pitchFamily="18" charset="0"/>
                <a:cs typeface="Times New Roman" panose="02020603050405020304" pitchFamily="18" charset="0"/>
              </a:rPr>
              <a:t>Reduction </a:t>
            </a:r>
            <a:r>
              <a:rPr lang="en-US" sz="1800" dirty="0">
                <a:latin typeface="Times New Roman" panose="02020603050405020304" pitchFamily="18" charset="0"/>
                <a:cs typeface="Times New Roman" panose="02020603050405020304" pitchFamily="18" charset="0"/>
              </a:rPr>
              <a:t>in number of disputes </a:t>
            </a:r>
            <a:r>
              <a:rPr lang="en-US" sz="1800" dirty="0" smtClean="0">
                <a:latin typeface="Times New Roman" panose="02020603050405020304" pitchFamily="18" charset="0"/>
                <a:cs typeface="Times New Roman" panose="02020603050405020304" pitchFamily="18" charset="0"/>
              </a:rPr>
              <a:t>filed.</a:t>
            </a:r>
          </a:p>
          <a:p>
            <a:pPr algn="just">
              <a:lnSpc>
                <a:spcPct val="150000"/>
              </a:lnSpc>
            </a:pPr>
            <a:r>
              <a:rPr lang="en-US" sz="1800" dirty="0" smtClean="0">
                <a:latin typeface="Times New Roman" panose="02020603050405020304" pitchFamily="18" charset="0"/>
                <a:cs typeface="Times New Roman" panose="02020603050405020304" pitchFamily="18" charset="0"/>
              </a:rPr>
              <a:t>Reduction </a:t>
            </a:r>
            <a:r>
              <a:rPr lang="en-US" sz="1800" dirty="0">
                <a:latin typeface="Times New Roman" panose="02020603050405020304" pitchFamily="18" charset="0"/>
                <a:cs typeface="Times New Roman" panose="02020603050405020304" pitchFamily="18" charset="0"/>
              </a:rPr>
              <a:t>in the time required to resolve disputes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38</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726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IN" dirty="0"/>
              <a:t>Financial Services</a:t>
            </a:r>
          </a:p>
        </p:txBody>
      </p:sp>
      <p:sp>
        <p:nvSpPr>
          <p:cNvPr id="3" name="Content Placeholder 2"/>
          <p:cNvSpPr>
            <a:spLocks noGrp="1"/>
          </p:cNvSpPr>
          <p:nvPr>
            <p:ph idx="1"/>
          </p:nvPr>
        </p:nvSpPr>
        <p:spPr>
          <a:xfrm>
            <a:off x="2279791" y="809554"/>
            <a:ext cx="9644487" cy="5151611"/>
          </a:xfrm>
        </p:spPr>
        <p:txBody>
          <a:bodyPr anchor="t">
            <a:noAutofit/>
          </a:bodyPr>
          <a:lstStyle/>
          <a:p>
            <a:pPr marL="0" indent="0" algn="just">
              <a:lnSpc>
                <a:spcPct val="150000"/>
              </a:lnSpc>
              <a:buNone/>
            </a:pPr>
            <a:r>
              <a:rPr lang="en-IN" dirty="0"/>
              <a:t>Trade </a:t>
            </a:r>
            <a:r>
              <a:rPr lang="en-IN" dirty="0" smtClean="0"/>
              <a:t>finance</a:t>
            </a:r>
          </a:p>
          <a:p>
            <a:pPr algn="just">
              <a:lnSpc>
                <a:spcPct val="150000"/>
              </a:lnSpc>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Businesses need a way to streamline the process of obtaining approvals from multiple legal entities (customs, port authorities, trucking or rail transportation firms, and so on) for the movement of goods across borders.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blockchain can be used by the legal entities to sign all approvals, and it keeps all parties informed regarding the approval status</a:t>
            </a:r>
            <a:r>
              <a:rPr lang="en-US" sz="1800" dirty="0" smtClean="0">
                <a:latin typeface="Times New Roman" panose="02020603050405020304" pitchFamily="18" charset="0"/>
                <a:cs typeface="Times New Roman" panose="02020603050405020304" pitchFamily="18" charset="0"/>
              </a:rPr>
              <a:t>, like  </a:t>
            </a:r>
            <a:r>
              <a:rPr lang="en-US" sz="1800" dirty="0">
                <a:latin typeface="Times New Roman" panose="02020603050405020304" pitchFamily="18" charset="0"/>
                <a:cs typeface="Times New Roman" panose="02020603050405020304" pitchFamily="18" charset="0"/>
              </a:rPr>
              <a:t>when goods are received, and when payment is transferred from the importer’s to the exporter’s bank.</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benefits for trade finance include the </a:t>
            </a:r>
            <a:r>
              <a:rPr lang="en-US" sz="1800" dirty="0" smtClean="0">
                <a:latin typeface="Times New Roman" panose="02020603050405020304" pitchFamily="18" charset="0"/>
                <a:cs typeface="Times New Roman" panose="02020603050405020304" pitchFamily="18" charset="0"/>
              </a:rPr>
              <a:t>following:</a:t>
            </a:r>
          </a:p>
          <a:p>
            <a:pPr algn="just">
              <a:lnSpc>
                <a:spcPct val="150000"/>
              </a:lnSpc>
            </a:pPr>
            <a:r>
              <a:rPr lang="en-US" sz="1800" dirty="0">
                <a:latin typeface="Times New Roman" panose="02020603050405020304" pitchFamily="18" charset="0"/>
                <a:cs typeface="Times New Roman" panose="02020603050405020304" pitchFamily="18" charset="0"/>
              </a:rPr>
              <a:t>Complex processes simplified into a single process, all accessing a shadow </a:t>
            </a:r>
            <a:r>
              <a:rPr lang="en-US" sz="1800" dirty="0" smtClean="0">
                <a:latin typeface="Times New Roman" panose="02020603050405020304" pitchFamily="18" charset="0"/>
                <a:cs typeface="Times New Roman" panose="02020603050405020304" pitchFamily="18" charset="0"/>
              </a:rPr>
              <a:t>ledger.</a:t>
            </a:r>
          </a:p>
          <a:p>
            <a:pPr algn="just">
              <a:lnSpc>
                <a:spcPct val="150000"/>
              </a:lnSpc>
            </a:pPr>
            <a:r>
              <a:rPr lang="en-US" sz="1800" dirty="0" smtClean="0">
                <a:latin typeface="Times New Roman" panose="02020603050405020304" pitchFamily="18" charset="0"/>
                <a:cs typeface="Times New Roman" panose="02020603050405020304" pitchFamily="18" charset="0"/>
              </a:rPr>
              <a:t>Increased </a:t>
            </a:r>
            <a:r>
              <a:rPr lang="en-US" sz="1800" dirty="0">
                <a:latin typeface="Times New Roman" panose="02020603050405020304" pitchFamily="18" charset="0"/>
                <a:cs typeface="Times New Roman" panose="02020603050405020304" pitchFamily="18" charset="0"/>
              </a:rPr>
              <a:t>access to capital, because it’s not caught up in long settlement times or errors and </a:t>
            </a:r>
            <a:r>
              <a:rPr lang="en-US" sz="1800" dirty="0" smtClean="0">
                <a:latin typeface="Times New Roman" panose="02020603050405020304" pitchFamily="18" charset="0"/>
                <a:cs typeface="Times New Roman" panose="02020603050405020304" pitchFamily="18" charset="0"/>
              </a:rPr>
              <a:t>disputes.</a:t>
            </a:r>
          </a:p>
          <a:p>
            <a:pPr algn="just">
              <a:lnSpc>
                <a:spcPct val="150000"/>
              </a:lnSpc>
            </a:pPr>
            <a:r>
              <a:rPr lang="en-US" sz="1800" dirty="0" smtClean="0">
                <a:latin typeface="Times New Roman" panose="02020603050405020304" pitchFamily="18" charset="0"/>
                <a:cs typeface="Times New Roman" panose="02020603050405020304" pitchFamily="18" charset="0"/>
              </a:rPr>
              <a:t>Increased </a:t>
            </a:r>
            <a:r>
              <a:rPr lang="en-US" sz="1800" dirty="0">
                <a:latin typeface="Times New Roman" panose="02020603050405020304" pitchFamily="18" charset="0"/>
                <a:cs typeface="Times New Roman" panose="02020603050405020304" pitchFamily="18" charset="0"/>
              </a:rPr>
              <a:t>trust and accountability among enterprises, regulators, and </a:t>
            </a:r>
            <a:r>
              <a:rPr lang="en-US" sz="1800" dirty="0" smtClean="0">
                <a:latin typeface="Times New Roman" panose="02020603050405020304" pitchFamily="18" charset="0"/>
                <a:cs typeface="Times New Roman" panose="02020603050405020304" pitchFamily="18" charset="0"/>
              </a:rPr>
              <a:t>consumers</a:t>
            </a:r>
            <a:endParaRPr lang="en-US" sz="18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39</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56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a:t>The emergence of bitcoin</a:t>
            </a:r>
          </a:p>
        </p:txBody>
      </p:sp>
      <p:sp>
        <p:nvSpPr>
          <p:cNvPr id="3" name="Content Placeholder 2"/>
          <p:cNvSpPr>
            <a:spLocks noGrp="1"/>
          </p:cNvSpPr>
          <p:nvPr>
            <p:ph idx="1"/>
          </p:nvPr>
        </p:nvSpPr>
        <p:spPr>
          <a:xfrm>
            <a:off x="1418674" y="1940299"/>
            <a:ext cx="10018713" cy="4995760"/>
          </a:xfrm>
        </p:spPr>
        <p:txBody>
          <a:bodyPr>
            <a:normAutofit lnSpcReduction="10000"/>
          </a:bodyPr>
          <a:lstStyle/>
          <a:p>
            <a:pPr algn="just"/>
            <a:r>
              <a:rPr lang="en-US" sz="2000" dirty="0" smtClean="0">
                <a:latin typeface="Times New Roman" panose="02020603050405020304" pitchFamily="18" charset="0"/>
                <a:cs typeface="Times New Roman" panose="02020603050405020304" pitchFamily="18" charset="0"/>
              </a:rPr>
              <a:t>One </a:t>
            </a:r>
            <a:r>
              <a:rPr lang="en-US" sz="2000" dirty="0">
                <a:latin typeface="Times New Roman" panose="02020603050405020304" pitchFamily="18" charset="0"/>
                <a:cs typeface="Times New Roman" panose="02020603050405020304" pitchFamily="18" charset="0"/>
              </a:rPr>
              <a:t>solution that has been developed to address the complexities, vulnerabilities, inefficiencies, and costs of current transaction systems is bitcoin  — a digital currency that was launched in 2009 by a mysterious person (or persons) known only by the pseudonym Satoshi </a:t>
            </a:r>
            <a:r>
              <a:rPr lang="en-US" sz="2000" dirty="0" err="1">
                <a:latin typeface="Times New Roman" panose="02020603050405020304" pitchFamily="18" charset="0"/>
                <a:cs typeface="Times New Roman" panose="02020603050405020304" pitchFamily="18" charset="0"/>
              </a:rPr>
              <a:t>Nakamoto</a:t>
            </a:r>
            <a:r>
              <a:rPr lang="en-US" sz="2000" dirty="0" smtClean="0">
                <a:latin typeface="Times New Roman" panose="02020603050405020304" pitchFamily="18" charset="0"/>
                <a:cs typeface="Times New Roman" panose="02020603050405020304" pitchFamily="18" charset="0"/>
              </a:rPr>
              <a:t>.</a:t>
            </a:r>
          </a:p>
          <a:p>
            <a:pPr algn="just"/>
            <a:r>
              <a:rPr lang="en-US" sz="2100" dirty="0">
                <a:latin typeface="Times New Roman" panose="02020603050405020304" pitchFamily="18" charset="0"/>
                <a:cs typeface="Times New Roman" panose="02020603050405020304" pitchFamily="18" charset="0"/>
              </a:rPr>
              <a:t>Unlike traditional currencies, which are issued by central banks, bitcoin has no central monetary authority.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No </a:t>
            </a:r>
            <a:r>
              <a:rPr lang="en-US" sz="2100" dirty="0">
                <a:latin typeface="Times New Roman" panose="02020603050405020304" pitchFamily="18" charset="0"/>
                <a:cs typeface="Times New Roman" panose="02020603050405020304" pitchFamily="18" charset="0"/>
              </a:rPr>
              <a:t>one controls it.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Bitcoins </a:t>
            </a:r>
            <a:r>
              <a:rPr lang="en-US" sz="2100" dirty="0">
                <a:latin typeface="Times New Roman" panose="02020603050405020304" pitchFamily="18" charset="0"/>
                <a:cs typeface="Times New Roman" panose="02020603050405020304" pitchFamily="18" charset="0"/>
              </a:rPr>
              <a:t>aren’t printed like dollars or euros; they’re “mined” by people and increasingly by businesses, running computers all around the world, using software that solves mathematical </a:t>
            </a:r>
            <a:r>
              <a:rPr lang="en-US" sz="2100" dirty="0" smtClean="0">
                <a:latin typeface="Times New Roman" panose="02020603050405020304" pitchFamily="18" charset="0"/>
                <a:cs typeface="Times New Roman" panose="02020603050405020304" pitchFamily="18" charset="0"/>
              </a:rPr>
              <a:t>puzzles. </a:t>
            </a:r>
          </a:p>
          <a:p>
            <a:pPr algn="just"/>
            <a:r>
              <a:rPr lang="en-US" sz="2100" dirty="0" smtClean="0">
                <a:latin typeface="Times New Roman" panose="02020603050405020304" pitchFamily="18" charset="0"/>
                <a:cs typeface="Times New Roman" panose="02020603050405020304" pitchFamily="18" charset="0"/>
              </a:rPr>
              <a:t>Rather </a:t>
            </a:r>
            <a:r>
              <a:rPr lang="en-US" sz="2100" dirty="0">
                <a:latin typeface="Times New Roman" panose="02020603050405020304" pitchFamily="18" charset="0"/>
                <a:cs typeface="Times New Roman" panose="02020603050405020304" pitchFamily="18" charset="0"/>
              </a:rPr>
              <a:t>than rely on a central monetary authority to monitor, verify, and approve transactions and manage the money supply, bitcoin is enabled by a peer-to-peer computer network made up of its users’ machines, akin to the networks that underpin </a:t>
            </a:r>
            <a:r>
              <a:rPr lang="en-US" sz="2100" dirty="0" err="1">
                <a:latin typeface="Times New Roman" panose="02020603050405020304" pitchFamily="18" charset="0"/>
                <a:cs typeface="Times New Roman" panose="02020603050405020304" pitchFamily="18" charset="0"/>
              </a:rPr>
              <a:t>BitTorrent</a:t>
            </a:r>
            <a:r>
              <a:rPr lang="en-US" sz="2100" dirty="0">
                <a:latin typeface="Times New Roman" panose="02020603050405020304" pitchFamily="18" charset="0"/>
                <a:cs typeface="Times New Roman" panose="02020603050405020304" pitchFamily="18" charset="0"/>
              </a:rPr>
              <a:t> and Skype.</a:t>
            </a: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738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IN" dirty="0"/>
              <a:t>Financial Services</a:t>
            </a:r>
          </a:p>
        </p:txBody>
      </p:sp>
      <p:sp>
        <p:nvSpPr>
          <p:cNvPr id="3" name="Content Placeholder 2"/>
          <p:cNvSpPr>
            <a:spLocks noGrp="1"/>
          </p:cNvSpPr>
          <p:nvPr>
            <p:ph idx="1"/>
          </p:nvPr>
        </p:nvSpPr>
        <p:spPr>
          <a:xfrm>
            <a:off x="1981200" y="964837"/>
            <a:ext cx="9644487" cy="5151611"/>
          </a:xfrm>
        </p:spPr>
        <p:txBody>
          <a:bodyPr anchor="t">
            <a:noAutofit/>
          </a:bodyPr>
          <a:lstStyle/>
          <a:p>
            <a:pPr marL="0" indent="0" algn="just">
              <a:lnSpc>
                <a:spcPct val="150000"/>
              </a:lnSpc>
              <a:buNone/>
            </a:pPr>
            <a:r>
              <a:rPr lang="en-IN" dirty="0"/>
              <a:t>Cross-border </a:t>
            </a:r>
            <a:r>
              <a:rPr lang="en-IN" dirty="0" smtClean="0"/>
              <a:t>transactions</a:t>
            </a:r>
          </a:p>
          <a:p>
            <a:pPr algn="just">
              <a:lnSpc>
                <a:spcPct val="150000"/>
              </a:lnSpc>
            </a:pPr>
            <a:r>
              <a:rPr lang="en-US" sz="1800" dirty="0" smtClean="0">
                <a:latin typeface="Times New Roman" panose="02020603050405020304" pitchFamily="18" charset="0"/>
                <a:cs typeface="Times New Roman" panose="02020603050405020304" pitchFamily="18" charset="0"/>
              </a:rPr>
              <a:t>Banks </a:t>
            </a:r>
            <a:r>
              <a:rPr lang="en-US" sz="1800" dirty="0">
                <a:latin typeface="Times New Roman" panose="02020603050405020304" pitchFamily="18" charset="0"/>
                <a:cs typeface="Times New Roman" panose="02020603050405020304" pitchFamily="18" charset="0"/>
              </a:rPr>
              <a:t>need a way to manage </a:t>
            </a:r>
            <a:r>
              <a:rPr lang="en-US" sz="1800" dirty="0" err="1">
                <a:latin typeface="Times New Roman" panose="02020603050405020304" pitchFamily="18" charset="0"/>
                <a:cs typeface="Times New Roman" panose="02020603050405020304" pitchFamily="18" charset="0"/>
              </a:rPr>
              <a:t>nostro</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vostro</a:t>
            </a:r>
            <a:r>
              <a:rPr lang="en-US" sz="1800" dirty="0">
                <a:latin typeface="Times New Roman" panose="02020603050405020304" pitchFamily="18" charset="0"/>
                <a:cs typeface="Times New Roman" panose="02020603050405020304" pitchFamily="18" charset="0"/>
              </a:rPr>
              <a:t> accounts.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err="1" smtClean="0">
                <a:latin typeface="Times New Roman" panose="02020603050405020304" pitchFamily="18" charset="0"/>
                <a:cs typeface="Times New Roman" panose="02020603050405020304" pitchFamily="18" charset="0"/>
              </a:rPr>
              <a:t>Nostro</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(ours) refers to an account a domestic bank holds in a foreign bank in the foreign country’s currency.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Vostro </a:t>
            </a:r>
            <a:r>
              <a:rPr lang="en-US" sz="1800" dirty="0">
                <a:latin typeface="Times New Roman" panose="02020603050405020304" pitchFamily="18" charset="0"/>
                <a:cs typeface="Times New Roman" panose="02020603050405020304" pitchFamily="18" charset="0"/>
              </a:rPr>
              <a:t>(yours) is how the foreign bank refers to that account. Such accounts are used to facilitate and simplify trade and foreign exchange transactions through reconciliation. </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benefits </a:t>
            </a:r>
            <a:r>
              <a:rPr lang="en-US" sz="1800" dirty="0" smtClean="0">
                <a:latin typeface="Times New Roman" panose="02020603050405020304" pitchFamily="18" charset="0"/>
                <a:cs typeface="Times New Roman" panose="02020603050405020304" pitchFamily="18" charset="0"/>
              </a:rPr>
              <a:t>are:</a:t>
            </a: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ability to manage transactions across all of a bank’s </a:t>
            </a:r>
            <a:r>
              <a:rPr lang="en-US" sz="1800" dirty="0" err="1">
                <a:latin typeface="Times New Roman" panose="02020603050405020304" pitchFamily="18" charset="0"/>
                <a:cs typeface="Times New Roman" panose="02020603050405020304" pitchFamily="18" charset="0"/>
              </a:rPr>
              <a:t>vostro</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nostro</a:t>
            </a:r>
            <a:r>
              <a:rPr lang="en-US" sz="1800" dirty="0">
                <a:latin typeface="Times New Roman" panose="02020603050405020304" pitchFamily="18" charset="0"/>
                <a:cs typeface="Times New Roman" panose="02020603050405020304" pitchFamily="18" charset="0"/>
              </a:rPr>
              <a:t> accounts through a single </a:t>
            </a:r>
            <a:r>
              <a:rPr lang="en-US" sz="1800" dirty="0" smtClean="0">
                <a:latin typeface="Times New Roman" panose="02020603050405020304" pitchFamily="18" charset="0"/>
                <a:cs typeface="Times New Roman" panose="02020603050405020304" pitchFamily="18" charset="0"/>
              </a:rPr>
              <a:t>interface.</a:t>
            </a:r>
          </a:p>
          <a:p>
            <a:pPr algn="just">
              <a:lnSpc>
                <a:spcPct val="150000"/>
              </a:lnSpc>
            </a:pPr>
            <a:r>
              <a:rPr lang="en-US" sz="1800" dirty="0" smtClean="0">
                <a:latin typeface="Times New Roman" panose="02020603050405020304" pitchFamily="18" charset="0"/>
                <a:cs typeface="Times New Roman" panose="02020603050405020304" pitchFamily="18" charset="0"/>
              </a:rPr>
              <a:t>Greater </a:t>
            </a:r>
            <a:r>
              <a:rPr lang="en-US" sz="1800" dirty="0">
                <a:latin typeface="Times New Roman" panose="02020603050405020304" pitchFamily="18" charset="0"/>
                <a:cs typeface="Times New Roman" panose="02020603050405020304" pitchFamily="18" charset="0"/>
              </a:rPr>
              <a:t>visibility of transaction status, current balance, and tracking over </a:t>
            </a:r>
            <a:r>
              <a:rPr lang="en-US" sz="1800" dirty="0" smtClean="0">
                <a:latin typeface="Times New Roman" panose="02020603050405020304" pitchFamily="18" charset="0"/>
                <a:cs typeface="Times New Roman" panose="02020603050405020304" pitchFamily="18" charset="0"/>
              </a:rPr>
              <a:t>time.</a:t>
            </a:r>
          </a:p>
          <a:p>
            <a:pPr algn="just">
              <a:lnSpc>
                <a:spcPct val="150000"/>
              </a:lnSpc>
            </a:pPr>
            <a:r>
              <a:rPr lang="en-US" sz="1800" dirty="0" smtClean="0">
                <a:latin typeface="Times New Roman" panose="02020603050405020304" pitchFamily="18" charset="0"/>
                <a:cs typeface="Times New Roman" panose="02020603050405020304" pitchFamily="18" charset="0"/>
              </a:rPr>
              <a:t>Consistent</a:t>
            </a:r>
            <a:r>
              <a:rPr lang="en-US" sz="1800" dirty="0">
                <a:latin typeface="Times New Roman" panose="02020603050405020304" pitchFamily="18" charset="0"/>
                <a:cs typeface="Times New Roman" panose="02020603050405020304" pitchFamily="18" charset="0"/>
              </a:rPr>
              <a:t>, timely, and accurate picture across all </a:t>
            </a:r>
            <a:r>
              <a:rPr lang="en-US" sz="1800" dirty="0" err="1">
                <a:latin typeface="Times New Roman" panose="02020603050405020304" pitchFamily="18" charset="0"/>
                <a:cs typeface="Times New Roman" panose="02020603050405020304" pitchFamily="18" charset="0"/>
              </a:rPr>
              <a:t>nostro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vostro</a:t>
            </a:r>
            <a:r>
              <a:rPr lang="en-US" sz="1800" dirty="0">
                <a:latin typeface="Times New Roman" panose="02020603050405020304" pitchFamily="18" charset="0"/>
                <a:cs typeface="Times New Roman" panose="02020603050405020304" pitchFamily="18" charset="0"/>
              </a:rPr>
              <a:t> accounts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40</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234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IN" dirty="0"/>
              <a:t>Financial Services</a:t>
            </a:r>
          </a:p>
        </p:txBody>
      </p:sp>
      <p:sp>
        <p:nvSpPr>
          <p:cNvPr id="3" name="Content Placeholder 2"/>
          <p:cNvSpPr>
            <a:spLocks noGrp="1"/>
          </p:cNvSpPr>
          <p:nvPr>
            <p:ph idx="1"/>
          </p:nvPr>
        </p:nvSpPr>
        <p:spPr>
          <a:xfrm>
            <a:off x="1981200" y="964837"/>
            <a:ext cx="9644487" cy="5151611"/>
          </a:xfrm>
        </p:spPr>
        <p:txBody>
          <a:bodyPr anchor="t">
            <a:noAutofit/>
          </a:bodyPr>
          <a:lstStyle/>
          <a:p>
            <a:pPr marL="0" indent="0" algn="just">
              <a:lnSpc>
                <a:spcPct val="150000"/>
              </a:lnSpc>
              <a:buNone/>
            </a:pPr>
            <a:r>
              <a:rPr lang="en-IN" dirty="0" smtClean="0"/>
              <a:t>Insurance</a:t>
            </a:r>
          </a:p>
          <a:p>
            <a:pPr algn="just">
              <a:lnSpc>
                <a:spcPct val="150000"/>
              </a:lnSpc>
            </a:pPr>
            <a:r>
              <a:rPr lang="en-US" sz="1800" dirty="0" smtClean="0">
                <a:latin typeface="Times New Roman" panose="02020603050405020304" pitchFamily="18" charset="0"/>
                <a:cs typeface="Times New Roman" panose="02020603050405020304" pitchFamily="18" charset="0"/>
              </a:rPr>
              <a:t>Insurance providers need an efficient way to process claims, verify that an insurable event (such as an accident) actually occurred, and provide customers with fair and timely payouts. </a:t>
            </a:r>
          </a:p>
          <a:p>
            <a:pPr algn="just">
              <a:lnSpc>
                <a:spcPct val="150000"/>
              </a:lnSpc>
            </a:pPr>
            <a:r>
              <a:rPr lang="en-US" sz="1800" dirty="0" smtClean="0">
                <a:latin typeface="Times New Roman" panose="02020603050405020304" pitchFamily="18" charset="0"/>
                <a:cs typeface="Times New Roman" panose="02020603050405020304" pitchFamily="18" charset="0"/>
              </a:rPr>
              <a:t>With automated insurance claim processing, policy conditions are written into a smart contract stored on the blockchain and connected to publicly available data via the Internet.</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The benefits of implementation are:</a:t>
            </a:r>
          </a:p>
          <a:p>
            <a:pPr algn="just">
              <a:lnSpc>
                <a:spcPct val="150000"/>
              </a:lnSpc>
            </a:pPr>
            <a:r>
              <a:rPr lang="en-US" sz="1800" dirty="0" smtClean="0">
                <a:latin typeface="Times New Roman" panose="02020603050405020304" pitchFamily="18" charset="0"/>
                <a:cs typeface="Times New Roman" panose="02020603050405020304" pitchFamily="18" charset="0"/>
              </a:rPr>
              <a:t>Eliminates </a:t>
            </a:r>
            <a:r>
              <a:rPr lang="en-US" sz="1800" dirty="0">
                <a:latin typeface="Times New Roman" panose="02020603050405020304" pitchFamily="18" charset="0"/>
                <a:cs typeface="Times New Roman" panose="02020603050405020304" pitchFamily="18" charset="0"/>
              </a:rPr>
              <a:t>the cost of processing insurance </a:t>
            </a:r>
            <a:r>
              <a:rPr lang="en-US" sz="1800" dirty="0" smtClean="0">
                <a:latin typeface="Times New Roman" panose="02020603050405020304" pitchFamily="18" charset="0"/>
                <a:cs typeface="Times New Roman" panose="02020603050405020304" pitchFamily="18" charset="0"/>
              </a:rPr>
              <a:t>claims.</a:t>
            </a:r>
          </a:p>
          <a:p>
            <a:pPr algn="just">
              <a:lnSpc>
                <a:spcPct val="150000"/>
              </a:lnSpc>
            </a:pPr>
            <a:r>
              <a:rPr lang="en-US" sz="1800" dirty="0" smtClean="0">
                <a:latin typeface="Times New Roman" panose="02020603050405020304" pitchFamily="18" charset="0"/>
                <a:cs typeface="Times New Roman" panose="02020603050405020304" pitchFamily="18" charset="0"/>
              </a:rPr>
              <a:t>Reduces </a:t>
            </a:r>
            <a:r>
              <a:rPr lang="en-US" sz="1800" dirty="0">
                <a:latin typeface="Times New Roman" panose="02020603050405020304" pitchFamily="18" charset="0"/>
                <a:cs typeface="Times New Roman" panose="02020603050405020304" pitchFamily="18" charset="0"/>
              </a:rPr>
              <a:t>the opportunity for insurance </a:t>
            </a:r>
            <a:r>
              <a:rPr lang="en-US" sz="1800" dirty="0" smtClean="0">
                <a:latin typeface="Times New Roman" panose="02020603050405020304" pitchFamily="18" charset="0"/>
                <a:cs typeface="Times New Roman" panose="02020603050405020304" pitchFamily="18" charset="0"/>
              </a:rPr>
              <a:t>fraud.</a:t>
            </a:r>
          </a:p>
          <a:p>
            <a:pPr algn="just">
              <a:lnSpc>
                <a:spcPct val="150000"/>
              </a:lnSpc>
            </a:pPr>
            <a:r>
              <a:rPr lang="en-US" sz="1800" dirty="0" smtClean="0">
                <a:latin typeface="Times New Roman" panose="02020603050405020304" pitchFamily="18" charset="0"/>
                <a:cs typeface="Times New Roman" panose="02020603050405020304" pitchFamily="18" charset="0"/>
              </a:rPr>
              <a:t>Improves </a:t>
            </a:r>
            <a:r>
              <a:rPr lang="en-US" sz="1800" dirty="0">
                <a:latin typeface="Times New Roman" panose="02020603050405020304" pitchFamily="18" charset="0"/>
                <a:cs typeface="Times New Roman" panose="02020603050405020304" pitchFamily="18" charset="0"/>
              </a:rPr>
              <a:t>customer satisfaction</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41</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532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IN" dirty="0"/>
              <a:t>Financial Services</a:t>
            </a:r>
          </a:p>
        </p:txBody>
      </p:sp>
      <p:sp>
        <p:nvSpPr>
          <p:cNvPr id="3" name="Content Placeholder 2"/>
          <p:cNvSpPr>
            <a:spLocks noGrp="1"/>
          </p:cNvSpPr>
          <p:nvPr>
            <p:ph idx="1"/>
          </p:nvPr>
        </p:nvSpPr>
        <p:spPr>
          <a:xfrm>
            <a:off x="1981200" y="964837"/>
            <a:ext cx="9644487" cy="5151611"/>
          </a:xfrm>
        </p:spPr>
        <p:txBody>
          <a:bodyPr anchor="t">
            <a:noAutofit/>
          </a:bodyPr>
          <a:lstStyle/>
          <a:p>
            <a:pPr marL="0" indent="0" algn="just">
              <a:lnSpc>
                <a:spcPct val="150000"/>
              </a:lnSpc>
              <a:buNone/>
            </a:pPr>
            <a:r>
              <a:rPr lang="en-IN" dirty="0" smtClean="0"/>
              <a:t>Government</a:t>
            </a:r>
          </a:p>
          <a:p>
            <a:pPr algn="just">
              <a:lnSpc>
                <a:spcPct val="150000"/>
              </a:lnSpc>
            </a:pP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considerable amount of government involves recording </a:t>
            </a:r>
            <a:r>
              <a:rPr lang="en-US" sz="1800" dirty="0" smtClean="0">
                <a:latin typeface="Times New Roman" panose="02020603050405020304" pitchFamily="18" charset="0"/>
                <a:cs typeface="Times New Roman" panose="02020603050405020304" pitchFamily="18" charset="0"/>
              </a:rPr>
              <a:t>transactions </a:t>
            </a:r>
            <a:r>
              <a:rPr lang="en-US" sz="1800" dirty="0">
                <a:latin typeface="Times New Roman" panose="02020603050405020304" pitchFamily="18" charset="0"/>
                <a:cs typeface="Times New Roman" panose="02020603050405020304" pitchFamily="18" charset="0"/>
              </a:rPr>
              <a:t>and tracking ownership of assets, all of which can be made more efficient and transparent through the use of blockchain</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Organizations can apply blockchain by issuing digitally </a:t>
            </a:r>
            <a:r>
              <a:rPr lang="en-US" sz="1800" dirty="0" smtClean="0">
                <a:latin typeface="Times New Roman" panose="02020603050405020304" pitchFamily="18" charset="0"/>
                <a:cs typeface="Times New Roman" panose="02020603050405020304" pitchFamily="18" charset="0"/>
              </a:rPr>
              <a:t>authenticated </a:t>
            </a:r>
            <a:r>
              <a:rPr lang="en-US" sz="1800" dirty="0">
                <a:latin typeface="Times New Roman" panose="02020603050405020304" pitchFamily="18" charset="0"/>
                <a:cs typeface="Times New Roman" panose="02020603050405020304" pitchFamily="18" charset="0"/>
              </a:rPr>
              <a:t>birth certificates that are unforgeable, time-stamped, and accessible to anyone in the world.</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The benefits of implementation are:</a:t>
            </a:r>
          </a:p>
          <a:p>
            <a:pPr algn="just">
              <a:lnSpc>
                <a:spcPct val="150000"/>
              </a:lnSpc>
            </a:pPr>
            <a:r>
              <a:rPr lang="en-US" sz="1800" dirty="0" smtClean="0">
                <a:latin typeface="Times New Roman" panose="02020603050405020304" pitchFamily="18" charset="0"/>
                <a:cs typeface="Times New Roman" panose="02020603050405020304" pitchFamily="18" charset="0"/>
              </a:rPr>
              <a:t>Reduced </a:t>
            </a:r>
            <a:r>
              <a:rPr lang="en-US" sz="1800" dirty="0">
                <a:latin typeface="Times New Roman" panose="02020603050405020304" pitchFamily="18" charset="0"/>
                <a:cs typeface="Times New Roman" panose="02020603050405020304" pitchFamily="18" charset="0"/>
              </a:rPr>
              <a:t>costs and time in identity </a:t>
            </a:r>
            <a:r>
              <a:rPr lang="en-US" sz="1800" dirty="0" smtClean="0">
                <a:latin typeface="Times New Roman" panose="02020603050405020304" pitchFamily="18" charset="0"/>
                <a:cs typeface="Times New Roman" panose="02020603050405020304" pitchFamily="18" charset="0"/>
              </a:rPr>
              <a:t>verification.</a:t>
            </a:r>
          </a:p>
          <a:p>
            <a:pPr algn="just">
              <a:lnSpc>
                <a:spcPct val="150000"/>
              </a:lnSpc>
            </a:pPr>
            <a:r>
              <a:rPr lang="en-US" sz="1800" dirty="0" smtClean="0">
                <a:latin typeface="Times New Roman" panose="02020603050405020304" pitchFamily="18" charset="0"/>
                <a:cs typeface="Times New Roman" panose="02020603050405020304" pitchFamily="18" charset="0"/>
              </a:rPr>
              <a:t>Reduction </a:t>
            </a:r>
            <a:r>
              <a:rPr lang="en-US" sz="1800" dirty="0">
                <a:latin typeface="Times New Roman" panose="02020603050405020304" pitchFamily="18" charset="0"/>
                <a:cs typeface="Times New Roman" panose="02020603050405020304" pitchFamily="18" charset="0"/>
              </a:rPr>
              <a:t>in human </a:t>
            </a:r>
            <a:r>
              <a:rPr lang="en-US" sz="1800" dirty="0" smtClean="0">
                <a:latin typeface="Times New Roman" panose="02020603050405020304" pitchFamily="18" charset="0"/>
                <a:cs typeface="Times New Roman" panose="02020603050405020304" pitchFamily="18" charset="0"/>
              </a:rPr>
              <a:t>trafficking.</a:t>
            </a:r>
          </a:p>
          <a:p>
            <a:pPr algn="just">
              <a:lnSpc>
                <a:spcPct val="150000"/>
              </a:lnSpc>
            </a:pPr>
            <a:r>
              <a:rPr lang="en-US" sz="1800" dirty="0" smtClean="0">
                <a:latin typeface="Times New Roman" panose="02020603050405020304" pitchFamily="18" charset="0"/>
                <a:cs typeface="Times New Roman" panose="02020603050405020304" pitchFamily="18" charset="0"/>
              </a:rPr>
              <a:t>Transparency </a:t>
            </a:r>
            <a:r>
              <a:rPr lang="en-US" sz="1800" dirty="0">
                <a:latin typeface="Times New Roman" panose="02020603050405020304" pitchFamily="18" charset="0"/>
                <a:cs typeface="Times New Roman" panose="02020603050405020304" pitchFamily="18" charset="0"/>
              </a:rPr>
              <a:t>in grant allocations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839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IN" dirty="0"/>
              <a:t>Financial Services</a:t>
            </a:r>
          </a:p>
        </p:txBody>
      </p:sp>
      <p:sp>
        <p:nvSpPr>
          <p:cNvPr id="3" name="Content Placeholder 2"/>
          <p:cNvSpPr>
            <a:spLocks noGrp="1"/>
          </p:cNvSpPr>
          <p:nvPr>
            <p:ph idx="1"/>
          </p:nvPr>
        </p:nvSpPr>
        <p:spPr>
          <a:xfrm>
            <a:off x="2068484" y="790586"/>
            <a:ext cx="9644487" cy="5151611"/>
          </a:xfrm>
        </p:spPr>
        <p:txBody>
          <a:bodyPr anchor="t">
            <a:noAutofit/>
          </a:bodyPr>
          <a:lstStyle/>
          <a:p>
            <a:pPr marL="0" indent="0" algn="just">
              <a:lnSpc>
                <a:spcPct val="150000"/>
              </a:lnSpc>
              <a:buNone/>
            </a:pPr>
            <a:r>
              <a:rPr lang="en-IN" dirty="0"/>
              <a:t>Supply Chain </a:t>
            </a:r>
            <a:r>
              <a:rPr lang="en-IN" dirty="0" smtClean="0"/>
              <a:t>Management</a:t>
            </a:r>
          </a:p>
          <a:p>
            <a:pPr algn="just">
              <a:lnSpc>
                <a:spcPct val="150000"/>
              </a:lnSpc>
            </a:pPr>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something goes wrong with a complex “system of systems,” such as an aircraft, it’s important to know the provenance, through supply chain management, of each component, down to the manufacturer, production date, batch, and even the manufacturing machine program.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Blockchain </a:t>
            </a:r>
            <a:r>
              <a:rPr lang="en-US" sz="1800" dirty="0">
                <a:latin typeface="Times New Roman" panose="02020603050405020304" pitchFamily="18" charset="0"/>
                <a:cs typeface="Times New Roman" panose="02020603050405020304" pitchFamily="18" charset="0"/>
              </a:rPr>
              <a:t>holds complete provenance details of each component part, accessible by each manufacturer in the production process, the aircraft owners, maintainers, and government regulators.</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The benefits of implementation are:</a:t>
            </a:r>
          </a:p>
          <a:p>
            <a:pPr algn="just">
              <a:lnSpc>
                <a:spcPct val="150000"/>
              </a:lnSpc>
            </a:pPr>
            <a:r>
              <a:rPr lang="en-US" sz="1800" dirty="0" smtClean="0">
                <a:latin typeface="Times New Roman" panose="02020603050405020304" pitchFamily="18" charset="0"/>
                <a:cs typeface="Times New Roman" panose="02020603050405020304" pitchFamily="18" charset="0"/>
              </a:rPr>
              <a:t>Increased </a:t>
            </a:r>
            <a:r>
              <a:rPr lang="en-US" sz="1800" dirty="0">
                <a:latin typeface="Times New Roman" panose="02020603050405020304" pitchFamily="18" charset="0"/>
                <a:cs typeface="Times New Roman" panose="02020603050405020304" pitchFamily="18" charset="0"/>
              </a:rPr>
              <a:t>trust because no single authority “owns” the provenance </a:t>
            </a:r>
            <a:r>
              <a:rPr lang="en-US" sz="1800" dirty="0" smtClean="0">
                <a:latin typeface="Times New Roman" panose="02020603050405020304" pitchFamily="18" charset="0"/>
                <a:cs typeface="Times New Roman" panose="02020603050405020304" pitchFamily="18" charset="0"/>
              </a:rPr>
              <a:t>information.</a:t>
            </a:r>
          </a:p>
          <a:p>
            <a:pPr algn="just">
              <a:lnSpc>
                <a:spcPct val="150000"/>
              </a:lnSpc>
            </a:pPr>
            <a:r>
              <a:rPr lang="en-US" sz="1800" dirty="0" smtClean="0">
                <a:latin typeface="Times New Roman" panose="02020603050405020304" pitchFamily="18" charset="0"/>
                <a:cs typeface="Times New Roman" panose="02020603050405020304" pitchFamily="18" charset="0"/>
              </a:rPr>
              <a:t>Increased </a:t>
            </a:r>
            <a:r>
              <a:rPr lang="en-US" sz="1800" dirty="0">
                <a:latin typeface="Times New Roman" panose="02020603050405020304" pitchFamily="18" charset="0"/>
                <a:cs typeface="Times New Roman" panose="02020603050405020304" pitchFamily="18" charset="0"/>
              </a:rPr>
              <a:t>efficiencies lead to reductions in time taken to diagnose and remedy a fault improving system </a:t>
            </a:r>
            <a:r>
              <a:rPr lang="en-US" sz="1800" dirty="0" smtClean="0">
                <a:latin typeface="Times New Roman" panose="02020603050405020304" pitchFamily="18" charset="0"/>
                <a:cs typeface="Times New Roman" panose="02020603050405020304" pitchFamily="18" charset="0"/>
              </a:rPr>
              <a:t>utilization.</a:t>
            </a:r>
          </a:p>
          <a:p>
            <a:pPr algn="just">
              <a:lnSpc>
                <a:spcPct val="150000"/>
              </a:lnSpc>
            </a:pPr>
            <a:r>
              <a:rPr lang="en-US" sz="1800" dirty="0" smtClean="0">
                <a:latin typeface="Times New Roman" panose="02020603050405020304" pitchFamily="18" charset="0"/>
                <a:cs typeface="Times New Roman" panose="02020603050405020304" pitchFamily="18" charset="0"/>
              </a:rPr>
              <a:t>Specific </a:t>
            </a:r>
            <a:r>
              <a:rPr lang="en-US" sz="1800" dirty="0">
                <a:latin typeface="Times New Roman" panose="02020603050405020304" pitchFamily="18" charset="0"/>
                <a:cs typeface="Times New Roman" panose="02020603050405020304" pitchFamily="18" charset="0"/>
              </a:rPr>
              <a:t>recalls rather than cross fleet/generic</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43</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384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IN" dirty="0"/>
              <a:t>Financial Services</a:t>
            </a:r>
          </a:p>
        </p:txBody>
      </p:sp>
      <p:sp>
        <p:nvSpPr>
          <p:cNvPr id="3" name="Content Placeholder 2"/>
          <p:cNvSpPr>
            <a:spLocks noGrp="1"/>
          </p:cNvSpPr>
          <p:nvPr>
            <p:ph idx="1"/>
          </p:nvPr>
        </p:nvSpPr>
        <p:spPr>
          <a:xfrm>
            <a:off x="1981200" y="964837"/>
            <a:ext cx="9644487" cy="5151611"/>
          </a:xfrm>
        </p:spPr>
        <p:txBody>
          <a:bodyPr anchor="t">
            <a:noAutofit/>
          </a:bodyPr>
          <a:lstStyle/>
          <a:p>
            <a:pPr marL="0" indent="0" algn="just">
              <a:lnSpc>
                <a:spcPct val="150000"/>
              </a:lnSpc>
              <a:buNone/>
            </a:pPr>
            <a:r>
              <a:rPr lang="en-IN" dirty="0" smtClean="0"/>
              <a:t>Healthcare</a:t>
            </a: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healthcare industry needs a more efficient and secure system for managing medical records, pre-authorizing payments, settling insurance claims, and performing and recording other complex transactions.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Electronic </a:t>
            </a:r>
            <a:r>
              <a:rPr lang="en-US" sz="1800" dirty="0">
                <a:latin typeface="Times New Roman" panose="02020603050405020304" pitchFamily="18" charset="0"/>
                <a:cs typeface="Times New Roman" panose="02020603050405020304" pitchFamily="18" charset="0"/>
              </a:rPr>
              <a:t>medical records are currently maintained in data </a:t>
            </a:r>
            <a:r>
              <a:rPr lang="en-US" sz="1800" dirty="0" smtClean="0">
                <a:latin typeface="Times New Roman" panose="02020603050405020304" pitchFamily="18" charset="0"/>
                <a:cs typeface="Times New Roman" panose="02020603050405020304" pitchFamily="18" charset="0"/>
              </a:rPr>
              <a:t>centers </a:t>
            </a:r>
            <a:r>
              <a:rPr lang="en-US" sz="1800" dirty="0">
                <a:latin typeface="Times New Roman" panose="02020603050405020304" pitchFamily="18" charset="0"/>
                <a:cs typeface="Times New Roman" panose="02020603050405020304" pitchFamily="18" charset="0"/>
              </a:rPr>
              <a:t>(in a cloud-like environment), and access is limited to </a:t>
            </a:r>
            <a:r>
              <a:rPr lang="en-US" sz="1800" dirty="0" smtClean="0">
                <a:latin typeface="Times New Roman" panose="02020603050405020304" pitchFamily="18" charset="0"/>
                <a:cs typeface="Times New Roman" panose="02020603050405020304" pitchFamily="18" charset="0"/>
              </a:rPr>
              <a:t>hospital </a:t>
            </a:r>
            <a:r>
              <a:rPr lang="en-US" sz="1800" dirty="0">
                <a:latin typeface="Times New Roman" panose="02020603050405020304" pitchFamily="18" charset="0"/>
                <a:cs typeface="Times New Roman" panose="02020603050405020304" pitchFamily="18" charset="0"/>
              </a:rPr>
              <a:t>and care provider networks.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Centralization </a:t>
            </a:r>
            <a:r>
              <a:rPr lang="en-US" sz="1800" dirty="0">
                <a:latin typeface="Times New Roman" panose="02020603050405020304" pitchFamily="18" charset="0"/>
                <a:cs typeface="Times New Roman" panose="02020603050405020304" pitchFamily="18" charset="0"/>
              </a:rPr>
              <a:t>of such information makes it vulnerable to security breach and can be expensive.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Blockchain </a:t>
            </a:r>
            <a:r>
              <a:rPr lang="en-US" sz="1800" dirty="0">
                <a:latin typeface="Times New Roman" panose="02020603050405020304" pitchFamily="18" charset="0"/>
                <a:cs typeface="Times New Roman" panose="02020603050405020304" pitchFamily="18" charset="0"/>
              </a:rPr>
              <a:t>holds the complete medical history for each patient, with multiple granularities of control by the patient, doctors, regulators, hospitals, insurers, and so on, providing a secure mechanism to record and maintain</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44</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721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IN" dirty="0"/>
              <a:t>Financial Services</a:t>
            </a:r>
          </a:p>
        </p:txBody>
      </p:sp>
      <p:sp>
        <p:nvSpPr>
          <p:cNvPr id="3" name="Content Placeholder 2"/>
          <p:cNvSpPr>
            <a:spLocks noGrp="1"/>
          </p:cNvSpPr>
          <p:nvPr>
            <p:ph idx="1"/>
          </p:nvPr>
        </p:nvSpPr>
        <p:spPr>
          <a:xfrm>
            <a:off x="1981200" y="964837"/>
            <a:ext cx="9644487" cy="5151611"/>
          </a:xfrm>
        </p:spPr>
        <p:txBody>
          <a:bodyPr anchor="t">
            <a:noAutofit/>
          </a:bodyPr>
          <a:lstStyle/>
          <a:p>
            <a:pPr marL="0" indent="0" algn="just">
              <a:lnSpc>
                <a:spcPct val="150000"/>
              </a:lnSpc>
              <a:buNone/>
            </a:pPr>
            <a:r>
              <a:rPr lang="en-IN" dirty="0" smtClean="0"/>
              <a:t>Healthcare</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benefits </a:t>
            </a:r>
            <a:r>
              <a:rPr lang="en-US" sz="1800" dirty="0" smtClean="0">
                <a:latin typeface="Times New Roman" panose="02020603050405020304" pitchFamily="18" charset="0"/>
                <a:cs typeface="Times New Roman" panose="02020603050405020304" pitchFamily="18" charset="0"/>
              </a:rPr>
              <a:t>are:</a:t>
            </a:r>
          </a:p>
          <a:p>
            <a:pPr algn="just">
              <a:lnSpc>
                <a:spcPct val="150000"/>
              </a:lnSpc>
            </a:pPr>
            <a:r>
              <a:rPr lang="en-US" sz="1800" dirty="0" smtClean="0">
                <a:latin typeface="Times New Roman" panose="02020603050405020304" pitchFamily="18" charset="0"/>
                <a:cs typeface="Times New Roman" panose="02020603050405020304" pitchFamily="18" charset="0"/>
              </a:rPr>
              <a:t>Tamper-resistant </a:t>
            </a:r>
            <a:r>
              <a:rPr lang="en-US" sz="1800" dirty="0">
                <a:latin typeface="Times New Roman" panose="02020603050405020304" pitchFamily="18" charset="0"/>
                <a:cs typeface="Times New Roman" panose="02020603050405020304" pitchFamily="18" charset="0"/>
              </a:rPr>
              <a:t>means of storing medical </a:t>
            </a:r>
            <a:r>
              <a:rPr lang="en-US" sz="1800" dirty="0" smtClean="0">
                <a:latin typeface="Times New Roman" panose="02020603050405020304" pitchFamily="18" charset="0"/>
                <a:cs typeface="Times New Roman" panose="02020603050405020304" pitchFamily="18" charset="0"/>
              </a:rPr>
              <a:t>history.</a:t>
            </a:r>
          </a:p>
          <a:p>
            <a:pPr algn="just">
              <a:lnSpc>
                <a:spcPct val="150000"/>
              </a:lnSpc>
            </a:pPr>
            <a:r>
              <a:rPr lang="en-US" sz="1800" dirty="0" smtClean="0">
                <a:latin typeface="Times New Roman" panose="02020603050405020304" pitchFamily="18" charset="0"/>
                <a:cs typeface="Times New Roman" panose="02020603050405020304" pitchFamily="18" charset="0"/>
              </a:rPr>
              <a:t>Reduced </a:t>
            </a:r>
            <a:r>
              <a:rPr lang="en-US" sz="1800" dirty="0">
                <a:latin typeface="Times New Roman" panose="02020603050405020304" pitchFamily="18" charset="0"/>
                <a:cs typeface="Times New Roman" panose="02020603050405020304" pitchFamily="18" charset="0"/>
              </a:rPr>
              <a:t>time in resolution of insurance claims and increased efficiency in providing insurance </a:t>
            </a:r>
            <a:r>
              <a:rPr lang="en-US" sz="1800" dirty="0" smtClean="0">
                <a:latin typeface="Times New Roman" panose="02020603050405020304" pitchFamily="18" charset="0"/>
                <a:cs typeface="Times New Roman" panose="02020603050405020304" pitchFamily="18" charset="0"/>
              </a:rPr>
              <a:t>quotes.</a:t>
            </a:r>
          </a:p>
          <a:p>
            <a:pPr algn="just">
              <a:lnSpc>
                <a:spcPct val="150000"/>
              </a:lnSpc>
            </a:pPr>
            <a:r>
              <a:rPr lang="en-US" sz="1800" dirty="0" smtClean="0">
                <a:latin typeface="Times New Roman" panose="02020603050405020304" pitchFamily="18" charset="0"/>
                <a:cs typeface="Times New Roman" panose="02020603050405020304" pitchFamily="18" charset="0"/>
              </a:rPr>
              <a:t>Complete </a:t>
            </a:r>
            <a:r>
              <a:rPr lang="en-US" sz="1800" dirty="0">
                <a:latin typeface="Times New Roman" panose="02020603050405020304" pitchFamily="18" charset="0"/>
                <a:cs typeface="Times New Roman" panose="02020603050405020304" pitchFamily="18" charset="0"/>
              </a:rPr>
              <a:t>medical history of the patient for use by physicians for precise drug recommendations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45</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948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IN" dirty="0"/>
              <a:t>Financial Services</a:t>
            </a:r>
          </a:p>
        </p:txBody>
      </p:sp>
      <p:sp>
        <p:nvSpPr>
          <p:cNvPr id="3" name="Content Placeholder 2"/>
          <p:cNvSpPr>
            <a:spLocks noGrp="1"/>
          </p:cNvSpPr>
          <p:nvPr>
            <p:ph idx="1"/>
          </p:nvPr>
        </p:nvSpPr>
        <p:spPr>
          <a:xfrm>
            <a:off x="1981200" y="964837"/>
            <a:ext cx="9644487" cy="5151611"/>
          </a:xfrm>
        </p:spPr>
        <p:txBody>
          <a:bodyPr anchor="t">
            <a:noAutofit/>
          </a:bodyPr>
          <a:lstStyle/>
          <a:p>
            <a:pPr marL="0" indent="0" algn="just">
              <a:lnSpc>
                <a:spcPct val="150000"/>
              </a:lnSpc>
              <a:buNone/>
            </a:pPr>
            <a:r>
              <a:rPr lang="en-US" dirty="0"/>
              <a:t>The Internet of Things (</a:t>
            </a:r>
            <a:r>
              <a:rPr lang="en-US" dirty="0" err="1"/>
              <a:t>IoT</a:t>
            </a:r>
            <a:r>
              <a:rPr lang="en-US" dirty="0"/>
              <a:t>) </a:t>
            </a:r>
            <a:endParaRPr lang="en-US" dirty="0" smtClean="0"/>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machines interact with one another, any relevant interactions can be reported by the machines and recorded in the blockchain to increase efficiency and accuracy and reduce costs. The trade logistics use case applies blockchain to automate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processes</a:t>
            </a:r>
            <a:r>
              <a:rPr lang="en-US" sz="18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benefits are:</a:t>
            </a:r>
          </a:p>
          <a:p>
            <a:pPr algn="just">
              <a:lnSpc>
                <a:spcPct val="150000"/>
              </a:lnSpc>
            </a:pPr>
            <a:r>
              <a:rPr lang="en-US" sz="1800" dirty="0" smtClean="0">
                <a:latin typeface="Times New Roman" panose="02020603050405020304" pitchFamily="18" charset="0"/>
                <a:cs typeface="Times New Roman" panose="02020603050405020304" pitchFamily="18" charset="0"/>
              </a:rPr>
              <a:t>Greater </a:t>
            </a:r>
            <a:r>
              <a:rPr lang="en-US" sz="1800" dirty="0">
                <a:latin typeface="Times New Roman" panose="02020603050405020304" pitchFamily="18" charset="0"/>
                <a:cs typeface="Times New Roman" panose="02020603050405020304" pitchFamily="18" charset="0"/>
              </a:rPr>
              <a:t>transparency of shipment progress improves </a:t>
            </a:r>
            <a:r>
              <a:rPr lang="en-US" sz="1800" dirty="0" smtClean="0">
                <a:latin typeface="Times New Roman" panose="02020603050405020304" pitchFamily="18" charset="0"/>
                <a:cs typeface="Times New Roman" panose="02020603050405020304" pitchFamily="18" charset="0"/>
              </a:rPr>
              <a:t>efficiency.</a:t>
            </a:r>
          </a:p>
          <a:p>
            <a:pPr algn="just">
              <a:lnSpc>
                <a:spcPct val="150000"/>
              </a:lnSpc>
            </a:pPr>
            <a:r>
              <a:rPr lang="en-US" sz="1800" dirty="0" smtClean="0">
                <a:latin typeface="Times New Roman" panose="02020603050405020304" pitchFamily="18" charset="0"/>
                <a:cs typeface="Times New Roman" panose="02020603050405020304" pitchFamily="18" charset="0"/>
              </a:rPr>
              <a:t>Trust </a:t>
            </a:r>
            <a:r>
              <a:rPr lang="en-US" sz="1800" dirty="0">
                <a:latin typeface="Times New Roman" panose="02020603050405020304" pitchFamily="18" charset="0"/>
                <a:cs typeface="Times New Roman" panose="02020603050405020304" pitchFamily="18" charset="0"/>
              </a:rPr>
              <a:t>grows, as all transactions are indelibly </a:t>
            </a:r>
            <a:r>
              <a:rPr lang="en-US" sz="1800" dirty="0" smtClean="0">
                <a:latin typeface="Times New Roman" panose="02020603050405020304" pitchFamily="18" charset="0"/>
                <a:cs typeface="Times New Roman" panose="02020603050405020304" pitchFamily="18" charset="0"/>
              </a:rPr>
              <a:t>recorded.</a:t>
            </a:r>
          </a:p>
          <a:p>
            <a:pPr algn="just">
              <a:lnSpc>
                <a:spcPct val="150000"/>
              </a:lnSpc>
            </a:pPr>
            <a:r>
              <a:rPr lang="en-US" sz="1800" dirty="0" smtClean="0">
                <a:latin typeface="Times New Roman" panose="02020603050405020304" pitchFamily="18" charset="0"/>
                <a:cs typeface="Times New Roman" panose="02020603050405020304" pitchFamily="18" charset="0"/>
              </a:rPr>
              <a:t>Accuracy </a:t>
            </a:r>
            <a:r>
              <a:rPr lang="en-US" sz="1800" dirty="0">
                <a:latin typeface="Times New Roman" panose="02020603050405020304" pitchFamily="18" charset="0"/>
                <a:cs typeface="Times New Roman" panose="02020603050405020304" pitchFamily="18" charset="0"/>
              </a:rPr>
              <a:t>is improved and costs are cut through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participation.</a:t>
            </a:r>
          </a:p>
          <a:p>
            <a:pPr algn="just">
              <a:lnSpc>
                <a:spcPct val="150000"/>
              </a:lnSpc>
            </a:pPr>
            <a:r>
              <a:rPr lang="en-US" sz="1800" dirty="0" smtClean="0">
                <a:latin typeface="Times New Roman" panose="02020603050405020304" pitchFamily="18" charset="0"/>
                <a:cs typeface="Times New Roman" panose="02020603050405020304" pitchFamily="18" charset="0"/>
              </a:rPr>
              <a:t>Participants </a:t>
            </a:r>
            <a:r>
              <a:rPr lang="en-US" sz="1800" dirty="0">
                <a:latin typeface="Times New Roman" panose="02020603050405020304" pitchFamily="18" charset="0"/>
                <a:cs typeface="Times New Roman" panose="02020603050405020304" pitchFamily="18" charset="0"/>
              </a:rPr>
              <a:t>gain the ability to optimize and automate business processes through </a:t>
            </a:r>
            <a:r>
              <a:rPr lang="en-US" sz="1800" dirty="0" err="1" smtClean="0">
                <a:latin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Future </a:t>
            </a:r>
            <a:r>
              <a:rPr lang="en-US" sz="1800" dirty="0">
                <a:latin typeface="Times New Roman" panose="02020603050405020304" pitchFamily="18" charset="0"/>
                <a:cs typeface="Times New Roman" panose="02020603050405020304" pitchFamily="18" charset="0"/>
              </a:rPr>
              <a:t>vision allows for “freight autonomy.” </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46</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844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US" sz="6600" dirty="0" err="1" smtClean="0"/>
              <a:t>Hyperledger</a:t>
            </a:r>
            <a:r>
              <a:rPr lang="en-US" sz="6600" dirty="0"/>
              <a:t>, a Linux Foundation Project</a:t>
            </a:r>
            <a:endParaRPr lang="en-IN" sz="6600"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47</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8660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US" dirty="0" err="1">
                <a:latin typeface="Times New Roman" panose="02020603050405020304" pitchFamily="18" charset="0"/>
                <a:cs typeface="Times New Roman" panose="02020603050405020304" pitchFamily="18" charset="0"/>
              </a:rPr>
              <a:t>Hyperledger</a:t>
            </a:r>
            <a:endParaRPr lang="en-IN" dirty="0"/>
          </a:p>
        </p:txBody>
      </p:sp>
      <p:sp>
        <p:nvSpPr>
          <p:cNvPr id="3" name="Content Placeholder 2"/>
          <p:cNvSpPr>
            <a:spLocks noGrp="1"/>
          </p:cNvSpPr>
          <p:nvPr>
            <p:ph idx="1"/>
          </p:nvPr>
        </p:nvSpPr>
        <p:spPr>
          <a:xfrm>
            <a:off x="1981200" y="964837"/>
            <a:ext cx="9644487" cy="5151611"/>
          </a:xfrm>
        </p:spPr>
        <p:txBody>
          <a:bodyPr anchor="t">
            <a:noAutofit/>
          </a:bodyPr>
          <a:lstStyle/>
          <a:p>
            <a:pPr marL="0" indent="0" algn="just">
              <a:lnSpc>
                <a:spcPct val="150000"/>
              </a:lnSpc>
              <a:buNone/>
            </a:pPr>
            <a:r>
              <a:rPr lang="en-US" dirty="0" smtClean="0"/>
              <a:t>History</a:t>
            </a:r>
            <a:endParaRPr lang="en-IN" dirty="0" smtClean="0"/>
          </a:p>
          <a:p>
            <a:pPr algn="just">
              <a:lnSpc>
                <a:spcPct val="150000"/>
              </a:lnSpc>
            </a:pPr>
            <a:r>
              <a:rPr lang="en-US" sz="1800" dirty="0" err="1" smtClean="0">
                <a:latin typeface="Times New Roman" panose="02020603050405020304" pitchFamily="18" charset="0"/>
                <a:cs typeface="Times New Roman" panose="02020603050405020304" pitchFamily="18" charset="0"/>
              </a:rPr>
              <a:t>Hyperledger</a:t>
            </a:r>
            <a:r>
              <a:rPr lang="en-US" sz="1800" dirty="0">
                <a:latin typeface="Times New Roman" panose="02020603050405020304" pitchFamily="18" charset="0"/>
                <a:cs typeface="Times New Roman" panose="02020603050405020304" pitchFamily="18" charset="0"/>
              </a:rPr>
              <a:t>, a Linux Foundation project, is an open-source community to help advance technology and thought leadership.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deemed an “umbrella” for developer communities building open-source blockchain and related technologies.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err="1" smtClean="0">
                <a:latin typeface="Times New Roman" panose="02020603050405020304" pitchFamily="18" charset="0"/>
                <a:cs typeface="Times New Roman" panose="02020603050405020304" pitchFamily="18" charset="0"/>
              </a:rPr>
              <a:t>Hyperledger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was announced and formally named in December 2015 by 17 companies in a collaborative effort created to advance blockchain technology for cross-industry use in business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err="1">
                <a:latin typeface="Times New Roman" panose="02020603050405020304" pitchFamily="18" charset="0"/>
                <a:cs typeface="Times New Roman" panose="02020603050405020304" pitchFamily="18" charset="0"/>
              </a:rPr>
              <a:t>Hyperledger</a:t>
            </a:r>
            <a:r>
              <a:rPr lang="en-US" sz="1800" dirty="0">
                <a:latin typeface="Times New Roman" panose="02020603050405020304" pitchFamily="18" charset="0"/>
                <a:cs typeface="Times New Roman" panose="02020603050405020304" pitchFamily="18" charset="0"/>
              </a:rPr>
              <a:t> is curated by the Linux Foundation, which provides tools, training, and events to scale any open source project.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IBM </a:t>
            </a:r>
            <a:r>
              <a:rPr lang="en-US" sz="1800" dirty="0">
                <a:latin typeface="Times New Roman" panose="02020603050405020304" pitchFamily="18" charset="0"/>
                <a:cs typeface="Times New Roman" panose="02020603050405020304" pitchFamily="18" charset="0"/>
              </a:rPr>
              <a:t>initially contributed what was then called Open Blockchain and is now called Fabric, and arguably that is the biggest/highest profile project. </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48</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950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US" dirty="0" err="1">
                <a:latin typeface="Times New Roman" panose="02020603050405020304" pitchFamily="18" charset="0"/>
                <a:cs typeface="Times New Roman" panose="02020603050405020304" pitchFamily="18" charset="0"/>
              </a:rPr>
              <a:t>Hyperledger</a:t>
            </a:r>
            <a:endParaRPr lang="en-IN" dirty="0"/>
          </a:p>
        </p:txBody>
      </p:sp>
      <p:sp>
        <p:nvSpPr>
          <p:cNvPr id="3" name="Content Placeholder 2"/>
          <p:cNvSpPr>
            <a:spLocks noGrp="1"/>
          </p:cNvSpPr>
          <p:nvPr>
            <p:ph idx="1"/>
          </p:nvPr>
        </p:nvSpPr>
        <p:spPr>
          <a:xfrm>
            <a:off x="1981200" y="964837"/>
            <a:ext cx="9644487" cy="5151611"/>
          </a:xfrm>
        </p:spPr>
        <p:txBody>
          <a:bodyPr anchor="t">
            <a:noAutofit/>
          </a:bodyPr>
          <a:lstStyle/>
          <a:p>
            <a:pPr marL="0" indent="0" algn="just">
              <a:lnSpc>
                <a:spcPct val="150000"/>
              </a:lnSpc>
              <a:buNone/>
            </a:pPr>
            <a:r>
              <a:rPr lang="en-IN" dirty="0" err="1"/>
              <a:t>Hyperledger</a:t>
            </a:r>
            <a:r>
              <a:rPr lang="en-IN" dirty="0"/>
              <a:t> Vision </a:t>
            </a:r>
            <a:endParaRPr lang="en-IN" dirty="0" smtClean="0"/>
          </a:p>
          <a:p>
            <a:pPr algn="just">
              <a:lnSpc>
                <a:spcPct val="150000"/>
              </a:lnSpc>
            </a:pPr>
            <a:r>
              <a:rPr lang="en-US" sz="1800" dirty="0" smtClean="0">
                <a:latin typeface="Times New Roman" panose="02020603050405020304" pitchFamily="18" charset="0"/>
                <a:cs typeface="Times New Roman" panose="02020603050405020304" pitchFamily="18" charset="0"/>
              </a:rPr>
              <a:t>To provide </a:t>
            </a:r>
            <a:r>
              <a:rPr lang="en-US" sz="1800" dirty="0">
                <a:solidFill>
                  <a:srgbClr val="FF0000"/>
                </a:solidFill>
                <a:latin typeface="Times New Roman" panose="02020603050405020304" pitchFamily="18" charset="0"/>
                <a:cs typeface="Times New Roman" panose="02020603050405020304" pitchFamily="18" charset="0"/>
              </a:rPr>
              <a:t>robust and efficient </a:t>
            </a:r>
            <a:r>
              <a:rPr lang="en-US" sz="1800" dirty="0" smtClean="0">
                <a:solidFill>
                  <a:srgbClr val="FF0000"/>
                </a:solidFill>
                <a:latin typeface="Times New Roman" panose="02020603050405020304" pitchFamily="18" charset="0"/>
                <a:cs typeface="Times New Roman" panose="02020603050405020304" pitchFamily="18" charset="0"/>
              </a:rPr>
              <a:t>standards </a:t>
            </a:r>
            <a:r>
              <a:rPr lang="en-US" sz="1800" dirty="0">
                <a:latin typeface="Times New Roman" panose="02020603050405020304" pitchFamily="18" charset="0"/>
                <a:cs typeface="Times New Roman" panose="02020603050405020304" pitchFamily="18" charset="0"/>
              </a:rPr>
              <a:t>for blockchain ledger technology to facilitate mainstream commercial adoption</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Another goal </a:t>
            </a:r>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to provide a </a:t>
            </a:r>
            <a:r>
              <a:rPr lang="en-US" sz="1800" dirty="0">
                <a:solidFill>
                  <a:srgbClr val="FF0000"/>
                </a:solidFill>
                <a:latin typeface="Times New Roman" panose="02020603050405020304" pitchFamily="18" charset="0"/>
                <a:cs typeface="Times New Roman" panose="02020603050405020304" pitchFamily="18" charset="0"/>
              </a:rPr>
              <a:t>modular blockchain technology </a:t>
            </a:r>
            <a:r>
              <a:rPr lang="en-US" sz="1800" dirty="0">
                <a:latin typeface="Times New Roman" panose="02020603050405020304" pitchFamily="18" charset="0"/>
                <a:cs typeface="Times New Roman" panose="02020603050405020304" pitchFamily="18" charset="0"/>
              </a:rPr>
              <a:t>that contains a </a:t>
            </a:r>
            <a:r>
              <a:rPr lang="en-US" sz="1800" dirty="0">
                <a:solidFill>
                  <a:srgbClr val="FF0000"/>
                </a:solidFill>
                <a:latin typeface="Times New Roman" panose="02020603050405020304" pitchFamily="18" charset="0"/>
                <a:cs typeface="Times New Roman" panose="02020603050405020304" pitchFamily="18" charset="0"/>
              </a:rPr>
              <a:t>rich, easy-to-use application </a:t>
            </a:r>
            <a:r>
              <a:rPr lang="en-US" sz="1800" dirty="0" smtClean="0">
                <a:solidFill>
                  <a:srgbClr val="FF0000"/>
                </a:solidFill>
                <a:latin typeface="Times New Roman" panose="02020603050405020304" pitchFamily="18" charset="0"/>
                <a:cs typeface="Times New Roman" panose="02020603050405020304" pitchFamily="18" charset="0"/>
              </a:rPr>
              <a:t>programming </a:t>
            </a:r>
            <a:r>
              <a:rPr lang="en-US" sz="1800" dirty="0">
                <a:solidFill>
                  <a:srgbClr val="FF0000"/>
                </a:solidFill>
                <a:latin typeface="Times New Roman" panose="02020603050405020304" pitchFamily="18" charset="0"/>
                <a:cs typeface="Times New Roman" panose="02020603050405020304" pitchFamily="18" charset="0"/>
              </a:rPr>
              <a:t>interface (API)</a:t>
            </a:r>
            <a:r>
              <a:rPr lang="en-US" sz="1800" dirty="0">
                <a:latin typeface="Times New Roman" panose="02020603050405020304" pitchFamily="18" charset="0"/>
                <a:cs typeface="Times New Roman" panose="02020603050405020304" pitchFamily="18" charset="0"/>
              </a:rPr>
              <a:t> and numerous core modules that enable easy development and interoperability</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49</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76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a:t>The emergence of </a:t>
            </a:r>
            <a:r>
              <a:rPr lang="en-IN" dirty="0" smtClean="0"/>
              <a:t>bitcoin (Conti..)</a:t>
            </a:r>
            <a:endParaRPr lang="en-IN" dirty="0"/>
          </a:p>
        </p:txBody>
      </p:sp>
      <p:sp>
        <p:nvSpPr>
          <p:cNvPr id="3" name="Content Placeholder 2"/>
          <p:cNvSpPr>
            <a:spLocks noGrp="1"/>
          </p:cNvSpPr>
          <p:nvPr>
            <p:ph idx="1"/>
          </p:nvPr>
        </p:nvSpPr>
        <p:spPr>
          <a:xfrm>
            <a:off x="1694258" y="1974486"/>
            <a:ext cx="10018713" cy="5020657"/>
          </a:xfrm>
        </p:spPr>
        <p:txBody>
          <a:bodyPr>
            <a:noAutofit/>
          </a:bodyPr>
          <a:lstStyle/>
          <a:p>
            <a:pPr algn="just"/>
            <a:r>
              <a:rPr lang="en-US" dirty="0">
                <a:latin typeface="Times New Roman" panose="02020603050405020304" pitchFamily="18" charset="0"/>
                <a:cs typeface="Times New Roman" panose="02020603050405020304" pitchFamily="18" charset="0"/>
              </a:rPr>
              <a:t>Bitcoin has several advantages over other current transaction systems, including the following: </a:t>
            </a:r>
            <a:endParaRPr lang="en-US" dirty="0" smtClean="0">
              <a:latin typeface="Times New Roman" panose="02020603050405020304" pitchFamily="18" charset="0"/>
              <a:cs typeface="Times New Roman" panose="02020603050405020304" pitchFamily="18" charset="0"/>
            </a:endParaRPr>
          </a:p>
          <a:p>
            <a:pPr lvl="1" algn="just"/>
            <a:r>
              <a:rPr lang="en-US" b="1" dirty="0" smtClean="0">
                <a:latin typeface="Times New Roman" panose="02020603050405020304" pitchFamily="18" charset="0"/>
                <a:cs typeface="Times New Roman" panose="02020603050405020304" pitchFamily="18" charset="0"/>
              </a:rPr>
              <a:t>Cost-effective</a:t>
            </a:r>
            <a:r>
              <a:rPr lang="en-US" dirty="0">
                <a:latin typeface="Times New Roman" panose="02020603050405020304" pitchFamily="18" charset="0"/>
                <a:cs typeface="Times New Roman" panose="02020603050405020304" pitchFamily="18" charset="0"/>
              </a:rPr>
              <a:t>: Bitcoin eliminates the need for intermediaries. </a:t>
            </a:r>
            <a:endParaRPr lang="en-US" dirty="0" smtClean="0">
              <a:latin typeface="Times New Roman" panose="02020603050405020304" pitchFamily="18" charset="0"/>
              <a:cs typeface="Times New Roman" panose="02020603050405020304" pitchFamily="18" charset="0"/>
            </a:endParaRPr>
          </a:p>
          <a:p>
            <a:pPr lvl="1" algn="just"/>
            <a:r>
              <a:rPr lang="en-US" b="1" dirty="0" smtClean="0">
                <a:latin typeface="Times New Roman" panose="02020603050405020304" pitchFamily="18" charset="0"/>
                <a:cs typeface="Times New Roman" panose="02020603050405020304" pitchFamily="18" charset="0"/>
              </a:rPr>
              <a:t>Efficient</a:t>
            </a:r>
            <a:r>
              <a:rPr lang="en-US" dirty="0">
                <a:latin typeface="Times New Roman" panose="02020603050405020304" pitchFamily="18" charset="0"/>
                <a:cs typeface="Times New Roman" panose="02020603050405020304" pitchFamily="18" charset="0"/>
              </a:rPr>
              <a:t>: Transaction information is recorded once and is available to all parties through the distributed network. </a:t>
            </a:r>
            <a:endParaRPr lang="en-US" dirty="0" smtClean="0">
              <a:latin typeface="Times New Roman" panose="02020603050405020304" pitchFamily="18" charset="0"/>
              <a:cs typeface="Times New Roman" panose="02020603050405020304" pitchFamily="18" charset="0"/>
            </a:endParaRPr>
          </a:p>
          <a:p>
            <a:pPr lvl="1" algn="just"/>
            <a:r>
              <a:rPr lang="en-US" b="1" dirty="0" smtClean="0">
                <a:latin typeface="Times New Roman" panose="02020603050405020304" pitchFamily="18" charset="0"/>
                <a:cs typeface="Times New Roman" panose="02020603050405020304" pitchFamily="18" charset="0"/>
              </a:rPr>
              <a:t>Safe </a:t>
            </a:r>
            <a:r>
              <a:rPr lang="en-US" b="1" dirty="0">
                <a:latin typeface="Times New Roman" panose="02020603050405020304" pitchFamily="18" charset="0"/>
                <a:cs typeface="Times New Roman" panose="02020603050405020304" pitchFamily="18" charset="0"/>
              </a:rPr>
              <a:t>and secure</a:t>
            </a:r>
            <a:r>
              <a:rPr lang="en-US" dirty="0">
                <a:latin typeface="Times New Roman" panose="02020603050405020304" pitchFamily="18" charset="0"/>
                <a:cs typeface="Times New Roman" panose="02020603050405020304" pitchFamily="18" charset="0"/>
              </a:rPr>
              <a:t>: The underlying ledger is tamper-evident. A transaction can’t be changed; it can only be reversed with another transaction, in which case both transactions are visible. </a:t>
            </a:r>
          </a:p>
          <a:p>
            <a:pPr algn="just"/>
            <a:r>
              <a:rPr lang="en-US" dirty="0" smtClean="0">
                <a:latin typeface="Times New Roman" panose="02020603050405020304" pitchFamily="18" charset="0"/>
                <a:cs typeface="Times New Roman" panose="02020603050405020304" pitchFamily="18" charset="0"/>
              </a:rPr>
              <a:t>There’s </a:t>
            </a:r>
            <a:r>
              <a:rPr lang="en-US" dirty="0">
                <a:latin typeface="Times New Roman" panose="02020603050405020304" pitchFamily="18" charset="0"/>
                <a:cs typeface="Times New Roman" panose="02020603050405020304" pitchFamily="18" charset="0"/>
              </a:rPr>
              <a:t>a common misconception among people that Bitcoin and Blockchain are one and the same, however, that is not the case.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Creating </a:t>
            </a:r>
            <a:r>
              <a:rPr lang="en-US" dirty="0">
                <a:latin typeface="Times New Roman" panose="02020603050405020304" pitchFamily="18" charset="0"/>
                <a:cs typeface="Times New Roman" panose="02020603050405020304" pitchFamily="18" charset="0"/>
              </a:rPr>
              <a:t>cryptocurrencies is one of the applications of Blockchain technology and other than Bitcoin, there are numerous applications that are being developed on the basis of </a:t>
            </a:r>
            <a:r>
              <a:rPr lang="en-US" dirty="0" smtClean="0">
                <a:latin typeface="Times New Roman" panose="02020603050405020304" pitchFamily="18" charset="0"/>
                <a:cs typeface="Times New Roman" panose="02020603050405020304" pitchFamily="18" charset="0"/>
              </a:rPr>
              <a:t>blockchain </a:t>
            </a:r>
            <a:r>
              <a:rPr lang="en-US" dirty="0">
                <a:latin typeface="Times New Roman" panose="02020603050405020304" pitchFamily="18" charset="0"/>
                <a:cs typeface="Times New Roman" panose="02020603050405020304" pitchFamily="18" charset="0"/>
              </a:rPr>
              <a:t>technology.</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4799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IN" dirty="0"/>
              <a:t>HYPERLEDGER </a:t>
            </a:r>
            <a:r>
              <a:rPr lang="en-IN" dirty="0" smtClean="0"/>
              <a:t>Vs </a:t>
            </a:r>
            <a:r>
              <a:rPr lang="en-IN" dirty="0"/>
              <a:t>HYPERLEDGER FABRIC</a:t>
            </a:r>
          </a:p>
        </p:txBody>
      </p:sp>
      <p:sp>
        <p:nvSpPr>
          <p:cNvPr id="3" name="Content Placeholder 2"/>
          <p:cNvSpPr>
            <a:spLocks noGrp="1"/>
          </p:cNvSpPr>
          <p:nvPr>
            <p:ph idx="1"/>
          </p:nvPr>
        </p:nvSpPr>
        <p:spPr>
          <a:xfrm>
            <a:off x="1981200" y="964837"/>
            <a:ext cx="9644487" cy="5151611"/>
          </a:xfrm>
        </p:spPr>
        <p:txBody>
          <a:bodyPr anchor="t">
            <a:noAutofit/>
          </a:bodyPr>
          <a:lstStyle/>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Hyperledger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an open-source, collaborative effort to create </a:t>
            </a:r>
            <a:r>
              <a:rPr lang="en-US" sz="1800" dirty="0" smtClean="0">
                <a:latin typeface="Times New Roman" panose="02020603050405020304" pitchFamily="18" charset="0"/>
                <a:cs typeface="Times New Roman" panose="02020603050405020304" pitchFamily="18" charset="0"/>
              </a:rPr>
              <a:t>blockchain </a:t>
            </a:r>
            <a:r>
              <a:rPr lang="en-US" sz="1800" dirty="0">
                <a:latin typeface="Times New Roman" panose="02020603050405020304" pitchFamily="18" charset="0"/>
                <a:cs typeface="Times New Roman" panose="02020603050405020304" pitchFamily="18" charset="0"/>
              </a:rPr>
              <a:t>technology suitable for the enterprise.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Hyperledger</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Fabric</a:t>
            </a:r>
            <a:r>
              <a:rPr lang="en-US" sz="1800" dirty="0">
                <a:latin typeface="Times New Roman" panose="02020603050405020304" pitchFamily="18" charset="0"/>
                <a:cs typeface="Times New Roman" panose="02020603050405020304" pitchFamily="18" charset="0"/>
              </a:rPr>
              <a:t> is an open-source platform for developing blockchain solutions with a modular architecture and pluggable, interchangeable services using container technology. </a:t>
            </a:r>
            <a:endParaRPr lang="en-US" sz="18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primary goals of </a:t>
            </a:r>
            <a:r>
              <a:rPr lang="en-US" sz="1800" dirty="0" err="1">
                <a:latin typeface="Times New Roman" panose="02020603050405020304" pitchFamily="18" charset="0"/>
                <a:cs typeface="Times New Roman" panose="02020603050405020304" pitchFamily="18" charset="0"/>
              </a:rPr>
              <a:t>Hyperledger</a:t>
            </a:r>
            <a:r>
              <a:rPr lang="en-US" sz="1800" dirty="0">
                <a:latin typeface="Times New Roman" panose="02020603050405020304" pitchFamily="18" charset="0"/>
                <a:cs typeface="Times New Roman" panose="02020603050405020304" pitchFamily="18" charset="0"/>
              </a:rPr>
              <a:t> Fabric are to</a:t>
            </a:r>
          </a:p>
          <a:p>
            <a:pPr algn="just">
              <a:lnSpc>
                <a:spcPct val="150000"/>
              </a:lnSpc>
            </a:pPr>
            <a:r>
              <a:rPr lang="en-US" sz="1800" dirty="0" smtClean="0">
                <a:latin typeface="Times New Roman" panose="02020603050405020304" pitchFamily="18" charset="0"/>
                <a:cs typeface="Times New Roman" panose="02020603050405020304" pitchFamily="18" charset="0"/>
              </a:rPr>
              <a:t>Support </a:t>
            </a:r>
            <a:r>
              <a:rPr lang="en-US" sz="1800" dirty="0">
                <a:latin typeface="Times New Roman" panose="02020603050405020304" pitchFamily="18" charset="0"/>
                <a:cs typeface="Times New Roman" panose="02020603050405020304" pitchFamily="18" charset="0"/>
              </a:rPr>
              <a:t>a wide variety of industry use cases with different requirements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Comply </a:t>
            </a:r>
            <a:r>
              <a:rPr lang="en-US" sz="1800" dirty="0">
                <a:latin typeface="Times New Roman" panose="02020603050405020304" pitchFamily="18" charset="0"/>
                <a:cs typeface="Times New Roman" panose="02020603050405020304" pitchFamily="18" charset="0"/>
              </a:rPr>
              <a:t>with statutes and regulations that exist today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Support </a:t>
            </a:r>
            <a:r>
              <a:rPr lang="en-US" sz="1800" dirty="0">
                <a:latin typeface="Times New Roman" panose="02020603050405020304" pitchFamily="18" charset="0"/>
                <a:cs typeface="Times New Roman" panose="02020603050405020304" pitchFamily="18" charset="0"/>
              </a:rPr>
              <a:t>verified identities and private and confidential </a:t>
            </a:r>
            <a:r>
              <a:rPr lang="en-US" sz="1800" dirty="0" smtClean="0">
                <a:latin typeface="Times New Roman" panose="02020603050405020304" pitchFamily="18" charset="0"/>
                <a:cs typeface="Times New Roman" panose="02020603050405020304" pitchFamily="18" charset="0"/>
              </a:rPr>
              <a:t>transactions</a:t>
            </a:r>
          </a:p>
          <a:p>
            <a:pPr algn="just">
              <a:lnSpc>
                <a:spcPct val="150000"/>
              </a:lnSpc>
            </a:pPr>
            <a:r>
              <a:rPr lang="en-US" sz="1800" dirty="0" smtClean="0">
                <a:latin typeface="Times New Roman" panose="02020603050405020304" pitchFamily="18" charset="0"/>
                <a:cs typeface="Times New Roman" panose="02020603050405020304" pitchFamily="18" charset="0"/>
              </a:rPr>
              <a:t>Support permissioned </a:t>
            </a:r>
            <a:r>
              <a:rPr lang="en-US" sz="1800" dirty="0">
                <a:latin typeface="Times New Roman" panose="02020603050405020304" pitchFamily="18" charset="0"/>
                <a:cs typeface="Times New Roman" panose="02020603050405020304" pitchFamily="18" charset="0"/>
              </a:rPr>
              <a:t>shared ledgers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Support </a:t>
            </a:r>
            <a:r>
              <a:rPr lang="en-US" sz="1800" dirty="0">
                <a:latin typeface="Times New Roman" panose="02020603050405020304" pitchFamily="18" charset="0"/>
                <a:cs typeface="Times New Roman" panose="02020603050405020304" pitchFamily="18" charset="0"/>
              </a:rPr>
              <a:t>performance, scaling, auditability, identity, security, and privacy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Reduce </a:t>
            </a:r>
            <a:r>
              <a:rPr lang="en-US" sz="1800" dirty="0">
                <a:latin typeface="Times New Roman" panose="02020603050405020304" pitchFamily="18" charset="0"/>
                <a:cs typeface="Times New Roman" panose="02020603050405020304" pitchFamily="18" charset="0"/>
              </a:rPr>
              <a:t>costly computations involved in proof of work </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50</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356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IN" dirty="0" smtClean="0"/>
              <a:t>HYPERLEDGER </a:t>
            </a:r>
            <a:r>
              <a:rPr lang="en-IN" dirty="0"/>
              <a:t>FABRIC</a:t>
            </a:r>
          </a:p>
        </p:txBody>
      </p:sp>
      <p:sp>
        <p:nvSpPr>
          <p:cNvPr id="3" name="Content Placeholder 2"/>
          <p:cNvSpPr>
            <a:spLocks noGrp="1"/>
          </p:cNvSpPr>
          <p:nvPr>
            <p:ph idx="1"/>
          </p:nvPr>
        </p:nvSpPr>
        <p:spPr>
          <a:xfrm>
            <a:off x="1981200" y="964837"/>
            <a:ext cx="9644487" cy="5151611"/>
          </a:xfrm>
        </p:spPr>
        <p:txBody>
          <a:bodyPr anchor="t">
            <a:noAutofit/>
          </a:bodyPr>
          <a:lstStyle/>
          <a:p>
            <a:pPr algn="just">
              <a:lnSpc>
                <a:spcPct val="150000"/>
              </a:lnSpc>
            </a:pPr>
            <a:r>
              <a:rPr lang="en-US" sz="1800" dirty="0" err="1" smtClean="0">
                <a:latin typeface="Times New Roman" panose="02020603050405020304" pitchFamily="18" charset="0"/>
                <a:cs typeface="Times New Roman" panose="02020603050405020304" pitchFamily="18" charset="0"/>
              </a:rPr>
              <a:t>Hyperledger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Fabric provides a framework for developing </a:t>
            </a:r>
            <a:r>
              <a:rPr lang="en-US" sz="1800" dirty="0" smtClean="0">
                <a:latin typeface="Times New Roman" panose="02020603050405020304" pitchFamily="18" charset="0"/>
                <a:cs typeface="Times New Roman" panose="02020603050405020304" pitchFamily="18" charset="0"/>
              </a:rPr>
              <a:t>blockchain </a:t>
            </a:r>
            <a:r>
              <a:rPr lang="en-US" sz="1800" dirty="0">
                <a:latin typeface="Times New Roman" panose="02020603050405020304" pitchFamily="18" charset="0"/>
                <a:cs typeface="Times New Roman" panose="02020603050405020304" pitchFamily="18" charset="0"/>
              </a:rPr>
              <a:t>solutions with a modular architecture, pluggable </a:t>
            </a:r>
            <a:r>
              <a:rPr lang="en-US" sz="1800" dirty="0" smtClean="0">
                <a:latin typeface="Times New Roman" panose="02020603050405020304" pitchFamily="18" charset="0"/>
                <a:cs typeface="Times New Roman" panose="02020603050405020304" pitchFamily="18" charset="0"/>
              </a:rPr>
              <a:t>implementations, </a:t>
            </a:r>
            <a:r>
              <a:rPr lang="en-US" sz="1800" dirty="0">
                <a:latin typeface="Times New Roman" panose="02020603050405020304" pitchFamily="18" charset="0"/>
                <a:cs typeface="Times New Roman" panose="02020603050405020304" pitchFamily="18" charset="0"/>
              </a:rPr>
              <a:t>and container technology.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While </a:t>
            </a:r>
            <a:r>
              <a:rPr lang="en-US" sz="1800" dirty="0">
                <a:latin typeface="Times New Roman" panose="02020603050405020304" pitchFamily="18" charset="0"/>
                <a:cs typeface="Times New Roman" panose="02020603050405020304" pitchFamily="18" charset="0"/>
              </a:rPr>
              <a:t>leveraging open-source best practices, </a:t>
            </a:r>
            <a:r>
              <a:rPr lang="en-US" sz="1800" dirty="0" err="1">
                <a:latin typeface="Times New Roman" panose="02020603050405020304" pitchFamily="18" charset="0"/>
                <a:cs typeface="Times New Roman" panose="02020603050405020304" pitchFamily="18" charset="0"/>
              </a:rPr>
              <a:t>Hyperledger</a:t>
            </a:r>
            <a:r>
              <a:rPr lang="en-US" sz="1800" dirty="0">
                <a:latin typeface="Times New Roman" panose="02020603050405020304" pitchFamily="18" charset="0"/>
                <a:cs typeface="Times New Roman" panose="02020603050405020304" pitchFamily="18" charset="0"/>
              </a:rPr>
              <a:t> Fabric enables confidentiality, </a:t>
            </a:r>
            <a:r>
              <a:rPr lang="en-US" sz="1800" dirty="0" smtClean="0">
                <a:latin typeface="Times New Roman" panose="02020603050405020304" pitchFamily="18" charset="0"/>
                <a:cs typeface="Times New Roman" panose="02020603050405020304" pitchFamily="18" charset="0"/>
              </a:rPr>
              <a:t>scalability, </a:t>
            </a:r>
            <a:r>
              <a:rPr lang="en-US" sz="1800" dirty="0">
                <a:latin typeface="Times New Roman" panose="02020603050405020304" pitchFamily="18" charset="0"/>
                <a:cs typeface="Times New Roman" panose="02020603050405020304" pitchFamily="18" charset="0"/>
              </a:rPr>
              <a:t>and security in business environments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Unlike other blockchain implementations like Bitcoin or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Hyperledger</a:t>
            </a:r>
            <a:r>
              <a:rPr lang="en-US" sz="1800" dirty="0">
                <a:latin typeface="Times New Roman" panose="02020603050405020304" pitchFamily="18" charset="0"/>
                <a:cs typeface="Times New Roman" panose="02020603050405020304" pitchFamily="18" charset="0"/>
              </a:rPr>
              <a:t> Fabric is the only one that fulfills all four key elements of a blockchain for business:</a:t>
            </a:r>
          </a:p>
          <a:p>
            <a:pPr lvl="1" algn="just">
              <a:lnSpc>
                <a:spcPct val="150000"/>
              </a:lnSpc>
            </a:pPr>
            <a:r>
              <a:rPr lang="en-US" sz="1600" b="1" dirty="0" smtClean="0">
                <a:latin typeface="Times New Roman" panose="02020603050405020304" pitchFamily="18" charset="0"/>
                <a:cs typeface="Times New Roman" panose="02020603050405020304" pitchFamily="18" charset="0"/>
              </a:rPr>
              <a:t>Permissioned </a:t>
            </a:r>
            <a:r>
              <a:rPr lang="en-US" sz="1600" b="1" dirty="0">
                <a:latin typeface="Times New Roman" panose="02020603050405020304" pitchFamily="18" charset="0"/>
                <a:cs typeface="Times New Roman" panose="02020603050405020304" pitchFamily="18" charset="0"/>
              </a:rPr>
              <a:t>network</a:t>
            </a:r>
            <a:r>
              <a:rPr lang="en-US" sz="1600" dirty="0">
                <a:latin typeface="Times New Roman" panose="02020603050405020304" pitchFamily="18" charset="0"/>
                <a:cs typeface="Times New Roman" panose="02020603050405020304" pitchFamily="18" charset="0"/>
              </a:rPr>
              <a:t>: Collectively defined membership and access rights within your business network </a:t>
            </a:r>
            <a:endParaRPr lang="en-US" sz="1600" dirty="0" smtClean="0">
              <a:latin typeface="Times New Roman" panose="02020603050405020304" pitchFamily="18" charset="0"/>
              <a:cs typeface="Times New Roman" panose="02020603050405020304" pitchFamily="18" charset="0"/>
            </a:endParaRPr>
          </a:p>
          <a:p>
            <a:pPr lvl="1" algn="just">
              <a:lnSpc>
                <a:spcPct val="150000"/>
              </a:lnSpc>
            </a:pPr>
            <a:r>
              <a:rPr lang="en-US" sz="1600" b="1" dirty="0" smtClean="0">
                <a:latin typeface="Times New Roman" panose="02020603050405020304" pitchFamily="18" charset="0"/>
                <a:cs typeface="Times New Roman" panose="02020603050405020304" pitchFamily="18" charset="0"/>
              </a:rPr>
              <a:t>Confidential </a:t>
            </a:r>
            <a:r>
              <a:rPr lang="en-US" sz="1600" b="1" dirty="0">
                <a:latin typeface="Times New Roman" panose="02020603050405020304" pitchFamily="18" charset="0"/>
                <a:cs typeface="Times New Roman" panose="02020603050405020304" pitchFamily="18" charset="0"/>
              </a:rPr>
              <a:t>transa</a:t>
            </a:r>
            <a:r>
              <a:rPr lang="en-US" sz="1600" dirty="0">
                <a:latin typeface="Times New Roman" panose="02020603050405020304" pitchFamily="18" charset="0"/>
                <a:cs typeface="Times New Roman" panose="02020603050405020304" pitchFamily="18" charset="0"/>
              </a:rPr>
              <a:t>ctions: Gives businesses the flexibility and security to make transactions visible to select parties with the correct encryption </a:t>
            </a:r>
            <a:r>
              <a:rPr lang="en-US" sz="1600" dirty="0" smtClean="0">
                <a:latin typeface="Times New Roman" panose="02020603050405020304" pitchFamily="18" charset="0"/>
                <a:cs typeface="Times New Roman" panose="02020603050405020304" pitchFamily="18" charset="0"/>
              </a:rPr>
              <a:t>keys</a:t>
            </a:r>
          </a:p>
          <a:p>
            <a:pPr lvl="1" algn="just">
              <a:lnSpc>
                <a:spcPct val="150000"/>
              </a:lnSpc>
            </a:pPr>
            <a:r>
              <a:rPr lang="en-US" sz="1600" b="1" dirty="0" smtClean="0">
                <a:latin typeface="Times New Roman" panose="02020603050405020304" pitchFamily="18" charset="0"/>
                <a:cs typeface="Times New Roman" panose="02020603050405020304" pitchFamily="18" charset="0"/>
              </a:rPr>
              <a:t>Doesn’t </a:t>
            </a:r>
            <a:r>
              <a:rPr lang="en-US" sz="1600" b="1" dirty="0">
                <a:latin typeface="Times New Roman" panose="02020603050405020304" pitchFamily="18" charset="0"/>
                <a:cs typeface="Times New Roman" panose="02020603050405020304" pitchFamily="18" charset="0"/>
              </a:rPr>
              <a:t>rely on cryptocurrencies</a:t>
            </a:r>
            <a:r>
              <a:rPr lang="en-US" sz="1600" dirty="0">
                <a:latin typeface="Times New Roman" panose="02020603050405020304" pitchFamily="18" charset="0"/>
                <a:cs typeface="Times New Roman" panose="02020603050405020304" pitchFamily="18" charset="0"/>
              </a:rPr>
              <a:t>: Doesn’t require mining and expensive computations to assure </a:t>
            </a:r>
            <a:r>
              <a:rPr lang="en-US" sz="1600" dirty="0" smtClean="0">
                <a:latin typeface="Times New Roman" panose="02020603050405020304" pitchFamily="18" charset="0"/>
                <a:cs typeface="Times New Roman" panose="02020603050405020304" pitchFamily="18" charset="0"/>
              </a:rPr>
              <a:t>transactions</a:t>
            </a:r>
          </a:p>
          <a:p>
            <a:pPr lvl="1" algn="just">
              <a:lnSpc>
                <a:spcPct val="150000"/>
              </a:lnSpc>
            </a:pPr>
            <a:r>
              <a:rPr lang="en-US" sz="1600" b="1" dirty="0" smtClean="0">
                <a:latin typeface="Times New Roman" panose="02020603050405020304" pitchFamily="18" charset="0"/>
                <a:cs typeface="Times New Roman" panose="02020603050405020304" pitchFamily="18" charset="0"/>
              </a:rPr>
              <a:t>Programmable</a:t>
            </a:r>
            <a:r>
              <a:rPr lang="en-US" sz="1600" dirty="0">
                <a:latin typeface="Times New Roman" panose="02020603050405020304" pitchFamily="18" charset="0"/>
                <a:cs typeface="Times New Roman" panose="02020603050405020304" pitchFamily="18" charset="0"/>
              </a:rPr>
              <a:t>: Leverages the embedded logic in smart contracts to automate business processes across your </a:t>
            </a:r>
            <a:r>
              <a:rPr lang="en-US" sz="1600" dirty="0" smtClean="0">
                <a:latin typeface="Times New Roman" panose="02020603050405020304" pitchFamily="18" charset="0"/>
                <a:cs typeface="Times New Roman" panose="02020603050405020304" pitchFamily="18" charset="0"/>
              </a:rPr>
              <a:t>network</a:t>
            </a:r>
            <a:endParaRPr lang="en-US" sz="16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51</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703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fontScale="90000"/>
          </a:bodyPr>
          <a:lstStyle/>
          <a:p>
            <a:pPr algn="l"/>
            <a:r>
              <a:rPr lang="en-US" dirty="0"/>
              <a:t>How Can IBM Help Developers Innovate With Blockchain?</a:t>
            </a:r>
            <a:endParaRPr lang="en-IN" dirty="0"/>
          </a:p>
        </p:txBody>
      </p:sp>
      <p:sp>
        <p:nvSpPr>
          <p:cNvPr id="3" name="Content Placeholder 2"/>
          <p:cNvSpPr>
            <a:spLocks noGrp="1"/>
          </p:cNvSpPr>
          <p:nvPr>
            <p:ph idx="1"/>
          </p:nvPr>
        </p:nvSpPr>
        <p:spPr>
          <a:xfrm>
            <a:off x="1880839" y="1326979"/>
            <a:ext cx="9644487" cy="5151611"/>
          </a:xfrm>
        </p:spPr>
        <p:txBody>
          <a:bodyPr anchor="t">
            <a:noAutofit/>
          </a:bodyPr>
          <a:lstStyle/>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Offering </a:t>
            </a:r>
            <a:r>
              <a:rPr lang="en-US" sz="1800" b="1" dirty="0">
                <a:latin typeface="Times New Roman" panose="02020603050405020304" pitchFamily="18" charset="0"/>
                <a:cs typeface="Times New Roman" panose="02020603050405020304" pitchFamily="18" charset="0"/>
              </a:rPr>
              <a:t>an easily accessible cloud and development </a:t>
            </a:r>
            <a:r>
              <a:rPr lang="en-US" sz="1800" b="1" dirty="0" smtClean="0">
                <a:latin typeface="Times New Roman" panose="02020603050405020304" pitchFamily="18" charset="0"/>
                <a:cs typeface="Times New Roman" panose="02020603050405020304" pitchFamily="18" charset="0"/>
              </a:rPr>
              <a:t>platform</a:t>
            </a:r>
          </a:p>
          <a:p>
            <a:pPr algn="just">
              <a:lnSpc>
                <a:spcPct val="150000"/>
              </a:lnSpc>
            </a:pPr>
            <a:r>
              <a:rPr lang="en-US" sz="1800" dirty="0">
                <a:latin typeface="Times New Roman" panose="02020603050405020304" pitchFamily="18" charset="0"/>
                <a:cs typeface="Times New Roman" panose="02020603050405020304" pitchFamily="18" charset="0"/>
              </a:rPr>
              <a:t>Implementing blockchain solutions on </a:t>
            </a:r>
            <a:r>
              <a:rPr lang="en-US" sz="1800" dirty="0">
                <a:solidFill>
                  <a:srgbClr val="FF0000"/>
                </a:solidFill>
                <a:latin typeface="Times New Roman" panose="02020603050405020304" pitchFamily="18" charset="0"/>
                <a:cs typeface="Times New Roman" panose="02020603050405020304" pitchFamily="18" charset="0"/>
              </a:rPr>
              <a:t>IBM Cloud </a:t>
            </a:r>
            <a:r>
              <a:rPr lang="en-US" sz="1800" dirty="0">
                <a:latin typeface="Times New Roman" panose="02020603050405020304" pitchFamily="18" charset="0"/>
                <a:cs typeface="Times New Roman" panose="02020603050405020304" pitchFamily="18" charset="0"/>
              </a:rPr>
              <a:t>is the </a:t>
            </a:r>
            <a:r>
              <a:rPr lang="en-US" sz="1800" dirty="0">
                <a:solidFill>
                  <a:srgbClr val="FF0000"/>
                </a:solidFill>
                <a:latin typeface="Times New Roman" panose="02020603050405020304" pitchFamily="18" charset="0"/>
                <a:cs typeface="Times New Roman" panose="02020603050405020304" pitchFamily="18" charset="0"/>
              </a:rPr>
              <a:t>quickest way </a:t>
            </a:r>
            <a:r>
              <a:rPr lang="en-US" sz="1800" dirty="0">
                <a:latin typeface="Times New Roman" panose="02020603050405020304" pitchFamily="18" charset="0"/>
                <a:cs typeface="Times New Roman" panose="02020603050405020304" pitchFamily="18" charset="0"/>
              </a:rPr>
              <a:t>to get started.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IBM </a:t>
            </a:r>
            <a:r>
              <a:rPr lang="en-US" sz="1800" dirty="0">
                <a:latin typeface="Times New Roman" panose="02020603050405020304" pitchFamily="18" charset="0"/>
                <a:cs typeface="Times New Roman" panose="02020603050405020304" pitchFamily="18" charset="0"/>
              </a:rPr>
              <a:t>has a </a:t>
            </a:r>
            <a:r>
              <a:rPr lang="en-US" sz="1800" dirty="0">
                <a:solidFill>
                  <a:srgbClr val="FF0000"/>
                </a:solidFill>
                <a:latin typeface="Times New Roman" panose="02020603050405020304" pitchFamily="18" charset="0"/>
                <a:cs typeface="Times New Roman" panose="02020603050405020304" pitchFamily="18" charset="0"/>
              </a:rPr>
              <a:t>number of cloud-based solutions </a:t>
            </a:r>
            <a:r>
              <a:rPr lang="en-US" sz="1800" dirty="0">
                <a:latin typeface="Times New Roman" panose="02020603050405020304" pitchFamily="18" charset="0"/>
                <a:cs typeface="Times New Roman" panose="02020603050405020304" pitchFamily="18" charset="0"/>
              </a:rPr>
              <a:t>to enable you to easily develop applications while </a:t>
            </a:r>
            <a:r>
              <a:rPr lang="en-US" sz="1800" dirty="0">
                <a:solidFill>
                  <a:srgbClr val="FF0000"/>
                </a:solidFill>
                <a:latin typeface="Times New Roman" panose="02020603050405020304" pitchFamily="18" charset="0"/>
                <a:cs typeface="Times New Roman" panose="02020603050405020304" pitchFamily="18" charset="0"/>
              </a:rPr>
              <a:t>testing the </a:t>
            </a:r>
            <a:r>
              <a:rPr lang="en-US" sz="1800" dirty="0" smtClean="0">
                <a:solidFill>
                  <a:srgbClr val="FF0000"/>
                </a:solidFill>
                <a:latin typeface="Times New Roman" panose="02020603050405020304" pitchFamily="18" charset="0"/>
                <a:cs typeface="Times New Roman" panose="02020603050405020304" pitchFamily="18" charset="0"/>
              </a:rPr>
              <a:t>security</a:t>
            </a:r>
            <a:r>
              <a:rPr lang="en-US" sz="1800" dirty="0" smtClean="0">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availability,</a:t>
            </a:r>
            <a:r>
              <a:rPr lang="en-US" sz="1800" dirty="0">
                <a:latin typeface="Times New Roman" panose="02020603050405020304" pitchFamily="18" charset="0"/>
                <a:cs typeface="Times New Roman" panose="02020603050405020304" pitchFamily="18" charset="0"/>
              </a:rPr>
              <a:t> and </a:t>
            </a:r>
            <a:r>
              <a:rPr lang="en-US" sz="1800" dirty="0">
                <a:solidFill>
                  <a:srgbClr val="FF0000"/>
                </a:solidFill>
                <a:latin typeface="Times New Roman" panose="02020603050405020304" pitchFamily="18" charset="0"/>
                <a:cs typeface="Times New Roman" panose="02020603050405020304" pitchFamily="18" charset="0"/>
              </a:rPr>
              <a:t>performance of a permissioned blockchain network</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IBM </a:t>
            </a:r>
            <a:r>
              <a:rPr lang="en-US" sz="1800" dirty="0">
                <a:latin typeface="Times New Roman" panose="02020603050405020304" pitchFamily="18" charset="0"/>
                <a:cs typeface="Times New Roman" panose="02020603050405020304" pitchFamily="18" charset="0"/>
              </a:rPr>
              <a:t>blockchain networks are </a:t>
            </a:r>
            <a:r>
              <a:rPr lang="en-US" sz="1800" dirty="0">
                <a:solidFill>
                  <a:srgbClr val="FF0000"/>
                </a:solidFill>
                <a:latin typeface="Times New Roman" panose="02020603050405020304" pitchFamily="18" charset="0"/>
                <a:cs typeface="Times New Roman" panose="02020603050405020304" pitchFamily="18" charset="0"/>
              </a:rPr>
              <a:t>built to benefit from decentralized control</a:t>
            </a:r>
            <a:r>
              <a:rPr lang="en-US" sz="1800" dirty="0">
                <a:latin typeface="Times New Roman" panose="02020603050405020304" pitchFamily="18" charset="0"/>
                <a:cs typeface="Times New Roman" panose="02020603050405020304" pitchFamily="18" charset="0"/>
              </a:rPr>
              <a:t>, but some cloud environments are open to vulnerabilities.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Working </a:t>
            </a:r>
            <a:r>
              <a:rPr lang="en-US" sz="1800" dirty="0">
                <a:latin typeface="Times New Roman" panose="02020603050405020304" pitchFamily="18" charset="0"/>
                <a:cs typeface="Times New Roman" panose="02020603050405020304" pitchFamily="18" charset="0"/>
              </a:rPr>
              <a:t>with teams of </a:t>
            </a:r>
            <a:r>
              <a:rPr lang="en-US" sz="1800" dirty="0">
                <a:solidFill>
                  <a:srgbClr val="FF0000"/>
                </a:solidFill>
                <a:latin typeface="Times New Roman" panose="02020603050405020304" pitchFamily="18" charset="0"/>
                <a:cs typeface="Times New Roman" panose="02020603050405020304" pitchFamily="18" charset="0"/>
              </a:rPr>
              <a:t>security experts</a:t>
            </a:r>
            <a:r>
              <a:rPr lang="en-US" sz="1800" dirty="0">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cryptographers</a:t>
            </a:r>
            <a:r>
              <a:rPr lang="en-US" sz="1800" dirty="0">
                <a:latin typeface="Times New Roman" panose="02020603050405020304" pitchFamily="18" charset="0"/>
                <a:cs typeface="Times New Roman" panose="02020603050405020304" pitchFamily="18" charset="0"/>
              </a:rPr>
              <a:t>, </a:t>
            </a:r>
            <a:r>
              <a:rPr lang="en-US" sz="1800" dirty="0" smtClean="0">
                <a:solidFill>
                  <a:srgbClr val="FF0000"/>
                </a:solidFill>
                <a:latin typeface="Times New Roman" panose="02020603050405020304" pitchFamily="18" charset="0"/>
                <a:cs typeface="Times New Roman" panose="02020603050405020304" pitchFamily="18" charset="0"/>
              </a:rPr>
              <a:t>hardware </a:t>
            </a:r>
            <a:r>
              <a:rPr lang="en-US" sz="1800" dirty="0">
                <a:solidFill>
                  <a:srgbClr val="FF0000"/>
                </a:solidFill>
                <a:latin typeface="Times New Roman" panose="02020603050405020304" pitchFamily="18" charset="0"/>
                <a:cs typeface="Times New Roman" panose="02020603050405020304" pitchFamily="18" charset="0"/>
              </a:rPr>
              <a:t>experts</a:t>
            </a:r>
            <a:r>
              <a:rPr lang="en-US" sz="1800" dirty="0">
                <a:latin typeface="Times New Roman" panose="02020603050405020304" pitchFamily="18" charset="0"/>
                <a:cs typeface="Times New Roman" panose="02020603050405020304" pitchFamily="18" charset="0"/>
              </a:rPr>
              <a:t>, and r</a:t>
            </a:r>
            <a:r>
              <a:rPr lang="en-US" sz="1800" dirty="0">
                <a:solidFill>
                  <a:srgbClr val="FF0000"/>
                </a:solidFill>
                <a:latin typeface="Times New Roman" panose="02020603050405020304" pitchFamily="18" charset="0"/>
                <a:cs typeface="Times New Roman" panose="02020603050405020304" pitchFamily="18" charset="0"/>
              </a:rPr>
              <a:t>esearchers</a:t>
            </a:r>
            <a:r>
              <a:rPr lang="en-US" sz="1800" dirty="0">
                <a:latin typeface="Times New Roman" panose="02020603050405020304" pitchFamily="18" charset="0"/>
                <a:cs typeface="Times New Roman" panose="02020603050405020304" pitchFamily="18" charset="0"/>
              </a:rPr>
              <a:t>, IBM has created essential cloud services for tamper-resistant, trusted blockchain networks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355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a:bodyPr>
          <a:lstStyle/>
          <a:p>
            <a:pPr algn="l"/>
            <a:r>
              <a:rPr lang="en-US" sz="3200" dirty="0"/>
              <a:t>How Can IBM Help Developers Innovate With Blockchain?</a:t>
            </a:r>
            <a:endParaRPr lang="en-IN" sz="3200" dirty="0"/>
          </a:p>
        </p:txBody>
      </p:sp>
      <p:sp>
        <p:nvSpPr>
          <p:cNvPr id="3" name="Content Placeholder 2"/>
          <p:cNvSpPr>
            <a:spLocks noGrp="1"/>
          </p:cNvSpPr>
          <p:nvPr>
            <p:ph idx="1"/>
          </p:nvPr>
        </p:nvSpPr>
        <p:spPr>
          <a:xfrm>
            <a:off x="1685106" y="925536"/>
            <a:ext cx="9919550" cy="5151611"/>
          </a:xfrm>
        </p:spPr>
        <p:txBody>
          <a:bodyPr anchor="t">
            <a:noAutofit/>
          </a:bodyPr>
          <a:lstStyle/>
          <a:p>
            <a:pPr marL="0" indent="0" algn="just">
              <a:lnSpc>
                <a:spcPct val="150000"/>
              </a:lnSpc>
              <a:buNone/>
            </a:pPr>
            <a:r>
              <a:rPr lang="en-IN" sz="1800" b="1" dirty="0" smtClean="0">
                <a:latin typeface="Times New Roman" panose="02020603050405020304" pitchFamily="18" charset="0"/>
                <a:cs typeface="Times New Roman" panose="02020603050405020304" pitchFamily="18" charset="0"/>
              </a:rPr>
              <a:t>IBM </a:t>
            </a:r>
            <a:r>
              <a:rPr lang="en-IN" sz="1800" b="1" dirty="0">
                <a:latin typeface="Times New Roman" panose="02020603050405020304" pitchFamily="18" charset="0"/>
                <a:cs typeface="Times New Roman" panose="02020603050405020304" pitchFamily="18" charset="0"/>
              </a:rPr>
              <a:t>Blockchain on </a:t>
            </a:r>
            <a:r>
              <a:rPr lang="en-IN" sz="1800" b="1" dirty="0" err="1">
                <a:latin typeface="Times New Roman" panose="02020603050405020304" pitchFamily="18" charset="0"/>
                <a:cs typeface="Times New Roman" panose="02020603050405020304" pitchFamily="18" charset="0"/>
              </a:rPr>
              <a:t>Bluemix</a:t>
            </a: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You </a:t>
            </a:r>
            <a:r>
              <a:rPr lang="en-US" sz="1800" dirty="0">
                <a:latin typeface="Times New Roman" panose="02020603050405020304" pitchFamily="18" charset="0"/>
                <a:cs typeface="Times New Roman" panose="02020603050405020304" pitchFamily="18" charset="0"/>
              </a:rPr>
              <a:t>can </a:t>
            </a:r>
            <a:r>
              <a:rPr lang="en-US" sz="1800" dirty="0">
                <a:solidFill>
                  <a:srgbClr val="FF0000"/>
                </a:solidFill>
                <a:latin typeface="Times New Roman" panose="02020603050405020304" pitchFamily="18" charset="0"/>
                <a:cs typeface="Times New Roman" panose="02020603050405020304" pitchFamily="18" charset="0"/>
              </a:rPr>
              <a:t>create and deploy </a:t>
            </a:r>
            <a:r>
              <a:rPr lang="en-US" sz="1800" dirty="0">
                <a:latin typeface="Times New Roman" panose="02020603050405020304" pitchFamily="18" charset="0"/>
                <a:cs typeface="Times New Roman" panose="02020603050405020304" pitchFamily="18" charset="0"/>
              </a:rPr>
              <a:t>a blockchain network based on </a:t>
            </a:r>
            <a:r>
              <a:rPr lang="en-US" sz="1800" dirty="0" err="1">
                <a:solidFill>
                  <a:srgbClr val="FF0000"/>
                </a:solidFill>
                <a:latin typeface="Times New Roman" panose="02020603050405020304" pitchFamily="18" charset="0"/>
                <a:cs typeface="Times New Roman" panose="02020603050405020304" pitchFamily="18" charset="0"/>
              </a:rPr>
              <a:t>Hyperledger</a:t>
            </a:r>
            <a:r>
              <a:rPr lang="en-US" sz="1800" dirty="0">
                <a:solidFill>
                  <a:srgbClr val="FF0000"/>
                </a:solidFill>
                <a:latin typeface="Times New Roman" panose="02020603050405020304" pitchFamily="18" charset="0"/>
                <a:cs typeface="Times New Roman" panose="02020603050405020304" pitchFamily="18" charset="0"/>
              </a:rPr>
              <a:t> Fabric</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Offers </a:t>
            </a:r>
            <a:r>
              <a:rPr lang="en-US" sz="1800" dirty="0">
                <a:latin typeface="Times New Roman" panose="02020603050405020304" pitchFamily="18" charset="0"/>
                <a:cs typeface="Times New Roman" panose="02020603050405020304" pitchFamily="18" charset="0"/>
              </a:rPr>
              <a:t>a </a:t>
            </a:r>
            <a:r>
              <a:rPr lang="en-US" sz="1800" dirty="0">
                <a:solidFill>
                  <a:srgbClr val="FF0000"/>
                </a:solidFill>
                <a:latin typeface="Times New Roman" panose="02020603050405020304" pitchFamily="18" charset="0"/>
                <a:cs typeface="Times New Roman" panose="02020603050405020304" pitchFamily="18" charset="0"/>
              </a:rPr>
              <a:t>high-security plan </a:t>
            </a:r>
            <a:r>
              <a:rPr lang="en-US" sz="1800" dirty="0">
                <a:latin typeface="Times New Roman" panose="02020603050405020304" pitchFamily="18" charset="0"/>
                <a:cs typeface="Times New Roman" panose="02020603050405020304" pitchFamily="18" charset="0"/>
              </a:rPr>
              <a:t>that provides an </a:t>
            </a:r>
            <a:r>
              <a:rPr lang="en-US" sz="1800" dirty="0">
                <a:solidFill>
                  <a:srgbClr val="FF0000"/>
                </a:solidFill>
                <a:latin typeface="Times New Roman" panose="02020603050405020304" pitchFamily="18" charset="0"/>
                <a:cs typeface="Times New Roman" panose="02020603050405020304" pitchFamily="18" charset="0"/>
              </a:rPr>
              <a:t>isolated environment </a:t>
            </a:r>
            <a:r>
              <a:rPr lang="en-US" sz="1800" dirty="0">
                <a:latin typeface="Times New Roman" panose="02020603050405020304" pitchFamily="18" charset="0"/>
                <a:cs typeface="Times New Roman" panose="02020603050405020304" pitchFamily="18" charset="0"/>
              </a:rPr>
              <a:t>for business networks.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Offers </a:t>
            </a:r>
            <a:r>
              <a:rPr lang="en-US" sz="1800" dirty="0">
                <a:latin typeface="Times New Roman" panose="02020603050405020304" pitchFamily="18" charset="0"/>
                <a:cs typeface="Times New Roman" panose="02020603050405020304" pitchFamily="18" charset="0"/>
              </a:rPr>
              <a:t>high </a:t>
            </a:r>
            <a:r>
              <a:rPr lang="en-US" sz="1800" dirty="0" smtClean="0">
                <a:solidFill>
                  <a:srgbClr val="FF0000"/>
                </a:solidFill>
                <a:latin typeface="Times New Roman" panose="02020603050405020304" pitchFamily="18" charset="0"/>
                <a:cs typeface="Times New Roman" panose="02020603050405020304" pitchFamily="18" charset="0"/>
              </a:rPr>
              <a:t>levels of security </a:t>
            </a:r>
            <a:r>
              <a:rPr lang="en-US" sz="1800" dirty="0" smtClean="0">
                <a:latin typeface="Times New Roman" panose="02020603050405020304" pitchFamily="18" charset="0"/>
                <a:cs typeface="Times New Roman" panose="02020603050405020304" pitchFamily="18" charset="0"/>
              </a:rPr>
              <a:t>that </a:t>
            </a:r>
            <a:r>
              <a:rPr lang="en-US" sz="1800" dirty="0">
                <a:latin typeface="Times New Roman" panose="02020603050405020304" pitchFamily="18" charset="0"/>
                <a:cs typeface="Times New Roman" panose="02020603050405020304" pitchFamily="18" charset="0"/>
              </a:rPr>
              <a:t>close any </a:t>
            </a:r>
            <a:r>
              <a:rPr lang="en-US" sz="1800" dirty="0">
                <a:solidFill>
                  <a:srgbClr val="FF0000"/>
                </a:solidFill>
                <a:latin typeface="Times New Roman" panose="02020603050405020304" pitchFamily="18" charset="0"/>
                <a:cs typeface="Times New Roman" panose="02020603050405020304" pitchFamily="18" charset="0"/>
              </a:rPr>
              <a:t>back doors </a:t>
            </a:r>
            <a:r>
              <a:rPr lang="en-US" sz="1800" dirty="0">
                <a:latin typeface="Times New Roman" panose="02020603050405020304" pitchFamily="18" charset="0"/>
                <a:cs typeface="Times New Roman" panose="02020603050405020304" pitchFamily="18" charset="0"/>
              </a:rPr>
              <a:t>to </a:t>
            </a:r>
            <a:r>
              <a:rPr lang="en-US" sz="1800" dirty="0">
                <a:solidFill>
                  <a:srgbClr val="FF0000"/>
                </a:solidFill>
                <a:latin typeface="Times New Roman" panose="02020603050405020304" pitchFamily="18" charset="0"/>
                <a:cs typeface="Times New Roman" panose="02020603050405020304" pitchFamily="18" charset="0"/>
              </a:rPr>
              <a:t>unauthorized access and tampering</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Key </a:t>
            </a:r>
            <a:r>
              <a:rPr lang="en-US" sz="1800" dirty="0">
                <a:latin typeface="Times New Roman" panose="02020603050405020304" pitchFamily="18" charset="0"/>
                <a:cs typeface="Times New Roman" panose="02020603050405020304" pitchFamily="18" charset="0"/>
              </a:rPr>
              <a:t>features of the plan include</a:t>
            </a:r>
            <a:r>
              <a:rPr lang="en-US" sz="1800" dirty="0" smtClean="0">
                <a:latin typeface="Times New Roman" panose="02020603050405020304" pitchFamily="18" charset="0"/>
                <a:cs typeface="Times New Roman" panose="02020603050405020304" pitchFamily="18" charset="0"/>
              </a:rPr>
              <a:t>:</a:t>
            </a:r>
          </a:p>
          <a:p>
            <a:pPr lvl="1" algn="just">
              <a:lnSpc>
                <a:spcPct val="150000"/>
              </a:lnSpc>
            </a:pPr>
            <a:r>
              <a:rPr lang="en-US" sz="1600" dirty="0" smtClean="0">
                <a:solidFill>
                  <a:srgbClr val="FF0000"/>
                </a:solidFill>
                <a:latin typeface="Times New Roman" panose="02020603050405020304" pitchFamily="18" charset="0"/>
                <a:cs typeface="Times New Roman" panose="02020603050405020304" pitchFamily="18" charset="0"/>
              </a:rPr>
              <a:t>Protects </a:t>
            </a:r>
            <a:r>
              <a:rPr lang="en-US" sz="1600" dirty="0">
                <a:solidFill>
                  <a:srgbClr val="FF0000"/>
                </a:solidFill>
                <a:latin typeface="Times New Roman" panose="02020603050405020304" pitchFamily="18" charset="0"/>
                <a:cs typeface="Times New Roman" panose="02020603050405020304" pitchFamily="18" charset="0"/>
              </a:rPr>
              <a:t>host administrators </a:t>
            </a:r>
            <a:r>
              <a:rPr lang="en-US" sz="1600" dirty="0">
                <a:latin typeface="Times New Roman" panose="02020603050405020304" pitchFamily="18" charset="0"/>
                <a:cs typeface="Times New Roman" panose="02020603050405020304" pitchFamily="18" charset="0"/>
              </a:rPr>
              <a:t>and </a:t>
            </a:r>
            <a:r>
              <a:rPr lang="en-US" sz="1600" dirty="0">
                <a:solidFill>
                  <a:srgbClr val="FF0000"/>
                </a:solidFill>
                <a:latin typeface="Times New Roman" panose="02020603050405020304" pitchFamily="18" charset="0"/>
                <a:cs typeface="Times New Roman" panose="02020603050405020304" pitchFamily="18" charset="0"/>
              </a:rPr>
              <a:t>provides proof </a:t>
            </a:r>
            <a:r>
              <a:rPr lang="en-US" sz="1600" dirty="0">
                <a:latin typeface="Times New Roman" panose="02020603050405020304" pitchFamily="18" charset="0"/>
                <a:cs typeface="Times New Roman" panose="02020603050405020304" pitchFamily="18" charset="0"/>
              </a:rPr>
              <a:t>to ensure the blockchain executes in </a:t>
            </a:r>
            <a:r>
              <a:rPr lang="en-US" sz="1600" dirty="0" smtClean="0">
                <a:latin typeface="Times New Roman" panose="02020603050405020304" pitchFamily="18" charset="0"/>
                <a:cs typeface="Times New Roman" panose="02020603050405020304" pitchFamily="18" charset="0"/>
              </a:rPr>
              <a:t>an </a:t>
            </a:r>
            <a:r>
              <a:rPr lang="en-US" sz="1600" dirty="0">
                <a:solidFill>
                  <a:srgbClr val="FF0000"/>
                </a:solidFill>
                <a:latin typeface="Times New Roman" panose="02020603050405020304" pitchFamily="18" charset="0"/>
                <a:cs typeface="Times New Roman" panose="02020603050405020304" pitchFamily="18" charset="0"/>
              </a:rPr>
              <a:t>agreed-upon manner</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lvl="1" algn="just">
              <a:lnSpc>
                <a:spcPct val="150000"/>
              </a:lnSpc>
            </a:pPr>
            <a:r>
              <a:rPr lang="en-US" sz="1600" dirty="0" smtClean="0">
                <a:latin typeface="Times New Roman" panose="02020603050405020304" pitchFamily="18" charset="0"/>
                <a:cs typeface="Times New Roman" panose="02020603050405020304" pitchFamily="18" charset="0"/>
              </a:rPr>
              <a:t>High </a:t>
            </a:r>
            <a:r>
              <a:rPr lang="en-US" sz="1600" dirty="0">
                <a:latin typeface="Times New Roman" panose="02020603050405020304" pitchFamily="18" charset="0"/>
                <a:cs typeface="Times New Roman" panose="02020603050405020304" pitchFamily="18" charset="0"/>
              </a:rPr>
              <a:t>evaluation assurance level enables protection across environments where blockchain peers run in isolation from other peers and parties. </a:t>
            </a: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prevents leaks into another party’s environment. </a:t>
            </a:r>
            <a:endParaRPr lang="en-US" sz="1600" dirty="0" smtClean="0">
              <a:latin typeface="Times New Roman" panose="02020603050405020304" pitchFamily="18" charset="0"/>
              <a:cs typeface="Times New Roman" panose="02020603050405020304" pitchFamily="18" charset="0"/>
            </a:endParaRPr>
          </a:p>
          <a:p>
            <a:pPr lvl="1" algn="just">
              <a:lnSpc>
                <a:spcPct val="150000"/>
              </a:lnSpc>
            </a:pPr>
            <a:r>
              <a:rPr lang="en-US" sz="1600" dirty="0" smtClean="0">
                <a:latin typeface="Times New Roman" panose="02020603050405020304" pitchFamily="18" charset="0"/>
                <a:cs typeface="Times New Roman" panose="02020603050405020304" pitchFamily="18" charset="0"/>
              </a:rPr>
              <a:t>Crypto-optimization </a:t>
            </a:r>
            <a:r>
              <a:rPr lang="en-US" sz="1600" dirty="0">
                <a:latin typeface="Times New Roman" panose="02020603050405020304" pitchFamily="18" charset="0"/>
                <a:cs typeface="Times New Roman" panose="02020603050405020304" pitchFamily="18" charset="0"/>
              </a:rPr>
              <a:t>supports an environment that moves hashing and the creation of digital signatures to optimized accelerators that don’t drain CPU performance. </a:t>
            </a:r>
            <a:endParaRPr lang="en-US" sz="1600" dirty="0" smtClean="0">
              <a:latin typeface="Times New Roman" panose="02020603050405020304" pitchFamily="18" charset="0"/>
              <a:cs typeface="Times New Roman" panose="02020603050405020304" pitchFamily="18" charset="0"/>
            </a:endParaRPr>
          </a:p>
          <a:p>
            <a:pPr lvl="1" algn="just">
              <a:lnSpc>
                <a:spcPct val="150000"/>
              </a:lnSpc>
            </a:pPr>
            <a:r>
              <a:rPr lang="en-US" sz="1600" dirty="0" smtClean="0">
                <a:latin typeface="Times New Roman" panose="02020603050405020304" pitchFamily="18" charset="0"/>
                <a:cs typeface="Times New Roman" panose="02020603050405020304" pitchFamily="18" charset="0"/>
              </a:rPr>
              <a:t>FIPS </a:t>
            </a:r>
            <a:r>
              <a:rPr lang="en-US" sz="1600" dirty="0">
                <a:latin typeface="Times New Roman" panose="02020603050405020304" pitchFamily="18" charset="0"/>
                <a:cs typeface="Times New Roman" panose="02020603050405020304" pitchFamily="18" charset="0"/>
              </a:rPr>
              <a:t>140-2 (the highest Federal Information Processing Standard) supports the use of blockchain in regulated industries such as government, financial services, and healthcare.)</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53</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379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641179"/>
          </a:xfrm>
        </p:spPr>
        <p:txBody>
          <a:bodyPr>
            <a:normAutofit/>
          </a:bodyPr>
          <a:lstStyle/>
          <a:p>
            <a:pPr algn="l"/>
            <a:r>
              <a:rPr lang="en-US" sz="3200" dirty="0"/>
              <a:t>How Can IBM Help Developers Innovate With Blockchain?</a:t>
            </a:r>
            <a:endParaRPr lang="en-IN" sz="3200" dirty="0"/>
          </a:p>
        </p:txBody>
      </p:sp>
      <p:sp>
        <p:nvSpPr>
          <p:cNvPr id="3" name="Content Placeholder 2"/>
          <p:cNvSpPr>
            <a:spLocks noGrp="1"/>
          </p:cNvSpPr>
          <p:nvPr>
            <p:ph idx="1"/>
          </p:nvPr>
        </p:nvSpPr>
        <p:spPr>
          <a:xfrm>
            <a:off x="1685106" y="925536"/>
            <a:ext cx="9919550" cy="5151611"/>
          </a:xfrm>
        </p:spPr>
        <p:txBody>
          <a:bodyPr anchor="t">
            <a:noAutofit/>
          </a:bodyPr>
          <a:lstStyle/>
          <a:p>
            <a:pPr marL="0" indent="0" algn="just">
              <a:lnSpc>
                <a:spcPct val="150000"/>
              </a:lnSpc>
              <a:buNone/>
            </a:pPr>
            <a:r>
              <a:rPr lang="en-US" sz="1800" b="1" dirty="0" err="1" smtClean="0">
                <a:latin typeface="Times New Roman" panose="02020603050405020304" pitchFamily="18" charset="0"/>
                <a:cs typeface="Times New Roman" panose="02020603050405020304" pitchFamily="18" charset="0"/>
              </a:rPr>
              <a:t>Hyperledger</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Fabric images on </a:t>
            </a:r>
            <a:r>
              <a:rPr lang="en-US" sz="1800" b="1" dirty="0" err="1">
                <a:latin typeface="Times New Roman" panose="02020603050405020304" pitchFamily="18" charset="0"/>
                <a:cs typeface="Times New Roman" panose="02020603050405020304" pitchFamily="18" charset="0"/>
              </a:rPr>
              <a:t>DockerHub</a:t>
            </a: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Alternatively</a:t>
            </a:r>
            <a:r>
              <a:rPr lang="en-US" sz="1800" dirty="0">
                <a:latin typeface="Times New Roman" panose="02020603050405020304" pitchFamily="18" charset="0"/>
                <a:cs typeface="Times New Roman" panose="02020603050405020304" pitchFamily="18" charset="0"/>
              </a:rPr>
              <a:t>, you can pull </a:t>
            </a:r>
            <a:r>
              <a:rPr lang="en-US" sz="1800" dirty="0" err="1">
                <a:latin typeface="Times New Roman" panose="02020603050405020304" pitchFamily="18" charset="0"/>
                <a:cs typeface="Times New Roman" panose="02020603050405020304" pitchFamily="18" charset="0"/>
              </a:rPr>
              <a:t>Hyperledger</a:t>
            </a:r>
            <a:r>
              <a:rPr lang="en-US" sz="1800" dirty="0">
                <a:latin typeface="Times New Roman" panose="02020603050405020304" pitchFamily="18" charset="0"/>
                <a:cs typeface="Times New Roman" panose="02020603050405020304" pitchFamily="18" charset="0"/>
              </a:rPr>
              <a:t> Fabric images directly from Docker Hub to create and manage your own local blockchain network.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Set </a:t>
            </a:r>
            <a:r>
              <a:rPr lang="en-US" sz="1800" dirty="0">
                <a:latin typeface="Times New Roman" panose="02020603050405020304" pitchFamily="18" charset="0"/>
                <a:cs typeface="Times New Roman" panose="02020603050405020304" pitchFamily="18" charset="0"/>
              </a:rPr>
              <a:t>up and run a blockchain network with IBM-certified Docker Compose script and images.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more detailed instructions on how to get started, visit http://ibm.biz/QuickStartGuide.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After </a:t>
            </a:r>
            <a:r>
              <a:rPr lang="en-US" sz="1800" dirty="0">
                <a:latin typeface="Times New Roman" panose="02020603050405020304" pitchFamily="18" charset="0"/>
                <a:cs typeface="Times New Roman" panose="02020603050405020304" pitchFamily="18" charset="0"/>
              </a:rPr>
              <a:t>you’ve deployed a network, you’re ready to build your first </a:t>
            </a:r>
            <a:r>
              <a:rPr lang="en-US" sz="1800" dirty="0" err="1">
                <a:latin typeface="Times New Roman" panose="02020603050405020304" pitchFamily="18" charset="0"/>
                <a:cs typeface="Times New Roman" panose="02020603050405020304" pitchFamily="18" charset="0"/>
              </a:rPr>
              <a:t>chaincode</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earn your </a:t>
            </a:r>
            <a:r>
              <a:rPr lang="en-US" sz="1800" dirty="0" err="1">
                <a:latin typeface="Times New Roman" panose="02020603050405020304" pitchFamily="18" charset="0"/>
                <a:cs typeface="Times New Roman" panose="02020603050405020304" pitchFamily="18" charset="0"/>
              </a:rPr>
              <a:t>chaincode</a:t>
            </a:r>
            <a:r>
              <a:rPr lang="en-US" sz="1800" dirty="0">
                <a:latin typeface="Times New Roman" panose="02020603050405020304" pitchFamily="18" charset="0"/>
                <a:cs typeface="Times New Roman" panose="02020603050405020304" pitchFamily="18" charset="0"/>
              </a:rPr>
              <a:t> badge, take this course: http://ibm.biz/BlockchainChaincodeCourse.</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54</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220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US" sz="6600" dirty="0" smtClean="0"/>
              <a:t>Ten </a:t>
            </a:r>
            <a:r>
              <a:rPr lang="en-US" sz="6600" dirty="0"/>
              <a:t>Steps to Your First Blockchain application</a:t>
            </a:r>
            <a:endParaRPr lang="en-IN" sz="6600"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55</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4562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1358667"/>
          </a:xfrm>
        </p:spPr>
        <p:txBody>
          <a:bodyPr>
            <a:normAutofit/>
          </a:bodyPr>
          <a:lstStyle/>
          <a:p>
            <a:pPr algn="l"/>
            <a:r>
              <a:rPr lang="en-US" sz="3200" dirty="0" smtClean="0"/>
              <a:t>Deciding </a:t>
            </a:r>
            <a:r>
              <a:rPr lang="en-US" sz="3200" dirty="0"/>
              <a:t>Whether Blockchain Has a Place in Your </a:t>
            </a:r>
            <a:r>
              <a:rPr lang="en-US" sz="3200" dirty="0" smtClean="0"/>
              <a:t/>
            </a:r>
            <a:br>
              <a:rPr lang="en-US" sz="3200" dirty="0" smtClean="0"/>
            </a:br>
            <a:r>
              <a:rPr lang="en-US" sz="3200" dirty="0" smtClean="0"/>
              <a:t>Industry</a:t>
            </a:r>
            <a:endParaRPr lang="en-IN" sz="3200" dirty="0"/>
          </a:p>
        </p:txBody>
      </p:sp>
      <p:sp>
        <p:nvSpPr>
          <p:cNvPr id="3" name="Content Placeholder 2"/>
          <p:cNvSpPr>
            <a:spLocks noGrp="1"/>
          </p:cNvSpPr>
          <p:nvPr>
            <p:ph idx="1"/>
          </p:nvPr>
        </p:nvSpPr>
        <p:spPr>
          <a:xfrm>
            <a:off x="1685106" y="1476012"/>
            <a:ext cx="9919550" cy="4601135"/>
          </a:xfrm>
        </p:spPr>
        <p:txBody>
          <a:bodyPr anchor="t">
            <a:no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Deciding Whether Blockchain Has a Place in Your Industry</a:t>
            </a:r>
            <a:endParaRPr lang="en-US" sz="1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you’re uncertain of whether blockchain has a place in your industry, answer the following questions:</a:t>
            </a:r>
          </a:p>
          <a:p>
            <a:pPr algn="just">
              <a:lnSpc>
                <a:spcPct val="150000"/>
              </a:lnSpc>
            </a:pPr>
            <a:r>
              <a:rPr lang="en-US" sz="1800" dirty="0">
                <a:latin typeface="Times New Roman" panose="02020603050405020304" pitchFamily="18" charset="0"/>
                <a:cs typeface="Times New Roman" panose="02020603050405020304" pitchFamily="18" charset="0"/>
              </a:rPr>
              <a:t>Does my business network need to manage contractual relationships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Do we need to track transactions that involve more than two parties?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the current system overly complex or costly, possibly due to the need for intermediaries or a central point of control?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Can </a:t>
            </a:r>
            <a:r>
              <a:rPr lang="en-US" sz="1800" dirty="0">
                <a:latin typeface="Times New Roman" panose="02020603050405020304" pitchFamily="18" charset="0"/>
                <a:cs typeface="Times New Roman" panose="02020603050405020304" pitchFamily="18" charset="0"/>
              </a:rPr>
              <a:t>the network benefit from increased trust, transparency, and accountability in recordkeeping?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the current system prone to errors due to manual processes or duplication of effort?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the current transaction system vulnerable to fraud, cyber-attack, and human error?</a:t>
            </a:r>
            <a:endParaRPr lang="en-US" sz="18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56</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0319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1358667"/>
          </a:xfrm>
        </p:spPr>
        <p:txBody>
          <a:bodyPr>
            <a:normAutofit/>
          </a:bodyPr>
          <a:lstStyle/>
          <a:p>
            <a:pPr algn="l"/>
            <a:r>
              <a:rPr lang="en-US" sz="3200" dirty="0" smtClean="0"/>
              <a:t>Deciding </a:t>
            </a:r>
            <a:r>
              <a:rPr lang="en-US" sz="3200" dirty="0"/>
              <a:t>Whether Blockchain Has a Place in Your </a:t>
            </a:r>
            <a:r>
              <a:rPr lang="en-US" sz="3200" dirty="0" smtClean="0"/>
              <a:t/>
            </a:r>
            <a:br>
              <a:rPr lang="en-US" sz="3200" dirty="0" smtClean="0"/>
            </a:br>
            <a:r>
              <a:rPr lang="en-US" sz="3200" dirty="0" smtClean="0"/>
              <a:t>Industry</a:t>
            </a:r>
            <a:endParaRPr lang="en-IN" sz="3200" dirty="0"/>
          </a:p>
        </p:txBody>
      </p:sp>
      <p:sp>
        <p:nvSpPr>
          <p:cNvPr id="3" name="Content Placeholder 2"/>
          <p:cNvSpPr>
            <a:spLocks noGrp="1"/>
          </p:cNvSpPr>
          <p:nvPr>
            <p:ph idx="1"/>
          </p:nvPr>
        </p:nvSpPr>
        <p:spPr>
          <a:xfrm>
            <a:off x="1685106" y="1476012"/>
            <a:ext cx="9919550" cy="4601135"/>
          </a:xfrm>
        </p:spPr>
        <p:txBody>
          <a:bodyPr anchor="t">
            <a:noAutofit/>
          </a:bodyPr>
          <a:lstStyle/>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Identifying </a:t>
            </a:r>
            <a:r>
              <a:rPr lang="en-US" sz="1800" b="1" dirty="0">
                <a:latin typeface="Times New Roman" panose="02020603050405020304" pitchFamily="18" charset="0"/>
                <a:cs typeface="Times New Roman" panose="02020603050405020304" pitchFamily="18" charset="0"/>
              </a:rPr>
              <a:t>Speed Bumps in Business Processes</a:t>
            </a:r>
          </a:p>
          <a:p>
            <a:pPr algn="just">
              <a:lnSpc>
                <a:spcPct val="150000"/>
              </a:lnSpc>
            </a:pPr>
            <a:r>
              <a:rPr lang="en-US" sz="1800" dirty="0" smtClean="0">
                <a:latin typeface="Times New Roman" panose="02020603050405020304" pitchFamily="18" charset="0"/>
                <a:cs typeface="Times New Roman" panose="02020603050405020304" pitchFamily="18" charset="0"/>
              </a:rPr>
              <a:t>Examine </a:t>
            </a:r>
            <a:r>
              <a:rPr lang="en-US" sz="1800" dirty="0">
                <a:latin typeface="Times New Roman" panose="02020603050405020304" pitchFamily="18" charset="0"/>
                <a:cs typeface="Times New Roman" panose="02020603050405020304" pitchFamily="18" charset="0"/>
              </a:rPr>
              <a:t>your </a:t>
            </a:r>
            <a:r>
              <a:rPr lang="en-US" sz="1800" dirty="0">
                <a:solidFill>
                  <a:srgbClr val="FF0000"/>
                </a:solidFill>
                <a:latin typeface="Times New Roman" panose="02020603050405020304" pitchFamily="18" charset="0"/>
                <a:cs typeface="Times New Roman" panose="02020603050405020304" pitchFamily="18" charset="0"/>
              </a:rPr>
              <a:t>current business processes </a:t>
            </a:r>
            <a:r>
              <a:rPr lang="en-US" sz="1800" dirty="0">
                <a:latin typeface="Times New Roman" panose="02020603050405020304" pitchFamily="18" charset="0"/>
                <a:cs typeface="Times New Roman" panose="02020603050405020304" pitchFamily="18" charset="0"/>
              </a:rPr>
              <a:t>for inefficiencies, </a:t>
            </a:r>
            <a:r>
              <a:rPr lang="en-US" sz="1800" dirty="0" err="1">
                <a:latin typeface="Times New Roman" panose="02020603050405020304" pitchFamily="18" charset="0"/>
                <a:cs typeface="Times New Roman" panose="02020603050405020304" pitchFamily="18" charset="0"/>
              </a:rPr>
              <a:t>particularly</a:t>
            </a:r>
            <a:r>
              <a:rPr lang="en-US" sz="1800" dirty="0">
                <a:latin typeface="Times New Roman" panose="02020603050405020304" pitchFamily="18" charset="0"/>
                <a:cs typeface="Times New Roman" panose="02020603050405020304" pitchFamily="18" charset="0"/>
              </a:rPr>
              <a:t> steps in the process that are prone to delays, frustration, errors, and duplication of effort</a:t>
            </a:r>
            <a:r>
              <a:rPr lang="en-US" sz="1800"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Determining How Blockchain Can Help</a:t>
            </a:r>
          </a:p>
          <a:p>
            <a:pPr algn="just">
              <a:lnSpc>
                <a:spcPct val="150000"/>
              </a:lnSpc>
            </a:pPr>
            <a:r>
              <a:rPr lang="en-US" sz="1800" dirty="0" smtClean="0">
                <a:latin typeface="Times New Roman" panose="02020603050405020304" pitchFamily="18" charset="0"/>
                <a:cs typeface="Times New Roman" panose="02020603050405020304" pitchFamily="18" charset="0"/>
              </a:rPr>
              <a:t>After </a:t>
            </a:r>
            <a:r>
              <a:rPr lang="en-US" sz="1800" dirty="0">
                <a:latin typeface="Times New Roman" panose="02020603050405020304" pitchFamily="18" charset="0"/>
                <a:cs typeface="Times New Roman" panose="02020603050405020304" pitchFamily="18" charset="0"/>
              </a:rPr>
              <a:t>identifying challenges in your transaction network, consider various attributes of blockchain that can address the inefficiencies, costs, and other issues.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example, if a lack of trust is causing friction, </a:t>
            </a:r>
            <a:r>
              <a:rPr lang="en-US" sz="1800" dirty="0" err="1">
                <a:latin typeface="Times New Roman" panose="02020603050405020304" pitchFamily="18" charset="0"/>
                <a:cs typeface="Times New Roman" panose="02020603050405020304" pitchFamily="18" charset="0"/>
              </a:rPr>
              <a:t>blockchain’s</a:t>
            </a:r>
            <a:r>
              <a:rPr lang="en-US" sz="1800" dirty="0">
                <a:latin typeface="Times New Roman" panose="02020603050405020304" pitchFamily="18" charset="0"/>
                <a:cs typeface="Times New Roman" panose="02020603050405020304" pitchFamily="18" charset="0"/>
              </a:rPr>
              <a:t> shared ledger can provide increased visibility into transaction and asset histories to improve trust</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57</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362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1358667"/>
          </a:xfrm>
        </p:spPr>
        <p:txBody>
          <a:bodyPr>
            <a:normAutofit/>
          </a:bodyPr>
          <a:lstStyle/>
          <a:p>
            <a:pPr algn="l"/>
            <a:r>
              <a:rPr lang="en-US" sz="3200" dirty="0" smtClean="0"/>
              <a:t>Deciding </a:t>
            </a:r>
            <a:r>
              <a:rPr lang="en-US" sz="3200" dirty="0"/>
              <a:t>Whether Blockchain Has a Place in Your </a:t>
            </a:r>
            <a:r>
              <a:rPr lang="en-US" sz="3200" dirty="0" smtClean="0"/>
              <a:t/>
            </a:r>
            <a:br>
              <a:rPr lang="en-US" sz="3200" dirty="0" smtClean="0"/>
            </a:br>
            <a:r>
              <a:rPr lang="en-US" sz="3200" dirty="0" smtClean="0"/>
              <a:t>Industry</a:t>
            </a:r>
            <a:endParaRPr lang="en-IN" sz="3200" dirty="0"/>
          </a:p>
        </p:txBody>
      </p:sp>
      <p:sp>
        <p:nvSpPr>
          <p:cNvPr id="3" name="Content Placeholder 2"/>
          <p:cNvSpPr>
            <a:spLocks noGrp="1"/>
          </p:cNvSpPr>
          <p:nvPr>
            <p:ph idx="1"/>
          </p:nvPr>
        </p:nvSpPr>
        <p:spPr>
          <a:xfrm>
            <a:off x="1685106" y="1476012"/>
            <a:ext cx="9919550" cy="4601135"/>
          </a:xfrm>
        </p:spPr>
        <p:txBody>
          <a:bodyPr anchor="t">
            <a:noAutofit/>
          </a:bodyPr>
          <a:lstStyle/>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Choosing </a:t>
            </a:r>
            <a:r>
              <a:rPr lang="en-US" sz="1800" b="1" dirty="0">
                <a:latin typeface="Times New Roman" panose="02020603050405020304" pitchFamily="18" charset="0"/>
                <a:cs typeface="Times New Roman" panose="02020603050405020304" pitchFamily="18" charset="0"/>
              </a:rPr>
              <a:t>an Appropriate Use Case</a:t>
            </a:r>
          </a:p>
          <a:p>
            <a:pPr algn="just">
              <a:lnSpc>
                <a:spcPct val="150000"/>
              </a:lnSpc>
            </a:pPr>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choosing a use case, make </a:t>
            </a:r>
            <a:r>
              <a:rPr lang="en-US" sz="1800" dirty="0">
                <a:solidFill>
                  <a:srgbClr val="FF0000"/>
                </a:solidFill>
                <a:latin typeface="Times New Roman" panose="02020603050405020304" pitchFamily="18" charset="0"/>
                <a:cs typeface="Times New Roman" panose="02020603050405020304" pitchFamily="18" charset="0"/>
              </a:rPr>
              <a:t>sure it’s a good fit </a:t>
            </a:r>
            <a:r>
              <a:rPr lang="en-US" sz="1800" dirty="0">
                <a:latin typeface="Times New Roman" panose="02020603050405020304" pitchFamily="18" charset="0"/>
                <a:cs typeface="Times New Roman" panose="02020603050405020304" pitchFamily="18" charset="0"/>
              </a:rPr>
              <a:t>for what you’re trying to accomplish — something that adds real value as opposed to something that could be achieved just as well using a mature technology.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Your </a:t>
            </a:r>
            <a:r>
              <a:rPr lang="en-US" sz="1800" dirty="0">
                <a:latin typeface="Times New Roman" panose="02020603050405020304" pitchFamily="18" charset="0"/>
                <a:cs typeface="Times New Roman" panose="02020603050405020304" pitchFamily="18" charset="0"/>
              </a:rPr>
              <a:t>use case needs to pass the following four acid tests: </a:t>
            </a:r>
            <a:endParaRPr lang="en-US" sz="1800" dirty="0" smtClean="0">
              <a:latin typeface="Times New Roman" panose="02020603050405020304" pitchFamily="18" charset="0"/>
              <a:cs typeface="Times New Roman" panose="02020603050405020304" pitchFamily="18" charset="0"/>
            </a:endParaRPr>
          </a:p>
          <a:p>
            <a:pPr lvl="1" algn="just">
              <a:lnSpc>
                <a:spcPct val="150000"/>
              </a:lnSpc>
            </a:pPr>
            <a:r>
              <a:rPr lang="en-US" sz="1600" b="1" dirty="0" smtClean="0">
                <a:latin typeface="Times New Roman" panose="02020603050405020304" pitchFamily="18" charset="0"/>
                <a:cs typeface="Times New Roman" panose="02020603050405020304" pitchFamily="18" charset="0"/>
              </a:rPr>
              <a:t>Consensus</a:t>
            </a:r>
            <a:r>
              <a:rPr lang="en-US" sz="1600" dirty="0">
                <a:latin typeface="Times New Roman" panose="02020603050405020304" pitchFamily="18" charset="0"/>
                <a:cs typeface="Times New Roman" panose="02020603050405020304" pitchFamily="18" charset="0"/>
              </a:rPr>
              <a:t>: Does agreement across the business network that each transaction is valid provide some </a:t>
            </a:r>
            <a:r>
              <a:rPr lang="en-US" sz="1600" dirty="0" smtClean="0">
                <a:latin typeface="Times New Roman" panose="02020603050405020304" pitchFamily="18" charset="0"/>
                <a:cs typeface="Times New Roman" panose="02020603050405020304" pitchFamily="18" charset="0"/>
              </a:rPr>
              <a:t>benefit?</a:t>
            </a:r>
          </a:p>
          <a:p>
            <a:pPr lvl="1" algn="just">
              <a:lnSpc>
                <a:spcPct val="150000"/>
              </a:lnSpc>
            </a:pPr>
            <a:r>
              <a:rPr lang="en-US" sz="1600" b="1" dirty="0" smtClean="0">
                <a:latin typeface="Times New Roman" panose="02020603050405020304" pitchFamily="18" charset="0"/>
                <a:cs typeface="Times New Roman" panose="02020603050405020304" pitchFamily="18" charset="0"/>
              </a:rPr>
              <a:t>Provenance</a:t>
            </a:r>
            <a:r>
              <a:rPr lang="en-US" sz="1600" dirty="0">
                <a:latin typeface="Times New Roman" panose="02020603050405020304" pitchFamily="18" charset="0"/>
                <a:cs typeface="Times New Roman" panose="02020603050405020304" pitchFamily="18" charset="0"/>
              </a:rPr>
              <a:t>: Is the maintenance of a complete audit trail </a:t>
            </a:r>
            <a:r>
              <a:rPr lang="en-US" sz="1600" dirty="0" smtClean="0">
                <a:latin typeface="Times New Roman" panose="02020603050405020304" pitchFamily="18" charset="0"/>
                <a:cs typeface="Times New Roman" panose="02020603050405020304" pitchFamily="18" charset="0"/>
              </a:rPr>
              <a:t>important?</a:t>
            </a:r>
          </a:p>
          <a:p>
            <a:pPr lvl="1" algn="just">
              <a:lnSpc>
                <a:spcPct val="150000"/>
              </a:lnSpc>
            </a:pPr>
            <a:r>
              <a:rPr lang="en-US" sz="1600" b="1" dirty="0" smtClean="0">
                <a:latin typeface="Times New Roman" panose="02020603050405020304" pitchFamily="18" charset="0"/>
                <a:cs typeface="Times New Roman" panose="02020603050405020304" pitchFamily="18" charset="0"/>
              </a:rPr>
              <a:t>Immutability</a:t>
            </a:r>
            <a:r>
              <a:rPr lang="en-US" sz="1600" dirty="0">
                <a:latin typeface="Times New Roman" panose="02020603050405020304" pitchFamily="18" charset="0"/>
                <a:cs typeface="Times New Roman" panose="02020603050405020304" pitchFamily="18" charset="0"/>
              </a:rPr>
              <a:t>: Is it important that the train of transactions is tamper-evident? </a:t>
            </a:r>
            <a:endParaRPr lang="en-US" sz="1600" dirty="0" smtClean="0">
              <a:latin typeface="Times New Roman" panose="02020603050405020304" pitchFamily="18" charset="0"/>
              <a:cs typeface="Times New Roman" panose="02020603050405020304" pitchFamily="18" charset="0"/>
            </a:endParaRPr>
          </a:p>
          <a:p>
            <a:pPr lvl="1" algn="just">
              <a:lnSpc>
                <a:spcPct val="150000"/>
              </a:lnSpc>
            </a:pPr>
            <a:r>
              <a:rPr lang="en-US" sz="1600" b="1" dirty="0" smtClean="0">
                <a:latin typeface="Times New Roman" panose="02020603050405020304" pitchFamily="18" charset="0"/>
                <a:cs typeface="Times New Roman" panose="02020603050405020304" pitchFamily="18" charset="0"/>
              </a:rPr>
              <a:t>Finality</a:t>
            </a:r>
            <a:r>
              <a:rPr lang="en-US" sz="1600" dirty="0">
                <a:latin typeface="Times New Roman" panose="02020603050405020304" pitchFamily="18" charset="0"/>
                <a:cs typeface="Times New Roman" panose="02020603050405020304" pitchFamily="18" charset="0"/>
              </a:rPr>
              <a:t>: Is there a need for an agreed “system of record” across the business network?</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58</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1499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1358667"/>
          </a:xfrm>
        </p:spPr>
        <p:txBody>
          <a:bodyPr>
            <a:normAutofit/>
          </a:bodyPr>
          <a:lstStyle/>
          <a:p>
            <a:pPr algn="l"/>
            <a:r>
              <a:rPr lang="en-US" sz="3200" dirty="0" smtClean="0"/>
              <a:t>Deciding </a:t>
            </a:r>
            <a:r>
              <a:rPr lang="en-US" sz="3200" dirty="0"/>
              <a:t>Whether Blockchain Has a Place in Your </a:t>
            </a:r>
            <a:r>
              <a:rPr lang="en-US" sz="3200" dirty="0" smtClean="0"/>
              <a:t/>
            </a:r>
            <a:br>
              <a:rPr lang="en-US" sz="3200" dirty="0" smtClean="0"/>
            </a:br>
            <a:r>
              <a:rPr lang="en-US" sz="3200" dirty="0" smtClean="0"/>
              <a:t>Industry</a:t>
            </a:r>
            <a:endParaRPr lang="en-IN" sz="3200" dirty="0"/>
          </a:p>
        </p:txBody>
      </p:sp>
      <p:sp>
        <p:nvSpPr>
          <p:cNvPr id="3" name="Content Placeholder 2"/>
          <p:cNvSpPr>
            <a:spLocks noGrp="1"/>
          </p:cNvSpPr>
          <p:nvPr>
            <p:ph idx="1"/>
          </p:nvPr>
        </p:nvSpPr>
        <p:spPr>
          <a:xfrm>
            <a:off x="1685106" y="1476012"/>
            <a:ext cx="9919550" cy="4601135"/>
          </a:xfrm>
        </p:spPr>
        <p:txBody>
          <a:bodyPr anchor="t">
            <a:noAutofit/>
          </a:bodyPr>
          <a:lstStyle/>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Determining </a:t>
            </a:r>
            <a:r>
              <a:rPr lang="en-US" sz="1800" b="1" dirty="0">
                <a:latin typeface="Times New Roman" panose="02020603050405020304" pitchFamily="18" charset="0"/>
                <a:cs typeface="Times New Roman" panose="02020603050405020304" pitchFamily="18" charset="0"/>
              </a:rPr>
              <a:t>the Goal of Your Blockchain Network</a:t>
            </a:r>
          </a:p>
          <a:p>
            <a:pPr algn="just">
              <a:lnSpc>
                <a:spcPct val="150000"/>
              </a:lnSpc>
            </a:pPr>
            <a:r>
              <a:rPr lang="en-US" sz="1800" dirty="0" smtClean="0">
                <a:latin typeface="Times New Roman" panose="02020603050405020304" pitchFamily="18" charset="0"/>
                <a:cs typeface="Times New Roman" panose="02020603050405020304" pitchFamily="18" charset="0"/>
              </a:rPr>
              <a:t>After </a:t>
            </a:r>
            <a:r>
              <a:rPr lang="en-US" sz="1800" dirty="0">
                <a:latin typeface="Times New Roman" panose="02020603050405020304" pitchFamily="18" charset="0"/>
                <a:cs typeface="Times New Roman" panose="02020603050405020304" pitchFamily="18" charset="0"/>
              </a:rPr>
              <a:t>choosing an appropriate use case, outline a clear and </a:t>
            </a:r>
            <a:r>
              <a:rPr lang="en-US" sz="1800" dirty="0" smtClean="0">
                <a:latin typeface="Times New Roman" panose="02020603050405020304" pitchFamily="18" charset="0"/>
                <a:cs typeface="Times New Roman" panose="02020603050405020304" pitchFamily="18" charset="0"/>
              </a:rPr>
              <a:t>measurable </a:t>
            </a:r>
            <a:r>
              <a:rPr lang="en-US" sz="1800" dirty="0">
                <a:latin typeface="Times New Roman" panose="02020603050405020304" pitchFamily="18" charset="0"/>
                <a:cs typeface="Times New Roman" panose="02020603050405020304" pitchFamily="18" charset="0"/>
              </a:rPr>
              <a:t>goal for your first project.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What </a:t>
            </a:r>
            <a:r>
              <a:rPr lang="en-US" sz="1800" dirty="0">
                <a:latin typeface="Times New Roman" panose="02020603050405020304" pitchFamily="18" charset="0"/>
                <a:cs typeface="Times New Roman" panose="02020603050405020304" pitchFamily="18" charset="0"/>
              </a:rPr>
              <a:t>do you hope to solve or improve using blockchain technology?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What </a:t>
            </a:r>
            <a:r>
              <a:rPr lang="en-US" sz="1800" dirty="0">
                <a:latin typeface="Times New Roman" panose="02020603050405020304" pitchFamily="18" charset="0"/>
                <a:cs typeface="Times New Roman" panose="02020603050405020304" pitchFamily="18" charset="0"/>
              </a:rPr>
              <a:t>can you use to </a:t>
            </a:r>
            <a:r>
              <a:rPr lang="en-US" sz="1800" dirty="0" smtClean="0">
                <a:latin typeface="Times New Roman" panose="02020603050405020304" pitchFamily="18" charset="0"/>
                <a:cs typeface="Times New Roman" panose="02020603050405020304" pitchFamily="18" charset="0"/>
              </a:rPr>
              <a:t>measure </a:t>
            </a:r>
            <a:r>
              <a:rPr lang="en-US" sz="1800" dirty="0">
                <a:latin typeface="Times New Roman" panose="02020603050405020304" pitchFamily="18" charset="0"/>
                <a:cs typeface="Times New Roman" panose="02020603050405020304" pitchFamily="18" charset="0"/>
              </a:rPr>
              <a:t>the success of your first project in meeting that goal</a:t>
            </a:r>
            <a:r>
              <a:rPr lang="en-US" sz="1800"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sz="3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b="1" dirty="0" smtClean="0">
                <a:latin typeface="Times New Roman" panose="02020603050405020304" pitchFamily="18" charset="0"/>
                <a:cs typeface="Times New Roman" panose="02020603050405020304" pitchFamily="18" charset="0"/>
              </a:rPr>
              <a:t>Identifying </a:t>
            </a:r>
            <a:r>
              <a:rPr lang="en-IN" sz="1800" b="1" dirty="0">
                <a:latin typeface="Times New Roman" panose="02020603050405020304" pitchFamily="18" charset="0"/>
                <a:cs typeface="Times New Roman" panose="02020603050405020304" pitchFamily="18" charset="0"/>
              </a:rPr>
              <a:t>Dependencies</a:t>
            </a: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you have an appropriate use case in mind, consider what else you need, in addition to internal resources you already have, to start on your first blockchain project.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Do </a:t>
            </a:r>
            <a:r>
              <a:rPr lang="en-US" sz="1800" dirty="0">
                <a:latin typeface="Times New Roman" panose="02020603050405020304" pitchFamily="18" charset="0"/>
                <a:cs typeface="Times New Roman" panose="02020603050405020304" pitchFamily="18" charset="0"/>
              </a:rPr>
              <a:t>you need a services </a:t>
            </a:r>
            <a:r>
              <a:rPr lang="en-US" sz="1800" dirty="0" smtClean="0">
                <a:latin typeface="Times New Roman" panose="02020603050405020304" pitchFamily="18" charset="0"/>
                <a:cs typeface="Times New Roman" panose="02020603050405020304" pitchFamily="18" charset="0"/>
              </a:rPr>
              <a:t>partner </a:t>
            </a:r>
            <a:r>
              <a:rPr lang="en-US" sz="1800" dirty="0">
                <a:latin typeface="Times New Roman" panose="02020603050405020304" pitchFamily="18" charset="0"/>
                <a:cs typeface="Times New Roman" panose="02020603050405020304" pitchFamily="18" charset="0"/>
              </a:rPr>
              <a:t>to help deploy the first project?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Do </a:t>
            </a:r>
            <a:r>
              <a:rPr lang="en-US" sz="1800" dirty="0">
                <a:latin typeface="Times New Roman" panose="02020603050405020304" pitchFamily="18" charset="0"/>
                <a:cs typeface="Times New Roman" panose="02020603050405020304" pitchFamily="18" charset="0"/>
              </a:rPr>
              <a:t>you need a platform or fabric that enables you to meet certain regulatory or </a:t>
            </a:r>
            <a:r>
              <a:rPr lang="en-US" sz="1800" dirty="0" err="1">
                <a:latin typeface="Times New Roman" panose="02020603050405020304" pitchFamily="18" charset="0"/>
                <a:cs typeface="Times New Roman" panose="02020603050405020304" pitchFamily="18" charset="0"/>
              </a:rPr>
              <a:t>compliance</a:t>
            </a:r>
            <a:r>
              <a:rPr lang="en-US" sz="1800" dirty="0">
                <a:latin typeface="Times New Roman" panose="02020603050405020304" pitchFamily="18" charset="0"/>
                <a:cs typeface="Times New Roman" panose="02020603050405020304" pitchFamily="18" charset="0"/>
              </a:rPr>
              <a:t> objectives?</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59</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03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a:t>The birth of </a:t>
            </a:r>
            <a:r>
              <a:rPr lang="en-IN" dirty="0" err="1"/>
              <a:t>blockchain</a:t>
            </a:r>
            <a:endParaRPr lang="en-IN" dirty="0"/>
          </a:p>
        </p:txBody>
      </p:sp>
      <p:sp>
        <p:nvSpPr>
          <p:cNvPr id="3" name="Content Placeholder 2"/>
          <p:cNvSpPr>
            <a:spLocks noGrp="1"/>
          </p:cNvSpPr>
          <p:nvPr>
            <p:ph idx="1"/>
          </p:nvPr>
        </p:nvSpPr>
        <p:spPr>
          <a:xfrm>
            <a:off x="1418674" y="1367443"/>
            <a:ext cx="10018713" cy="4995760"/>
          </a:xfrm>
        </p:spPr>
        <p:txBody>
          <a:bodyPr>
            <a:normAutofit/>
          </a:bodyPr>
          <a:lstStyle/>
          <a:p>
            <a:pPr algn="just"/>
            <a:r>
              <a:rPr lang="en-US" dirty="0" smtClean="0">
                <a:latin typeface="Times New Roman" panose="02020603050405020304" pitchFamily="18" charset="0"/>
                <a:cs typeface="Times New Roman" panose="02020603050405020304" pitchFamily="18" charset="0"/>
              </a:rPr>
              <a:t>Bitcoin </a:t>
            </a:r>
            <a:r>
              <a:rPr lang="en-US" dirty="0">
                <a:latin typeface="Times New Roman" panose="02020603050405020304" pitchFamily="18" charset="0"/>
                <a:cs typeface="Times New Roman" panose="02020603050405020304" pitchFamily="18" charset="0"/>
              </a:rPr>
              <a:t>is actually built on the foundation of blockchain, which serves as bitcoin’s shared ledger.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Think </a:t>
            </a:r>
            <a:r>
              <a:rPr lang="en-US" dirty="0">
                <a:latin typeface="Times New Roman" panose="02020603050405020304" pitchFamily="18" charset="0"/>
                <a:cs typeface="Times New Roman" panose="02020603050405020304" pitchFamily="18" charset="0"/>
              </a:rPr>
              <a:t>of blockchain as an operating system, such as Microsoft Windows or </a:t>
            </a:r>
            <a:r>
              <a:rPr lang="en-US" dirty="0" err="1">
                <a:latin typeface="Times New Roman" panose="02020603050405020304" pitchFamily="18" charset="0"/>
                <a:cs typeface="Times New Roman" panose="02020603050405020304" pitchFamily="18" charset="0"/>
              </a:rPr>
              <a:t>MacOS</a:t>
            </a:r>
            <a:r>
              <a:rPr lang="en-US" dirty="0">
                <a:latin typeface="Times New Roman" panose="02020603050405020304" pitchFamily="18" charset="0"/>
                <a:cs typeface="Times New Roman" panose="02020603050405020304" pitchFamily="18" charset="0"/>
              </a:rPr>
              <a:t>, and bitcoin as only one of the many applications that can be run on that operating system.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Blockchain </a:t>
            </a:r>
            <a:r>
              <a:rPr lang="en-US" dirty="0">
                <a:latin typeface="Times New Roman" panose="02020603050405020304" pitchFamily="18" charset="0"/>
                <a:cs typeface="Times New Roman" panose="02020603050405020304" pitchFamily="18" charset="0"/>
              </a:rPr>
              <a:t>provides the means for recording bitcoin transactions — the shared ledger — but this shared ledger can be used to record any transaction and track the movement of any asset whether tangible, intangible, or digital.</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6157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1358667"/>
          </a:xfrm>
        </p:spPr>
        <p:txBody>
          <a:bodyPr>
            <a:normAutofit/>
          </a:bodyPr>
          <a:lstStyle/>
          <a:p>
            <a:pPr algn="l"/>
            <a:r>
              <a:rPr lang="en-US" sz="3200" dirty="0" smtClean="0"/>
              <a:t>Deciding </a:t>
            </a:r>
            <a:r>
              <a:rPr lang="en-US" sz="3200" dirty="0"/>
              <a:t>Whether Blockchain Has a Place in Your </a:t>
            </a:r>
            <a:r>
              <a:rPr lang="en-US" sz="3200" dirty="0" smtClean="0"/>
              <a:t/>
            </a:r>
            <a:br>
              <a:rPr lang="en-US" sz="3200" dirty="0" smtClean="0"/>
            </a:br>
            <a:r>
              <a:rPr lang="en-US" sz="3200" dirty="0" smtClean="0"/>
              <a:t>Industry</a:t>
            </a:r>
            <a:endParaRPr lang="en-IN" sz="3200" dirty="0"/>
          </a:p>
        </p:txBody>
      </p:sp>
      <p:sp>
        <p:nvSpPr>
          <p:cNvPr id="3" name="Content Placeholder 2"/>
          <p:cNvSpPr>
            <a:spLocks noGrp="1"/>
          </p:cNvSpPr>
          <p:nvPr>
            <p:ph idx="1"/>
          </p:nvPr>
        </p:nvSpPr>
        <p:spPr>
          <a:xfrm>
            <a:off x="1685106" y="1476012"/>
            <a:ext cx="9919550" cy="4601135"/>
          </a:xfrm>
        </p:spPr>
        <p:txBody>
          <a:bodyPr anchor="t">
            <a:noAutofit/>
          </a:bodyPr>
          <a:lstStyle/>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Choosing </a:t>
            </a:r>
            <a:r>
              <a:rPr lang="en-US" sz="1800" b="1" dirty="0">
                <a:latin typeface="Times New Roman" panose="02020603050405020304" pitchFamily="18" charset="0"/>
                <a:cs typeface="Times New Roman" panose="02020603050405020304" pitchFamily="18" charset="0"/>
              </a:rPr>
              <a:t>a Blockchain Provider and Platform</a:t>
            </a:r>
          </a:p>
          <a:p>
            <a:pPr algn="just">
              <a:lnSpc>
                <a:spcPct val="150000"/>
              </a:lnSpc>
            </a:pPr>
            <a:r>
              <a:rPr lang="en-US" sz="1800" dirty="0" smtClean="0">
                <a:latin typeface="Times New Roman" panose="02020603050405020304" pitchFamily="18" charset="0"/>
                <a:cs typeface="Times New Roman" panose="02020603050405020304" pitchFamily="18" charset="0"/>
              </a:rPr>
              <a:t>Choose </a:t>
            </a:r>
            <a:r>
              <a:rPr lang="en-US" sz="1800" dirty="0">
                <a:latin typeface="Times New Roman" panose="02020603050405020304" pitchFamily="18" charset="0"/>
                <a:cs typeface="Times New Roman" panose="02020603050405020304" pitchFamily="18" charset="0"/>
              </a:rPr>
              <a:t>a provider and platform that are the best fit for your industry and business needs.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you compare the suitability of different providers and platforms, seek answers to the following questions: </a:t>
            </a:r>
            <a:endParaRPr lang="en-US" sz="1800" dirty="0">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Do </a:t>
            </a:r>
            <a:r>
              <a:rPr lang="en-US" sz="1600" dirty="0">
                <a:latin typeface="Times New Roman" panose="02020603050405020304" pitchFamily="18" charset="0"/>
                <a:cs typeface="Times New Roman" panose="02020603050405020304" pitchFamily="18" charset="0"/>
              </a:rPr>
              <a:t>you require a </a:t>
            </a:r>
            <a:r>
              <a:rPr lang="en-US" sz="1600" dirty="0">
                <a:solidFill>
                  <a:srgbClr val="FF0000"/>
                </a:solidFill>
                <a:latin typeface="Times New Roman" panose="02020603050405020304" pitchFamily="18" charset="0"/>
                <a:cs typeface="Times New Roman" panose="02020603050405020304" pitchFamily="18" charset="0"/>
              </a:rPr>
              <a:t>permissioned network</a:t>
            </a: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Do </a:t>
            </a:r>
            <a:r>
              <a:rPr lang="en-US" sz="1600" dirty="0">
                <a:latin typeface="Times New Roman" panose="02020603050405020304" pitchFamily="18" charset="0"/>
                <a:cs typeface="Times New Roman" panose="02020603050405020304" pitchFamily="18" charset="0"/>
              </a:rPr>
              <a:t>you need to </a:t>
            </a:r>
            <a:r>
              <a:rPr lang="en-US" sz="1600" dirty="0">
                <a:solidFill>
                  <a:srgbClr val="FF0000"/>
                </a:solidFill>
                <a:latin typeface="Times New Roman" panose="02020603050405020304" pitchFamily="18" charset="0"/>
                <a:cs typeface="Times New Roman" panose="02020603050405020304" pitchFamily="18" charset="0"/>
              </a:rPr>
              <a:t>know the identities </a:t>
            </a:r>
            <a:r>
              <a:rPr lang="en-US" sz="1600" dirty="0">
                <a:latin typeface="Times New Roman" panose="02020603050405020304" pitchFamily="18" charset="0"/>
                <a:cs typeface="Times New Roman" panose="02020603050405020304" pitchFamily="18" charset="0"/>
              </a:rPr>
              <a:t>in your business network? For example, to adhere to regulations such as anti-money laundering (AML) or know your customer (KYC)? </a:t>
            </a:r>
            <a:endParaRPr lang="en-US" sz="1600" dirty="0">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Do </a:t>
            </a:r>
            <a:r>
              <a:rPr lang="en-US" sz="1600" dirty="0">
                <a:latin typeface="Times New Roman" panose="02020603050405020304" pitchFamily="18" charset="0"/>
                <a:cs typeface="Times New Roman" panose="02020603050405020304" pitchFamily="18" charset="0"/>
              </a:rPr>
              <a:t>you have </a:t>
            </a:r>
            <a:r>
              <a:rPr lang="en-US" sz="1600" dirty="0">
                <a:solidFill>
                  <a:srgbClr val="FF0000"/>
                </a:solidFill>
                <a:latin typeface="Times New Roman" panose="02020603050405020304" pitchFamily="18" charset="0"/>
                <a:cs typeface="Times New Roman" panose="02020603050405020304" pitchFamily="18" charset="0"/>
              </a:rPr>
              <a:t>frequent exchanges </a:t>
            </a:r>
            <a:r>
              <a:rPr lang="en-US" sz="1600" dirty="0">
                <a:latin typeface="Times New Roman" panose="02020603050405020304" pitchFamily="18" charset="0"/>
                <a:cs typeface="Times New Roman" panose="02020603050405020304" pitchFamily="18" charset="0"/>
              </a:rPr>
              <a:t>with others that could be </a:t>
            </a:r>
            <a:r>
              <a:rPr lang="en-US" sz="1600" dirty="0">
                <a:solidFill>
                  <a:srgbClr val="FF0000"/>
                </a:solidFill>
                <a:latin typeface="Times New Roman" panose="02020603050405020304" pitchFamily="18" charset="0"/>
                <a:cs typeface="Times New Roman" panose="02020603050405020304" pitchFamily="18" charset="0"/>
              </a:rPr>
              <a:t>automated and pre-programmed</a:t>
            </a:r>
            <a:r>
              <a:rPr lang="en-US" sz="1600" dirty="0">
                <a:latin typeface="Times New Roman" panose="02020603050405020304" pitchFamily="18" charset="0"/>
                <a:cs typeface="Times New Roman" panose="02020603050405020304" pitchFamily="18" charset="0"/>
              </a:rPr>
              <a:t>, freeing up valuable time and resource? </a:t>
            </a:r>
            <a:endParaRPr lang="en-US" sz="1600" dirty="0">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Would </a:t>
            </a:r>
            <a:r>
              <a:rPr lang="en-US" sz="1600" dirty="0">
                <a:latin typeface="Times New Roman" panose="02020603050405020304" pitchFamily="18" charset="0"/>
                <a:cs typeface="Times New Roman" panose="02020603050405020304" pitchFamily="18" charset="0"/>
              </a:rPr>
              <a:t>you </a:t>
            </a:r>
            <a:r>
              <a:rPr lang="en-US" sz="1600" dirty="0">
                <a:solidFill>
                  <a:srgbClr val="FF0000"/>
                </a:solidFill>
                <a:latin typeface="Times New Roman" panose="02020603050405020304" pitchFamily="18" charset="0"/>
                <a:cs typeface="Times New Roman" panose="02020603050405020304" pitchFamily="18" charset="0"/>
              </a:rPr>
              <a:t>benefit from transaction </a:t>
            </a:r>
            <a:r>
              <a:rPr lang="en-US" sz="1600" dirty="0">
                <a:latin typeface="Times New Roman" panose="02020603050405020304" pitchFamily="18" charset="0"/>
                <a:cs typeface="Times New Roman" panose="02020603050405020304" pitchFamily="18" charset="0"/>
              </a:rPr>
              <a:t>resolution in minutes rather than days or weeks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60</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4137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56" y="403226"/>
            <a:ext cx="9834177" cy="1358667"/>
          </a:xfrm>
        </p:spPr>
        <p:txBody>
          <a:bodyPr>
            <a:normAutofit/>
          </a:bodyPr>
          <a:lstStyle/>
          <a:p>
            <a:pPr algn="l"/>
            <a:r>
              <a:rPr lang="en-US" sz="3200" dirty="0" smtClean="0"/>
              <a:t>Deciding </a:t>
            </a:r>
            <a:r>
              <a:rPr lang="en-US" sz="3200" dirty="0"/>
              <a:t>Whether Blockchain Has a Place in Your </a:t>
            </a:r>
            <a:r>
              <a:rPr lang="en-US" sz="3200" dirty="0" smtClean="0"/>
              <a:t/>
            </a:r>
            <a:br>
              <a:rPr lang="en-US" sz="3200" dirty="0" smtClean="0"/>
            </a:br>
            <a:r>
              <a:rPr lang="en-US" sz="3200" dirty="0" smtClean="0"/>
              <a:t>Industry</a:t>
            </a:r>
            <a:endParaRPr lang="en-IN" sz="3200" dirty="0"/>
          </a:p>
        </p:txBody>
      </p:sp>
      <p:sp>
        <p:nvSpPr>
          <p:cNvPr id="3" name="Content Placeholder 2"/>
          <p:cNvSpPr>
            <a:spLocks noGrp="1"/>
          </p:cNvSpPr>
          <p:nvPr>
            <p:ph idx="1"/>
          </p:nvPr>
        </p:nvSpPr>
        <p:spPr>
          <a:xfrm>
            <a:off x="1685106" y="1476012"/>
            <a:ext cx="9919550" cy="4601135"/>
          </a:xfrm>
        </p:spPr>
        <p:txBody>
          <a:bodyPr anchor="t">
            <a:noAutofit/>
          </a:bodyPr>
          <a:lstStyle/>
          <a:p>
            <a:pPr marL="0" indent="0" algn="just">
              <a:lnSpc>
                <a:spcPct val="150000"/>
              </a:lnSpc>
              <a:buNone/>
            </a:pPr>
            <a:r>
              <a:rPr lang="en-IN" sz="1800" b="1" dirty="0" smtClean="0">
                <a:latin typeface="Times New Roman" panose="02020603050405020304" pitchFamily="18" charset="0"/>
                <a:cs typeface="Times New Roman" panose="02020603050405020304" pitchFamily="18" charset="0"/>
              </a:rPr>
              <a:t>Developing </a:t>
            </a:r>
            <a:r>
              <a:rPr lang="en-IN" sz="1800" b="1" dirty="0">
                <a:latin typeface="Times New Roman" panose="02020603050405020304" pitchFamily="18" charset="0"/>
                <a:cs typeface="Times New Roman" panose="02020603050405020304" pitchFamily="18" charset="0"/>
              </a:rPr>
              <a:t>and Deploying </a:t>
            </a:r>
            <a:r>
              <a:rPr lang="en-IN" sz="1800" b="1" dirty="0" err="1">
                <a:latin typeface="Times New Roman" panose="02020603050405020304" pitchFamily="18" charset="0"/>
                <a:cs typeface="Times New Roman" panose="02020603050405020304" pitchFamily="18" charset="0"/>
              </a:rPr>
              <a:t>Chaincode</a:t>
            </a: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next step in your first blockchain project is to develop and deploy a blockchain application and network</a:t>
            </a:r>
            <a:r>
              <a:rPr lang="en-US" sz="1800" dirty="0">
                <a:latin typeface="Times New Roman" panose="02020603050405020304" pitchFamily="18" charset="0"/>
                <a:cs typeface="Times New Roman" panose="02020603050405020304" pitchFamily="18" charset="0"/>
              </a:rPr>
              <a:t>.</a:t>
            </a:r>
          </a:p>
          <a:p>
            <a:pPr algn="just">
              <a:lnSpc>
                <a:spcPct val="150000"/>
              </a:lnSpc>
            </a:pPr>
            <a:endParaRPr lang="en-US" sz="18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Testing </a:t>
            </a:r>
            <a:r>
              <a:rPr lang="en-US" sz="1800" b="1" dirty="0">
                <a:latin typeface="Times New Roman" panose="02020603050405020304" pitchFamily="18" charset="0"/>
                <a:cs typeface="Times New Roman" panose="02020603050405020304" pitchFamily="18" charset="0"/>
              </a:rPr>
              <a:t>and Fine-Tuning Your Application and </a:t>
            </a:r>
            <a:r>
              <a:rPr lang="en-US" sz="1800" b="1" dirty="0" smtClean="0">
                <a:latin typeface="Times New Roman" panose="02020603050405020304" pitchFamily="18" charset="0"/>
                <a:cs typeface="Times New Roman" panose="02020603050405020304" pitchFamily="18" charset="0"/>
              </a:rPr>
              <a:t>Network</a:t>
            </a: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final stage in </a:t>
            </a:r>
            <a:r>
              <a:rPr lang="en-US" sz="1800" dirty="0">
                <a:solidFill>
                  <a:srgbClr val="FF0000"/>
                </a:solidFill>
                <a:latin typeface="Times New Roman" panose="02020603050405020304" pitchFamily="18" charset="0"/>
                <a:cs typeface="Times New Roman" panose="02020603050405020304" pitchFamily="18" charset="0"/>
              </a:rPr>
              <a:t>creating and deploying </a:t>
            </a:r>
            <a:r>
              <a:rPr lang="en-US" sz="1800" dirty="0">
                <a:latin typeface="Times New Roman" panose="02020603050405020304" pitchFamily="18" charset="0"/>
                <a:cs typeface="Times New Roman" panose="02020603050405020304" pitchFamily="18" charset="0"/>
              </a:rPr>
              <a:t>your first blockchain application is actually an ongoing process.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solidFill>
                  <a:srgbClr val="FF0000"/>
                </a:solidFill>
                <a:latin typeface="Times New Roman" panose="02020603050405020304" pitchFamily="18" charset="0"/>
                <a:cs typeface="Times New Roman" panose="02020603050405020304" pitchFamily="18" charset="0"/>
              </a:rPr>
              <a:t>Monitor </a:t>
            </a:r>
            <a:r>
              <a:rPr lang="en-US" sz="1800" dirty="0">
                <a:solidFill>
                  <a:srgbClr val="FF0000"/>
                </a:solidFill>
                <a:latin typeface="Times New Roman" panose="02020603050405020304" pitchFamily="18" charset="0"/>
                <a:cs typeface="Times New Roman" panose="02020603050405020304" pitchFamily="18" charset="0"/>
              </a:rPr>
              <a:t>your </a:t>
            </a:r>
            <a:r>
              <a:rPr lang="en-US" sz="1800" dirty="0" smtClean="0">
                <a:solidFill>
                  <a:srgbClr val="FF0000"/>
                </a:solidFill>
                <a:latin typeface="Times New Roman" panose="02020603050405020304" pitchFamily="18" charset="0"/>
                <a:cs typeface="Times New Roman" panose="02020603050405020304" pitchFamily="18" charset="0"/>
              </a:rPr>
              <a:t>application </a:t>
            </a:r>
            <a:r>
              <a:rPr lang="en-US" sz="1800" dirty="0">
                <a:latin typeface="Times New Roman" panose="02020603050405020304" pitchFamily="18" charset="0"/>
                <a:cs typeface="Times New Roman" panose="02020603050405020304" pitchFamily="18" charset="0"/>
              </a:rPr>
              <a:t>and network and capture learnings to make improvements and expand into a wider deployment</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61</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8578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US" sz="6600" dirty="0" smtClean="0"/>
              <a:t>Thank You</a:t>
            </a:r>
            <a:endParaRPr lang="en-IN" sz="6600"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56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5" y="685800"/>
            <a:ext cx="4726918" cy="641179"/>
          </a:xfrm>
        </p:spPr>
        <p:txBody>
          <a:bodyPr>
            <a:normAutofit fontScale="90000"/>
          </a:bodyPr>
          <a:lstStyle/>
          <a:p>
            <a:pPr algn="l"/>
            <a:r>
              <a:rPr lang="en-US" dirty="0" smtClean="0"/>
              <a:t>What is Blockchain?</a:t>
            </a:r>
            <a:endParaRPr lang="en-IN" dirty="0"/>
          </a:p>
        </p:txBody>
      </p:sp>
      <p:sp>
        <p:nvSpPr>
          <p:cNvPr id="3" name="Content Placeholder 2"/>
          <p:cNvSpPr>
            <a:spLocks noGrp="1"/>
          </p:cNvSpPr>
          <p:nvPr>
            <p:ph idx="1"/>
          </p:nvPr>
        </p:nvSpPr>
        <p:spPr>
          <a:xfrm>
            <a:off x="1484310" y="1215469"/>
            <a:ext cx="10018713" cy="2129897"/>
          </a:xfrm>
        </p:spPr>
        <p:txBody>
          <a:bodyPr>
            <a:normAutofit/>
          </a:bodyPr>
          <a:lstStyle/>
          <a:p>
            <a:pPr algn="just"/>
            <a:r>
              <a:rPr lang="en-US" sz="2000" dirty="0">
                <a:latin typeface="Times New Roman" panose="02020603050405020304" pitchFamily="18" charset="0"/>
                <a:cs typeface="Times New Roman" panose="02020603050405020304" pitchFamily="18" charset="0"/>
              </a:rPr>
              <a:t>The concept of Blockchain first came to fame in October 2008, as part of a proposal for Bitcoin, with the aim to create P2P money without banks.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7</a:t>
            </a:fld>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799" y="1901580"/>
            <a:ext cx="2578188" cy="1443786"/>
          </a:xfrm>
          <a:prstGeom prst="rect">
            <a:avLst/>
          </a:prstGeom>
        </p:spPr>
      </p:pic>
      <p:pic>
        <p:nvPicPr>
          <p:cNvPr id="7" name="Picture 6"/>
          <p:cNvPicPr>
            <a:picLocks noChangeAspect="1"/>
          </p:cNvPicPr>
          <p:nvPr/>
        </p:nvPicPr>
        <p:blipFill>
          <a:blip r:embed="rId4"/>
          <a:stretch>
            <a:fillRect/>
          </a:stretch>
        </p:blipFill>
        <p:spPr>
          <a:xfrm>
            <a:off x="2343266" y="3345366"/>
            <a:ext cx="8607232" cy="3186981"/>
          </a:xfrm>
          <a:prstGeom prst="rect">
            <a:avLst/>
          </a:prstGeom>
        </p:spPr>
      </p:pic>
    </p:spTree>
    <p:extLst>
      <p:ext uri="{BB962C8B-B14F-4D97-AF65-F5344CB8AC3E}">
        <p14:creationId xmlns:p14="http://schemas.microsoft.com/office/powerpoint/2010/main" val="688623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5" y="685800"/>
            <a:ext cx="5864342" cy="641179"/>
          </a:xfrm>
        </p:spPr>
        <p:txBody>
          <a:bodyPr>
            <a:normAutofit fontScale="90000"/>
          </a:bodyPr>
          <a:lstStyle/>
          <a:p>
            <a:pPr algn="l"/>
            <a:r>
              <a:rPr lang="en-US" dirty="0" smtClean="0"/>
              <a:t>What is Blockchain? </a:t>
            </a:r>
            <a:r>
              <a:rPr lang="en-US" dirty="0"/>
              <a:t>(Conti..)</a:t>
            </a:r>
            <a:endParaRPr lang="en-IN" dirty="0"/>
          </a:p>
        </p:txBody>
      </p:sp>
      <p:sp>
        <p:nvSpPr>
          <p:cNvPr id="3" name="Content Placeholder 2"/>
          <p:cNvSpPr>
            <a:spLocks noGrp="1"/>
          </p:cNvSpPr>
          <p:nvPr>
            <p:ph idx="1"/>
          </p:nvPr>
        </p:nvSpPr>
        <p:spPr>
          <a:xfrm>
            <a:off x="1418674" y="1571069"/>
            <a:ext cx="10018713" cy="4143931"/>
          </a:xfrm>
        </p:spPr>
        <p:txBody>
          <a:bodyPr>
            <a:no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Bitcoin </a:t>
            </a:r>
            <a:r>
              <a:rPr lang="en-US" dirty="0">
                <a:latin typeface="Times New Roman" panose="02020603050405020304" pitchFamily="18" charset="0"/>
                <a:cs typeface="Times New Roman" panose="02020603050405020304" pitchFamily="18" charset="0"/>
              </a:rPr>
              <a:t>introduced a novel solution to the age-old human problem of trust.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underlying blockchain technology allows us to trust the outputs of the system without trusting any actor within it.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People </a:t>
            </a:r>
            <a:r>
              <a:rPr lang="en-US" dirty="0">
                <a:latin typeface="Times New Roman" panose="02020603050405020304" pitchFamily="18" charset="0"/>
                <a:cs typeface="Times New Roman" panose="02020603050405020304" pitchFamily="18" charset="0"/>
              </a:rPr>
              <a:t>and institutions who do not know or trust each other, reside in different countries, are subject to different jurisdictions, and who have no legally binding agreements with each other, can now interact over the Internet without the need for trusted third parties like banks, Internet platforms, or other types of clearing institutions.</a:t>
            </a:r>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8</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555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681991" cy="641179"/>
          </a:xfrm>
        </p:spPr>
        <p:txBody>
          <a:bodyPr>
            <a:normAutofit fontScale="90000"/>
          </a:bodyPr>
          <a:lstStyle/>
          <a:p>
            <a:pPr algn="l"/>
            <a:r>
              <a:rPr lang="en-US" dirty="0" smtClean="0"/>
              <a:t>Introduction to Blockchain </a:t>
            </a:r>
            <a:endParaRPr lang="en-IN" dirty="0"/>
          </a:p>
        </p:txBody>
      </p:sp>
      <p:sp>
        <p:nvSpPr>
          <p:cNvPr id="3" name="Content Placeholder 2"/>
          <p:cNvSpPr>
            <a:spLocks noGrp="1"/>
          </p:cNvSpPr>
          <p:nvPr>
            <p:ph idx="1"/>
          </p:nvPr>
        </p:nvSpPr>
        <p:spPr>
          <a:xfrm>
            <a:off x="1606974" y="1418669"/>
            <a:ext cx="10018713" cy="2698609"/>
          </a:xfrm>
        </p:spPr>
        <p:txBody>
          <a:bodyPr>
            <a:normAutofit/>
          </a:bodyPr>
          <a:lstStyle/>
          <a:p>
            <a:pPr algn="just"/>
            <a:r>
              <a:rPr lang="en-US" dirty="0" smtClean="0">
                <a:latin typeface="Times New Roman" panose="02020603050405020304" pitchFamily="18" charset="0"/>
                <a:cs typeface="Times New Roman" panose="02020603050405020304" pitchFamily="18" charset="0"/>
              </a:rPr>
              <a:t>Blockchain technology is the technology that:</a:t>
            </a:r>
          </a:p>
          <a:p>
            <a:pPr lvl="1" algn="just"/>
            <a:r>
              <a:rPr lang="en-US" dirty="0">
                <a:latin typeface="Times New Roman" panose="02020603050405020304" pitchFamily="18" charset="0"/>
                <a:cs typeface="Times New Roman" panose="02020603050405020304" pitchFamily="18" charset="0"/>
              </a:rPr>
              <a:t>permits transactions to be gathered into blocks and recorded</a:t>
            </a:r>
            <a:r>
              <a:rPr lang="en-US" dirty="0" smtClean="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cryptographically chains blocks in chronological </a:t>
            </a:r>
            <a:r>
              <a:rPr lang="en-US" sz="2800" dirty="0">
                <a:latin typeface="Times New Roman" panose="02020603050405020304" pitchFamily="18" charset="0"/>
                <a:cs typeface="Times New Roman" panose="02020603050405020304" pitchFamily="18" charset="0"/>
              </a:rPr>
              <a:t>order</a:t>
            </a:r>
            <a:r>
              <a:rPr lang="en-US" dirty="0">
                <a:latin typeface="Times New Roman" panose="02020603050405020304" pitchFamily="18" charset="0"/>
                <a:cs typeface="Times New Roman" panose="02020603050405020304" pitchFamily="18" charset="0"/>
              </a:rPr>
              <a:t>; and </a:t>
            </a:r>
          </a:p>
          <a:p>
            <a:pPr lvl="1" algn="just"/>
            <a:r>
              <a:rPr lang="en-US" dirty="0">
                <a:latin typeface="Times New Roman" panose="02020603050405020304" pitchFamily="18" charset="0"/>
                <a:cs typeface="Times New Roman" panose="02020603050405020304" pitchFamily="18" charset="0"/>
              </a:rPr>
              <a:t>allows the resulting ledger to be accessed by different servers.</a:t>
            </a:r>
            <a:endParaRPr lang="en-US" dirty="0" smtClean="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9</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3220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1047</TotalTime>
  <Words>4210</Words>
  <Application>Microsoft Office PowerPoint</Application>
  <PresentationFormat>Widescreen</PresentationFormat>
  <Paragraphs>442</Paragraphs>
  <Slides>62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Corbel</vt:lpstr>
      <vt:lpstr>Times New Roman</vt:lpstr>
      <vt:lpstr>Wingdings</vt:lpstr>
      <vt:lpstr>Parallax</vt:lpstr>
      <vt:lpstr>PowerPoint Presentation</vt:lpstr>
      <vt:lpstr>Grasping Blockchain Fundamentals</vt:lpstr>
      <vt:lpstr>Tracing Blockchain’s Origin</vt:lpstr>
      <vt:lpstr>The emergence of bitcoin</vt:lpstr>
      <vt:lpstr>The emergence of bitcoin (Conti..)</vt:lpstr>
      <vt:lpstr>The birth of blockchain</vt:lpstr>
      <vt:lpstr>What is Blockchain?</vt:lpstr>
      <vt:lpstr>What is Blockchain? (Conti..)</vt:lpstr>
      <vt:lpstr>Introduction to Blockchain </vt:lpstr>
      <vt:lpstr>Introduction to Blockchain (Conti..)</vt:lpstr>
      <vt:lpstr>Introduction to Blockchain (Conti..)</vt:lpstr>
      <vt:lpstr>Blockchain </vt:lpstr>
      <vt:lpstr>Exploring a blockchain application</vt:lpstr>
      <vt:lpstr>Exploring a blockchain application (Conti..)</vt:lpstr>
      <vt:lpstr>Recognizing the key business benefits</vt:lpstr>
      <vt:lpstr>Recognizing the key business benefits (Conti..)</vt:lpstr>
      <vt:lpstr>Building trust with Blockchain</vt:lpstr>
      <vt:lpstr>Building trust with blockchain (Conti..)</vt:lpstr>
      <vt:lpstr>Taking a Look at How Blockchain Works</vt:lpstr>
      <vt:lpstr>Why It’s Called “Blockchain”</vt:lpstr>
      <vt:lpstr>Why It’s Called “Blockchain” (Conti..)</vt:lpstr>
      <vt:lpstr>What Makes a Blockchain Suitable for Business?</vt:lpstr>
      <vt:lpstr>Why It’s Called “Blockchain” (Conti..)</vt:lpstr>
      <vt:lpstr>Why It’s Called “Blockchain” (Conti..)</vt:lpstr>
      <vt:lpstr>Why It’s Called “Blockchain” (Conti..)</vt:lpstr>
      <vt:lpstr>Why It’s Called “Blockchain” (Conti..)</vt:lpstr>
      <vt:lpstr>Identifying Participants and Their Roles</vt:lpstr>
      <vt:lpstr>Propelling Business with Blockchains</vt:lpstr>
      <vt:lpstr>Recognizing Types of Market Friction</vt:lpstr>
      <vt:lpstr>Recognizing Types of Market Friction (Conti..)</vt:lpstr>
      <vt:lpstr>Recognizing Types of Market Friction (Conti..)</vt:lpstr>
      <vt:lpstr>Recognizing Types of Market Friction (Conti..)</vt:lpstr>
      <vt:lpstr>Moving Closer to Friction-Free Business Networks</vt:lpstr>
      <vt:lpstr>Moving Closer to Friction-Free Business Networks</vt:lpstr>
      <vt:lpstr>Moving Closer to Friction-Free Business Networks</vt:lpstr>
      <vt:lpstr>Moving Closer to Friction-Free Business Networks</vt:lpstr>
      <vt:lpstr>Blockchain in Action: Use Cases</vt:lpstr>
      <vt:lpstr>Financial Services</vt:lpstr>
      <vt:lpstr>Financial Services</vt:lpstr>
      <vt:lpstr>Financial Services</vt:lpstr>
      <vt:lpstr>Financial Services</vt:lpstr>
      <vt:lpstr>Financial Services</vt:lpstr>
      <vt:lpstr>Financial Services</vt:lpstr>
      <vt:lpstr>Financial Services</vt:lpstr>
      <vt:lpstr>Financial Services</vt:lpstr>
      <vt:lpstr>Financial Services</vt:lpstr>
      <vt:lpstr>Hyperledger, a Linux Foundation Project</vt:lpstr>
      <vt:lpstr>Hyperledger</vt:lpstr>
      <vt:lpstr>Hyperledger</vt:lpstr>
      <vt:lpstr>HYPERLEDGER Vs HYPERLEDGER FABRIC</vt:lpstr>
      <vt:lpstr>HYPERLEDGER FABRIC</vt:lpstr>
      <vt:lpstr>How Can IBM Help Developers Innovate With Blockchain?</vt:lpstr>
      <vt:lpstr>How Can IBM Help Developers Innovate With Blockchain?</vt:lpstr>
      <vt:lpstr>How Can IBM Help Developers Innovate With Blockchain?</vt:lpstr>
      <vt:lpstr>Ten Steps to Your First Blockchain application</vt:lpstr>
      <vt:lpstr>Deciding Whether Blockchain Has a Place in Your  Industry</vt:lpstr>
      <vt:lpstr>Deciding Whether Blockchain Has a Place in Your  Industry</vt:lpstr>
      <vt:lpstr>Deciding Whether Blockchain Has a Place in Your  Industry</vt:lpstr>
      <vt:lpstr>Deciding Whether Blockchain Has a Place in Your  Industry</vt:lpstr>
      <vt:lpstr>Deciding Whether Blockchain Has a Place in Your  Industry</vt:lpstr>
      <vt:lpstr>Deciding Whether Blockchain Has a Place in Your  Industry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58</cp:revision>
  <dcterms:created xsi:type="dcterms:W3CDTF">2022-10-15T04:41:53Z</dcterms:created>
  <dcterms:modified xsi:type="dcterms:W3CDTF">2022-11-14T06:06:14Z</dcterms:modified>
</cp:coreProperties>
</file>