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6"/>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74" r:id="rId14"/>
    <p:sldId id="269" r:id="rId15"/>
    <p:sldId id="270" r:id="rId16"/>
    <p:sldId id="268"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6" r:id="rId30"/>
    <p:sldId id="284" r:id="rId31"/>
    <p:sldId id="287" r:id="rId32"/>
    <p:sldId id="288" r:id="rId33"/>
    <p:sldId id="289" r:id="rId34"/>
    <p:sldId id="290" r:id="rId35"/>
    <p:sldId id="291" r:id="rId36"/>
    <p:sldId id="292" r:id="rId37"/>
    <p:sldId id="293" r:id="rId38"/>
    <p:sldId id="294" r:id="rId39"/>
    <p:sldId id="295" r:id="rId40"/>
    <p:sldId id="312" r:id="rId41"/>
    <p:sldId id="296" r:id="rId42"/>
    <p:sldId id="297" r:id="rId43"/>
    <p:sldId id="313" r:id="rId44"/>
    <p:sldId id="298" r:id="rId45"/>
    <p:sldId id="314" r:id="rId46"/>
    <p:sldId id="299" r:id="rId47"/>
    <p:sldId id="300" r:id="rId48"/>
    <p:sldId id="302" r:id="rId49"/>
    <p:sldId id="303" r:id="rId50"/>
    <p:sldId id="304" r:id="rId51"/>
    <p:sldId id="305" r:id="rId52"/>
    <p:sldId id="306" r:id="rId53"/>
    <p:sldId id="307" r:id="rId54"/>
    <p:sldId id="316" r:id="rId55"/>
    <p:sldId id="308" r:id="rId56"/>
    <p:sldId id="309" r:id="rId57"/>
    <p:sldId id="311" r:id="rId58"/>
    <p:sldId id="317" r:id="rId59"/>
    <p:sldId id="318" r:id="rId60"/>
    <p:sldId id="319" r:id="rId61"/>
    <p:sldId id="320" r:id="rId62"/>
    <p:sldId id="321" r:id="rId63"/>
    <p:sldId id="322" r:id="rId64"/>
    <p:sldId id="323" r:id="rId65"/>
    <p:sldId id="325" r:id="rId66"/>
    <p:sldId id="324" r:id="rId67"/>
    <p:sldId id="326" r:id="rId68"/>
    <p:sldId id="327" r:id="rId69"/>
    <p:sldId id="329" r:id="rId70"/>
    <p:sldId id="330"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6" r:id="rId115"/>
    <p:sldId id="378" r:id="rId116"/>
    <p:sldId id="379" r:id="rId117"/>
    <p:sldId id="380" r:id="rId118"/>
    <p:sldId id="381" r:id="rId119"/>
    <p:sldId id="382" r:id="rId120"/>
    <p:sldId id="383" r:id="rId121"/>
    <p:sldId id="384" r:id="rId122"/>
    <p:sldId id="385" r:id="rId123"/>
    <p:sldId id="386" r:id="rId124"/>
    <p:sldId id="388" r:id="rId125"/>
    <p:sldId id="389" r:id="rId126"/>
    <p:sldId id="390" r:id="rId127"/>
    <p:sldId id="391" r:id="rId128"/>
    <p:sldId id="392" r:id="rId129"/>
    <p:sldId id="393" r:id="rId130"/>
    <p:sldId id="394" r:id="rId131"/>
    <p:sldId id="395" r:id="rId132"/>
    <p:sldId id="396" r:id="rId133"/>
    <p:sldId id="398" r:id="rId134"/>
    <p:sldId id="397"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4484C0-613C-41C4-9F93-C4B29F6A8C01}">
          <p14:sldIdLst>
            <p14:sldId id="256"/>
            <p14:sldId id="257"/>
            <p14:sldId id="258"/>
            <p14:sldId id="259"/>
            <p14:sldId id="260"/>
            <p14:sldId id="262"/>
            <p14:sldId id="261"/>
            <p14:sldId id="263"/>
            <p14:sldId id="264"/>
            <p14:sldId id="265"/>
            <p14:sldId id="266"/>
            <p14:sldId id="267"/>
            <p14:sldId id="274"/>
            <p14:sldId id="269"/>
            <p14:sldId id="270"/>
            <p14:sldId id="268"/>
            <p14:sldId id="271"/>
            <p14:sldId id="272"/>
            <p14:sldId id="273"/>
            <p14:sldId id="275"/>
            <p14:sldId id="276"/>
            <p14:sldId id="277"/>
            <p14:sldId id="278"/>
            <p14:sldId id="279"/>
            <p14:sldId id="280"/>
            <p14:sldId id="281"/>
            <p14:sldId id="282"/>
            <p14:sldId id="283"/>
            <p14:sldId id="286"/>
            <p14:sldId id="284"/>
            <p14:sldId id="287"/>
            <p14:sldId id="288"/>
            <p14:sldId id="289"/>
            <p14:sldId id="290"/>
            <p14:sldId id="291"/>
            <p14:sldId id="292"/>
            <p14:sldId id="293"/>
            <p14:sldId id="294"/>
          </p14:sldIdLst>
        </p14:section>
        <p14:section name="Untitled Section" id="{567E68D0-4FB4-4B71-A37B-2C835A69C4DB}">
          <p14:sldIdLst>
            <p14:sldId id="295"/>
            <p14:sldId id="312"/>
            <p14:sldId id="296"/>
            <p14:sldId id="297"/>
            <p14:sldId id="313"/>
            <p14:sldId id="298"/>
            <p14:sldId id="314"/>
            <p14:sldId id="299"/>
            <p14:sldId id="300"/>
            <p14:sldId id="302"/>
            <p14:sldId id="303"/>
            <p14:sldId id="304"/>
            <p14:sldId id="305"/>
            <p14:sldId id="306"/>
            <p14:sldId id="307"/>
            <p14:sldId id="316"/>
            <p14:sldId id="308"/>
            <p14:sldId id="309"/>
            <p14:sldId id="311"/>
            <p14:sldId id="317"/>
            <p14:sldId id="318"/>
            <p14:sldId id="319"/>
            <p14:sldId id="320"/>
            <p14:sldId id="321"/>
            <p14:sldId id="322"/>
            <p14:sldId id="323"/>
            <p14:sldId id="325"/>
            <p14:sldId id="324"/>
            <p14:sldId id="326"/>
            <p14:sldId id="327"/>
            <p14:sldId id="329"/>
            <p14:sldId id="330"/>
            <p14:sldId id="332"/>
            <p14:sldId id="333"/>
            <p14:sldId id="334"/>
            <p14:sldId id="335"/>
            <p14:sldId id="336"/>
            <p14:sldId id="337"/>
            <p14:sldId id="338"/>
            <p14:sldId id="339"/>
            <p14:sldId id="340"/>
            <p14:sldId id="341"/>
            <p14:sldId id="342"/>
            <p14:sldId id="343"/>
            <p14:sldId id="344"/>
            <p14:sldId id="345"/>
            <p14:sldId id="346"/>
            <p14:sldId id="347"/>
            <p14:sldId id="348"/>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8"/>
            <p14:sldId id="379"/>
            <p14:sldId id="380"/>
            <p14:sldId id="381"/>
            <p14:sldId id="382"/>
            <p14:sldId id="383"/>
            <p14:sldId id="384"/>
            <p14:sldId id="385"/>
            <p14:sldId id="386"/>
            <p14:sldId id="388"/>
            <p14:sldId id="389"/>
            <p14:sldId id="390"/>
            <p14:sldId id="391"/>
            <p14:sldId id="392"/>
            <p14:sldId id="393"/>
            <p14:sldId id="394"/>
            <p14:sldId id="395"/>
            <p14:sldId id="396"/>
            <p14:sldId id="398"/>
            <p14:sldId id="3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3F9D62-1CED-44D5-9B29-73131D2F28B5}" type="datetimeFigureOut">
              <a:rPr lang="en-IN" smtClean="0"/>
              <a:t>04-01-2023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DAAE32-E363-4ED5-8719-E4621631E9BB}" type="slidenum">
              <a:rPr lang="en-IN" smtClean="0"/>
              <a:t>‹#›</a:t>
            </a:fld>
            <a:endParaRPr lang="en-IN"/>
          </a:p>
        </p:txBody>
      </p:sp>
    </p:spTree>
    <p:extLst>
      <p:ext uri="{BB962C8B-B14F-4D97-AF65-F5344CB8AC3E}">
        <p14:creationId xmlns:p14="http://schemas.microsoft.com/office/powerpoint/2010/main" val="1558284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DAAE32-E363-4ED5-8719-E4621631E9BB}" type="slidenum">
              <a:rPr lang="en-IN" smtClean="0"/>
              <a:t>87</a:t>
            </a:fld>
            <a:endParaRPr lang="en-IN"/>
          </a:p>
        </p:txBody>
      </p:sp>
    </p:spTree>
    <p:extLst>
      <p:ext uri="{BB962C8B-B14F-4D97-AF65-F5344CB8AC3E}">
        <p14:creationId xmlns:p14="http://schemas.microsoft.com/office/powerpoint/2010/main" val="4262873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DAAE32-E363-4ED5-8719-E4621631E9BB}" type="slidenum">
              <a:rPr lang="en-IN" smtClean="0"/>
              <a:t>88</a:t>
            </a:fld>
            <a:endParaRPr lang="en-IN"/>
          </a:p>
        </p:txBody>
      </p:sp>
    </p:spTree>
    <p:extLst>
      <p:ext uri="{BB962C8B-B14F-4D97-AF65-F5344CB8AC3E}">
        <p14:creationId xmlns:p14="http://schemas.microsoft.com/office/powerpoint/2010/main" val="4262873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DAAE32-E363-4ED5-8719-E4621631E9BB}" type="slidenum">
              <a:rPr lang="en-IN" smtClean="0"/>
              <a:t>89</a:t>
            </a:fld>
            <a:endParaRPr lang="en-IN"/>
          </a:p>
        </p:txBody>
      </p:sp>
    </p:spTree>
    <p:extLst>
      <p:ext uri="{BB962C8B-B14F-4D97-AF65-F5344CB8AC3E}">
        <p14:creationId xmlns:p14="http://schemas.microsoft.com/office/powerpoint/2010/main" val="4262873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DAAE32-E363-4ED5-8719-E4621631E9BB}" type="slidenum">
              <a:rPr lang="en-IN" smtClean="0"/>
              <a:t>90</a:t>
            </a:fld>
            <a:endParaRPr lang="en-IN"/>
          </a:p>
        </p:txBody>
      </p:sp>
    </p:spTree>
    <p:extLst>
      <p:ext uri="{BB962C8B-B14F-4D97-AF65-F5344CB8AC3E}">
        <p14:creationId xmlns:p14="http://schemas.microsoft.com/office/powerpoint/2010/main" val="4262873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DAAE32-E363-4ED5-8719-E4621631E9BB}" type="slidenum">
              <a:rPr lang="en-IN" smtClean="0"/>
              <a:t>91</a:t>
            </a:fld>
            <a:endParaRPr lang="en-IN"/>
          </a:p>
        </p:txBody>
      </p:sp>
    </p:spTree>
    <p:extLst>
      <p:ext uri="{BB962C8B-B14F-4D97-AF65-F5344CB8AC3E}">
        <p14:creationId xmlns:p14="http://schemas.microsoft.com/office/powerpoint/2010/main" val="4262873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DAAE32-E363-4ED5-8719-E4621631E9BB}" type="slidenum">
              <a:rPr lang="en-IN" smtClean="0"/>
              <a:t>92</a:t>
            </a:fld>
            <a:endParaRPr lang="en-IN"/>
          </a:p>
        </p:txBody>
      </p:sp>
    </p:spTree>
    <p:extLst>
      <p:ext uri="{BB962C8B-B14F-4D97-AF65-F5344CB8AC3E}">
        <p14:creationId xmlns:p14="http://schemas.microsoft.com/office/powerpoint/2010/main" val="4262873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DAAE32-E363-4ED5-8719-E4621631E9BB}" type="slidenum">
              <a:rPr lang="en-IN" smtClean="0"/>
              <a:t>93</a:t>
            </a:fld>
            <a:endParaRPr lang="en-IN"/>
          </a:p>
        </p:txBody>
      </p:sp>
    </p:spTree>
    <p:extLst>
      <p:ext uri="{BB962C8B-B14F-4D97-AF65-F5344CB8AC3E}">
        <p14:creationId xmlns:p14="http://schemas.microsoft.com/office/powerpoint/2010/main" val="426287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DAAE32-E363-4ED5-8719-E4621631E9BB}" type="slidenum">
              <a:rPr lang="en-IN" smtClean="0"/>
              <a:t>94</a:t>
            </a:fld>
            <a:endParaRPr lang="en-IN"/>
          </a:p>
        </p:txBody>
      </p:sp>
    </p:spTree>
    <p:extLst>
      <p:ext uri="{BB962C8B-B14F-4D97-AF65-F5344CB8AC3E}">
        <p14:creationId xmlns:p14="http://schemas.microsoft.com/office/powerpoint/2010/main" val="4262873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DAAE32-E363-4ED5-8719-E4621631E9BB}" type="slidenum">
              <a:rPr lang="en-IN" smtClean="0"/>
              <a:t>95</a:t>
            </a:fld>
            <a:endParaRPr lang="en-IN"/>
          </a:p>
        </p:txBody>
      </p:sp>
    </p:spTree>
    <p:extLst>
      <p:ext uri="{BB962C8B-B14F-4D97-AF65-F5344CB8AC3E}">
        <p14:creationId xmlns:p14="http://schemas.microsoft.com/office/powerpoint/2010/main" val="4262873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Agile?</a:t>
            </a:r>
          </a:p>
        </p:txBody>
      </p:sp>
      <p:sp>
        <p:nvSpPr>
          <p:cNvPr id="3" name="Content Placeholder 2"/>
          <p:cNvSpPr>
            <a:spLocks noGrp="1"/>
          </p:cNvSpPr>
          <p:nvPr>
            <p:ph idx="1"/>
          </p:nvPr>
        </p:nvSpPr>
        <p:spPr/>
        <p:txBody>
          <a:bodyPr/>
          <a:lstStyle/>
          <a:p>
            <a:r>
              <a:rPr lang="en-IN" dirty="0"/>
              <a:t>Will agile development help us be more successful?</a:t>
            </a:r>
          </a:p>
          <a:p>
            <a:r>
              <a:rPr lang="en-IN" dirty="0"/>
              <a:t>When you can answer that question, you’ll know whether agile development is right for you.</a:t>
            </a:r>
          </a:p>
        </p:txBody>
      </p:sp>
    </p:spTree>
    <p:extLst>
      <p:ext uri="{BB962C8B-B14F-4D97-AF65-F5344CB8AC3E}">
        <p14:creationId xmlns:p14="http://schemas.microsoft.com/office/powerpoint/2010/main" val="373355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DO ORGANIZATIONS VALUE?</a:t>
            </a:r>
            <a:br>
              <a:rPr lang="en-IN" dirty="0"/>
            </a:br>
            <a:endParaRPr lang="en-IN" dirty="0"/>
          </a:p>
        </p:txBody>
      </p:sp>
      <p:sp>
        <p:nvSpPr>
          <p:cNvPr id="3" name="Content Placeholder 2"/>
          <p:cNvSpPr>
            <a:spLocks noGrp="1"/>
          </p:cNvSpPr>
          <p:nvPr>
            <p:ph idx="1"/>
          </p:nvPr>
        </p:nvSpPr>
        <p:spPr>
          <a:xfrm>
            <a:off x="457200" y="1600200"/>
            <a:ext cx="8229600" cy="4953000"/>
          </a:xfrm>
        </p:spPr>
        <p:txBody>
          <a:bodyPr>
            <a:noAutofit/>
          </a:bodyPr>
          <a:lstStyle/>
          <a:p>
            <a:r>
              <a:rPr lang="en-IN" sz="2400" dirty="0"/>
              <a:t>Although some projects’ value comes directly from sales, there’s more to organizational value than revenue. Projects provide value in many ways, and you can’t always measure that value in dollars and cents.</a:t>
            </a:r>
          </a:p>
          <a:p>
            <a:r>
              <a:rPr lang="en-IN" sz="2400" dirty="0"/>
              <a:t>Aside from revenue and cost savings, sources of value include:</a:t>
            </a:r>
          </a:p>
          <a:p>
            <a:pPr marL="0" indent="0">
              <a:buNone/>
            </a:pPr>
            <a:endParaRPr lang="en-IN" sz="2400" dirty="0"/>
          </a:p>
          <a:p>
            <a:pPr marL="0" indent="0">
              <a:buNone/>
            </a:pPr>
            <a:r>
              <a:rPr lang="en-IN" sz="2400" dirty="0"/>
              <a:t>• Competitive differentiation</a:t>
            </a:r>
          </a:p>
          <a:p>
            <a:pPr marL="0" indent="0">
              <a:buNone/>
            </a:pPr>
            <a:r>
              <a:rPr lang="en-IN" sz="2400" dirty="0"/>
              <a:t>• Brand projection</a:t>
            </a:r>
          </a:p>
          <a:p>
            <a:pPr marL="0" indent="0">
              <a:buNone/>
            </a:pPr>
            <a:r>
              <a:rPr lang="en-IN" sz="2400" dirty="0"/>
              <a:t>• Enhanced customer loyalty</a:t>
            </a:r>
          </a:p>
          <a:p>
            <a:pPr marL="0" indent="0">
              <a:buNone/>
            </a:pPr>
            <a:r>
              <a:rPr lang="en-IN" sz="2400" dirty="0"/>
              <a:t>• Satisfying regulatory requirements</a:t>
            </a:r>
          </a:p>
          <a:p>
            <a:pPr marL="0" indent="0">
              <a:buNone/>
            </a:pPr>
            <a:r>
              <a:rPr lang="en-IN" sz="2400" dirty="0"/>
              <a:t>• Original research</a:t>
            </a:r>
          </a:p>
          <a:p>
            <a:pPr marL="0" indent="0">
              <a:buNone/>
            </a:pPr>
            <a:r>
              <a:rPr lang="en-IN" sz="2400" dirty="0"/>
              <a:t>• Strategic information</a:t>
            </a:r>
          </a:p>
        </p:txBody>
      </p:sp>
    </p:spTree>
    <p:extLst>
      <p:ext uri="{BB962C8B-B14F-4D97-AF65-F5344CB8AC3E}">
        <p14:creationId xmlns:p14="http://schemas.microsoft.com/office/powerpoint/2010/main" val="11713874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1"/>
            <a:ext cx="8915400" cy="7109639"/>
          </a:xfrm>
          <a:prstGeom prst="rect">
            <a:avLst/>
          </a:prstGeom>
        </p:spPr>
        <p:txBody>
          <a:bodyPr wrap="square">
            <a:spAutoFit/>
          </a:bodyPr>
          <a:lstStyle/>
          <a:p>
            <a:pPr algn="just"/>
            <a:r>
              <a:rPr lang="en-IN" sz="2400" b="1" dirty="0"/>
              <a:t>Root-Cause Analysis</a:t>
            </a:r>
          </a:p>
          <a:p>
            <a:pPr algn="just"/>
            <a:r>
              <a:rPr lang="en-IN" sz="2400" dirty="0"/>
              <a:t> When you hear about a serious mistake on my project, once natural reaction is to get angry or frustrated. You want to blame someone for screwing up. </a:t>
            </a:r>
          </a:p>
          <a:p>
            <a:pPr algn="just"/>
            <a:r>
              <a:rPr lang="en-IN" sz="2400" dirty="0"/>
              <a:t>Unfortunately, this response ignores the reality of Murphy’s Law. </a:t>
            </a:r>
          </a:p>
          <a:p>
            <a:pPr algn="just"/>
            <a:r>
              <a:rPr lang="en-IN" sz="2400" dirty="0"/>
              <a:t>If something can go wrong, it will. People are, well, people. Everybody makes mistakes. I certainly do. </a:t>
            </a:r>
            <a:r>
              <a:rPr lang="en-IN" sz="2400" b="1" dirty="0"/>
              <a:t>Aggressively laying blame might cause people to hide their mistakes, or to try to pin them on others</a:t>
            </a:r>
            <a:r>
              <a:rPr lang="en-IN" sz="2400" dirty="0"/>
              <a:t>, but this dysfunctional behaviour won’t actually prevent mistakes.</a:t>
            </a:r>
          </a:p>
          <a:p>
            <a:pPr algn="just"/>
            <a:r>
              <a:rPr lang="en-IN" sz="2400" dirty="0"/>
              <a:t>Instead of getting angry, we have to  try to remember Norm </a:t>
            </a:r>
            <a:r>
              <a:rPr lang="en-IN" sz="2400" dirty="0" err="1"/>
              <a:t>Kerth’s</a:t>
            </a:r>
            <a:r>
              <a:rPr lang="en-IN" sz="2400" dirty="0"/>
              <a:t> Prime Directive: everybody is doing the best job they can given their abilities and knowledge. Rather than blaming people, I blame the process. </a:t>
            </a:r>
          </a:p>
          <a:p>
            <a:pPr algn="just"/>
            <a:r>
              <a:rPr lang="en-IN" sz="2400" dirty="0"/>
              <a:t>What is it about the way we work that allowed this mistake to happen?</a:t>
            </a:r>
          </a:p>
          <a:p>
            <a:pPr algn="just"/>
            <a:r>
              <a:rPr lang="en-IN" sz="2400" dirty="0"/>
              <a:t>How can we change the way we work so that it’s harder for something to go wrong?</a:t>
            </a:r>
          </a:p>
          <a:p>
            <a:pPr algn="just"/>
            <a:r>
              <a:rPr lang="en-IN" sz="2400" dirty="0"/>
              <a:t>This is root-cause analysis</a:t>
            </a:r>
          </a:p>
          <a:p>
            <a:pPr algn="just"/>
            <a:endParaRPr lang="en-IN" sz="2400" dirty="0"/>
          </a:p>
        </p:txBody>
      </p:sp>
    </p:spTree>
    <p:extLst>
      <p:ext uri="{BB962C8B-B14F-4D97-AF65-F5344CB8AC3E}">
        <p14:creationId xmlns:p14="http://schemas.microsoft.com/office/powerpoint/2010/main" val="19210335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1"/>
            <a:ext cx="9067800" cy="6555641"/>
          </a:xfrm>
          <a:prstGeom prst="rect">
            <a:avLst/>
          </a:prstGeom>
        </p:spPr>
        <p:txBody>
          <a:bodyPr wrap="square">
            <a:spAutoFit/>
          </a:bodyPr>
          <a:lstStyle/>
          <a:p>
            <a:r>
              <a:rPr lang="en-IN" sz="2000" b="1" dirty="0"/>
              <a:t>How to Find the Root Cause</a:t>
            </a:r>
          </a:p>
          <a:p>
            <a:r>
              <a:rPr lang="en-IN" sz="2000" dirty="0"/>
              <a:t>A classic approach to root-cause analysis is to ask “why” five times. Here’s a real-world example.</a:t>
            </a:r>
          </a:p>
          <a:p>
            <a:r>
              <a:rPr lang="en-IN" sz="2000" dirty="0"/>
              <a:t>Problem : When we start working on a new task, we spend a lot of time getting the code into a working state.</a:t>
            </a:r>
          </a:p>
          <a:p>
            <a:r>
              <a:rPr lang="en-IN" sz="2000" dirty="0"/>
              <a:t>Why? Because the build is often broken in source control. (Build is based upon Source code )</a:t>
            </a:r>
          </a:p>
          <a:p>
            <a:endParaRPr lang="en-IN" sz="2000" dirty="0"/>
          </a:p>
          <a:p>
            <a:r>
              <a:rPr lang="en-IN" sz="2000" dirty="0"/>
              <a:t>Why? Because people check in code without running their tests.</a:t>
            </a:r>
          </a:p>
          <a:p>
            <a:r>
              <a:rPr lang="en-IN" sz="2000" dirty="0"/>
              <a:t>It’s easy to stop here and say, “Aha! We found the problem</a:t>
            </a:r>
            <a:r>
              <a:rPr lang="en-IN" sz="2000" i="1" dirty="0"/>
              <a:t>. People need to run their tests before checking in</a:t>
            </a:r>
            <a:r>
              <a:rPr lang="en-IN" sz="2000" dirty="0"/>
              <a:t>.” That is a correct answer, as running tests before check-in is part of continuous integration. </a:t>
            </a:r>
          </a:p>
          <a:p>
            <a:endParaRPr lang="en-IN" sz="2000" dirty="0"/>
          </a:p>
          <a:p>
            <a:r>
              <a:rPr lang="en-IN" sz="2000" dirty="0"/>
              <a:t>Why don’t they run tests before checking in? Because sometimes the tests take longer to run than people have available.</a:t>
            </a:r>
          </a:p>
          <a:p>
            <a:endParaRPr lang="en-IN" sz="2000" dirty="0"/>
          </a:p>
          <a:p>
            <a:r>
              <a:rPr lang="en-IN" sz="2000" dirty="0"/>
              <a:t>Why do the tests take so long? Because tests spend a lot of time in database setup and teardown .</a:t>
            </a:r>
          </a:p>
          <a:p>
            <a:endParaRPr lang="en-IN" sz="2000" dirty="0"/>
          </a:p>
          <a:p>
            <a:r>
              <a:rPr lang="en-IN" sz="2000" dirty="0"/>
              <a:t>Why? Because our design makes it difficult to test business logic without touching the database</a:t>
            </a:r>
          </a:p>
        </p:txBody>
      </p:sp>
    </p:spTree>
    <p:extLst>
      <p:ext uri="{BB962C8B-B14F-4D97-AF65-F5344CB8AC3E}">
        <p14:creationId xmlns:p14="http://schemas.microsoft.com/office/powerpoint/2010/main" val="24307103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41493"/>
            <a:ext cx="9067800" cy="6740307"/>
          </a:xfrm>
          <a:prstGeom prst="rect">
            <a:avLst/>
          </a:prstGeom>
        </p:spPr>
        <p:txBody>
          <a:bodyPr wrap="square">
            <a:spAutoFit/>
          </a:bodyPr>
          <a:lstStyle/>
          <a:p>
            <a:r>
              <a:rPr lang="en-IN" sz="2400" b="1" dirty="0"/>
              <a:t>How to Fix the Root Cause</a:t>
            </a:r>
          </a:p>
          <a:p>
            <a:r>
              <a:rPr lang="en-IN" sz="2400" dirty="0"/>
              <a:t>Root-cause analysis is a technique you can use for every problem you encounter, from the trivial to the significant. </a:t>
            </a:r>
          </a:p>
          <a:p>
            <a:r>
              <a:rPr lang="en-IN" sz="2400" dirty="0"/>
              <a:t>You can even fix some problems just by improving your own work habits.</a:t>
            </a:r>
          </a:p>
          <a:p>
            <a:endParaRPr lang="en-IN" sz="2400" dirty="0"/>
          </a:p>
          <a:p>
            <a:r>
              <a:rPr lang="en-IN" sz="2400" dirty="0"/>
              <a:t>More often, however, fixing root causes requires other people to cooperate. If your team has control over the root cause, gather the team members, share your thoughts, and ask for their help in solving the problem. If the root cause is outside the team’s control entirely, then solving the problem may be difficult or impossible. </a:t>
            </a:r>
          </a:p>
          <a:p>
            <a:r>
              <a:rPr lang="en-IN" sz="2400" dirty="0"/>
              <a:t>For example, if your problem is “not enough pairing” and you identify the root cause as “we need more comfortable desks,” your team may need the help of Facilities to fix it.</a:t>
            </a:r>
          </a:p>
          <a:p>
            <a:endParaRPr lang="en-IN" sz="2400" dirty="0"/>
          </a:p>
          <a:p>
            <a:r>
              <a:rPr lang="en-IN" sz="2400" dirty="0"/>
              <a:t>In this case, solving the problem is a matter of coordinating with the larger organization. Your project manager should be able to help. In the meantime, consider alternate solutions that are within your control.</a:t>
            </a:r>
          </a:p>
        </p:txBody>
      </p:sp>
    </p:spTree>
    <p:extLst>
      <p:ext uri="{BB962C8B-B14F-4D97-AF65-F5344CB8AC3E}">
        <p14:creationId xmlns:p14="http://schemas.microsoft.com/office/powerpoint/2010/main" val="182009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76200"/>
            <a:ext cx="8915400" cy="5940088"/>
          </a:xfrm>
          <a:prstGeom prst="rect">
            <a:avLst/>
          </a:prstGeom>
        </p:spPr>
        <p:txBody>
          <a:bodyPr wrap="square">
            <a:spAutoFit/>
          </a:bodyPr>
          <a:lstStyle/>
          <a:p>
            <a:r>
              <a:rPr lang="en-IN" sz="2000" b="1" dirty="0"/>
              <a:t>When Not to Fix the Root Cause</a:t>
            </a:r>
          </a:p>
          <a:p>
            <a:r>
              <a:rPr lang="en-IN" sz="2000" dirty="0"/>
              <a:t>When you first start applying root-cause analysis, you’ll find many more problems than you can address simultaneously. Work on a few at a time. </a:t>
            </a:r>
          </a:p>
          <a:p>
            <a:r>
              <a:rPr lang="en-IN" sz="2000" dirty="0"/>
              <a:t>Over time, work will go more smoothly. Mistakes will become less severe and less frequent. </a:t>
            </a:r>
          </a:p>
          <a:p>
            <a:r>
              <a:rPr lang="en-IN" sz="2000" b="1" dirty="0"/>
              <a:t>Eventually—it can take months or years—mistakes will be notably rare.</a:t>
            </a:r>
          </a:p>
          <a:p>
            <a:r>
              <a:rPr lang="en-IN" sz="2000" b="1" dirty="0"/>
              <a:t>At this point, you may face the temptation to over-apply root-cause analysis. </a:t>
            </a:r>
          </a:p>
          <a:p>
            <a:r>
              <a:rPr lang="en-IN" sz="2000" b="1" dirty="0"/>
              <a:t>Beware of thinking that you can prevent all possible mistakes. Fixing a root cause may add overhead to the process. </a:t>
            </a:r>
          </a:p>
          <a:p>
            <a:r>
              <a:rPr lang="en-IN" sz="2000" b="1" i="1" dirty="0"/>
              <a:t>Questions</a:t>
            </a:r>
          </a:p>
          <a:p>
            <a:r>
              <a:rPr lang="en-IN" sz="2000" dirty="0"/>
              <a:t>Who should participate in root-cause analysis?</a:t>
            </a:r>
          </a:p>
          <a:p>
            <a:r>
              <a:rPr lang="en-IN" sz="2000" dirty="0"/>
              <a:t>I usually conduct root-cause analysis in the privacy of my own thoughts, then share my conclusions and reasoning with others. Include whomever is necessary to fix the root cause.</a:t>
            </a:r>
          </a:p>
          <a:p>
            <a:r>
              <a:rPr lang="en-IN" sz="2000" dirty="0"/>
              <a:t>When should we conduct root-cause analysis?</a:t>
            </a:r>
          </a:p>
          <a:p>
            <a:r>
              <a:rPr lang="en-IN" sz="2000" dirty="0"/>
              <a:t>You can use root-cause analysis any time you notice a problem—when you find a bug, when you notice a mistake, as you’re navigating, and in retrospectives. It need only take a few seconds. Keep your brain turned on and use root-cause analysis all the time.</a:t>
            </a:r>
          </a:p>
        </p:txBody>
      </p:sp>
    </p:spTree>
    <p:extLst>
      <p:ext uri="{BB962C8B-B14F-4D97-AF65-F5344CB8AC3E}">
        <p14:creationId xmlns:p14="http://schemas.microsoft.com/office/powerpoint/2010/main" val="16638464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1"/>
            <a:ext cx="8915400" cy="4708981"/>
          </a:xfrm>
          <a:prstGeom prst="rect">
            <a:avLst/>
          </a:prstGeom>
        </p:spPr>
        <p:txBody>
          <a:bodyPr wrap="square">
            <a:spAutoFit/>
          </a:bodyPr>
          <a:lstStyle/>
          <a:p>
            <a:r>
              <a:rPr lang="en-IN" sz="2000" dirty="0"/>
              <a:t>We know what our problems are. Why do we need to bother with root-cause analysis?</a:t>
            </a:r>
          </a:p>
          <a:p>
            <a:r>
              <a:rPr lang="en-IN" sz="2000" dirty="0"/>
              <a:t>If you already understand the underlying causes of your problems, and you’re making progress on fixing them, then you have already conducted root-cause analysis. However, it’s easy to get stuck on a particular solution. Asking “why” five times may give you new insight.</a:t>
            </a:r>
          </a:p>
          <a:p>
            <a:endParaRPr lang="en-IN" sz="2000" dirty="0"/>
          </a:p>
          <a:p>
            <a:r>
              <a:rPr lang="en-IN" sz="2000" dirty="0"/>
              <a:t>How do we avoid blaming individuals?</a:t>
            </a:r>
          </a:p>
          <a:p>
            <a:r>
              <a:rPr lang="en-IN" sz="2000" dirty="0"/>
              <a:t>If your root cause points to an individual, ask “why” again. </a:t>
            </a:r>
          </a:p>
          <a:p>
            <a:r>
              <a:rPr lang="en-IN" sz="2000" dirty="0"/>
              <a:t>Why did that person do what she did? </a:t>
            </a:r>
          </a:p>
          <a:p>
            <a:r>
              <a:rPr lang="en-IN" sz="2000" dirty="0"/>
              <a:t>How was it possible for her to make that mistake?</a:t>
            </a:r>
          </a:p>
          <a:p>
            <a:r>
              <a:rPr lang="en-IN" sz="2000" dirty="0"/>
              <a:t>Keep digging until you learn how to prevent that mistake in the future.</a:t>
            </a:r>
          </a:p>
          <a:p>
            <a:r>
              <a:rPr lang="en-IN" sz="2000" dirty="0"/>
              <a:t>Keep in mind that lectures and punitive approaches are usually ineffective. It’s better to make it difficult for people to make mistakes than to expect them always to do the right thing.</a:t>
            </a:r>
          </a:p>
        </p:txBody>
      </p:sp>
    </p:spTree>
    <p:extLst>
      <p:ext uri="{BB962C8B-B14F-4D97-AF65-F5344CB8AC3E}">
        <p14:creationId xmlns:p14="http://schemas.microsoft.com/office/powerpoint/2010/main" val="30695309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8915400" cy="6740307"/>
          </a:xfrm>
          <a:prstGeom prst="rect">
            <a:avLst/>
          </a:prstGeom>
        </p:spPr>
        <p:txBody>
          <a:bodyPr wrap="square">
            <a:spAutoFit/>
          </a:bodyPr>
          <a:lstStyle/>
          <a:p>
            <a:r>
              <a:rPr lang="en-IN" sz="2400" b="1" dirty="0"/>
              <a:t>Results</a:t>
            </a:r>
          </a:p>
          <a:p>
            <a:r>
              <a:rPr lang="en-IN" sz="2400" dirty="0"/>
              <a:t>When root-cause analysis is an instinctive reaction, your team values fixing problems rather than placing blame. Your first reaction to a problem is to ask how it could have possibly happened. Rather than feeling threatened by problems and trying to hide them, you raise them publicly and work to solve them.</a:t>
            </a:r>
          </a:p>
          <a:p>
            <a:r>
              <a:rPr lang="en-IN" sz="2400" b="1" dirty="0"/>
              <a:t>Contraindications</a:t>
            </a:r>
          </a:p>
          <a:p>
            <a:r>
              <a:rPr lang="en-IN" sz="2400" dirty="0"/>
              <a:t>The primary danger of root-cause analysis is that, ultimately, every problem has a cause outside of your control.</a:t>
            </a:r>
          </a:p>
          <a:p>
            <a:r>
              <a:rPr lang="en-IN" sz="2400" dirty="0"/>
              <a:t>Don’t use this as an excuse not to take action. If a root cause is beyond your control, work with someone (such as your project manager) who has experience  coordinating with other groups.</a:t>
            </a:r>
          </a:p>
          <a:p>
            <a:r>
              <a:rPr lang="en-IN" sz="2400" dirty="0"/>
              <a:t>In the meantime, solve the intermediate problems. Focus on what is in your control.</a:t>
            </a:r>
          </a:p>
          <a:p>
            <a:r>
              <a:rPr lang="en-IN" sz="2400" dirty="0"/>
              <a:t>Although few organizations actively discourage root-cause analysis, you may find that it is socially unacceptable. I</a:t>
            </a:r>
          </a:p>
          <a:p>
            <a:r>
              <a:rPr lang="en-IN" sz="2400" dirty="0"/>
              <a:t>f your efforts are called “disruptive” or a “waste of time,” you may be better off avoiding  root-cause analysis.</a:t>
            </a:r>
          </a:p>
        </p:txBody>
      </p:sp>
    </p:spTree>
    <p:extLst>
      <p:ext uri="{BB962C8B-B14F-4D97-AF65-F5344CB8AC3E}">
        <p14:creationId xmlns:p14="http://schemas.microsoft.com/office/powerpoint/2010/main" val="4074361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1"/>
            <a:ext cx="8915400" cy="3785652"/>
          </a:xfrm>
          <a:prstGeom prst="rect">
            <a:avLst/>
          </a:prstGeom>
        </p:spPr>
        <p:txBody>
          <a:bodyPr wrap="square">
            <a:spAutoFit/>
          </a:bodyPr>
          <a:lstStyle/>
          <a:p>
            <a:r>
              <a:rPr lang="en-IN" sz="2400" b="1" dirty="0"/>
              <a:t>Alternatives</a:t>
            </a:r>
          </a:p>
          <a:p>
            <a:r>
              <a:rPr lang="en-IN" sz="2400" dirty="0"/>
              <a:t>You can always perform root-cause analysis in the privacy of your thoughts. You’ll probably find that a lot of causes are beyond your control. Try to channel your frustration into energy for fixing processes that you can influence.</a:t>
            </a:r>
          </a:p>
          <a:p>
            <a:endParaRPr lang="en-IN" sz="2400" dirty="0"/>
          </a:p>
          <a:p>
            <a:r>
              <a:rPr lang="en-IN" sz="2400" b="1" dirty="0"/>
              <a:t>Retrospectives</a:t>
            </a:r>
          </a:p>
          <a:p>
            <a:r>
              <a:rPr lang="en-IN" sz="2400" dirty="0"/>
              <a:t>You must continually update </a:t>
            </a:r>
            <a:r>
              <a:rPr lang="en-IN" sz="2400" b="1" dirty="0"/>
              <a:t>your process to match your changing situations</a:t>
            </a:r>
            <a:r>
              <a:rPr lang="en-IN" sz="2400" dirty="0"/>
              <a:t>. Retrospectives are a great tool for doing so.</a:t>
            </a:r>
          </a:p>
          <a:p>
            <a:endParaRPr lang="en-IN" sz="2400" dirty="0"/>
          </a:p>
        </p:txBody>
      </p:sp>
    </p:spTree>
    <p:extLst>
      <p:ext uri="{BB962C8B-B14F-4D97-AF65-F5344CB8AC3E}">
        <p14:creationId xmlns:p14="http://schemas.microsoft.com/office/powerpoint/2010/main" val="20926568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1"/>
            <a:ext cx="8915400" cy="5262979"/>
          </a:xfrm>
          <a:prstGeom prst="rect">
            <a:avLst/>
          </a:prstGeom>
        </p:spPr>
        <p:txBody>
          <a:bodyPr wrap="square">
            <a:spAutoFit/>
          </a:bodyPr>
          <a:lstStyle/>
          <a:p>
            <a:pPr algn="just"/>
            <a:r>
              <a:rPr lang="en-IN" sz="2400" b="1" dirty="0"/>
              <a:t>Types of Retrospectives</a:t>
            </a:r>
          </a:p>
          <a:p>
            <a:pPr algn="just"/>
            <a:r>
              <a:rPr lang="en-IN" sz="2400" dirty="0"/>
              <a:t>1. The most common retrospective, </a:t>
            </a:r>
            <a:r>
              <a:rPr lang="en-IN" sz="2400" i="1" dirty="0"/>
              <a:t>the iteration retrospective</a:t>
            </a:r>
            <a:r>
              <a:rPr lang="en-IN" sz="2400" dirty="0"/>
              <a:t>, occurs at the end of every iteration.</a:t>
            </a:r>
          </a:p>
          <a:p>
            <a:pPr algn="just"/>
            <a:r>
              <a:rPr lang="en-IN" sz="2400" dirty="0"/>
              <a:t>2. Conduct longer, more </a:t>
            </a:r>
            <a:r>
              <a:rPr lang="en-IN" sz="2400" b="1" dirty="0"/>
              <a:t>intensive retrospectives at crucial milestones. </a:t>
            </a:r>
          </a:p>
          <a:p>
            <a:pPr algn="just"/>
            <a:r>
              <a:rPr lang="en-IN" sz="2400" dirty="0"/>
              <a:t>3. </a:t>
            </a:r>
            <a:r>
              <a:rPr lang="en-IN" sz="2400" b="1" dirty="0"/>
              <a:t>Release retrospectives, project retrospectives, and surprise retrospectives</a:t>
            </a:r>
            <a:r>
              <a:rPr lang="en-IN" sz="2400" dirty="0"/>
              <a:t>(conducted when an unexpected event changes your situation) give you a chance to reflect more deeply on your experiences and condense key lessons to share with the rest of the organization.</a:t>
            </a:r>
          </a:p>
          <a:p>
            <a:pPr algn="just"/>
            <a:r>
              <a:rPr lang="en-IN" sz="2400" dirty="0"/>
              <a:t>They work best when conducted by neutral third parties, so consider bringing in an experienced retrospective facilitator. Larger</a:t>
            </a:r>
          </a:p>
          <a:p>
            <a:pPr algn="just"/>
            <a:r>
              <a:rPr lang="en-IN" sz="2400" dirty="0"/>
              <a:t>organizations may have such facilitators on staff (start by asking the HR department), or you can bring in an outside consultant. </a:t>
            </a:r>
          </a:p>
        </p:txBody>
      </p:sp>
    </p:spTree>
    <p:extLst>
      <p:ext uri="{BB962C8B-B14F-4D97-AF65-F5344CB8AC3E}">
        <p14:creationId xmlns:p14="http://schemas.microsoft.com/office/powerpoint/2010/main" val="42554265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
            <a:ext cx="9067800" cy="5586145"/>
          </a:xfrm>
          <a:prstGeom prst="rect">
            <a:avLst/>
          </a:prstGeom>
        </p:spPr>
        <p:txBody>
          <a:bodyPr wrap="square">
            <a:spAutoFit/>
          </a:bodyPr>
          <a:lstStyle/>
          <a:p>
            <a:pPr algn="just"/>
            <a:r>
              <a:rPr lang="en-IN" sz="2100" b="1" dirty="0"/>
              <a:t>How to Conduct an Iteration Retrospective</a:t>
            </a:r>
          </a:p>
          <a:p>
            <a:pPr algn="just"/>
            <a:r>
              <a:rPr lang="en-IN" sz="2100" i="1" dirty="0"/>
              <a:t>Everyone on the team should participate </a:t>
            </a:r>
            <a:r>
              <a:rPr lang="en-IN" sz="2100" dirty="0"/>
              <a:t>in each retrospective. In order to give participants a chance to speak their minds openly, </a:t>
            </a:r>
            <a:r>
              <a:rPr lang="en-IN" sz="2100" i="1" dirty="0"/>
              <a:t>non-team members should not attend.</a:t>
            </a:r>
          </a:p>
          <a:p>
            <a:pPr algn="just"/>
            <a:r>
              <a:rPr lang="en-IN" sz="2100" dirty="0"/>
              <a:t>I </a:t>
            </a:r>
            <a:r>
              <a:rPr lang="en-IN" sz="2100" dirty="0" err="1"/>
              <a:t>timebox</a:t>
            </a:r>
            <a:r>
              <a:rPr lang="en-IN" sz="2100" dirty="0"/>
              <a:t> my retrospectives to exactly one hour. Your first few retrospectives will probably run long. Give it an extra half-hour, but </a:t>
            </a:r>
            <a:r>
              <a:rPr lang="en-IN" sz="2100" i="1" dirty="0"/>
              <a:t>don’t be shy about politely wrapping up and moving to the next step</a:t>
            </a:r>
            <a:r>
              <a:rPr lang="en-IN" sz="2100" dirty="0"/>
              <a:t>. The whole team will get better with practice, and the next retrospective is only a week away.</a:t>
            </a:r>
          </a:p>
          <a:p>
            <a:pPr algn="just"/>
            <a:r>
              <a:rPr lang="en-IN" sz="2100" dirty="0"/>
              <a:t>Don’t try to match the schedule exactly; let events follow their natural pace:</a:t>
            </a:r>
          </a:p>
          <a:p>
            <a:pPr algn="just"/>
            <a:r>
              <a:rPr lang="en-IN" sz="2100" dirty="0"/>
              <a:t>1. Norm </a:t>
            </a:r>
            <a:r>
              <a:rPr lang="en-IN" sz="2100" dirty="0" err="1"/>
              <a:t>Kerth’s</a:t>
            </a:r>
            <a:r>
              <a:rPr lang="en-IN" sz="2100" dirty="0"/>
              <a:t> Prime Directive</a:t>
            </a:r>
          </a:p>
          <a:p>
            <a:pPr algn="just"/>
            <a:r>
              <a:rPr lang="en-IN" sz="2100" dirty="0"/>
              <a:t>2. Brainstorming (30 minutes)</a:t>
            </a:r>
          </a:p>
          <a:p>
            <a:pPr algn="just"/>
            <a:r>
              <a:rPr lang="en-IN" sz="2100" dirty="0"/>
              <a:t>3. Mute Mapping (10 minutes)</a:t>
            </a:r>
          </a:p>
          <a:p>
            <a:pPr algn="just"/>
            <a:r>
              <a:rPr lang="en-IN" sz="2100" dirty="0"/>
              <a:t>4. Retrospective objective (20 minutes)</a:t>
            </a:r>
          </a:p>
          <a:p>
            <a:pPr algn="just"/>
            <a:r>
              <a:rPr lang="en-IN" sz="2100" dirty="0"/>
              <a:t>After you’ve acclimated to this format, change it. The retrospective is a great venue for trying new ideas. </a:t>
            </a:r>
          </a:p>
          <a:p>
            <a:pPr algn="just"/>
            <a:r>
              <a:rPr lang="en-IN" sz="2100" dirty="0"/>
              <a:t>Retrospectives are a powerful tool that can actually be damaging when conducted poorly. The process steps are as bellow</a:t>
            </a:r>
          </a:p>
        </p:txBody>
      </p:sp>
    </p:spTree>
    <p:extLst>
      <p:ext uri="{BB962C8B-B14F-4D97-AF65-F5344CB8AC3E}">
        <p14:creationId xmlns:p14="http://schemas.microsoft.com/office/powerpoint/2010/main" val="390874416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
            <a:ext cx="9067800" cy="5955476"/>
          </a:xfrm>
          <a:prstGeom prst="rect">
            <a:avLst/>
          </a:prstGeom>
        </p:spPr>
        <p:txBody>
          <a:bodyPr wrap="square">
            <a:spAutoFit/>
          </a:bodyPr>
          <a:lstStyle/>
          <a:p>
            <a:pPr algn="just"/>
            <a:r>
              <a:rPr lang="en-IN" sz="2100" b="1" dirty="0"/>
              <a:t>Step 1: The Prime Directive:</a:t>
            </a:r>
          </a:p>
          <a:p>
            <a:pPr algn="just"/>
            <a:r>
              <a:rPr lang="en-IN" sz="2400" dirty="0"/>
              <a:t>Everyone makes mistakes, even when lives are on the line. The retrospective is an opportunity to learn and improve. The team should never use the retrospective to place blame or attack individuals.</a:t>
            </a:r>
          </a:p>
          <a:p>
            <a:pPr algn="just"/>
            <a:r>
              <a:rPr lang="en-IN" sz="2400" dirty="0"/>
              <a:t>As facilitator, it’s your job to nip (remove) destructive behaviour in the bud. To this end,  start each retrospective by repeating Norm </a:t>
            </a:r>
            <a:r>
              <a:rPr lang="en-IN" sz="2400" dirty="0" err="1"/>
              <a:t>Kerth’s</a:t>
            </a:r>
            <a:r>
              <a:rPr lang="en-IN" sz="2400" dirty="0"/>
              <a:t>  Prime Directive. Write it at the top of the whiteboard:</a:t>
            </a:r>
          </a:p>
          <a:p>
            <a:pPr algn="just"/>
            <a:r>
              <a:rPr lang="en-IN" sz="2400" dirty="0"/>
              <a:t>“Regardless of what we discover today, we understand and truly believe that everyone did the best job they could, given what they knew at the time, their skills and abilities, the resources available, and the situation at hand.”</a:t>
            </a:r>
          </a:p>
          <a:p>
            <a:pPr algn="just"/>
            <a:r>
              <a:rPr lang="en-IN" sz="2400" dirty="0"/>
              <a:t>Ask each attendee in turn if he agrees to the Prime Directive and wait for a verbal “yes.” </a:t>
            </a:r>
          </a:p>
          <a:p>
            <a:pPr algn="just"/>
            <a:r>
              <a:rPr lang="en-IN" sz="2400" dirty="0"/>
              <a:t>If not, I ask if he can set aside his scepticism(doubt) just for this one meeting. </a:t>
            </a:r>
          </a:p>
          <a:p>
            <a:pPr algn="just"/>
            <a:r>
              <a:rPr lang="en-IN" sz="2400" dirty="0"/>
              <a:t>If an attendee still won’t agree, I won’t conduct the retrospective.</a:t>
            </a:r>
          </a:p>
        </p:txBody>
      </p:sp>
    </p:spTree>
    <p:extLst>
      <p:ext uri="{BB962C8B-B14F-4D97-AF65-F5344CB8AC3E}">
        <p14:creationId xmlns:p14="http://schemas.microsoft.com/office/powerpoint/2010/main" val="1704279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Enter Agility</a:t>
            </a:r>
          </a:p>
        </p:txBody>
      </p:sp>
      <p:sp>
        <p:nvSpPr>
          <p:cNvPr id="3" name="Content Placeholder 2"/>
          <p:cNvSpPr>
            <a:spLocks noGrp="1"/>
          </p:cNvSpPr>
          <p:nvPr>
            <p:ph idx="1"/>
          </p:nvPr>
        </p:nvSpPr>
        <p:spPr>
          <a:xfrm>
            <a:off x="228600" y="1600200"/>
            <a:ext cx="8763000" cy="4953000"/>
          </a:xfrm>
        </p:spPr>
        <p:txBody>
          <a:bodyPr/>
          <a:lstStyle/>
          <a:p>
            <a:r>
              <a:rPr lang="en-IN" dirty="0"/>
              <a:t>Will agile development help you be more successful?</a:t>
            </a:r>
          </a:p>
          <a:p>
            <a:pPr marL="0" indent="0">
              <a:buNone/>
            </a:pPr>
            <a:r>
              <a:rPr lang="en-IN" dirty="0"/>
              <a:t>It might.</a:t>
            </a:r>
          </a:p>
          <a:p>
            <a:pPr marL="0" indent="0">
              <a:buNone/>
            </a:pPr>
            <a:r>
              <a:rPr lang="en-IN" dirty="0"/>
              <a:t>Agile development focuses on achieving personal, technical, and organizational successes. </a:t>
            </a:r>
          </a:p>
          <a:p>
            <a:pPr marL="0" indent="0">
              <a:buNone/>
            </a:pPr>
            <a:r>
              <a:rPr lang="en-IN" dirty="0"/>
              <a:t>If you’re having trouble with any of these areas, agile development might help.</a:t>
            </a:r>
          </a:p>
          <a:p>
            <a:pPr marL="0" indent="0">
              <a:buNone/>
            </a:pPr>
            <a:endParaRPr lang="en-IN" dirty="0"/>
          </a:p>
        </p:txBody>
      </p:sp>
    </p:spTree>
    <p:extLst>
      <p:ext uri="{BB962C8B-B14F-4D97-AF65-F5344CB8AC3E}">
        <p14:creationId xmlns:p14="http://schemas.microsoft.com/office/powerpoint/2010/main" val="24635685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
            <a:ext cx="9067800" cy="5262979"/>
          </a:xfrm>
          <a:prstGeom prst="rect">
            <a:avLst/>
          </a:prstGeom>
        </p:spPr>
        <p:txBody>
          <a:bodyPr wrap="square">
            <a:spAutoFit/>
          </a:bodyPr>
          <a:lstStyle/>
          <a:p>
            <a:pPr algn="just"/>
            <a:r>
              <a:rPr lang="en-IN" sz="2400" b="1" dirty="0"/>
              <a:t>Step 2: Brainstorming</a:t>
            </a:r>
          </a:p>
          <a:p>
            <a:pPr algn="just"/>
            <a:r>
              <a:rPr lang="en-IN" sz="2400" dirty="0"/>
              <a:t>If everyone agrees to the Prime Directive, hand out index cards and pencils, then write the following headings on the whiteboard:</a:t>
            </a:r>
          </a:p>
          <a:p>
            <a:pPr algn="just"/>
            <a:r>
              <a:rPr lang="en-IN" sz="2400" dirty="0"/>
              <a:t>• Enjoyable</a:t>
            </a:r>
          </a:p>
          <a:p>
            <a:pPr algn="just"/>
            <a:r>
              <a:rPr lang="en-IN" sz="2400" dirty="0"/>
              <a:t>• Frustrating</a:t>
            </a:r>
          </a:p>
          <a:p>
            <a:pPr algn="just"/>
            <a:r>
              <a:rPr lang="en-IN" sz="2400" dirty="0"/>
              <a:t>• Puzzling</a:t>
            </a:r>
          </a:p>
          <a:p>
            <a:pPr algn="just"/>
            <a:r>
              <a:rPr lang="en-IN" sz="2400" dirty="0"/>
              <a:t>• Same</a:t>
            </a:r>
          </a:p>
          <a:p>
            <a:pPr algn="just"/>
            <a:r>
              <a:rPr lang="en-IN" sz="2400" dirty="0"/>
              <a:t>• More</a:t>
            </a:r>
          </a:p>
          <a:p>
            <a:pPr algn="just"/>
            <a:r>
              <a:rPr lang="en-IN" sz="2400" dirty="0"/>
              <a:t>• Less</a:t>
            </a:r>
          </a:p>
          <a:p>
            <a:pPr algn="just"/>
            <a:r>
              <a:rPr lang="en-IN" sz="2400" dirty="0"/>
              <a:t>Ask the group to reflect on the events of the iteration and brainstorm ideas that fall into these categories. </a:t>
            </a:r>
          </a:p>
          <a:p>
            <a:pPr algn="just"/>
            <a:r>
              <a:rPr lang="en-IN" sz="2400" dirty="0"/>
              <a:t>Think of events that were enjoyable, frustrating, and puzzling, and consider what you’d like to see increase, decrease, and remain the same. </a:t>
            </a:r>
          </a:p>
        </p:txBody>
      </p:sp>
    </p:spTree>
    <p:extLst>
      <p:ext uri="{BB962C8B-B14F-4D97-AF65-F5344CB8AC3E}">
        <p14:creationId xmlns:p14="http://schemas.microsoft.com/office/powerpoint/2010/main" val="25633154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
            <a:ext cx="9067800" cy="4893647"/>
          </a:xfrm>
          <a:prstGeom prst="rect">
            <a:avLst/>
          </a:prstGeom>
        </p:spPr>
        <p:txBody>
          <a:bodyPr wrap="square">
            <a:spAutoFit/>
          </a:bodyPr>
          <a:lstStyle/>
          <a:p>
            <a:pPr algn="just"/>
            <a:r>
              <a:rPr lang="en-IN" sz="2400" b="1" dirty="0"/>
              <a:t>Step 3:  Mute Mapping</a:t>
            </a:r>
          </a:p>
          <a:p>
            <a:pPr algn="just"/>
            <a:r>
              <a:rPr lang="en-IN" sz="2400" dirty="0"/>
              <a:t>is a variant of affinity mapping in which no one speaks. </a:t>
            </a:r>
          </a:p>
          <a:p>
            <a:pPr algn="just"/>
            <a:r>
              <a:rPr lang="en-IN" sz="2400" dirty="0"/>
              <a:t>It’s a great way to categorize a lot of ideas quickly.</a:t>
            </a:r>
          </a:p>
          <a:p>
            <a:pPr algn="just"/>
            <a:r>
              <a:rPr lang="en-IN" sz="2400" dirty="0"/>
              <a:t>You need plenty of space for this. Invite everyone to stand up, go over to the whiteboard, and slide cards around. There are three rules:</a:t>
            </a:r>
          </a:p>
          <a:p>
            <a:pPr algn="just"/>
            <a:r>
              <a:rPr lang="en-IN" sz="2400" dirty="0"/>
              <a:t>1. Put related cards close together.</a:t>
            </a:r>
          </a:p>
          <a:p>
            <a:pPr algn="just"/>
            <a:r>
              <a:rPr lang="en-IN" sz="2400" dirty="0"/>
              <a:t>2. Put unrelated cards far apart.</a:t>
            </a:r>
          </a:p>
          <a:p>
            <a:pPr algn="just"/>
            <a:r>
              <a:rPr lang="en-IN" sz="2400" dirty="0"/>
              <a:t>3. No talking.</a:t>
            </a:r>
          </a:p>
          <a:p>
            <a:pPr algn="just"/>
            <a:r>
              <a:rPr lang="en-IN" sz="2400" dirty="0"/>
              <a:t>If two people disagree on where to place a card, they have to work out a compromise without talking.</a:t>
            </a:r>
          </a:p>
          <a:p>
            <a:pPr algn="just"/>
            <a:r>
              <a:rPr lang="en-IN" sz="2400" dirty="0"/>
              <a:t>This exercise should take about 10 minutes, depending on the size of the team. As before, when activity dies down, check the time and either wait for more ideas or move on.</a:t>
            </a:r>
          </a:p>
        </p:txBody>
      </p:sp>
    </p:spTree>
    <p:extLst>
      <p:ext uri="{BB962C8B-B14F-4D97-AF65-F5344CB8AC3E}">
        <p14:creationId xmlns:p14="http://schemas.microsoft.com/office/powerpoint/2010/main" val="17271624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
            <a:ext cx="9067800" cy="6001643"/>
          </a:xfrm>
          <a:prstGeom prst="rect">
            <a:avLst/>
          </a:prstGeom>
        </p:spPr>
        <p:txBody>
          <a:bodyPr wrap="square">
            <a:spAutoFit/>
          </a:bodyPr>
          <a:lstStyle/>
          <a:p>
            <a:pPr algn="just"/>
            <a:r>
              <a:rPr lang="en-IN" sz="2400" dirty="0"/>
              <a:t>Once mute mapping is complete, there should be clear groups of cards on the whiteboard. Ask everyone to sit down, then take a marker and draw a circle around each group. Don’t try to identify the groups yet; just draw the circles. Each circle represents a category. You can have as many as you need.</a:t>
            </a:r>
          </a:p>
          <a:p>
            <a:pPr algn="just"/>
            <a:r>
              <a:rPr lang="en-IN" sz="2400" dirty="0"/>
              <a:t>Once you have circled the categories, read a sampling of cards from each circle and ask the team to name the category. Don’t try to come up with a perfect name, and don’t move cards between categories. Help the group move quickly through this step. The names aren’t that important, and trying for perfection can easily drag this step out. Finally, after you have circled and named all the categories, vote on which categories should be improved during the next iteration. </a:t>
            </a:r>
          </a:p>
          <a:p>
            <a:pPr algn="just"/>
            <a:r>
              <a:rPr lang="en-IN" sz="2400" dirty="0"/>
              <a:t>I like to hand out little magnetic dots to represent votes; stickers also work well. </a:t>
            </a:r>
          </a:p>
          <a:p>
            <a:pPr algn="just"/>
            <a:r>
              <a:rPr lang="en-IN" sz="2400" dirty="0"/>
              <a:t>Give each person five votes. Participants can put all their votes on one category if they wish, or spread their votes amongst several categories.</a:t>
            </a:r>
          </a:p>
        </p:txBody>
      </p:sp>
    </p:spTree>
    <p:extLst>
      <p:ext uri="{BB962C8B-B14F-4D97-AF65-F5344CB8AC3E}">
        <p14:creationId xmlns:p14="http://schemas.microsoft.com/office/powerpoint/2010/main" val="9602012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
            <a:ext cx="9067800" cy="6001643"/>
          </a:xfrm>
          <a:prstGeom prst="rect">
            <a:avLst/>
          </a:prstGeom>
        </p:spPr>
        <p:txBody>
          <a:bodyPr wrap="square">
            <a:spAutoFit/>
          </a:bodyPr>
          <a:lstStyle/>
          <a:p>
            <a:pPr algn="just"/>
            <a:r>
              <a:rPr lang="en-IN" sz="2400" b="1" dirty="0"/>
              <a:t>Step 4: Retrospective Objective</a:t>
            </a:r>
          </a:p>
          <a:p>
            <a:pPr algn="just"/>
            <a:r>
              <a:rPr lang="en-IN" sz="2400" dirty="0"/>
              <a:t>After the voting ends, one category should be the clear winner. If not, don’t spend too much time; flip a coin or something.</a:t>
            </a:r>
          </a:p>
          <a:p>
            <a:pPr algn="just"/>
            <a:r>
              <a:rPr lang="en-IN" sz="2400" dirty="0"/>
              <a:t>Discard the cards from the other categories. If someone wants to take a card to work on individually, that’s fine, but not necessary. </a:t>
            </a:r>
          </a:p>
          <a:p>
            <a:pPr algn="just"/>
            <a:r>
              <a:rPr lang="en-IN" sz="2400" dirty="0"/>
              <a:t>Remember, you’ll do another retrospective next week. Important issues will recur.</a:t>
            </a:r>
          </a:p>
          <a:p>
            <a:pPr algn="just"/>
            <a:r>
              <a:rPr lang="en-IN" sz="2400" dirty="0"/>
              <a:t>Now that the team has picked a category to focus on, it’s time to come up with options for improving it. This is a good time to apply your root-cause analysis skills. </a:t>
            </a:r>
          </a:p>
          <a:p>
            <a:pPr algn="just"/>
            <a:r>
              <a:rPr lang="en-IN" sz="2400" dirty="0"/>
              <a:t>Read the cards in the category again, then brainstorm some ideas. Half</a:t>
            </a:r>
          </a:p>
          <a:p>
            <a:pPr algn="just"/>
            <a:r>
              <a:rPr lang="en-IN" sz="2400" dirty="0"/>
              <a:t>a dozen should suffice. Don’t be too detailed when coming up with ideas for improvement. A general direction is good enough. For example, if “pairing” is the issue, then “switching pairs more often” could be one suggestion, “</a:t>
            </a:r>
            <a:r>
              <a:rPr lang="en-IN" sz="2400" dirty="0" err="1"/>
              <a:t>ping-pong</a:t>
            </a:r>
            <a:r>
              <a:rPr lang="en-IN" sz="2400" dirty="0"/>
              <a:t> pairing” could be another, and “switching at specific times” could be a third.</a:t>
            </a:r>
          </a:p>
        </p:txBody>
      </p:sp>
    </p:spTree>
    <p:extLst>
      <p:ext uri="{BB962C8B-B14F-4D97-AF65-F5344CB8AC3E}">
        <p14:creationId xmlns:p14="http://schemas.microsoft.com/office/powerpoint/2010/main" val="255004484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
            <a:ext cx="9067800" cy="4893647"/>
          </a:xfrm>
          <a:prstGeom prst="rect">
            <a:avLst/>
          </a:prstGeom>
        </p:spPr>
        <p:txBody>
          <a:bodyPr wrap="square">
            <a:spAutoFit/>
          </a:bodyPr>
          <a:lstStyle/>
          <a:p>
            <a:pPr algn="just"/>
            <a:r>
              <a:rPr lang="en-IN" sz="2400" dirty="0"/>
              <a:t>When you have several ideas, ask the group which one they think is best. If there isn’t a clear consensus, vote.</a:t>
            </a:r>
          </a:p>
          <a:p>
            <a:pPr algn="just"/>
            <a:r>
              <a:rPr lang="en-IN" sz="2400" dirty="0"/>
              <a:t>This final vote is your retrospective objective. Pick just one—it will help you focus. The retrospective objective is the goal that the whole team will work toward during the next iteration. Figure out how to keep track of the objective and who should work out the details.</a:t>
            </a:r>
          </a:p>
          <a:p>
            <a:pPr algn="just"/>
            <a:endParaRPr lang="en-IN" sz="2400" dirty="0"/>
          </a:p>
          <a:p>
            <a:pPr algn="just"/>
            <a:r>
              <a:rPr lang="en-IN" sz="2400" b="1" dirty="0"/>
              <a:t>After the Retrospective</a:t>
            </a:r>
          </a:p>
          <a:p>
            <a:pPr algn="just"/>
            <a:r>
              <a:rPr lang="en-IN" sz="2400" dirty="0"/>
              <a:t>The retrospective serves two purposes: sharing ideas gives the team a chance to grow closer, and coming up with a specific solution gives the team a chance to improve.</a:t>
            </a:r>
          </a:p>
          <a:p>
            <a:pPr algn="just"/>
            <a:r>
              <a:rPr lang="en-IN" sz="2400" dirty="0"/>
              <a:t>The thing I dislike about iteration retrospectives is that they often don’t lead to specific changes.</a:t>
            </a:r>
          </a:p>
        </p:txBody>
      </p:sp>
    </p:spTree>
    <p:extLst>
      <p:ext uri="{BB962C8B-B14F-4D97-AF65-F5344CB8AC3E}">
        <p14:creationId xmlns:p14="http://schemas.microsoft.com/office/powerpoint/2010/main" val="25641795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
            <a:ext cx="9067800" cy="7109639"/>
          </a:xfrm>
          <a:prstGeom prst="rect">
            <a:avLst/>
          </a:prstGeom>
        </p:spPr>
        <p:txBody>
          <a:bodyPr wrap="square">
            <a:spAutoFit/>
          </a:bodyPr>
          <a:lstStyle/>
          <a:p>
            <a:pPr algn="just"/>
            <a:r>
              <a:rPr lang="en-IN" sz="2400" b="1" dirty="0"/>
              <a:t>Questions</a:t>
            </a:r>
          </a:p>
          <a:p>
            <a:pPr algn="just"/>
            <a:r>
              <a:rPr lang="en-IN" sz="2400" i="1" dirty="0"/>
              <a:t>What if management isn’t committed to making things better?</a:t>
            </a:r>
          </a:p>
          <a:p>
            <a:pPr algn="just"/>
            <a:r>
              <a:rPr lang="en-IN" sz="2400" dirty="0"/>
              <a:t>Although some ideas may require the assistance of others, if those people can’t or won’t help, refocus your ideas to what you can do. The retrospective is an opportunity for you to decide, as a team, how to improve your own process, not the processes of others.</a:t>
            </a:r>
          </a:p>
          <a:p>
            <a:pPr algn="just"/>
            <a:r>
              <a:rPr lang="en-IN" sz="2400" dirty="0"/>
              <a:t>Your project manager may be able to help convey your needs to management and other groups.</a:t>
            </a:r>
          </a:p>
          <a:p>
            <a:pPr algn="just"/>
            <a:r>
              <a:rPr lang="en-IN" sz="2400" i="1" dirty="0"/>
              <a:t>Despite my best efforts as facilitator, our retrospectives always degenerate into blaming and arguing. What can I do?</a:t>
            </a:r>
          </a:p>
          <a:p>
            <a:pPr algn="just"/>
            <a:r>
              <a:rPr lang="en-IN" sz="2400" dirty="0"/>
              <a:t>This is a tough situation, and there may not be anything you can do. If there are just one or two people who like to place blame, try talking to them alone beforehand. Describe what you see happening and your concern that it’s disrupting the retrospective. Rather than adopting a</a:t>
            </a:r>
          </a:p>
          <a:p>
            <a:pPr algn="just"/>
            <a:r>
              <a:rPr lang="en-IN" sz="2400" dirty="0"/>
              <a:t>parental attitude, ask for their help in solving the problem and be open to their concerns.</a:t>
            </a:r>
          </a:p>
          <a:p>
            <a:pPr algn="just"/>
            <a:r>
              <a:rPr lang="en-IN" sz="2400" dirty="0"/>
              <a:t>If a few people constantly argue with each other, talk to them together. Explain that you’re concerned their arguing is making other people uncomfortable. Again, ask for their help.</a:t>
            </a:r>
          </a:p>
        </p:txBody>
      </p:sp>
    </p:spTree>
    <p:extLst>
      <p:ext uri="{BB962C8B-B14F-4D97-AF65-F5344CB8AC3E}">
        <p14:creationId xmlns:p14="http://schemas.microsoft.com/office/powerpoint/2010/main" val="36583397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
            <a:ext cx="9067800" cy="4893647"/>
          </a:xfrm>
          <a:prstGeom prst="rect">
            <a:avLst/>
          </a:prstGeom>
        </p:spPr>
        <p:txBody>
          <a:bodyPr wrap="square">
            <a:spAutoFit/>
          </a:bodyPr>
          <a:lstStyle/>
          <a:p>
            <a:pPr algn="just"/>
            <a:r>
              <a:rPr lang="en-IN" sz="2400" dirty="0"/>
              <a:t>If the problem is widespread across the group, the same approach—talking about it—applies.</a:t>
            </a:r>
          </a:p>
          <a:p>
            <a:pPr algn="just"/>
            <a:r>
              <a:rPr lang="en-IN" sz="2400" dirty="0"/>
              <a:t>This time, hold the discussion as part of the retrospective, or even in place of it. Share what you’ve observed, and ask the group for their observations and ideas about how to solve the problem If all else fails, you may need to stop holding retrospectives for a while. Consider bringing an organizational development (OD) expert to facilitate your next retrospective.</a:t>
            </a:r>
          </a:p>
          <a:p>
            <a:pPr algn="just"/>
            <a:r>
              <a:rPr lang="en-IN" sz="2400" i="1" dirty="0"/>
              <a:t>We come up with good retrospective objectives, but then nothing happens. What are we doing wrong?</a:t>
            </a:r>
          </a:p>
          <a:p>
            <a:pPr algn="just"/>
            <a:r>
              <a:rPr lang="en-IN" sz="2400" dirty="0"/>
              <a:t>Your ideas may be too big. Remember, you only have one week, and you have to do your other work, too. Try making plans that are smaller scale—perhaps a few hours of work—and follow up every day.</a:t>
            </a:r>
          </a:p>
        </p:txBody>
      </p:sp>
    </p:spTree>
    <p:extLst>
      <p:ext uri="{BB962C8B-B14F-4D97-AF65-F5344CB8AC3E}">
        <p14:creationId xmlns:p14="http://schemas.microsoft.com/office/powerpoint/2010/main" val="74550216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
            <a:ext cx="9067800" cy="5262979"/>
          </a:xfrm>
          <a:prstGeom prst="rect">
            <a:avLst/>
          </a:prstGeom>
        </p:spPr>
        <p:txBody>
          <a:bodyPr wrap="square">
            <a:spAutoFit/>
          </a:bodyPr>
          <a:lstStyle/>
          <a:p>
            <a:pPr algn="just"/>
            <a:r>
              <a:rPr lang="en-IN" sz="2400" dirty="0"/>
              <a:t>Finally, it’s possible that the team doesn’t feel like they truly have a voice in the retrospective. Take an honest look at the way you conduct it. Are you leading the team by the nose rather than facilitating? Consider having someone else facilitate the next retrospective.</a:t>
            </a:r>
          </a:p>
          <a:p>
            <a:pPr algn="just"/>
            <a:endParaRPr lang="en-IN" sz="2400" dirty="0"/>
          </a:p>
          <a:p>
            <a:pPr algn="just"/>
            <a:r>
              <a:rPr lang="en-IN" sz="2400" i="1" dirty="0"/>
              <a:t>Some people won’t speak up in the retrospective. How can I encourage them to participate?</a:t>
            </a:r>
          </a:p>
          <a:p>
            <a:pPr algn="just"/>
            <a:r>
              <a:rPr lang="en-IN" sz="2400" dirty="0"/>
              <a:t>It’s possible they’re just shy. It’s not necessary for everyone to participate all the time. Waiting for a verbal response to the Prime Directive can help break the ice.</a:t>
            </a:r>
          </a:p>
          <a:p>
            <a:pPr algn="just"/>
            <a:r>
              <a:rPr lang="en-IN" sz="2400" dirty="0"/>
              <a:t>On the other hand, they may have something they want to say but don’t feel safe doing it. You can also try talking with them individually outside of the retrospective.</a:t>
            </a:r>
          </a:p>
          <a:p>
            <a:pPr algn="just"/>
            <a:endParaRPr lang="en-IN" sz="2400" dirty="0"/>
          </a:p>
        </p:txBody>
      </p:sp>
    </p:spTree>
    <p:extLst>
      <p:ext uri="{BB962C8B-B14F-4D97-AF65-F5344CB8AC3E}">
        <p14:creationId xmlns:p14="http://schemas.microsoft.com/office/powerpoint/2010/main" val="184846666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
            <a:ext cx="9067800" cy="4893647"/>
          </a:xfrm>
          <a:prstGeom prst="rect">
            <a:avLst/>
          </a:prstGeom>
        </p:spPr>
        <p:txBody>
          <a:bodyPr wrap="square">
            <a:spAutoFit/>
          </a:bodyPr>
          <a:lstStyle/>
          <a:p>
            <a:pPr algn="just"/>
            <a:r>
              <a:rPr lang="en-IN" sz="2400" i="1" dirty="0"/>
              <a:t>One group of people (such as testers) always gets outvoted in the retrospective. How can we meet their needs, too?</a:t>
            </a:r>
          </a:p>
          <a:p>
            <a:pPr algn="just"/>
            <a:r>
              <a:rPr lang="en-IN" sz="2400" dirty="0"/>
              <a:t>Over time, every major issue will get its fair share of attention. One team in my experience had a few testers that felt their issue was being ignored. A month later, after the team had addressed another issue, the testers’ concern was on the top of everyone’s list.</a:t>
            </a:r>
          </a:p>
          <a:p>
            <a:pPr algn="just"/>
            <a:r>
              <a:rPr lang="en-IN" sz="2400" dirty="0"/>
              <a:t>If time doesn’t solve the problem—and be patient to start—you can use weighted dot voting, in which some people get more dot votes than others. If you can do this without recrimination, it may be a good way to level the playing field.</a:t>
            </a:r>
          </a:p>
          <a:p>
            <a:pPr algn="just"/>
            <a:r>
              <a:rPr lang="en-IN" sz="2400" dirty="0"/>
              <a:t>Another option is for one group to pick a different retrospective objective to focus on in addition to the general retrospective objective.</a:t>
            </a:r>
          </a:p>
          <a:p>
            <a:pPr algn="just"/>
            <a:endParaRPr lang="en-IN" sz="2400" dirty="0"/>
          </a:p>
        </p:txBody>
      </p:sp>
    </p:spTree>
    <p:extLst>
      <p:ext uri="{BB962C8B-B14F-4D97-AF65-F5344CB8AC3E}">
        <p14:creationId xmlns:p14="http://schemas.microsoft.com/office/powerpoint/2010/main" val="14127035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
            <a:ext cx="9067800" cy="5509200"/>
          </a:xfrm>
          <a:prstGeom prst="rect">
            <a:avLst/>
          </a:prstGeom>
        </p:spPr>
        <p:txBody>
          <a:bodyPr wrap="square">
            <a:spAutoFit/>
          </a:bodyPr>
          <a:lstStyle/>
          <a:p>
            <a:pPr algn="just"/>
            <a:r>
              <a:rPr lang="en-IN" sz="2200" i="1" dirty="0"/>
              <a:t>Our retrospectives always take too long. How can we go faster?</a:t>
            </a:r>
          </a:p>
          <a:p>
            <a:pPr algn="just"/>
            <a:r>
              <a:rPr lang="en-IN" sz="2200" dirty="0"/>
              <a:t>It’s OK to be decisive about wrapping things up and moving on. There’s always next week. If the group is taking a long time brainstorming ideas or mute mapping, you might say something like, “OK, we’re running out of time. Take two minutes to write down your final thoughts (or make final changes) and then we’ll move on.”</a:t>
            </a:r>
          </a:p>
          <a:p>
            <a:pPr algn="just"/>
            <a:endParaRPr lang="en-IN" sz="2200" dirty="0"/>
          </a:p>
          <a:p>
            <a:pPr algn="just"/>
            <a:endParaRPr lang="en-IN" sz="2200" dirty="0"/>
          </a:p>
          <a:p>
            <a:pPr algn="just"/>
            <a:r>
              <a:rPr lang="en-IN" sz="2200" i="1" dirty="0"/>
              <a:t>The retrospective takes so much time. Can we do it less often?</a:t>
            </a:r>
          </a:p>
          <a:p>
            <a:pPr algn="just"/>
            <a:r>
              <a:rPr lang="en-IN" sz="2200" dirty="0"/>
              <a:t>It depends on how much your process needs improvement. An established team may not need as many iteration retrospectives as a new team. I would continue to conduct retrospectives at least every other week.</a:t>
            </a:r>
          </a:p>
          <a:p>
            <a:pPr algn="just"/>
            <a:r>
              <a:rPr lang="en-IN" sz="2200" dirty="0"/>
              <a:t>If you feel that your retrospective isn’t accomplishing much, perhaps the real problem is that you need a change of pace. Try a different approach.</a:t>
            </a:r>
          </a:p>
          <a:p>
            <a:pPr algn="just"/>
            <a:endParaRPr lang="en-IN" sz="2200" dirty="0"/>
          </a:p>
          <a:p>
            <a:pPr algn="just"/>
            <a:endParaRPr lang="en-IN" sz="2200" dirty="0"/>
          </a:p>
        </p:txBody>
      </p:sp>
    </p:spTree>
    <p:extLst>
      <p:ext uri="{BB962C8B-B14F-4D97-AF65-F5344CB8AC3E}">
        <p14:creationId xmlns:p14="http://schemas.microsoft.com/office/powerpoint/2010/main" val="141109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IN" sz="4000" dirty="0"/>
              <a:t>Organizational Success</a:t>
            </a:r>
          </a:p>
        </p:txBody>
      </p:sp>
      <p:sp>
        <p:nvSpPr>
          <p:cNvPr id="3" name="Content Placeholder 2"/>
          <p:cNvSpPr>
            <a:spLocks noGrp="1"/>
          </p:cNvSpPr>
          <p:nvPr>
            <p:ph idx="1"/>
          </p:nvPr>
        </p:nvSpPr>
        <p:spPr>
          <a:xfrm>
            <a:off x="0" y="1219200"/>
            <a:ext cx="9144000" cy="6172200"/>
          </a:xfrm>
        </p:spPr>
        <p:txBody>
          <a:bodyPr>
            <a:noAutofit/>
          </a:bodyPr>
          <a:lstStyle/>
          <a:p>
            <a:pPr algn="just"/>
            <a:r>
              <a:rPr lang="en-IN" sz="2400" dirty="0"/>
              <a:t>Agile methods achieve organizational successes by focusing on </a:t>
            </a:r>
            <a:r>
              <a:rPr lang="en-IN" sz="2400" b="1" i="1" dirty="0"/>
              <a:t>delivering value and decreasing costs</a:t>
            </a:r>
            <a:r>
              <a:rPr lang="en-IN" sz="2400" b="1" dirty="0"/>
              <a:t>.</a:t>
            </a:r>
            <a:r>
              <a:rPr lang="en-IN" sz="2400" dirty="0"/>
              <a:t> This directly translates to increased return on investment. </a:t>
            </a:r>
          </a:p>
          <a:p>
            <a:pPr algn="just"/>
            <a:r>
              <a:rPr lang="en-IN" sz="2400" dirty="0"/>
              <a:t>Agile methods also set expectations early in the project, so if your project won’t be an organizational success, you’ll </a:t>
            </a:r>
            <a:r>
              <a:rPr lang="en-IN" sz="2400" b="1" i="1" dirty="0"/>
              <a:t>find out early enough to cancel it </a:t>
            </a:r>
            <a:r>
              <a:rPr lang="en-IN" sz="2400" dirty="0"/>
              <a:t>before your organization has spent much money.</a:t>
            </a:r>
          </a:p>
          <a:p>
            <a:pPr algn="just"/>
            <a:r>
              <a:rPr lang="en-IN" sz="2400" dirty="0"/>
              <a:t>Specifically, agile teams increase value by </a:t>
            </a:r>
            <a:r>
              <a:rPr lang="en-IN" sz="2400" b="1" dirty="0"/>
              <a:t>including business experts </a:t>
            </a:r>
            <a:r>
              <a:rPr lang="en-IN" sz="2400" dirty="0"/>
              <a:t>and by </a:t>
            </a:r>
            <a:r>
              <a:rPr lang="en-IN" sz="2400" i="1" dirty="0"/>
              <a:t>focusing development </a:t>
            </a:r>
            <a:r>
              <a:rPr lang="en-IN" sz="2400" b="1" i="1" dirty="0"/>
              <a:t>efforts on the core value</a:t>
            </a:r>
            <a:r>
              <a:rPr lang="en-IN" sz="2400" i="1" dirty="0"/>
              <a:t> </a:t>
            </a:r>
            <a:r>
              <a:rPr lang="en-IN" sz="2400" dirty="0"/>
              <a:t>that the project provides for the organization. </a:t>
            </a:r>
          </a:p>
          <a:p>
            <a:pPr algn="just"/>
            <a:r>
              <a:rPr lang="en-IN" sz="2400" dirty="0"/>
              <a:t>Agile projects release their </a:t>
            </a:r>
            <a:r>
              <a:rPr lang="en-IN" sz="2400" b="1" i="1" dirty="0"/>
              <a:t>most valuable features first </a:t>
            </a:r>
            <a:r>
              <a:rPr lang="en-IN" sz="2400" i="1" dirty="0"/>
              <a:t>and release </a:t>
            </a:r>
            <a:r>
              <a:rPr lang="en-IN" sz="2400" b="1" i="1" dirty="0"/>
              <a:t>new versions frequently</a:t>
            </a:r>
            <a:r>
              <a:rPr lang="en-IN" sz="2400" dirty="0"/>
              <a:t>, which dramatically increases value. </a:t>
            </a:r>
          </a:p>
        </p:txBody>
      </p:sp>
    </p:spTree>
    <p:extLst>
      <p:ext uri="{BB962C8B-B14F-4D97-AF65-F5344CB8AC3E}">
        <p14:creationId xmlns:p14="http://schemas.microsoft.com/office/powerpoint/2010/main" val="34450442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
            <a:ext cx="9067800" cy="5940088"/>
          </a:xfrm>
          <a:prstGeom prst="rect">
            <a:avLst/>
          </a:prstGeom>
        </p:spPr>
        <p:txBody>
          <a:bodyPr wrap="square">
            <a:spAutoFit/>
          </a:bodyPr>
          <a:lstStyle/>
          <a:p>
            <a:pPr algn="just"/>
            <a:r>
              <a:rPr lang="en-IN" sz="2000" b="1" dirty="0"/>
              <a:t>Results</a:t>
            </a:r>
          </a:p>
          <a:p>
            <a:pPr algn="just"/>
            <a:r>
              <a:rPr lang="en-IN" sz="2000" dirty="0"/>
              <a:t>When your team conducts retrospectives well, your ability to develop and deliver software steadily improves. The whole team grows closer and more cohesive, and each group has more respect for the issues other groups face. You are honest and open about your successes and failures and are more comfortable with change.</a:t>
            </a:r>
          </a:p>
          <a:p>
            <a:pPr algn="just"/>
            <a:endParaRPr lang="en-IN" sz="2000" b="1" dirty="0"/>
          </a:p>
          <a:p>
            <a:pPr algn="just"/>
            <a:r>
              <a:rPr lang="en-IN" sz="2000" b="1" dirty="0"/>
              <a:t>Contraindications</a:t>
            </a:r>
          </a:p>
          <a:p>
            <a:pPr algn="just"/>
            <a:r>
              <a:rPr lang="en-IN" sz="2000" dirty="0"/>
              <a:t>The biggest danger in a retrospective is that it will become a venue for acrimony rather than for constructive problem solving. A skilled facilitator can help prevent this, but you probably don’t have such a facilitator on hand. Be very cautious about conducting retrospectives if some team members tend to lash out, attack, or blame others. </a:t>
            </a:r>
          </a:p>
          <a:p>
            <a:pPr algn="just"/>
            <a:r>
              <a:rPr lang="en-IN" sz="2000" dirty="0"/>
              <a:t>The retrospective recipe described here assumes that your team gets along fairly well. If your team doesn’t get along well enough to use this recipe, refer to [Derby &amp; Larsen]for more options and consider bringing in an outside facilitator.</a:t>
            </a:r>
          </a:p>
          <a:p>
            <a:pPr algn="just"/>
            <a:r>
              <a:rPr lang="en-IN" sz="2000" dirty="0"/>
              <a:t>If only one or two team members are disruptive, and attempts to work the problem through with them are ineffective, you may be better off removing them from the team. Their antisocial influence probably extends beyond the retrospective, hurting teamwork and productivity.</a:t>
            </a:r>
          </a:p>
        </p:txBody>
      </p:sp>
    </p:spTree>
    <p:extLst>
      <p:ext uri="{BB962C8B-B14F-4D97-AF65-F5344CB8AC3E}">
        <p14:creationId xmlns:p14="http://schemas.microsoft.com/office/powerpoint/2010/main" val="175997573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
            <a:ext cx="9067800" cy="2554545"/>
          </a:xfrm>
          <a:prstGeom prst="rect">
            <a:avLst/>
          </a:prstGeom>
        </p:spPr>
        <p:txBody>
          <a:bodyPr wrap="square">
            <a:spAutoFit/>
          </a:bodyPr>
          <a:lstStyle/>
          <a:p>
            <a:pPr algn="just"/>
            <a:r>
              <a:rPr lang="en-IN" sz="2000" b="1" dirty="0"/>
              <a:t>Alternatives</a:t>
            </a:r>
          </a:p>
          <a:p>
            <a:pPr algn="just"/>
            <a:r>
              <a:rPr lang="en-IN" sz="2000" dirty="0"/>
              <a:t>There are many ways to conduct retrospectives. See [Derby &amp; Larsen]for ideas.</a:t>
            </a:r>
          </a:p>
          <a:p>
            <a:pPr algn="just"/>
            <a:r>
              <a:rPr lang="en-IN" sz="2000" dirty="0"/>
              <a:t>I’m not aware of any other techniques that allow you to improve your process and team cohesiveness as well as retrospectives do. Some organizations define organization-wide processes. Others assign responsibility for the process to a project manager, technical lead, or  architect. Although these approaches might lead to a good initial process, they </a:t>
            </a:r>
            <a:r>
              <a:rPr lang="en-IN" sz="2000"/>
              <a:t>don’t usually lead </a:t>
            </a:r>
            <a:r>
              <a:rPr lang="en-IN" sz="2000" dirty="0"/>
              <a:t>to continuous process improvement, and neither approach fosters team cohesiveness.</a:t>
            </a:r>
          </a:p>
        </p:txBody>
      </p:sp>
    </p:spTree>
    <p:extLst>
      <p:ext uri="{BB962C8B-B14F-4D97-AF65-F5344CB8AC3E}">
        <p14:creationId xmlns:p14="http://schemas.microsoft.com/office/powerpoint/2010/main" val="25652820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IN" sz="3600" dirty="0"/>
              <a:t>COLLABORATING” MINI-ÉTUDE</a:t>
            </a:r>
          </a:p>
        </p:txBody>
      </p:sp>
      <p:sp>
        <p:nvSpPr>
          <p:cNvPr id="3" name="Content Placeholder 2"/>
          <p:cNvSpPr>
            <a:spLocks noGrp="1"/>
          </p:cNvSpPr>
          <p:nvPr>
            <p:ph idx="1"/>
          </p:nvPr>
        </p:nvSpPr>
        <p:spPr>
          <a:xfrm>
            <a:off x="0" y="685800"/>
            <a:ext cx="9144000" cy="6019800"/>
          </a:xfrm>
        </p:spPr>
        <p:txBody>
          <a:bodyPr>
            <a:noAutofit/>
          </a:bodyPr>
          <a:lstStyle/>
          <a:p>
            <a:r>
              <a:rPr lang="en-IN" sz="2100" dirty="0"/>
              <a:t>The purpose of this </a:t>
            </a:r>
            <a:r>
              <a:rPr lang="en-IN" sz="2100" dirty="0" err="1"/>
              <a:t>étude</a:t>
            </a:r>
            <a:r>
              <a:rPr lang="en-IN" sz="2100" dirty="0"/>
              <a:t> is to explore the flow of information in your project.</a:t>
            </a:r>
          </a:p>
          <a:p>
            <a:r>
              <a:rPr lang="en-IN" sz="2100" dirty="0"/>
              <a:t>Conduct this </a:t>
            </a:r>
            <a:r>
              <a:rPr lang="en-IN" sz="2100" dirty="0" err="1"/>
              <a:t>étude</a:t>
            </a:r>
            <a:r>
              <a:rPr lang="en-IN" sz="2100" dirty="0"/>
              <a:t> for a </a:t>
            </a:r>
            <a:r>
              <a:rPr lang="en-IN" sz="2100" dirty="0" err="1"/>
              <a:t>timeboxed</a:t>
            </a:r>
            <a:r>
              <a:rPr lang="en-IN" sz="2100" dirty="0"/>
              <a:t> half-hour every day for as long as it is useful. Expect to feel rushed by the deadline at first. If the </a:t>
            </a:r>
            <a:r>
              <a:rPr lang="en-IN" sz="2100" dirty="0" err="1"/>
              <a:t>étude</a:t>
            </a:r>
            <a:r>
              <a:rPr lang="en-IN" sz="2100" dirty="0"/>
              <a:t> becomes stale, discuss how you can change it to make it interesting again.</a:t>
            </a:r>
          </a:p>
          <a:p>
            <a:r>
              <a:rPr lang="en-IN" sz="2100" dirty="0"/>
              <a:t>You will need white, red, yellow, and green index cards; an empty table or magnetic whiteboard for your information flow map; and writing implements for everyone.</a:t>
            </a:r>
          </a:p>
          <a:p>
            <a:r>
              <a:rPr lang="en-IN" sz="2100" dirty="0"/>
              <a:t>Step 1: Start by forming pairs. Try for heterogeneous pairs—have a programmer work with a customer, a customer work with a tester, and so forth, rather than pairing by job description. Work with a new partner every day.</a:t>
            </a:r>
          </a:p>
          <a:p>
            <a:r>
              <a:rPr lang="en-IN" sz="2100" dirty="0"/>
              <a:t>Step 2: Within your pair, discuss the kinds of information that you need in order to do your job, or that other people need from you in order to do their job.</a:t>
            </a:r>
          </a:p>
          <a:p>
            <a:pPr marL="0" indent="0">
              <a:buNone/>
            </a:pPr>
            <a:r>
              <a:rPr lang="en-IN" sz="2100" dirty="0"/>
              <a:t>For information you needed, think of the calendar time needed from the moment you realized you needed the information to the moment you received it. For information you provided, think of the total effort that you and other team members spent preparing and providing the information.</a:t>
            </a:r>
          </a:p>
          <a:p>
            <a:pPr marL="0" indent="0">
              <a:buNone/>
            </a:pPr>
            <a:endParaRPr lang="en-IN" sz="2100" dirty="0"/>
          </a:p>
        </p:txBody>
      </p:sp>
    </p:spTree>
    <p:extLst>
      <p:ext uri="{BB962C8B-B14F-4D97-AF65-F5344CB8AC3E}">
        <p14:creationId xmlns:p14="http://schemas.microsoft.com/office/powerpoint/2010/main" val="19242964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Autofit/>
          </a:bodyPr>
          <a:lstStyle/>
          <a:p>
            <a:pPr marL="0" indent="0">
              <a:buNone/>
            </a:pPr>
            <a:r>
              <a:rPr lang="en-IN" sz="2100" dirty="0"/>
              <a:t>think of the typical time required for this piece of information. If the typical time required is less than 10 minutes, take a green index card. If it’s less than a day, take a yellow index card. If it’s a day or longer, take a red index card. Write down the type of information involved, the group that you get it from (or give it to), the role you play, and the time required, as shown in Figure 6-1.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764" y="1628775"/>
            <a:ext cx="712470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4320692"/>
            <a:ext cx="10134600" cy="2308324"/>
          </a:xfrm>
          <a:prstGeom prst="rect">
            <a:avLst/>
          </a:prstGeom>
        </p:spPr>
        <p:txBody>
          <a:bodyPr wrap="square">
            <a:spAutoFit/>
          </a:bodyPr>
          <a:lstStyle/>
          <a:p>
            <a:r>
              <a:rPr lang="en-IN" dirty="0"/>
              <a:t>Step 3: Within your pair, discuss things that your team can do to reduce or eliminate the time </a:t>
            </a:r>
          </a:p>
          <a:p>
            <a:r>
              <a:rPr lang="en-IN" dirty="0"/>
              <a:t>required to get or provide this information. Pick one and write it on a white card.</a:t>
            </a:r>
          </a:p>
          <a:p>
            <a:r>
              <a:rPr lang="en-IN" dirty="0"/>
              <a:t>  </a:t>
            </a:r>
          </a:p>
          <a:p>
            <a:r>
              <a:rPr lang="en-IN" dirty="0"/>
              <a:t>Step 4 : As a team, discuss all the cards generated by all the pairs. Consider these questions:</a:t>
            </a:r>
          </a:p>
          <a:p>
            <a:r>
              <a:rPr lang="en-IN" dirty="0"/>
              <a:t>• Where are the bottlenecks in receiving information?</a:t>
            </a:r>
          </a:p>
          <a:p>
            <a:r>
              <a:rPr lang="en-IN" dirty="0"/>
              <a:t>• Which latencies are most painful in your current process?</a:t>
            </a:r>
          </a:p>
          <a:p>
            <a:r>
              <a:rPr lang="en-IN" dirty="0"/>
              <a:t>• Which flow is most important to optimize in your next iteration?</a:t>
            </a:r>
          </a:p>
          <a:p>
            <a:r>
              <a:rPr lang="en-IN" dirty="0"/>
              <a:t>• What is the root cause of those latencies?</a:t>
            </a:r>
          </a:p>
        </p:txBody>
      </p:sp>
    </p:spTree>
    <p:extLst>
      <p:ext uri="{BB962C8B-B14F-4D97-AF65-F5344CB8AC3E}">
        <p14:creationId xmlns:p14="http://schemas.microsoft.com/office/powerpoint/2010/main" val="35101505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934200"/>
          </a:xfrm>
        </p:spPr>
        <p:txBody>
          <a:bodyPr>
            <a:noAutofit/>
          </a:bodyPr>
          <a:lstStyle/>
          <a:p>
            <a:pPr marL="0" indent="0">
              <a:buNone/>
            </a:pPr>
            <a:r>
              <a:rPr lang="en-IN" sz="2100" b="1" dirty="0"/>
              <a:t>Trust: </a:t>
            </a:r>
            <a:r>
              <a:rPr lang="en-IN" sz="2100" dirty="0"/>
              <a:t>We work together effectively and without fear. When a group of people comes together to work as a team, they go through a series of group dynamics known as “Forming, Storming, Norming, and Performing” </a:t>
            </a:r>
          </a:p>
          <a:p>
            <a:pPr marL="0" indent="0">
              <a:buNone/>
            </a:pPr>
            <a:r>
              <a:rPr lang="en-IN" sz="2100" dirty="0"/>
              <a:t>The team must take joint responsibility for their work. Team members need to think of the rest of the team as “us,” not “them.”</a:t>
            </a:r>
          </a:p>
          <a:p>
            <a:pPr marL="0" indent="0">
              <a:buNone/>
            </a:pPr>
            <a:r>
              <a:rPr lang="en-IN" sz="2100" dirty="0"/>
              <a:t>You need to trust that you’ll be treated with respect when you ask for help or disagree with someone.  It takes trust to believe that the team will deliver a success. Trust doesn’t magically appear—you have to work at it. </a:t>
            </a:r>
          </a:p>
          <a:p>
            <a:pPr marL="0" indent="0">
              <a:buNone/>
            </a:pPr>
            <a:r>
              <a:rPr lang="en-IN" sz="2100" dirty="0"/>
              <a:t>Here are some </a:t>
            </a:r>
            <a:r>
              <a:rPr lang="en-IN" sz="2100" b="1" dirty="0"/>
              <a:t>strategies for generating trust in your XP team.</a:t>
            </a:r>
          </a:p>
          <a:p>
            <a:pPr marL="0" indent="0">
              <a:buNone/>
            </a:pPr>
            <a:r>
              <a:rPr lang="en-IN" sz="2100" dirty="0"/>
              <a:t>Team Strategy </a:t>
            </a:r>
            <a:r>
              <a:rPr lang="en-IN" sz="2100" b="1" dirty="0"/>
              <a:t>#1: Customer-Programmer Empathy</a:t>
            </a:r>
          </a:p>
          <a:p>
            <a:pPr marL="0" indent="0">
              <a:buNone/>
            </a:pPr>
            <a:r>
              <a:rPr lang="en-IN" sz="2100" dirty="0"/>
              <a:t>“us versus them” attitude between customers and programmers. Customers often feel that programmers don’t care enough about their needs and deadlines, some of which, if missed, could cost them their jobs. Programmers often feel forced into commitments they can’t meet, hurting their health and relationships.</a:t>
            </a:r>
          </a:p>
          <a:p>
            <a:pPr marL="0" indent="0">
              <a:buNone/>
            </a:pPr>
            <a:r>
              <a:rPr lang="en-IN" sz="2100" dirty="0"/>
              <a:t> Programmers, remember that customers have corporate masters that demand results. Bonuses, career advancement, and even job security depend on successful delivery, and the demands aren’t always reasonable. Customers must deliver results anyway. Customers, remember that ignoring or overriding programmers’ professional recommendations about timelines often leads to serious personal consequences for programmers.</a:t>
            </a:r>
          </a:p>
        </p:txBody>
      </p:sp>
    </p:spTree>
    <p:extLst>
      <p:ext uri="{BB962C8B-B14F-4D97-AF65-F5344CB8AC3E}">
        <p14:creationId xmlns:p14="http://schemas.microsoft.com/office/powerpoint/2010/main" val="34499584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858000"/>
          </a:xfrm>
        </p:spPr>
        <p:txBody>
          <a:bodyPr>
            <a:noAutofit/>
          </a:bodyPr>
          <a:lstStyle/>
          <a:p>
            <a:pPr marL="0" indent="0">
              <a:buNone/>
            </a:pPr>
            <a:r>
              <a:rPr lang="en-IN" sz="2100" dirty="0"/>
              <a:t> Each group gets to see that the others are working just as hard. </a:t>
            </a:r>
          </a:p>
          <a:p>
            <a:pPr marL="0" indent="0">
              <a:buNone/>
            </a:pPr>
            <a:r>
              <a:rPr lang="en-IN" sz="2100" b="1" dirty="0"/>
              <a:t>Team Strategy #2: Programmer-Tester Empathy </a:t>
            </a:r>
            <a:r>
              <a:rPr lang="en-IN" sz="2100" dirty="0"/>
              <a:t>: “us versus them” attitudes between programmers and testers, although it isn’t quite as prevalent as customer-programmer discord. When it occurs, programmers tend not to show respect for the testers’ abilities, and testers see their mission as shooting down the programmers’ work. </a:t>
            </a:r>
          </a:p>
          <a:p>
            <a:pPr marL="0" indent="0">
              <a:buNone/>
            </a:pPr>
            <a:r>
              <a:rPr lang="en-IN" sz="2100" dirty="0"/>
              <a:t>Empathy and respect are the keys to better relations.</a:t>
            </a:r>
          </a:p>
          <a:p>
            <a:pPr marL="0" indent="0">
              <a:buNone/>
            </a:pPr>
            <a:r>
              <a:rPr lang="en-IN" sz="2100" dirty="0"/>
              <a:t>Programmers, remember that testing takes skill and careful work, just as programming does. Take advantage of testers’ abilities to find mistakes you would never consider, and thank them for helping prevent embarrassing problems from reaching stakeholders and users. </a:t>
            </a:r>
          </a:p>
          <a:p>
            <a:pPr marL="0" indent="0">
              <a:buNone/>
            </a:pPr>
            <a:r>
              <a:rPr lang="en-IN" sz="2100" dirty="0"/>
              <a:t>Testers, focus on the team’s joint goal: releasing a great product. When you find a mistake, it’s not an occasion for celebration or gloating. Remember, too, that everybody makes mistakes, and mistakes aren’t a sign of incompetence or laziness</a:t>
            </a:r>
          </a:p>
          <a:p>
            <a:pPr marL="0" indent="0">
              <a:buNone/>
            </a:pPr>
            <a:r>
              <a:rPr lang="en-IN" sz="2100" b="1" dirty="0"/>
              <a:t>Team Strategy #3: Eat Together</a:t>
            </a:r>
          </a:p>
          <a:p>
            <a:pPr marL="0" indent="0">
              <a:buNone/>
            </a:pPr>
            <a:r>
              <a:rPr lang="en-IN" sz="2100" dirty="0"/>
              <a:t>Another good way to improve team cohesiveness is to eat together. Something about sharing meals breaks down barriers and fosters team cohesiveness.</a:t>
            </a:r>
          </a:p>
          <a:p>
            <a:pPr marL="0" indent="0">
              <a:buNone/>
            </a:pPr>
            <a:r>
              <a:rPr lang="en-IN" sz="2100" dirty="0"/>
              <a:t>Try providing a free meal once per week. If you have the meal brought into the office, set a table and serve the food family-style to prevent people from taking the food back to their desks. If you go to a restaurant, ask for a single long table rather than separate tables</a:t>
            </a:r>
          </a:p>
        </p:txBody>
      </p:sp>
    </p:spTree>
    <p:extLst>
      <p:ext uri="{BB962C8B-B14F-4D97-AF65-F5344CB8AC3E}">
        <p14:creationId xmlns:p14="http://schemas.microsoft.com/office/powerpoint/2010/main" val="17857911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858000"/>
          </a:xfrm>
        </p:spPr>
        <p:txBody>
          <a:bodyPr>
            <a:noAutofit/>
          </a:bodyPr>
          <a:lstStyle/>
          <a:p>
            <a:pPr marL="0" indent="0">
              <a:buNone/>
            </a:pPr>
            <a:r>
              <a:rPr lang="en-IN" sz="2100" b="1" dirty="0"/>
              <a:t>Team Strategy #4: Team Continuity</a:t>
            </a:r>
          </a:p>
          <a:p>
            <a:pPr marL="0" indent="0">
              <a:buNone/>
            </a:pPr>
            <a:r>
              <a:rPr lang="en-IN" sz="2100" dirty="0"/>
              <a:t>After a project ends, the team typically breaks up. All the wonderful trust and cohesiveness that  the team has formed is lost. The next project starts with a brand-new team, and they have to struggle through the four phases of team formation all over again.</a:t>
            </a:r>
          </a:p>
          <a:p>
            <a:pPr marL="0" indent="0">
              <a:buNone/>
            </a:pPr>
            <a:r>
              <a:rPr lang="en-IN" sz="2100" dirty="0"/>
              <a:t>You can avoid this waste by keeping productive teams together. Most  organizations think of people as the basic “resource” in the company. </a:t>
            </a:r>
          </a:p>
          <a:p>
            <a:pPr marL="0" indent="0">
              <a:buNone/>
            </a:pPr>
            <a:r>
              <a:rPr lang="en-IN" sz="2100" i="1" dirty="0"/>
              <a:t>Rather than assigning people to projects, assign a team to a project. Have people join teams and stick together for multiple projects.</a:t>
            </a:r>
          </a:p>
          <a:p>
            <a:pPr marL="0" indent="0">
              <a:buNone/>
            </a:pPr>
            <a:r>
              <a:rPr lang="en-IN" sz="2100" dirty="0"/>
              <a:t>Some teams will be more effective than others. Take advantage of this by using the most effective teams as a training ground for other teams.</a:t>
            </a:r>
          </a:p>
          <a:p>
            <a:pPr marL="0" indent="0">
              <a:buNone/>
            </a:pPr>
            <a:r>
              <a:rPr lang="en-IN" sz="2100" i="1" dirty="0"/>
              <a:t> Rotate junior members into those teams so they can learn from the best</a:t>
            </a:r>
            <a:r>
              <a:rPr lang="en-IN" sz="2100" dirty="0"/>
              <a:t>, and </a:t>
            </a:r>
            <a:r>
              <a:rPr lang="en-IN" sz="2100" i="1" dirty="0"/>
              <a:t>rotate experienced team members out to lead teams of their own</a:t>
            </a:r>
            <a:r>
              <a:rPr lang="en-IN" sz="2100" dirty="0"/>
              <a:t>. </a:t>
            </a:r>
          </a:p>
        </p:txBody>
      </p:sp>
    </p:spTree>
    <p:extLst>
      <p:ext uri="{BB962C8B-B14F-4D97-AF65-F5344CB8AC3E}">
        <p14:creationId xmlns:p14="http://schemas.microsoft.com/office/powerpoint/2010/main" val="344447847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858000"/>
          </a:xfrm>
        </p:spPr>
        <p:txBody>
          <a:bodyPr>
            <a:noAutofit/>
          </a:bodyPr>
          <a:lstStyle/>
          <a:p>
            <a:pPr marL="0" indent="0">
              <a:buNone/>
            </a:pPr>
            <a:r>
              <a:rPr lang="en-IN" sz="2100" b="1" dirty="0"/>
              <a:t>Organizational Strategy </a:t>
            </a:r>
          </a:p>
          <a:p>
            <a:pPr marL="0" indent="0">
              <a:buNone/>
            </a:pPr>
            <a:r>
              <a:rPr lang="en-IN" sz="2100" b="1" dirty="0"/>
              <a:t>#1: Show Some Hustle:</a:t>
            </a:r>
            <a:r>
              <a:rPr lang="en-IN" sz="2100" dirty="0"/>
              <a:t> In the case of a software team, hustle is energized, productive work. It’s the sense that the team is putting in a fair day’s work for a fair day’s pay. Energized work, an informative workspace, appropriate reporting, and iteration demos all help convey this feeling of productivity.</a:t>
            </a:r>
          </a:p>
          <a:p>
            <a:pPr marL="0" indent="0">
              <a:buNone/>
            </a:pPr>
            <a:r>
              <a:rPr lang="en-IN" sz="2100" b="1" dirty="0"/>
              <a:t>#2: Deliver on Commitments: </a:t>
            </a:r>
            <a:r>
              <a:rPr lang="en-IN" sz="2100" dirty="0"/>
              <a:t>Stakeholders may not know how to evaluate your process, but they can evaluate results. Two kinds of results speak particularly clearly to them: working software and delivering on commitments.</a:t>
            </a:r>
          </a:p>
          <a:p>
            <a:pPr marL="0" indent="0">
              <a:buNone/>
            </a:pPr>
            <a:r>
              <a:rPr lang="en-IN" sz="2100" dirty="0"/>
              <a:t>XP teams demonstrate both of these results every week. You make a commitment to deliver working software when you build your iteration and release plans.</a:t>
            </a:r>
          </a:p>
          <a:p>
            <a:pPr marL="0" indent="0">
              <a:buNone/>
            </a:pPr>
            <a:r>
              <a:rPr lang="en-IN" sz="2100" b="1" dirty="0"/>
              <a:t>#3: Manage Problems: </a:t>
            </a:r>
            <a:r>
              <a:rPr lang="en-IN" sz="2100" dirty="0"/>
              <a:t>When you encounter a problem, start by letting the whole team know about it. Bring it up by the next stand-up meeting at the very latest. This gives the entire team a chance to help solve the problem.</a:t>
            </a:r>
          </a:p>
          <a:p>
            <a:pPr marL="0" indent="0">
              <a:buNone/>
            </a:pPr>
            <a:r>
              <a:rPr lang="en-IN" sz="2100" dirty="0"/>
              <a:t>If the setback is relatively small, you might be able to absorb it into the</a:t>
            </a:r>
          </a:p>
          <a:p>
            <a:pPr marL="0" indent="0">
              <a:buNone/>
            </a:pPr>
            <a:r>
              <a:rPr lang="en-IN" sz="2100" dirty="0"/>
              <a:t>iteration by using some of your iteration slack. Some problems are too big to absorb no matter how much slack you have. If this is the case, get together as a whole team as soon as possible and </a:t>
            </a:r>
            <a:r>
              <a:rPr lang="en-IN" sz="2100" dirty="0" err="1"/>
              <a:t>replan</a:t>
            </a:r>
            <a:r>
              <a:rPr lang="en-IN" sz="2100" dirty="0"/>
              <a:t>.	</a:t>
            </a:r>
          </a:p>
          <a:p>
            <a:pPr marL="0" indent="0">
              <a:buNone/>
            </a:pPr>
            <a:r>
              <a:rPr lang="en-IN" sz="2100" dirty="0"/>
              <a:t>When you’ve identified a problem, let the stakeholders know about it. They’ll appreciate your professionalism even if they don’t like the problem. Addressing a problem successfully can build trust like nothing else.</a:t>
            </a:r>
          </a:p>
        </p:txBody>
      </p:sp>
    </p:spTree>
    <p:extLst>
      <p:ext uri="{BB962C8B-B14F-4D97-AF65-F5344CB8AC3E}">
        <p14:creationId xmlns:p14="http://schemas.microsoft.com/office/powerpoint/2010/main" val="4532413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858000"/>
          </a:xfrm>
        </p:spPr>
        <p:txBody>
          <a:bodyPr>
            <a:noAutofit/>
          </a:bodyPr>
          <a:lstStyle/>
          <a:p>
            <a:pPr marL="0" indent="0">
              <a:buNone/>
            </a:pPr>
            <a:r>
              <a:rPr lang="en-IN" sz="2100" b="1" dirty="0"/>
              <a:t>#4: Respect Customer Goals</a:t>
            </a:r>
          </a:p>
          <a:p>
            <a:pPr marL="0" indent="0">
              <a:buNone/>
            </a:pPr>
            <a:r>
              <a:rPr lang="en-IN" sz="2100" dirty="0"/>
              <a:t>If the customers are unhappy, those feelings transmit directly back to </a:t>
            </a:r>
            <a:r>
              <a:rPr lang="en-IN" sz="2000" dirty="0"/>
              <a:t>stakeholders.</a:t>
            </a:r>
          </a:p>
          <a:p>
            <a:pPr marL="0" indent="0">
              <a:buNone/>
            </a:pPr>
            <a:r>
              <a:rPr lang="en-IN" sz="2000" dirty="0"/>
              <a:t>When starting a new XP project, programmers should make an extra effort to welcome the customers. One particularly effective way to do so is to treat customer goals with respect.</a:t>
            </a:r>
          </a:p>
          <a:p>
            <a:pPr marL="0" indent="0">
              <a:buNone/>
            </a:pPr>
            <a:r>
              <a:rPr lang="en-IN" sz="2000" dirty="0"/>
              <a:t>If customers want something that may take a long time or involves tremendous technical risks, suggest alternate approaches to reach the same underlying goal for less cost. </a:t>
            </a:r>
          </a:p>
          <a:p>
            <a:pPr marL="0" indent="0">
              <a:buNone/>
            </a:pPr>
            <a:r>
              <a:rPr lang="en-IN" sz="2000" b="1" dirty="0"/>
              <a:t>#5 Promote the Team: </a:t>
            </a:r>
            <a:r>
              <a:rPr lang="en-IN" sz="2000" dirty="0"/>
              <a:t>You can also promote the team more directly. One team posted pictures and charts on the outer wall of the workspace that showed what they were working on and how it was progressing. Another invited anyone and everyone in the company to attend its iteration demos.</a:t>
            </a:r>
          </a:p>
          <a:p>
            <a:pPr marL="0" indent="0">
              <a:buNone/>
            </a:pPr>
            <a:r>
              <a:rPr lang="en-IN" sz="2000" dirty="0"/>
              <a:t>Being open about what you’re doing will also help people appreciate your team. Other people in the company are likely to be curious, and a little wary, about your strange new approach to software development. That curiosity can easily turn to resentment if the team seems insular or stuck-up. You can be open in many ways. Consider holding brown-bag lunch sessions describing the process, public code-fests in which you demonstrate your code and XP technical practices, or an “XP open-house day” in which you invite people to see what you’re doing and even participate for a little while. If you like flair, you can even wear buttons or hats around the office that say “Ask me about XP.”</a:t>
            </a:r>
          </a:p>
        </p:txBody>
      </p:sp>
    </p:spTree>
    <p:extLst>
      <p:ext uri="{BB962C8B-B14F-4D97-AF65-F5344CB8AC3E}">
        <p14:creationId xmlns:p14="http://schemas.microsoft.com/office/powerpoint/2010/main" val="339635800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858000"/>
          </a:xfrm>
        </p:spPr>
        <p:txBody>
          <a:bodyPr>
            <a:noAutofit/>
          </a:bodyPr>
          <a:lstStyle/>
          <a:p>
            <a:pPr marL="0" indent="0">
              <a:buNone/>
            </a:pPr>
            <a:r>
              <a:rPr lang="en-IN" sz="2000" b="1" dirty="0"/>
              <a:t>#6: Be Honest</a:t>
            </a:r>
          </a:p>
          <a:p>
            <a:pPr marL="0" indent="0">
              <a:buNone/>
            </a:pPr>
            <a:r>
              <a:rPr lang="en-IN" sz="2000" dirty="0"/>
              <a:t>In your enthusiasm to demonstrate progress, be careful not to step over the line. Borderline </a:t>
            </a:r>
            <a:r>
              <a:rPr lang="en-IN" sz="2000" dirty="0" err="1"/>
              <a:t>behavior</a:t>
            </a:r>
            <a:r>
              <a:rPr lang="en-IN" sz="2000" dirty="0"/>
              <a:t> includes glossing over known defects in an iteration demo, taking credit for stories that are not 100 per cent complete, and extending the iteration for a few days in order to finish everything in the plan.</a:t>
            </a:r>
          </a:p>
          <a:p>
            <a:pPr marL="0" indent="0">
              <a:buNone/>
            </a:pPr>
            <a:r>
              <a:rPr lang="en-IN" sz="2000" dirty="0"/>
              <a:t>These are minor frauds, yes. You may even think that “fraud” is too strong a word—but all of these </a:t>
            </a:r>
            <a:r>
              <a:rPr lang="en-IN" sz="2000" dirty="0" err="1"/>
              <a:t>behaviors</a:t>
            </a:r>
            <a:r>
              <a:rPr lang="en-IN" sz="2000" dirty="0"/>
              <a:t> give stakeholders the impression that you’ve done more than you actually have.</a:t>
            </a:r>
          </a:p>
          <a:p>
            <a:pPr marL="0" indent="0">
              <a:buNone/>
            </a:pPr>
            <a:r>
              <a:rPr lang="en-IN" sz="2000" dirty="0"/>
              <a:t>There’s a practical reason not to do these things: stakeholders will expect you to complete the remaining features just as quickly, when in fact you haven’t even finished the first set. You’ll build up a backlog of work that looks done but isn’t. At some point, you’ll have to finish that backlog, and the resulting schedule slip will produce confusion, disappointment, and even anger.</a:t>
            </a:r>
          </a:p>
          <a:p>
            <a:pPr marL="0" indent="0">
              <a:buNone/>
            </a:pPr>
            <a:r>
              <a:rPr lang="en-IN" sz="2000" b="1" dirty="0"/>
              <a:t>Results</a:t>
            </a:r>
          </a:p>
          <a:p>
            <a:pPr marL="0" indent="0">
              <a:buNone/>
            </a:pPr>
            <a:r>
              <a:rPr lang="en-IN" sz="2000" dirty="0"/>
              <a:t>When you have a team that works well together, you cooperate to meet your goals and solve your problems. You collectively decide priorities and collaboratively allocate tasks.</a:t>
            </a:r>
          </a:p>
          <a:p>
            <a:pPr marL="0" indent="0">
              <a:buNone/>
            </a:pPr>
            <a:endParaRPr lang="en-IN" sz="2000" dirty="0"/>
          </a:p>
        </p:txBody>
      </p:sp>
    </p:spTree>
    <p:extLst>
      <p:ext uri="{BB962C8B-B14F-4D97-AF65-F5344CB8AC3E}">
        <p14:creationId xmlns:p14="http://schemas.microsoft.com/office/powerpoint/2010/main" val="3918773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IN" sz="4000" dirty="0"/>
              <a:t>Organizational Success</a:t>
            </a:r>
          </a:p>
        </p:txBody>
      </p:sp>
      <p:sp>
        <p:nvSpPr>
          <p:cNvPr id="3" name="Content Placeholder 2"/>
          <p:cNvSpPr>
            <a:spLocks noGrp="1"/>
          </p:cNvSpPr>
          <p:nvPr>
            <p:ph idx="1"/>
          </p:nvPr>
        </p:nvSpPr>
        <p:spPr>
          <a:xfrm>
            <a:off x="76200" y="1066800"/>
            <a:ext cx="8915400" cy="5410200"/>
          </a:xfrm>
        </p:spPr>
        <p:txBody>
          <a:bodyPr>
            <a:normAutofit/>
          </a:bodyPr>
          <a:lstStyle/>
          <a:p>
            <a:pPr algn="just"/>
            <a:r>
              <a:rPr lang="en-IN" sz="2400" dirty="0"/>
              <a:t>When business needs change or when new information is discovered, </a:t>
            </a:r>
            <a:r>
              <a:rPr lang="en-IN" sz="2400" i="1" dirty="0"/>
              <a:t>agile teams change direction to match</a:t>
            </a:r>
            <a:r>
              <a:rPr lang="en-IN" sz="2400" dirty="0"/>
              <a:t>. In fact, an </a:t>
            </a:r>
            <a:r>
              <a:rPr lang="en-IN" sz="2400" b="1" dirty="0"/>
              <a:t>experienced agile team will actually seek out unexpected opportunities to improve its plans</a:t>
            </a:r>
            <a:r>
              <a:rPr lang="en-IN" sz="2400" dirty="0"/>
              <a:t>.</a:t>
            </a:r>
          </a:p>
          <a:p>
            <a:pPr algn="just"/>
            <a:r>
              <a:rPr lang="en-IN" sz="2400" dirty="0"/>
              <a:t>Agile teams </a:t>
            </a:r>
            <a:r>
              <a:rPr lang="en-IN" sz="2400" b="1" i="1" dirty="0"/>
              <a:t>decrease costs </a:t>
            </a:r>
            <a:r>
              <a:rPr lang="en-IN" sz="2400" dirty="0"/>
              <a:t>as well. They do this partly by </a:t>
            </a:r>
            <a:r>
              <a:rPr lang="en-IN" sz="2400" i="1" dirty="0"/>
              <a:t>technical excellence</a:t>
            </a:r>
            <a:r>
              <a:rPr lang="en-IN" sz="2400" dirty="0"/>
              <a:t>;  the best agile projects generate only a </a:t>
            </a:r>
            <a:r>
              <a:rPr lang="en-IN" sz="2400" b="1" dirty="0"/>
              <a:t>few bugs per month. </a:t>
            </a:r>
          </a:p>
          <a:p>
            <a:pPr algn="just"/>
            <a:r>
              <a:rPr lang="en-IN" sz="2400" dirty="0"/>
              <a:t>They </a:t>
            </a:r>
            <a:r>
              <a:rPr lang="en-IN" sz="2400" i="1" dirty="0"/>
              <a:t>also eliminate   waste by cancelling bad projects early </a:t>
            </a:r>
            <a:r>
              <a:rPr lang="en-IN" sz="2400" dirty="0"/>
              <a:t>and </a:t>
            </a:r>
            <a:r>
              <a:rPr lang="en-IN" sz="2400" b="1" dirty="0"/>
              <a:t>replacing expensive development  practices with simpler ones. </a:t>
            </a:r>
          </a:p>
          <a:p>
            <a:pPr algn="just"/>
            <a:r>
              <a:rPr lang="en-IN" sz="2400" b="1" dirty="0"/>
              <a:t>Agile teams  </a:t>
            </a:r>
            <a:r>
              <a:rPr lang="en-IN" sz="2400" b="1" i="1" dirty="0"/>
              <a:t>communicate quickly and accurately</a:t>
            </a:r>
            <a:r>
              <a:rPr lang="en-IN" sz="2400" b="1" dirty="0"/>
              <a:t>,</a:t>
            </a:r>
            <a:r>
              <a:rPr lang="en-IN" sz="2400" dirty="0"/>
              <a:t> and they make </a:t>
            </a:r>
            <a:r>
              <a:rPr lang="en-IN" sz="2400" b="1" dirty="0"/>
              <a:t>progress even when key individuals are unavailable</a:t>
            </a:r>
            <a:r>
              <a:rPr lang="en-IN" sz="2400" dirty="0"/>
              <a:t>. They </a:t>
            </a:r>
            <a:r>
              <a:rPr lang="en-IN" sz="2400" b="1" i="1" dirty="0"/>
              <a:t>regularly review their process and continually improve their code</a:t>
            </a:r>
            <a:r>
              <a:rPr lang="en-IN" sz="2400" dirty="0"/>
              <a:t>, </a:t>
            </a:r>
            <a:r>
              <a:rPr lang="en-IN" sz="2400" b="1" dirty="0"/>
              <a:t>making the software easier to maintain and enhance over time.</a:t>
            </a:r>
          </a:p>
          <a:p>
            <a:pPr algn="just"/>
            <a:endParaRPr lang="en-IN" sz="2400" dirty="0"/>
          </a:p>
        </p:txBody>
      </p:sp>
    </p:spTree>
    <p:extLst>
      <p:ext uri="{BB962C8B-B14F-4D97-AF65-F5344CB8AC3E}">
        <p14:creationId xmlns:p14="http://schemas.microsoft.com/office/powerpoint/2010/main" val="169206761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858000"/>
          </a:xfrm>
        </p:spPr>
        <p:txBody>
          <a:bodyPr>
            <a:noAutofit/>
          </a:bodyPr>
          <a:lstStyle/>
          <a:p>
            <a:pPr marL="0" indent="0">
              <a:buNone/>
            </a:pPr>
            <a:r>
              <a:rPr lang="en-IN" sz="2000" b="1" dirty="0"/>
              <a:t>Sit Together</a:t>
            </a:r>
          </a:p>
          <a:p>
            <a:pPr marL="0" indent="0">
              <a:buNone/>
            </a:pPr>
            <a:r>
              <a:rPr lang="en-IN" sz="2000" b="1" dirty="0"/>
              <a:t>Accommodating Poor Communication</a:t>
            </a:r>
          </a:p>
          <a:p>
            <a:pPr marL="0" indent="0">
              <a:buNone/>
            </a:pPr>
            <a:r>
              <a:rPr lang="en-IN" sz="2000" dirty="0"/>
              <a:t>As the distance between people grows, the effectiveness of their communication decreases. Misunderstandings occur and delays creep in. People start guessing to avoid the hassle of waiting for answers. Mistakes appear</a:t>
            </a:r>
          </a:p>
          <a:p>
            <a:pPr marL="0" indent="0">
              <a:buNone/>
            </a:pPr>
            <a:endParaRPr lang="en-IN" sz="2000" dirty="0"/>
          </a:p>
          <a:p>
            <a:pPr marL="0" indent="0">
              <a:buNone/>
            </a:pPr>
            <a:r>
              <a:rPr lang="en-IN" sz="2000" b="1" dirty="0"/>
              <a:t>Secrets of Sitting Together</a:t>
            </a:r>
          </a:p>
          <a:p>
            <a:pPr marL="0" indent="0">
              <a:buNone/>
            </a:pPr>
            <a:r>
              <a:rPr lang="en-IN" sz="2000" dirty="0"/>
              <a:t> It’s important that people be physically present to answer questions. If</a:t>
            </a:r>
          </a:p>
          <a:p>
            <a:pPr marL="0" indent="0">
              <a:buNone/>
            </a:pPr>
            <a:r>
              <a:rPr lang="en-IN" sz="2000" dirty="0"/>
              <a:t>someone must be absent often—product managers tend to fall into this category—make sure that someone else on the team can answer the same questions.</a:t>
            </a:r>
          </a:p>
          <a:p>
            <a:pPr marL="0" indent="0">
              <a:buNone/>
            </a:pPr>
            <a:r>
              <a:rPr lang="en-IN" sz="2000" dirty="0"/>
              <a:t>A domain expert is often a good backup for a traveling product manager.</a:t>
            </a:r>
          </a:p>
          <a:p>
            <a:pPr marL="0" indent="0">
              <a:buNone/>
            </a:pPr>
            <a:r>
              <a:rPr lang="en-IN" sz="2000" b="1" dirty="0"/>
              <a:t>Designing Your Workspace</a:t>
            </a:r>
          </a:p>
          <a:p>
            <a:pPr marL="0" indent="0">
              <a:buNone/>
            </a:pPr>
            <a:r>
              <a:rPr lang="en-IN" sz="2000" dirty="0"/>
              <a:t>Your team will produce a buzz of conversation in its workspace. Because they’ll be working together, this buzz won’t be too distracting for team members. For people outside the team, however, it can be very distracting. Make sure there’s good sound insulation between your team and the rest of the organization.</a:t>
            </a:r>
          </a:p>
          <a:p>
            <a:pPr marL="0" indent="0">
              <a:buNone/>
            </a:pPr>
            <a:r>
              <a:rPr lang="en-IN" sz="2000" dirty="0"/>
              <a:t>Programmers should all sit next to each other because they collaborate moment-to moment. Testers should be nearby so programmers can overhear them talk about issues. Domain experts and interaction designers don’t need to be quite so close, but should be close enough to answer questions without shouting.</a:t>
            </a: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39735514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858000"/>
          </a:xfrm>
        </p:spPr>
        <p:txBody>
          <a:bodyPr>
            <a:noAutofit/>
          </a:bodyPr>
          <a:lstStyle/>
          <a:p>
            <a:pPr marL="0" indent="0" algn="just">
              <a:buNone/>
            </a:pPr>
            <a:r>
              <a:rPr lang="en-IN" sz="2000" dirty="0"/>
              <a:t>The product manager and project manager are most likely to have conversations that would distract the team. They should sit close enough to be part of the buzz but not so close that their conversations are distracting.  </a:t>
            </a:r>
          </a:p>
          <a:p>
            <a:pPr marL="0" indent="0" algn="just">
              <a:buNone/>
            </a:pPr>
            <a:r>
              <a:rPr lang="en-IN" sz="2000" dirty="0"/>
              <a:t>An open workspace doesn’t leave much room for privacy, and pair programming stations aren’t very personal. This loss of individuality can make people uncomfortable. Be sure that everyone has a space they can call their own. You also need an additional enclosed room with a door, or cubes away from the open workspace, so people can have privacy for personal phone calls and individual meetings.</a:t>
            </a:r>
          </a:p>
          <a:p>
            <a:pPr marL="0" indent="0" algn="just">
              <a:buNone/>
            </a:pPr>
            <a:r>
              <a:rPr lang="en-IN" sz="2000" dirty="0"/>
              <a:t>Some teams include a projector in their workspace as it allows the team to collaborate on a problem without moving to a conference room.</a:t>
            </a:r>
          </a:p>
          <a:p>
            <a:pPr marL="0" indent="0" algn="just">
              <a:buNone/>
            </a:pPr>
            <a:r>
              <a:rPr lang="en-IN" sz="2000" b="1" dirty="0"/>
              <a:t> XP workspace </a:t>
            </a:r>
            <a:r>
              <a:rPr lang="en-IN" sz="2000" dirty="0"/>
              <a:t>:The </a:t>
            </a:r>
            <a:r>
              <a:rPr lang="en-IN" sz="2000" dirty="0" err="1"/>
              <a:t>center</a:t>
            </a:r>
            <a:r>
              <a:rPr lang="en-IN" sz="2000" dirty="0"/>
              <a:t> of an XP workspace is typically a set of pairing stations. </a:t>
            </a:r>
          </a:p>
          <a:p>
            <a:pPr marL="0" indent="0" algn="just">
              <a:buNone/>
            </a:pPr>
            <a:r>
              <a:rPr lang="en-IN" sz="2000" dirty="0"/>
              <a:t>A hollow triangle, square, or oval setup works well. Provide a few more pairing stations than there are programming pairs. This allows testers and customers to pair as well (either with each other or with programmers),and it provides programmers with space to work solo when they need to.</a:t>
            </a:r>
          </a:p>
          <a:p>
            <a:pPr marL="0" indent="0" algn="just">
              <a:buNone/>
            </a:pPr>
            <a:r>
              <a:rPr lang="en-IN" sz="2000" dirty="0"/>
              <a:t> </a:t>
            </a:r>
          </a:p>
        </p:txBody>
      </p:sp>
    </p:spTree>
    <p:extLst>
      <p:ext uri="{BB962C8B-B14F-4D97-AF65-F5344CB8AC3E}">
        <p14:creationId xmlns:p14="http://schemas.microsoft.com/office/powerpoint/2010/main" val="16493665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3505200"/>
            <a:ext cx="9067800" cy="3416320"/>
          </a:xfrm>
          <a:prstGeom prst="rect">
            <a:avLst/>
          </a:prstGeom>
        </p:spPr>
        <p:txBody>
          <a:bodyPr wrap="square">
            <a:spAutoFit/>
          </a:bodyPr>
          <a:lstStyle/>
          <a:p>
            <a:r>
              <a:rPr lang="en-IN" b="1" dirty="0"/>
              <a:t>Sample Workspaces</a:t>
            </a:r>
          </a:p>
          <a:p>
            <a:r>
              <a:rPr lang="en-IN" dirty="0"/>
              <a:t>The sample workspace in  Figure 6-2 was designed for a team of 13. They had six programmers, six pairing stations, and a series of cubbies for personal effects. Nonprogrammers worked close to the pairing stations so they could be part of the conversation even when they weren’t pairing. Programmers’ cubbies were at the far end because they typically sat at the pairing stations. For privacy, people adjourned to the far end of the workspace or went to one of the</a:t>
            </a:r>
          </a:p>
          <a:p>
            <a:r>
              <a:rPr lang="en-IN" dirty="0"/>
              <a:t>small conference rooms down the hall.</a:t>
            </a:r>
          </a:p>
          <a:p>
            <a:r>
              <a:rPr lang="en-IN" dirty="0"/>
              <a:t>In addition to the pairing stations, everybody had a laptop for personal work and email. The</a:t>
            </a:r>
          </a:p>
          <a:p>
            <a:r>
              <a:rPr lang="en-IN" dirty="0"/>
              <a:t>pairing stations all used a group login so any team member could work at them.</a:t>
            </a:r>
          </a:p>
          <a:p>
            <a:r>
              <a:rPr lang="en-IN" dirty="0"/>
              <a:t>This workspace was good, but not perfect. It didn’t have nearly enough wall space for charts</a:t>
            </a:r>
          </a:p>
          <a:p>
            <a:r>
              <a:rPr lang="en-IN" dirty="0"/>
              <a:t>and whiteboards and nonprogrammers didn’t have enough desk space. On the plus side, there</a:t>
            </a:r>
          </a:p>
          <a:p>
            <a:r>
              <a:rPr lang="en-IN" dirty="0"/>
              <a:t>was plenty of room to accommodate people at the pairing stations</a:t>
            </a:r>
          </a:p>
        </p:txBody>
      </p:sp>
    </p:spTree>
    <p:extLst>
      <p:ext uri="{BB962C8B-B14F-4D97-AF65-F5344CB8AC3E}">
        <p14:creationId xmlns:p14="http://schemas.microsoft.com/office/powerpoint/2010/main" val="1319714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9653"/>
            <a:ext cx="9096233" cy="3139321"/>
          </a:xfrm>
          <a:prstGeom prst="rect">
            <a:avLst/>
          </a:prstGeom>
        </p:spPr>
        <p:txBody>
          <a:bodyPr wrap="square">
            <a:spAutoFit/>
          </a:bodyPr>
          <a:lstStyle/>
          <a:p>
            <a:r>
              <a:rPr lang="en-IN" dirty="0"/>
              <a:t>A small workspace</a:t>
            </a:r>
          </a:p>
          <a:p>
            <a:r>
              <a:rPr lang="en-IN" dirty="0"/>
              <a:t>The  small workspace in  Figure 6-3 was created by an up-and-coming </a:t>
            </a:r>
            <a:r>
              <a:rPr lang="en-IN" dirty="0" err="1"/>
              <a:t>startup</a:t>
            </a:r>
            <a:r>
              <a:rPr lang="en-IN" dirty="0"/>
              <a:t> when they moved</a:t>
            </a:r>
          </a:p>
          <a:p>
            <a:r>
              <a:rPr lang="en-IN" dirty="0"/>
              <a:t>into new offices. They were still pretty small so they couldn’t create a fancy workspace. They</a:t>
            </a:r>
          </a:p>
          <a:p>
            <a:r>
              <a:rPr lang="en-IN" dirty="0"/>
              <a:t>had a team of seven: six programmers and a product manager.</a:t>
            </a:r>
          </a:p>
          <a:p>
            <a:r>
              <a:rPr lang="en-IN" dirty="0"/>
              <a:t>This team arranged its five pairing stations along a long wall. They had a table on the side for</a:t>
            </a:r>
          </a:p>
          <a:p>
            <a:r>
              <a:rPr lang="en-IN" dirty="0"/>
              <a:t>meetings, and charts and whiteboards on dividers surrounded them. The programmers had a</a:t>
            </a:r>
          </a:p>
          <a:p>
            <a:r>
              <a:rPr lang="en-IN" dirty="0"/>
              <a:t>pod of half-cubicles on the other side for personal effects, and there were small conference</a:t>
            </a:r>
          </a:p>
          <a:p>
            <a:r>
              <a:rPr lang="en-IN" dirty="0"/>
              <a:t>rooms close by for privacy.</a:t>
            </a:r>
          </a:p>
          <a:p>
            <a:r>
              <a:rPr lang="en-IN" dirty="0"/>
              <a:t>This was a great workspace with one serious problem: the product manager wasn’t in earshot</a:t>
            </a:r>
          </a:p>
          <a:p>
            <a:r>
              <a:rPr lang="en-IN" dirty="0"/>
              <a:t>and didn’t participate in team discussion. The team couldn’t get ready answers to its questions</a:t>
            </a:r>
          </a:p>
          <a:p>
            <a:r>
              <a:rPr lang="en-IN" dirty="0"/>
              <a:t>and often struggled with requirements.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86897"/>
            <a:ext cx="8763000" cy="3871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13745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3754874"/>
          </a:xfrm>
          <a:prstGeom prst="rect">
            <a:avLst/>
          </a:prstGeom>
        </p:spPr>
        <p:txBody>
          <a:bodyPr wrap="square">
            <a:spAutoFit/>
          </a:bodyPr>
          <a:lstStyle/>
          <a:p>
            <a:r>
              <a:rPr lang="en-IN" b="1" dirty="0"/>
              <a:t>Results</a:t>
            </a:r>
          </a:p>
          <a:p>
            <a:r>
              <a:rPr lang="en-IN" sz="2000" dirty="0"/>
              <a:t>When your team sits together, communication is much more effective. You stop guessing at answers and ask more questions. </a:t>
            </a:r>
          </a:p>
          <a:p>
            <a:endParaRPr lang="en-IN" sz="2000" b="1" dirty="0"/>
          </a:p>
          <a:p>
            <a:r>
              <a:rPr lang="en-IN" sz="2000" b="1" dirty="0"/>
              <a:t>Real Customer Involvement:</a:t>
            </a:r>
          </a:p>
          <a:p>
            <a:r>
              <a:rPr lang="en-IN" sz="2000" dirty="0"/>
              <a:t>In an XP team, on-site customers are responsible for choosing and prioritizing features. The value of the project is in their hands. This is a big responsibility—as an on-site customer, how do you know which features to choose?</a:t>
            </a:r>
          </a:p>
          <a:p>
            <a:r>
              <a:rPr lang="en-IN" sz="2000" dirty="0"/>
              <a:t>Some of that knowledge comes from your expertise in the problem domain and with previous versions of the software.</a:t>
            </a:r>
          </a:p>
          <a:p>
            <a:r>
              <a:rPr lang="en-IN" sz="2000" b="1" dirty="0"/>
              <a:t>Personal Development: </a:t>
            </a:r>
          </a:p>
          <a:p>
            <a:endParaRPr lang="en-IN" sz="2000" dirty="0"/>
          </a:p>
        </p:txBody>
      </p:sp>
    </p:spTree>
    <p:extLst>
      <p:ext uri="{BB962C8B-B14F-4D97-AF65-F5344CB8AC3E}">
        <p14:creationId xmlns:p14="http://schemas.microsoft.com/office/powerpoint/2010/main" val="3166606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IN" sz="3600" dirty="0"/>
              <a:t>Technical Success</a:t>
            </a:r>
          </a:p>
        </p:txBody>
      </p:sp>
      <p:sp>
        <p:nvSpPr>
          <p:cNvPr id="3" name="Content Placeholder 2"/>
          <p:cNvSpPr>
            <a:spLocks noGrp="1"/>
          </p:cNvSpPr>
          <p:nvPr>
            <p:ph idx="1"/>
          </p:nvPr>
        </p:nvSpPr>
        <p:spPr>
          <a:xfrm>
            <a:off x="-76200" y="685800"/>
            <a:ext cx="9296400" cy="6172200"/>
          </a:xfrm>
        </p:spPr>
        <p:txBody>
          <a:bodyPr>
            <a:normAutofit fontScale="77500" lnSpcReduction="20000"/>
          </a:bodyPr>
          <a:lstStyle/>
          <a:p>
            <a:r>
              <a:rPr lang="en-IN" dirty="0"/>
              <a:t>Extreme Programming, the agile method is particularly adept at achieving technical successes. XP programmers work together, which helps them </a:t>
            </a:r>
            <a:r>
              <a:rPr lang="en-IN" i="1" dirty="0"/>
              <a:t>keep track of the nit-picky </a:t>
            </a:r>
            <a:r>
              <a:rPr lang="en-IN" dirty="0"/>
              <a:t>details necessary for great work and ensures that at least </a:t>
            </a:r>
            <a:r>
              <a:rPr lang="en-IN" i="1" dirty="0"/>
              <a:t>two people review every piece of code</a:t>
            </a:r>
            <a:r>
              <a:rPr lang="en-IN" dirty="0"/>
              <a:t>.</a:t>
            </a:r>
          </a:p>
          <a:p>
            <a:r>
              <a:rPr lang="en-IN" i="1" dirty="0"/>
              <a:t>Programmers continuously integrate their code</a:t>
            </a:r>
            <a:r>
              <a:rPr lang="en-IN" dirty="0"/>
              <a:t>, which enables the team to  release the software whenever it makes business sense. </a:t>
            </a:r>
          </a:p>
          <a:p>
            <a:r>
              <a:rPr lang="en-IN" dirty="0"/>
              <a:t>The whole team </a:t>
            </a:r>
            <a:r>
              <a:rPr lang="en-IN" i="1" dirty="0"/>
              <a:t>focuses on finishing each feature </a:t>
            </a:r>
            <a:r>
              <a:rPr lang="en-IN" dirty="0"/>
              <a:t>completely before starting the next, which prevents unexpected delays before release and allows the team to change direction at will.</a:t>
            </a:r>
          </a:p>
          <a:p>
            <a:r>
              <a:rPr lang="en-IN" dirty="0"/>
              <a:t>In addition to the structure of development, Extreme Programming includes advanced technical practices that lead to technical excellence. The most well-known practice is </a:t>
            </a:r>
            <a:r>
              <a:rPr lang="en-IN" i="1" dirty="0"/>
              <a:t>test driven development</a:t>
            </a:r>
            <a:r>
              <a:rPr lang="en-IN" dirty="0"/>
              <a:t>, which helps programmers write code that does exactly what they think it will. </a:t>
            </a:r>
          </a:p>
          <a:p>
            <a:r>
              <a:rPr lang="en-IN" dirty="0"/>
              <a:t>XP teams also </a:t>
            </a:r>
            <a:r>
              <a:rPr lang="en-IN" i="1" dirty="0"/>
              <a:t>create simple, ever-evolving designs </a:t>
            </a:r>
            <a:r>
              <a:rPr lang="en-IN" dirty="0"/>
              <a:t>that are easy to modify when plans change.</a:t>
            </a:r>
          </a:p>
        </p:txBody>
      </p:sp>
    </p:spTree>
    <p:extLst>
      <p:ext uri="{BB962C8B-B14F-4D97-AF65-F5344CB8AC3E}">
        <p14:creationId xmlns:p14="http://schemas.microsoft.com/office/powerpoint/2010/main" val="2232525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IN" sz="3600" dirty="0"/>
              <a:t>Personal Success</a:t>
            </a:r>
          </a:p>
        </p:txBody>
      </p:sp>
      <p:sp>
        <p:nvSpPr>
          <p:cNvPr id="3" name="Content Placeholder 2"/>
          <p:cNvSpPr>
            <a:spLocks noGrp="1"/>
          </p:cNvSpPr>
          <p:nvPr>
            <p:ph idx="1"/>
          </p:nvPr>
        </p:nvSpPr>
        <p:spPr>
          <a:xfrm>
            <a:off x="-76200" y="457200"/>
            <a:ext cx="9296400" cy="6172200"/>
          </a:xfrm>
        </p:spPr>
        <p:txBody>
          <a:bodyPr>
            <a:noAutofit/>
          </a:bodyPr>
          <a:lstStyle/>
          <a:p>
            <a:r>
              <a:rPr lang="en-IN" sz="1900" dirty="0"/>
              <a:t>Agile development may not satisfy all of your requirements for personal success. However, once you get used to it, you’ll probably find a lot to like about it, no matter who you are: </a:t>
            </a:r>
          </a:p>
          <a:p>
            <a:r>
              <a:rPr lang="en-IN" sz="1900" b="1" dirty="0"/>
              <a:t>Executives and senior management</a:t>
            </a:r>
          </a:p>
          <a:p>
            <a:pPr marL="0" indent="0">
              <a:buNone/>
            </a:pPr>
            <a:r>
              <a:rPr lang="en-IN" sz="1900" dirty="0"/>
              <a:t>     They will appreciate the team’s </a:t>
            </a:r>
            <a:r>
              <a:rPr lang="en-IN" sz="1900" u="sng" dirty="0"/>
              <a:t>focus on providing a solid return on investment and the </a:t>
            </a:r>
          </a:p>
          <a:p>
            <a:pPr marL="0" indent="0">
              <a:buNone/>
            </a:pPr>
            <a:r>
              <a:rPr lang="en-IN" sz="1900" u="sng" dirty="0"/>
              <a:t>      software’s longevity.</a:t>
            </a:r>
          </a:p>
          <a:p>
            <a:r>
              <a:rPr lang="en-IN" sz="1900" b="1" dirty="0"/>
              <a:t>Users, stakeholders, domain experts, and product managers</a:t>
            </a:r>
          </a:p>
          <a:p>
            <a:pPr marL="0" indent="0">
              <a:buNone/>
            </a:pPr>
            <a:r>
              <a:rPr lang="en-IN" sz="1900" dirty="0"/>
              <a:t>       They will appreciate their ability to influence the </a:t>
            </a:r>
            <a:r>
              <a:rPr lang="en-IN" sz="1900" i="1" u="sng" dirty="0"/>
              <a:t>direction of software development, the team’s focus on delivering useful and valuable software, and increased delivery frequency</a:t>
            </a:r>
            <a:r>
              <a:rPr lang="en-IN" sz="1900" dirty="0"/>
              <a:t>.</a:t>
            </a:r>
          </a:p>
          <a:p>
            <a:r>
              <a:rPr lang="en-IN" sz="1900" b="1" dirty="0"/>
              <a:t>Project and product managers</a:t>
            </a:r>
          </a:p>
          <a:p>
            <a:pPr marL="0" indent="0">
              <a:buNone/>
            </a:pPr>
            <a:r>
              <a:rPr lang="en-IN" sz="1900" dirty="0"/>
              <a:t>      They will appreciate their ability to </a:t>
            </a:r>
            <a:r>
              <a:rPr lang="en-IN" sz="1900" i="1" dirty="0"/>
              <a:t>change direction as business needs change</a:t>
            </a:r>
            <a:r>
              <a:rPr lang="en-IN" sz="1900" dirty="0"/>
              <a:t>, </a:t>
            </a:r>
            <a:r>
              <a:rPr lang="en-IN" sz="1900" i="1" dirty="0"/>
              <a:t>the team’s   </a:t>
            </a:r>
          </a:p>
          <a:p>
            <a:pPr marL="0" indent="0">
              <a:buNone/>
            </a:pPr>
            <a:r>
              <a:rPr lang="en-IN" sz="1900" i="1" dirty="0"/>
              <a:t>       ability to make and meet commitments, and improved stakeholder satisfaction</a:t>
            </a:r>
            <a:r>
              <a:rPr lang="en-IN" sz="1900" dirty="0"/>
              <a:t>.</a:t>
            </a:r>
          </a:p>
          <a:p>
            <a:r>
              <a:rPr lang="en-IN" sz="1900" b="1" dirty="0"/>
              <a:t>Developers</a:t>
            </a:r>
          </a:p>
          <a:p>
            <a:pPr marL="0" indent="0">
              <a:buNone/>
            </a:pPr>
            <a:r>
              <a:rPr lang="en-IN" sz="1900" dirty="0"/>
              <a:t>      They will appreciate their </a:t>
            </a:r>
            <a:r>
              <a:rPr lang="en-IN" sz="1900" i="1" dirty="0"/>
              <a:t>improved quality of life resulting from increased technical quality, greater influence over estimates and schedules, and team autonomy</a:t>
            </a:r>
            <a:r>
              <a:rPr lang="en-IN" sz="1900" dirty="0"/>
              <a:t>.</a:t>
            </a:r>
          </a:p>
          <a:p>
            <a:r>
              <a:rPr lang="en-IN" sz="1900" b="1" dirty="0"/>
              <a:t>Testers</a:t>
            </a:r>
          </a:p>
          <a:p>
            <a:pPr marL="0" indent="0">
              <a:buNone/>
            </a:pPr>
            <a:r>
              <a:rPr lang="en-IN" sz="1900" dirty="0"/>
              <a:t>       They will appreciate their integration as first-class members of the team, their ability to</a:t>
            </a:r>
          </a:p>
          <a:p>
            <a:pPr marL="0" indent="0">
              <a:buNone/>
            </a:pPr>
            <a:r>
              <a:rPr lang="en-IN" sz="1900" dirty="0"/>
              <a:t>        influence quality at all stages of the project, and more challenging, less repetitious work.</a:t>
            </a:r>
          </a:p>
        </p:txBody>
      </p:sp>
    </p:spTree>
    <p:extLst>
      <p:ext uri="{BB962C8B-B14F-4D97-AF65-F5344CB8AC3E}">
        <p14:creationId xmlns:p14="http://schemas.microsoft.com/office/powerpoint/2010/main" val="3698771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Be Agile</a:t>
            </a:r>
          </a:p>
        </p:txBody>
      </p:sp>
      <p:sp>
        <p:nvSpPr>
          <p:cNvPr id="3" name="Content Placeholder 2"/>
          <p:cNvSpPr>
            <a:spLocks noGrp="1"/>
          </p:cNvSpPr>
          <p:nvPr>
            <p:ph idx="1"/>
          </p:nvPr>
        </p:nvSpPr>
        <p:spPr/>
        <p:txBody>
          <a:bodyPr>
            <a:normAutofit/>
          </a:bodyPr>
          <a:lstStyle/>
          <a:p>
            <a:r>
              <a:rPr lang="en-IN" dirty="0"/>
              <a:t>Agile development is a philosophy. It’s a way of thinking about software development. </a:t>
            </a:r>
          </a:p>
          <a:p>
            <a:r>
              <a:rPr lang="en-IN" dirty="0"/>
              <a:t>The canonical description of this way of thinking is the Agile Manifesto, a collection of 4 values (Figure 2-1) and 12 principles (Figure 2-2).</a:t>
            </a:r>
          </a:p>
          <a:p>
            <a:endParaRPr lang="en-IN" dirty="0"/>
          </a:p>
        </p:txBody>
      </p:sp>
    </p:spTree>
    <p:extLst>
      <p:ext uri="{BB962C8B-B14F-4D97-AF65-F5344CB8AC3E}">
        <p14:creationId xmlns:p14="http://schemas.microsoft.com/office/powerpoint/2010/main" val="331830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62000"/>
            <a:ext cx="5420513" cy="3812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819400" y="5029200"/>
            <a:ext cx="3055132" cy="461665"/>
          </a:xfrm>
          <a:prstGeom prst="rect">
            <a:avLst/>
          </a:prstGeom>
        </p:spPr>
        <p:txBody>
          <a:bodyPr wrap="none">
            <a:spAutoFit/>
          </a:bodyPr>
          <a:lstStyle/>
          <a:p>
            <a:r>
              <a:rPr lang="en-IN" sz="2400" dirty="0"/>
              <a:t>Figure 2-1. Agile values</a:t>
            </a:r>
          </a:p>
        </p:txBody>
      </p:sp>
    </p:spTree>
    <p:extLst>
      <p:ext uri="{BB962C8B-B14F-4D97-AF65-F5344CB8AC3E}">
        <p14:creationId xmlns:p14="http://schemas.microsoft.com/office/powerpoint/2010/main" val="281113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6172200" cy="6797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561908" y="6248400"/>
            <a:ext cx="2658292" cy="369332"/>
          </a:xfrm>
          <a:prstGeom prst="rect">
            <a:avLst/>
          </a:prstGeom>
        </p:spPr>
        <p:txBody>
          <a:bodyPr wrap="none">
            <a:spAutoFit/>
          </a:bodyPr>
          <a:lstStyle/>
          <a:p>
            <a:r>
              <a:rPr lang="en-IN" dirty="0"/>
              <a:t>Figure 2-2. Agile principles</a:t>
            </a:r>
          </a:p>
        </p:txBody>
      </p:sp>
    </p:spTree>
    <p:extLst>
      <p:ext uri="{BB962C8B-B14F-4D97-AF65-F5344CB8AC3E}">
        <p14:creationId xmlns:p14="http://schemas.microsoft.com/office/powerpoint/2010/main" val="1221546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Understanding XP</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1307"/>
            <a:ext cx="8803353" cy="463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36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Benefits</a:t>
            </a:r>
          </a:p>
        </p:txBody>
      </p:sp>
      <p:sp>
        <p:nvSpPr>
          <p:cNvPr id="3" name="Content Placeholder 2"/>
          <p:cNvSpPr>
            <a:spLocks noGrp="1"/>
          </p:cNvSpPr>
          <p:nvPr>
            <p:ph idx="1"/>
          </p:nvPr>
        </p:nvSpPr>
        <p:spPr/>
        <p:txBody>
          <a:bodyPr/>
          <a:lstStyle/>
          <a:p>
            <a:r>
              <a:rPr lang="en-IN" dirty="0"/>
              <a:t>the ability to release software more frequently.</a:t>
            </a:r>
          </a:p>
          <a:p>
            <a:endParaRPr lang="en-IN" dirty="0"/>
          </a:p>
        </p:txBody>
      </p:sp>
    </p:spTree>
    <p:extLst>
      <p:ext uri="{BB962C8B-B14F-4D97-AF65-F5344CB8AC3E}">
        <p14:creationId xmlns:p14="http://schemas.microsoft.com/office/powerpoint/2010/main" val="1552707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26" y="2438400"/>
            <a:ext cx="8887474"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124200" y="363794"/>
            <a:ext cx="3429000" cy="584775"/>
          </a:xfrm>
          <a:prstGeom prst="rect">
            <a:avLst/>
          </a:prstGeom>
        </p:spPr>
        <p:txBody>
          <a:bodyPr wrap="square">
            <a:spAutoFit/>
          </a:bodyPr>
          <a:lstStyle/>
          <a:p>
            <a:r>
              <a:rPr lang="en-IN" sz="3200" b="1" dirty="0"/>
              <a:t>The XP Lifecycle</a:t>
            </a:r>
          </a:p>
        </p:txBody>
      </p:sp>
      <p:sp>
        <p:nvSpPr>
          <p:cNvPr id="5" name="Rectangle 4"/>
          <p:cNvSpPr/>
          <p:nvPr/>
        </p:nvSpPr>
        <p:spPr>
          <a:xfrm>
            <a:off x="0" y="989960"/>
            <a:ext cx="9144000" cy="1200329"/>
          </a:xfrm>
          <a:prstGeom prst="rect">
            <a:avLst/>
          </a:prstGeom>
        </p:spPr>
        <p:txBody>
          <a:bodyPr wrap="square">
            <a:spAutoFit/>
          </a:bodyPr>
          <a:lstStyle/>
          <a:p>
            <a:r>
              <a:rPr lang="en-IN" sz="2400" dirty="0"/>
              <a:t>One of the most astonishing premises of XP is that you can eliminate requirements, design, and testing phases as well as the formal documents that go with them.</a:t>
            </a:r>
          </a:p>
        </p:txBody>
      </p:sp>
    </p:spTree>
    <p:extLst>
      <p:ext uri="{BB962C8B-B14F-4D97-AF65-F5344CB8AC3E}">
        <p14:creationId xmlns:p14="http://schemas.microsoft.com/office/powerpoint/2010/main" val="2766096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lnSpcReduction="10000"/>
          </a:bodyPr>
          <a:lstStyle/>
          <a:p>
            <a:r>
              <a:rPr lang="en-IN" sz="2800" dirty="0"/>
              <a:t>That’s true. Software projects do need more requirements, design, and testing—which is why XP teams work on these activities every day. </a:t>
            </a:r>
            <a:r>
              <a:rPr lang="en-IN" sz="2800" b="1" dirty="0"/>
              <a:t>Yes, every day.</a:t>
            </a:r>
          </a:p>
          <a:p>
            <a:r>
              <a:rPr lang="en-IN" sz="2800" dirty="0"/>
              <a:t>XP emphasizes face-to-face collaboration. This is so effective in eliminating communication delays and misunderstandings.</a:t>
            </a:r>
          </a:p>
          <a:p>
            <a:r>
              <a:rPr lang="en-IN" sz="2800" dirty="0"/>
              <a:t>This allows them to work on all activities every day—with simultaneous phases—as shown in Figure 3-2.</a:t>
            </a:r>
          </a:p>
          <a:p>
            <a:r>
              <a:rPr lang="en-IN" sz="2800" dirty="0"/>
              <a:t>Using simultaneous phases, an XP team produces </a:t>
            </a:r>
            <a:r>
              <a:rPr lang="en-IN" sz="2800" b="1" dirty="0"/>
              <a:t>deployable software every week</a:t>
            </a:r>
            <a:r>
              <a:rPr lang="en-IN" sz="2800" dirty="0"/>
              <a:t>. In each iteration, the team analyses, designs, codes, tests, and deploys a subset of features.</a:t>
            </a:r>
          </a:p>
          <a:p>
            <a:r>
              <a:rPr lang="en-IN" sz="2800" dirty="0"/>
              <a:t>The team gets feedback much more frequently. As a result, the team can easily connect successes and failures to their underlying causes. </a:t>
            </a:r>
          </a:p>
        </p:txBody>
      </p:sp>
    </p:spTree>
    <p:extLst>
      <p:ext uri="{BB962C8B-B14F-4D97-AF65-F5344CB8AC3E}">
        <p14:creationId xmlns:p14="http://schemas.microsoft.com/office/powerpoint/2010/main" val="2222337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a:bodyPr>
          <a:lstStyle/>
          <a:p>
            <a:r>
              <a:rPr lang="en-IN" sz="2800" dirty="0"/>
              <a:t>The amount of unproven work is very small, which allows the team to correct some mistakes on the fly, as when </a:t>
            </a:r>
            <a:r>
              <a:rPr lang="en-IN" sz="2800" i="1" dirty="0"/>
              <a:t>coding reveals a design flaw</a:t>
            </a:r>
            <a:r>
              <a:rPr lang="en-IN" sz="2800" dirty="0"/>
              <a:t>, or when a </a:t>
            </a:r>
            <a:r>
              <a:rPr lang="en-IN" sz="2800" i="1" dirty="0"/>
              <a:t>customer review reveals </a:t>
            </a:r>
            <a:r>
              <a:rPr lang="en-IN" sz="2800" dirty="0"/>
              <a:t>that a user </a:t>
            </a:r>
            <a:r>
              <a:rPr lang="en-IN" sz="2800" i="1" dirty="0"/>
              <a:t>interface layout is confusing </a:t>
            </a:r>
            <a:r>
              <a:rPr lang="en-IN" sz="2800" dirty="0"/>
              <a:t>or ugly.</a:t>
            </a:r>
          </a:p>
          <a:p>
            <a:r>
              <a:rPr lang="en-IN" sz="2800" dirty="0"/>
              <a:t>The </a:t>
            </a:r>
            <a:r>
              <a:rPr lang="en-IN" sz="2800" i="1" dirty="0"/>
              <a:t>tight feedback loop </a:t>
            </a:r>
            <a:r>
              <a:rPr lang="en-IN" sz="2800" dirty="0"/>
              <a:t>also allows XP teams to </a:t>
            </a:r>
            <a:r>
              <a:rPr lang="en-IN" sz="2800" i="1" dirty="0"/>
              <a:t>refine their plans </a:t>
            </a:r>
            <a:r>
              <a:rPr lang="en-IN" sz="2800" dirty="0"/>
              <a:t>quickly. It’s much easier for a customer to refine a feature idea if she can request it and start to explore a working prototype within a few days. The same principle applies for tests, design, and team policy. </a:t>
            </a:r>
          </a:p>
          <a:p>
            <a:r>
              <a:rPr lang="en-IN" sz="2800" dirty="0"/>
              <a:t>If you find a design defect during coding or testing, you can use that knowledge as you continue to </a:t>
            </a:r>
            <a:r>
              <a:rPr lang="en-IN" sz="2800" dirty="0" err="1"/>
              <a:t>analyze</a:t>
            </a:r>
            <a:r>
              <a:rPr lang="en-IN" sz="2800" dirty="0"/>
              <a:t> requirements and design the system in subsequent iterations.</a:t>
            </a:r>
          </a:p>
          <a:p>
            <a:endParaRPr lang="en-IN" sz="2800" dirty="0"/>
          </a:p>
        </p:txBody>
      </p:sp>
    </p:spTree>
    <p:extLst>
      <p:ext uri="{BB962C8B-B14F-4D97-AF65-F5344CB8AC3E}">
        <p14:creationId xmlns:p14="http://schemas.microsoft.com/office/powerpoint/2010/main" val="186037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fontScale="92500" lnSpcReduction="10000"/>
          </a:bodyPr>
          <a:lstStyle/>
          <a:p>
            <a:pPr marL="0" indent="0" algn="just">
              <a:buNone/>
            </a:pPr>
            <a:r>
              <a:rPr lang="en-IN" sz="3600" b="1" dirty="0"/>
              <a:t>How It Works:</a:t>
            </a:r>
          </a:p>
          <a:p>
            <a:pPr algn="just"/>
            <a:r>
              <a:rPr lang="en-IN" sz="2800" dirty="0"/>
              <a:t>XP teams perform nearly every software development activity simultaneously. Analysis, design, coding, testing, and even deployment occur with rapid frequency. </a:t>
            </a:r>
          </a:p>
          <a:p>
            <a:pPr algn="just"/>
            <a:r>
              <a:rPr lang="en-IN" sz="2800" dirty="0"/>
              <a:t>XP does it by working in iterations: week-long increments of work. Every week, the team does a bit of release planning, a bit of design, a bit of coding, a bit of testing, and so forth. </a:t>
            </a:r>
          </a:p>
          <a:p>
            <a:pPr algn="just"/>
            <a:r>
              <a:rPr lang="en-IN" sz="2800" dirty="0"/>
              <a:t>They work on stories: very small features, or parts of features, that have customer value. Every week, the team commits to delivering four to ten stories. Throughout the week, they work on all phases of development for each story. At the end of the week, they deploy their software for internal review. (In some cases, they deploy it to actual customers.)</a:t>
            </a:r>
          </a:p>
          <a:p>
            <a:pPr algn="just"/>
            <a:r>
              <a:rPr lang="en-IN" sz="2800" dirty="0"/>
              <a:t>The following sections show how traditional phase-based activities correspond to an XP iteration.</a:t>
            </a:r>
          </a:p>
        </p:txBody>
      </p:sp>
    </p:spTree>
    <p:extLst>
      <p:ext uri="{BB962C8B-B14F-4D97-AF65-F5344CB8AC3E}">
        <p14:creationId xmlns:p14="http://schemas.microsoft.com/office/powerpoint/2010/main" val="2563654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763000" cy="6858000"/>
          </a:xfrm>
        </p:spPr>
        <p:txBody>
          <a:bodyPr>
            <a:noAutofit/>
          </a:bodyPr>
          <a:lstStyle/>
          <a:p>
            <a:pPr marL="0" indent="0" algn="just">
              <a:buNone/>
            </a:pPr>
            <a:r>
              <a:rPr lang="en-IN" sz="2200" b="1" dirty="0"/>
              <a:t>Planning:</a:t>
            </a:r>
          </a:p>
          <a:p>
            <a:pPr marL="0" indent="0" algn="just">
              <a:buNone/>
            </a:pPr>
            <a:r>
              <a:rPr lang="en-IN" sz="2200" dirty="0"/>
              <a:t>Every XP team includes several business experts—the on-site customers—who are responsible for making business decisions. </a:t>
            </a:r>
          </a:p>
          <a:p>
            <a:pPr marL="0" indent="0" algn="just">
              <a:buNone/>
            </a:pPr>
            <a:r>
              <a:rPr lang="en-IN" sz="2200" dirty="0"/>
              <a:t>The on-site customers </a:t>
            </a:r>
            <a:r>
              <a:rPr lang="en-IN" sz="2200" b="1" dirty="0"/>
              <a:t>point the project in the right direction by clarifying the project vision, creating stories, constructing a release plan, and managing risks.</a:t>
            </a:r>
          </a:p>
          <a:p>
            <a:pPr marL="0" indent="0" algn="just">
              <a:buNone/>
            </a:pPr>
            <a:endParaRPr lang="en-IN" sz="2200" dirty="0"/>
          </a:p>
          <a:p>
            <a:pPr marL="0" indent="0" algn="just">
              <a:buNone/>
            </a:pPr>
            <a:r>
              <a:rPr lang="en-IN" sz="2200" b="1" dirty="0"/>
              <a:t>Programmers provide estimates and suggestions</a:t>
            </a:r>
            <a:r>
              <a:rPr lang="en-IN" sz="2200" dirty="0"/>
              <a:t>, which are blended with customer priorities in a </a:t>
            </a:r>
            <a:r>
              <a:rPr lang="en-IN" sz="2200" b="1" dirty="0"/>
              <a:t>process called the planning game</a:t>
            </a:r>
            <a:r>
              <a:rPr lang="en-IN" sz="2200" dirty="0"/>
              <a:t>. Together, the team strives to create small, frequent releases that maximize value.</a:t>
            </a:r>
          </a:p>
          <a:p>
            <a:pPr marL="0" indent="0" algn="just">
              <a:buNone/>
            </a:pPr>
            <a:endParaRPr lang="en-IN" sz="2200" dirty="0"/>
          </a:p>
          <a:p>
            <a:pPr marL="0" indent="0" algn="just">
              <a:buNone/>
            </a:pPr>
            <a:r>
              <a:rPr lang="en-IN" sz="2200" dirty="0"/>
              <a:t>The planning effort is most </a:t>
            </a:r>
            <a:r>
              <a:rPr lang="en-IN" sz="2200" b="1" dirty="0"/>
              <a:t>intense during the first few weeks </a:t>
            </a:r>
            <a:r>
              <a:rPr lang="en-IN" sz="2200" dirty="0"/>
              <a:t>of the project. During the remainder of the project, </a:t>
            </a:r>
            <a:r>
              <a:rPr lang="en-IN" sz="2200" b="1" dirty="0"/>
              <a:t>customers continue to review and improve the vision and the release plan </a:t>
            </a:r>
            <a:r>
              <a:rPr lang="en-IN" sz="2200" dirty="0"/>
              <a:t>to account for new opportunities and unexpected events.</a:t>
            </a:r>
          </a:p>
          <a:p>
            <a:pPr marL="0" indent="0" algn="just">
              <a:buNone/>
            </a:pPr>
            <a:r>
              <a:rPr lang="en-IN" sz="2200" dirty="0"/>
              <a:t>The </a:t>
            </a:r>
            <a:r>
              <a:rPr lang="en-IN" sz="2200" b="1" dirty="0"/>
              <a:t>team creates a detailed plan for the upcoming week </a:t>
            </a:r>
            <a:r>
              <a:rPr lang="en-IN" sz="2200" dirty="0"/>
              <a:t>at the beginning of each iteration. The team touches base </a:t>
            </a:r>
            <a:r>
              <a:rPr lang="en-IN" sz="2200" b="1" dirty="0"/>
              <a:t>every day </a:t>
            </a:r>
            <a:r>
              <a:rPr lang="en-IN" sz="2200" dirty="0"/>
              <a:t>in a brief stand-up meeting, and its informative workspace keeps </a:t>
            </a:r>
            <a:r>
              <a:rPr lang="en-IN" sz="2200" b="1" dirty="0"/>
              <a:t>everyone informed about the project status</a:t>
            </a:r>
          </a:p>
        </p:txBody>
      </p:sp>
    </p:spTree>
    <p:extLst>
      <p:ext uri="{BB962C8B-B14F-4D97-AF65-F5344CB8AC3E}">
        <p14:creationId xmlns:p14="http://schemas.microsoft.com/office/powerpoint/2010/main" val="615688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0484" cy="6553200"/>
          </a:xfrm>
        </p:spPr>
        <p:txBody>
          <a:bodyPr>
            <a:normAutofit fontScale="77500" lnSpcReduction="20000"/>
          </a:bodyPr>
          <a:lstStyle/>
          <a:p>
            <a:pPr marL="0" indent="0" algn="just">
              <a:buNone/>
            </a:pPr>
            <a:r>
              <a:rPr lang="en-IN" sz="3800" b="1" dirty="0"/>
              <a:t>Analysis:</a:t>
            </a:r>
          </a:p>
          <a:p>
            <a:pPr marL="0" indent="0" algn="just">
              <a:buNone/>
            </a:pPr>
            <a:r>
              <a:rPr lang="en-IN" sz="3300" dirty="0"/>
              <a:t>Rather than using an upfront analysis phase to define requirements, on-site </a:t>
            </a:r>
            <a:r>
              <a:rPr lang="en-IN" sz="3300" b="1" dirty="0"/>
              <a:t>customers sit with the team full-time</a:t>
            </a:r>
            <a:r>
              <a:rPr lang="en-IN" sz="3300" dirty="0"/>
              <a:t>. On-site customers may or may not be real customers depending on the type of project, but </a:t>
            </a:r>
            <a:r>
              <a:rPr lang="en-IN" sz="3300" b="1" dirty="0"/>
              <a:t>they are the people best qualified to determine what the software should do</a:t>
            </a:r>
            <a:r>
              <a:rPr lang="en-IN" sz="3300" dirty="0"/>
              <a:t>. </a:t>
            </a:r>
          </a:p>
          <a:p>
            <a:pPr marL="0" indent="0" algn="just">
              <a:buNone/>
            </a:pPr>
            <a:r>
              <a:rPr lang="en-IN" sz="3300" dirty="0"/>
              <a:t>On-site customers are responsible for figuring out the requirements for the software. To do so, they use their own knowledge as customers combined with traditional requirements-gathering techniques. When programmers need information, they simply ask.</a:t>
            </a:r>
          </a:p>
          <a:p>
            <a:pPr marL="0" indent="0" algn="just">
              <a:buNone/>
            </a:pPr>
            <a:r>
              <a:rPr lang="en-IN" sz="3300" dirty="0"/>
              <a:t> Customers are responsible for organizing their work so they are ready when programmers ask for information. They figure out the general requirements for a story before the programmers estimate it and the detailed requirements before the programmers implement it.</a:t>
            </a:r>
          </a:p>
          <a:p>
            <a:pPr marL="0" indent="0" algn="just">
              <a:buNone/>
            </a:pPr>
            <a:endParaRPr lang="en-IN" sz="2800" dirty="0"/>
          </a:p>
          <a:p>
            <a:pPr marL="0" indent="0" algn="just">
              <a:buNone/>
            </a:pPr>
            <a:r>
              <a:rPr lang="en-IN" sz="2800" dirty="0"/>
              <a:t>.</a:t>
            </a:r>
          </a:p>
        </p:txBody>
      </p:sp>
    </p:spTree>
    <p:extLst>
      <p:ext uri="{BB962C8B-B14F-4D97-AF65-F5344CB8AC3E}">
        <p14:creationId xmlns:p14="http://schemas.microsoft.com/office/powerpoint/2010/main" val="2961044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a:bodyPr>
          <a:lstStyle/>
          <a:p>
            <a:pPr marL="0" indent="0" algn="just">
              <a:buNone/>
            </a:pPr>
            <a:r>
              <a:rPr lang="en-IN" sz="2800" dirty="0"/>
              <a:t>Some requirements are tricky or difficult to understand. Customers formalize these requirements, with the assistance of testers, by creating  customer tests: Customers and testers create the customer tests for a story around the same time that programmers implement the story. To assist in communication, programmers use a ubiquitous language in their design and code </a:t>
            </a:r>
          </a:p>
          <a:p>
            <a:pPr marL="0" indent="0" algn="just">
              <a:buNone/>
            </a:pPr>
            <a:endParaRPr lang="en-IN" sz="2800" dirty="0"/>
          </a:p>
          <a:p>
            <a:pPr marL="0" indent="0" algn="just">
              <a:buNone/>
            </a:pPr>
            <a:r>
              <a:rPr lang="en-IN" sz="2800" dirty="0"/>
              <a:t>For the UI, customers work with the team to create sketches of the application screens. In some cases, customers work alongside programmers as they use a UI builder to create a screen. Some teams include an interaction designer who’s responsible for the application’s UI.</a:t>
            </a:r>
          </a:p>
        </p:txBody>
      </p:sp>
    </p:spTree>
    <p:extLst>
      <p:ext uri="{BB962C8B-B14F-4D97-AF65-F5344CB8AC3E}">
        <p14:creationId xmlns:p14="http://schemas.microsoft.com/office/powerpoint/2010/main" val="3262317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fontScale="85000" lnSpcReduction="10000"/>
          </a:bodyPr>
          <a:lstStyle/>
          <a:p>
            <a:pPr marL="0" indent="0" algn="just">
              <a:buNone/>
            </a:pPr>
            <a:r>
              <a:rPr lang="en-IN" sz="2800" dirty="0"/>
              <a:t>Design and coding</a:t>
            </a:r>
          </a:p>
          <a:p>
            <a:pPr marL="0" indent="0" algn="just">
              <a:buNone/>
            </a:pPr>
            <a:r>
              <a:rPr lang="en-IN" sz="2800" dirty="0"/>
              <a:t>XP </a:t>
            </a:r>
            <a:r>
              <a:rPr lang="en-IN" sz="2800" b="1" dirty="0"/>
              <a:t>uses incremental design and architecture </a:t>
            </a:r>
            <a:r>
              <a:rPr lang="en-IN" sz="2800" dirty="0"/>
              <a:t>to continuously create and improve the design in small steps. This work is driven by  test-driven development(TDD), an activity that inextricably weaves together testing, coding, design, and architecture. </a:t>
            </a:r>
          </a:p>
          <a:p>
            <a:pPr marL="0" indent="0" algn="just">
              <a:buNone/>
            </a:pPr>
            <a:r>
              <a:rPr lang="en-IN" sz="2800" dirty="0"/>
              <a:t>To support this process, </a:t>
            </a:r>
            <a:r>
              <a:rPr lang="en-IN" sz="2800" b="1" dirty="0"/>
              <a:t>programmers work in pairs</a:t>
            </a:r>
            <a:r>
              <a:rPr lang="en-IN" sz="2800" dirty="0"/>
              <a:t>, which </a:t>
            </a:r>
            <a:r>
              <a:rPr lang="en-IN" sz="2800" b="1" dirty="0"/>
              <a:t>increases</a:t>
            </a:r>
            <a:r>
              <a:rPr lang="en-IN" sz="2800" dirty="0"/>
              <a:t> the amount of </a:t>
            </a:r>
            <a:r>
              <a:rPr lang="en-IN" sz="2800" b="1" dirty="0"/>
              <a:t>brainpower</a:t>
            </a:r>
            <a:r>
              <a:rPr lang="en-IN" sz="2800" dirty="0"/>
              <a:t> brought to bear on each task and ensures that one person in each pair always has time to think about larger design issues.</a:t>
            </a:r>
          </a:p>
          <a:p>
            <a:pPr marL="0" indent="0" algn="just">
              <a:buNone/>
            </a:pPr>
            <a:r>
              <a:rPr lang="en-IN" sz="2800" b="1" dirty="0"/>
              <a:t>Programmers</a:t>
            </a:r>
            <a:r>
              <a:rPr lang="en-IN" sz="2800" dirty="0"/>
              <a:t> are also responsible for managing their development environment. They </a:t>
            </a:r>
            <a:r>
              <a:rPr lang="en-IN" sz="2800" b="1" dirty="0"/>
              <a:t>use a version control system </a:t>
            </a:r>
            <a:r>
              <a:rPr lang="en-IN" sz="2800" dirty="0"/>
              <a:t>for configuration management and maintain their own automated build. Programmers integrate their code every few hours and ensure that every integration is technically capable of deployment.</a:t>
            </a:r>
          </a:p>
          <a:p>
            <a:pPr marL="0" indent="0" algn="just">
              <a:buNone/>
            </a:pPr>
            <a:r>
              <a:rPr lang="en-IN" sz="2800" dirty="0"/>
              <a:t>To support this effort, </a:t>
            </a:r>
            <a:r>
              <a:rPr lang="en-IN" sz="2800" b="1" dirty="0"/>
              <a:t>programmers also maintain coding standards and share ownership of the code. The team shares a joint aesthetic for the code, and everyone is expected to fix problems in the code regardless of who wrote it.</a:t>
            </a:r>
          </a:p>
        </p:txBody>
      </p:sp>
    </p:spTree>
    <p:extLst>
      <p:ext uri="{BB962C8B-B14F-4D97-AF65-F5344CB8AC3E}">
        <p14:creationId xmlns:p14="http://schemas.microsoft.com/office/powerpoint/2010/main" val="3914494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Autofit/>
          </a:bodyPr>
          <a:lstStyle/>
          <a:p>
            <a:pPr marL="0" indent="0" algn="just">
              <a:buNone/>
            </a:pPr>
            <a:r>
              <a:rPr lang="en-IN" sz="2400" b="1" dirty="0"/>
              <a:t>Testing</a:t>
            </a:r>
          </a:p>
          <a:p>
            <a:pPr marL="0" indent="0" algn="just">
              <a:buNone/>
            </a:pPr>
            <a:r>
              <a:rPr lang="en-IN" sz="2400" dirty="0"/>
              <a:t>Each member of the team—programmers, customers, and testers—makes his own contribution to software quality. </a:t>
            </a:r>
            <a:r>
              <a:rPr lang="en-IN" sz="2400" b="1" dirty="0"/>
              <a:t>Well-functioning XP teams produce only a handful of bugs per month</a:t>
            </a:r>
            <a:r>
              <a:rPr lang="en-IN" sz="2400" dirty="0"/>
              <a:t> in completed work.</a:t>
            </a:r>
          </a:p>
          <a:p>
            <a:pPr marL="0" indent="0" algn="just">
              <a:buNone/>
            </a:pPr>
            <a:r>
              <a:rPr lang="en-IN" sz="2400" dirty="0"/>
              <a:t>Programmers provide the first line of defence with test-driven development. </a:t>
            </a:r>
          </a:p>
          <a:p>
            <a:pPr marL="0" indent="0" algn="just">
              <a:buNone/>
            </a:pPr>
            <a:r>
              <a:rPr lang="en-IN" sz="2400" dirty="0"/>
              <a:t>TDD produces automated unit and integration tests. In some cases, programmers may also create end-to-end tests. These tests help ensure that the software does what the programmers intended.</a:t>
            </a:r>
          </a:p>
          <a:p>
            <a:pPr marL="0" indent="0" algn="just">
              <a:buNone/>
            </a:pPr>
            <a:r>
              <a:rPr lang="en-IN" sz="2400" dirty="0"/>
              <a:t>Likewise, customer tests help ensure that the programmers’ intent matches customers’ expectations. </a:t>
            </a:r>
          </a:p>
          <a:p>
            <a:pPr marL="0" indent="0" algn="just">
              <a:buNone/>
            </a:pPr>
            <a:r>
              <a:rPr lang="en-IN" sz="2400" dirty="0"/>
              <a:t>Customers review work in progress to ensure that the UI works the way they expect. They also produce examples for programmers to automate that provide examples of tricky business rules.</a:t>
            </a:r>
          </a:p>
        </p:txBody>
      </p:sp>
    </p:spTree>
    <p:extLst>
      <p:ext uri="{BB962C8B-B14F-4D97-AF65-F5344CB8AC3E}">
        <p14:creationId xmlns:p14="http://schemas.microsoft.com/office/powerpoint/2010/main" val="2153257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Autofit/>
          </a:bodyPr>
          <a:lstStyle/>
          <a:p>
            <a:pPr marL="0" indent="0" algn="just">
              <a:buNone/>
            </a:pPr>
            <a:r>
              <a:rPr lang="en-IN" sz="2400" dirty="0"/>
              <a:t>Finally, testers help the team understand whether their efforts are in fact </a:t>
            </a:r>
            <a:r>
              <a:rPr lang="en-IN" sz="2400" b="1" dirty="0"/>
              <a:t>producing high quality code</a:t>
            </a:r>
            <a:r>
              <a:rPr lang="en-IN" sz="2400" dirty="0"/>
              <a:t>. When the testers find a bug, the team conducts root-cause analysis and considers how to improve their process to prevent similar bugs from occurring in the future. </a:t>
            </a:r>
          </a:p>
          <a:p>
            <a:pPr marL="0" indent="0" algn="just">
              <a:buNone/>
            </a:pPr>
            <a:r>
              <a:rPr lang="en-IN" sz="2400" dirty="0"/>
              <a:t>Testers also </a:t>
            </a:r>
            <a:r>
              <a:rPr lang="en-IN" sz="2400" b="1" dirty="0"/>
              <a:t>explore</a:t>
            </a:r>
            <a:r>
              <a:rPr lang="en-IN" sz="2400" dirty="0"/>
              <a:t> the software’s </a:t>
            </a:r>
            <a:r>
              <a:rPr lang="en-IN" sz="2400" b="1" dirty="0"/>
              <a:t>non-functional characteristics</a:t>
            </a:r>
            <a:r>
              <a:rPr lang="en-IN" sz="2400" dirty="0"/>
              <a:t>, such as performance and stability. Customers then use this information to decide whether to create additional stories. When bugs are found, programmers create automated tests to show that the bugs have been resolved. This suite is sufficient to prevent regressions. Every time programmers integrate (once every few hours), they run the entire suite of regression tests to check if anything has broken. </a:t>
            </a:r>
          </a:p>
          <a:p>
            <a:pPr marL="0" indent="0" algn="just">
              <a:buNone/>
            </a:pPr>
            <a:r>
              <a:rPr lang="en-IN" sz="2400" dirty="0"/>
              <a:t>The team also supports their </a:t>
            </a:r>
            <a:r>
              <a:rPr lang="en-IN" sz="2400" b="1" dirty="0"/>
              <a:t>quality efforts through pair programming, energized work, and iteration slack</a:t>
            </a:r>
            <a:r>
              <a:rPr lang="en-IN" sz="2400" dirty="0"/>
              <a:t>. These practices enhance the brainpower that each team member has available for creating high-quality software.</a:t>
            </a:r>
          </a:p>
          <a:p>
            <a:pPr marL="0" indent="0" algn="just">
              <a:buNone/>
            </a:pPr>
            <a:endParaRPr lang="en-IN" sz="2400" dirty="0"/>
          </a:p>
        </p:txBody>
      </p:sp>
    </p:spTree>
    <p:extLst>
      <p:ext uri="{BB962C8B-B14F-4D97-AF65-F5344CB8AC3E}">
        <p14:creationId xmlns:p14="http://schemas.microsoft.com/office/powerpoint/2010/main" val="4161684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Understanding Success</a:t>
            </a:r>
          </a:p>
        </p:txBody>
      </p:sp>
      <p:sp>
        <p:nvSpPr>
          <p:cNvPr id="3" name="Content Placeholder 2"/>
          <p:cNvSpPr>
            <a:spLocks noGrp="1"/>
          </p:cNvSpPr>
          <p:nvPr>
            <p:ph idx="1"/>
          </p:nvPr>
        </p:nvSpPr>
        <p:spPr>
          <a:xfrm>
            <a:off x="457200" y="1600200"/>
            <a:ext cx="8229600" cy="5105400"/>
          </a:xfrm>
        </p:spPr>
        <p:txBody>
          <a:bodyPr>
            <a:normAutofit fontScale="92500"/>
          </a:bodyPr>
          <a:lstStyle/>
          <a:p>
            <a:r>
              <a:rPr lang="en-IN" dirty="0"/>
              <a:t>The traditional idea of success is </a:t>
            </a:r>
            <a:r>
              <a:rPr lang="en-IN" b="1" dirty="0"/>
              <a:t>delivery on time, on budget, and according to specification</a:t>
            </a:r>
            <a:r>
              <a:rPr lang="en-IN" dirty="0"/>
              <a:t>.</a:t>
            </a:r>
          </a:p>
          <a:p>
            <a:pPr marL="0" indent="0">
              <a:buNone/>
            </a:pPr>
            <a:r>
              <a:rPr lang="en-IN" dirty="0"/>
              <a:t> Some classic definitions:</a:t>
            </a:r>
          </a:p>
          <a:p>
            <a:r>
              <a:rPr lang="en-IN" dirty="0"/>
              <a:t>Successful : “Completed on time, on budget, with all features and functions as originally specified.”</a:t>
            </a:r>
          </a:p>
          <a:p>
            <a:r>
              <a:rPr lang="en-IN" dirty="0"/>
              <a:t>Challenged: “Completed and operational but over budget, over the time estimate, [with] fewer features and functions   than originally specified.”</a:t>
            </a:r>
          </a:p>
          <a:p>
            <a:r>
              <a:rPr lang="en-IN" dirty="0"/>
              <a:t>Impaired: “Cancelled at some point during the development cycle.”</a:t>
            </a:r>
          </a:p>
        </p:txBody>
      </p:sp>
    </p:spTree>
    <p:extLst>
      <p:ext uri="{BB962C8B-B14F-4D97-AF65-F5344CB8AC3E}">
        <p14:creationId xmlns:p14="http://schemas.microsoft.com/office/powerpoint/2010/main" val="600255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a:bodyPr>
          <a:lstStyle/>
          <a:p>
            <a:pPr marL="0" indent="0">
              <a:buNone/>
            </a:pPr>
            <a:r>
              <a:rPr lang="en-IN" sz="2800" dirty="0"/>
              <a:t> Deployment</a:t>
            </a:r>
          </a:p>
          <a:p>
            <a:pPr marL="0" indent="0">
              <a:buNone/>
            </a:pPr>
            <a:r>
              <a:rPr lang="en-IN" sz="2800" dirty="0"/>
              <a:t>XP teams keep their software ready to deploy at the end of any iteration. They </a:t>
            </a:r>
            <a:r>
              <a:rPr lang="en-IN" sz="2800" b="1" dirty="0"/>
              <a:t>deploy the software </a:t>
            </a:r>
            <a:r>
              <a:rPr lang="en-IN" sz="2800" dirty="0"/>
              <a:t>to </a:t>
            </a:r>
            <a:r>
              <a:rPr lang="en-IN" sz="2800" b="1" dirty="0"/>
              <a:t>internal stakeholders </a:t>
            </a:r>
            <a:r>
              <a:rPr lang="en-IN" sz="2800" dirty="0"/>
              <a:t>every week in preparation for the weekly iteration demo.</a:t>
            </a:r>
          </a:p>
          <a:p>
            <a:pPr marL="0" indent="0">
              <a:buNone/>
            </a:pPr>
            <a:r>
              <a:rPr lang="en-IN" sz="2800" b="1" dirty="0"/>
              <a:t>Deployment to real customers </a:t>
            </a:r>
            <a:r>
              <a:rPr lang="en-IN" sz="2800" dirty="0"/>
              <a:t>is scheduled according to business needs.</a:t>
            </a:r>
          </a:p>
          <a:p>
            <a:pPr marL="0" indent="0">
              <a:buNone/>
            </a:pPr>
            <a:r>
              <a:rPr lang="en-IN" sz="2800" dirty="0"/>
              <a:t>As long as the team is active, </a:t>
            </a:r>
            <a:r>
              <a:rPr lang="en-IN" sz="2800" b="1" dirty="0"/>
              <a:t>it maintains the software </a:t>
            </a:r>
            <a:r>
              <a:rPr lang="en-IN" sz="2800" dirty="0"/>
              <a:t>it has released. In other cases, a separate support team may take over. Similarly, when the project ends, the team may hand off maintenance duties to another team.</a:t>
            </a:r>
          </a:p>
          <a:p>
            <a:pPr marL="0" indent="0">
              <a:buNone/>
            </a:pPr>
            <a:r>
              <a:rPr lang="en-IN" sz="2800" dirty="0"/>
              <a:t>In this case, the team creates documentation and provides training as necessary during its last few weeks.</a:t>
            </a:r>
          </a:p>
          <a:p>
            <a:pPr marL="0" indent="0">
              <a:buNone/>
            </a:pPr>
            <a:endParaRPr lang="en-IN" sz="2800" dirty="0"/>
          </a:p>
        </p:txBody>
      </p:sp>
    </p:spTree>
    <p:extLst>
      <p:ext uri="{BB962C8B-B14F-4D97-AF65-F5344CB8AC3E}">
        <p14:creationId xmlns:p14="http://schemas.microsoft.com/office/powerpoint/2010/main" val="1545479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XP PRACTICES BY PHASE</a:t>
            </a:r>
          </a:p>
        </p:txBody>
      </p:sp>
      <p:sp>
        <p:nvSpPr>
          <p:cNvPr id="3" name="Content Placeholder 2"/>
          <p:cNvSpPr>
            <a:spLocks noGrp="1"/>
          </p:cNvSpPr>
          <p:nvPr>
            <p:ph idx="1"/>
          </p:nvPr>
        </p:nvSpPr>
        <p:spPr>
          <a:xfrm>
            <a:off x="457200" y="1600200"/>
            <a:ext cx="8229600" cy="1554163"/>
          </a:xfrm>
        </p:spPr>
        <p:txBody>
          <a:bodyPr>
            <a:normAutofit/>
          </a:bodyPr>
          <a:lstStyle/>
          <a:p>
            <a:r>
              <a:rPr lang="en-IN" sz="2800" dirty="0"/>
              <a:t>XP uses iterations rather than phases; teams perform every one of these activities each week. Most are performed every day</a:t>
            </a:r>
          </a:p>
        </p:txBody>
      </p:sp>
    </p:spTree>
    <p:extLst>
      <p:ext uri="{BB962C8B-B14F-4D97-AF65-F5344CB8AC3E}">
        <p14:creationId xmlns:p14="http://schemas.microsoft.com/office/powerpoint/2010/main" val="2189944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0"/>
            <a:ext cx="6858000" cy="6867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9724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413"/>
            <a:ext cx="6629400" cy="684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088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763000" cy="6629400"/>
          </a:xfrm>
        </p:spPr>
        <p:txBody>
          <a:bodyPr>
            <a:noAutofit/>
          </a:bodyPr>
          <a:lstStyle/>
          <a:p>
            <a:pPr marL="0" indent="0">
              <a:buNone/>
            </a:pPr>
            <a:r>
              <a:rPr lang="en-IN" sz="2400" dirty="0"/>
              <a:t>Team software development is different. The same information is spread out among many members of the team. Different people know:</a:t>
            </a:r>
          </a:p>
          <a:p>
            <a:pPr marL="0" indent="0">
              <a:buNone/>
            </a:pPr>
            <a:r>
              <a:rPr lang="en-IN" sz="2400" dirty="0"/>
              <a:t>• How to design and program the software (programmers, designers, and architects)</a:t>
            </a:r>
          </a:p>
          <a:p>
            <a:pPr marL="0" indent="0">
              <a:buNone/>
            </a:pPr>
            <a:r>
              <a:rPr lang="en-IN" sz="2400" dirty="0"/>
              <a:t>• Why the software is important (product manager)</a:t>
            </a:r>
          </a:p>
          <a:p>
            <a:pPr marL="0" indent="0">
              <a:buNone/>
            </a:pPr>
            <a:r>
              <a:rPr lang="en-IN" sz="2400" dirty="0"/>
              <a:t>• The rules the software should follow (domain experts)</a:t>
            </a:r>
          </a:p>
          <a:p>
            <a:pPr marL="0" indent="0">
              <a:buNone/>
            </a:pPr>
            <a:r>
              <a:rPr lang="en-IN" sz="2400" dirty="0"/>
              <a:t>• How the software should behave (interaction designers)</a:t>
            </a:r>
          </a:p>
          <a:p>
            <a:pPr marL="0" indent="0">
              <a:buNone/>
            </a:pPr>
            <a:r>
              <a:rPr lang="en-IN" sz="2400" dirty="0"/>
              <a:t>• How the user interface should look (graphic designers)</a:t>
            </a:r>
          </a:p>
          <a:p>
            <a:pPr marL="0" indent="0">
              <a:buNone/>
            </a:pPr>
            <a:r>
              <a:rPr lang="en-IN" sz="2400" dirty="0"/>
              <a:t>• Where defects are likely to hide (testers)</a:t>
            </a:r>
          </a:p>
          <a:p>
            <a:pPr marL="0" indent="0">
              <a:buNone/>
            </a:pPr>
            <a:r>
              <a:rPr lang="en-IN" sz="2400" dirty="0"/>
              <a:t>• How to interact with the rest of the company (project manager)</a:t>
            </a:r>
          </a:p>
          <a:p>
            <a:pPr marL="0" indent="0">
              <a:buNone/>
            </a:pPr>
            <a:r>
              <a:rPr lang="en-IN" sz="2400" dirty="0"/>
              <a:t>• Where to improve work habits (coach)</a:t>
            </a:r>
          </a:p>
          <a:p>
            <a:r>
              <a:rPr lang="en-IN" sz="2400" dirty="0"/>
              <a:t>All of this knowledge is necessary for success. </a:t>
            </a:r>
          </a:p>
        </p:txBody>
      </p:sp>
    </p:spTree>
    <p:extLst>
      <p:ext uri="{BB962C8B-B14F-4D97-AF65-F5344CB8AC3E}">
        <p14:creationId xmlns:p14="http://schemas.microsoft.com/office/powerpoint/2010/main" val="1852529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686800" cy="6324600"/>
          </a:xfrm>
        </p:spPr>
        <p:txBody>
          <a:bodyPr>
            <a:normAutofit fontScale="85000" lnSpcReduction="20000"/>
          </a:bodyPr>
          <a:lstStyle/>
          <a:p>
            <a:pPr marL="0" indent="0">
              <a:buNone/>
            </a:pPr>
            <a:r>
              <a:rPr lang="en-IN" b="1" dirty="0"/>
              <a:t>The Whole Team</a:t>
            </a:r>
          </a:p>
          <a:p>
            <a:r>
              <a:rPr lang="en-IN" dirty="0"/>
              <a:t>XP teams sit together in an open workspace. At the beginning of each iteration, the team meets for a series of activities: an iteration demo, a retrospective, and iteration planning. </a:t>
            </a:r>
          </a:p>
          <a:p>
            <a:r>
              <a:rPr lang="en-IN" dirty="0"/>
              <a:t>These </a:t>
            </a:r>
            <a:r>
              <a:rPr lang="en-IN" b="1" dirty="0"/>
              <a:t>typically take two to four hours in total</a:t>
            </a:r>
            <a:r>
              <a:rPr lang="en-IN" dirty="0"/>
              <a:t>. The </a:t>
            </a:r>
            <a:r>
              <a:rPr lang="en-IN" b="1" dirty="0"/>
              <a:t>team also meets for daily stand-up meetings</a:t>
            </a:r>
            <a:r>
              <a:rPr lang="en-IN" dirty="0"/>
              <a:t>, which usually </a:t>
            </a:r>
            <a:r>
              <a:rPr lang="en-IN" b="1" dirty="0"/>
              <a:t>take five to ten minutes </a:t>
            </a:r>
            <a:r>
              <a:rPr lang="en-IN" dirty="0"/>
              <a:t>each.</a:t>
            </a:r>
          </a:p>
          <a:p>
            <a:r>
              <a:rPr lang="en-IN" dirty="0"/>
              <a:t>Other than these scheduled activities</a:t>
            </a:r>
            <a:r>
              <a:rPr lang="en-IN" b="1" dirty="0"/>
              <a:t>, everyone on the team plans his own work. (</a:t>
            </a:r>
            <a:r>
              <a:rPr lang="en-IN" dirty="0"/>
              <a:t>That doesn’t mean everybody works independently; they just aren’t on an explicit schedule.) Team members work out the details of each meeting when they need to. </a:t>
            </a:r>
          </a:p>
          <a:p>
            <a:r>
              <a:rPr lang="en-IN" dirty="0"/>
              <a:t>Sometimes it’s as informal as somebody standing up and announcing across the shared workspace that he would like to discuss an issue. This self-organization is a hallmark of agile teams.</a:t>
            </a:r>
          </a:p>
        </p:txBody>
      </p:sp>
    </p:spTree>
    <p:extLst>
      <p:ext uri="{BB962C8B-B14F-4D97-AF65-F5344CB8AC3E}">
        <p14:creationId xmlns:p14="http://schemas.microsoft.com/office/powerpoint/2010/main" val="4175122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08038"/>
          </a:xfrm>
        </p:spPr>
        <p:txBody>
          <a:bodyPr>
            <a:normAutofit/>
          </a:bodyPr>
          <a:lstStyle/>
          <a:p>
            <a:pPr algn="l"/>
            <a:r>
              <a:rPr lang="en-IN" sz="3600" b="1" dirty="0"/>
              <a:t>On-Site Customers</a:t>
            </a:r>
          </a:p>
        </p:txBody>
      </p:sp>
      <p:sp>
        <p:nvSpPr>
          <p:cNvPr id="3" name="Content Placeholder 2"/>
          <p:cNvSpPr>
            <a:spLocks noGrp="1"/>
          </p:cNvSpPr>
          <p:nvPr>
            <p:ph idx="1"/>
          </p:nvPr>
        </p:nvSpPr>
        <p:spPr>
          <a:xfrm>
            <a:off x="0" y="762000"/>
            <a:ext cx="9144000" cy="5715000"/>
          </a:xfrm>
        </p:spPr>
        <p:txBody>
          <a:bodyPr>
            <a:normAutofit fontScale="77500" lnSpcReduction="20000"/>
          </a:bodyPr>
          <a:lstStyle/>
          <a:p>
            <a:pPr marL="0" indent="0" algn="just">
              <a:buNone/>
            </a:pPr>
            <a:r>
              <a:rPr lang="en-IN" dirty="0"/>
              <a:t>On-site customers—often just called customers—are </a:t>
            </a:r>
            <a:r>
              <a:rPr lang="en-IN" b="1" dirty="0"/>
              <a:t>responsible for defining the software the team builds</a:t>
            </a:r>
            <a:r>
              <a:rPr lang="en-IN" dirty="0"/>
              <a:t>. The rest of the team can and should contribute suggestions and ideas, but the </a:t>
            </a:r>
            <a:r>
              <a:rPr lang="en-IN" b="1" dirty="0"/>
              <a:t>customers are ultimately responsible for determining what stakeholders find valuable.</a:t>
            </a:r>
          </a:p>
          <a:p>
            <a:pPr marL="0" indent="0" algn="just">
              <a:buNone/>
            </a:pPr>
            <a:endParaRPr lang="en-IN" dirty="0"/>
          </a:p>
          <a:p>
            <a:pPr marL="0" indent="0" algn="just">
              <a:buNone/>
            </a:pPr>
            <a:r>
              <a:rPr lang="en-IN" dirty="0"/>
              <a:t>Customers’ </a:t>
            </a:r>
            <a:r>
              <a:rPr lang="en-IN" b="1" dirty="0"/>
              <a:t>most important activity is release planning</a:t>
            </a:r>
            <a:r>
              <a:rPr lang="en-IN" dirty="0"/>
              <a:t>. Customers need to evangelize the project’s vision; identify features and stories; determine how to group features into small, frequent releases; manage risks; and create an achievable plan by coordinating with programmers and playing the planning game.(set the plan)</a:t>
            </a:r>
          </a:p>
          <a:p>
            <a:pPr marL="0" indent="0" algn="just">
              <a:buNone/>
            </a:pPr>
            <a:endParaRPr lang="en-IN" dirty="0"/>
          </a:p>
          <a:p>
            <a:pPr marL="0" indent="0" algn="just">
              <a:buNone/>
            </a:pPr>
            <a:r>
              <a:rPr lang="en-IN" dirty="0"/>
              <a:t>On-site customers may or may not be real customers, depending on the type of project.  Regardless, customers are responsible for refining their plans by soliciting (ask or collect) feedback from real customers and other stakeholders. One of the venues for this feedback is the weekly iteration demo, which customers lead.</a:t>
            </a:r>
          </a:p>
          <a:p>
            <a:pPr marL="0" indent="0" algn="just">
              <a:buNone/>
            </a:pPr>
            <a:endParaRPr lang="en-IN" dirty="0"/>
          </a:p>
        </p:txBody>
      </p:sp>
    </p:spTree>
    <p:extLst>
      <p:ext uri="{BB962C8B-B14F-4D97-AF65-F5344CB8AC3E}">
        <p14:creationId xmlns:p14="http://schemas.microsoft.com/office/powerpoint/2010/main" val="3685679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08038"/>
          </a:xfrm>
        </p:spPr>
        <p:txBody>
          <a:bodyPr>
            <a:normAutofit/>
          </a:bodyPr>
          <a:lstStyle/>
          <a:p>
            <a:pPr algn="l"/>
            <a:r>
              <a:rPr lang="en-IN" sz="3600" b="1" dirty="0"/>
              <a:t>On-Site Customers</a:t>
            </a:r>
          </a:p>
        </p:txBody>
      </p:sp>
      <p:sp>
        <p:nvSpPr>
          <p:cNvPr id="3" name="Content Placeholder 2"/>
          <p:cNvSpPr>
            <a:spLocks noGrp="1"/>
          </p:cNvSpPr>
          <p:nvPr>
            <p:ph idx="1"/>
          </p:nvPr>
        </p:nvSpPr>
        <p:spPr>
          <a:xfrm>
            <a:off x="0" y="762000"/>
            <a:ext cx="9144000" cy="5715000"/>
          </a:xfrm>
        </p:spPr>
        <p:txBody>
          <a:bodyPr>
            <a:noAutofit/>
          </a:bodyPr>
          <a:lstStyle/>
          <a:p>
            <a:pPr algn="just"/>
            <a:r>
              <a:rPr lang="en-IN" sz="2400" dirty="0"/>
              <a:t>In addition to planning, customers are responsible for providing programmers with requirements details upon request. </a:t>
            </a:r>
          </a:p>
          <a:p>
            <a:pPr algn="just"/>
            <a:r>
              <a:rPr lang="en-IN" sz="2400" dirty="0"/>
              <a:t>XP uses requirements documents only as memory aids for customers. Customers themselves act as living requirements documents, researching information in time for programmer use and providing it as needed. Customers also help communicate requirements by </a:t>
            </a:r>
            <a:r>
              <a:rPr lang="en-IN" sz="2400" b="1" dirty="0"/>
              <a:t>creating mock-ups, reviewing work in progress, and creating detailed customer tests that clarify complex business rules</a:t>
            </a:r>
            <a:r>
              <a:rPr lang="en-IN" sz="2400" dirty="0"/>
              <a:t>. The entire team must sit together for this communication to take place effectively. </a:t>
            </a:r>
          </a:p>
          <a:p>
            <a:pPr algn="just"/>
            <a:r>
              <a:rPr lang="en-IN" sz="2400" dirty="0"/>
              <a:t>Typically, product managers, domain experts, interaction designers, and business analysts play the role of the on-site customer. One of the most difficult aspects of creating a cross-functional team is finding people qualified and willing to be on-site customers. </a:t>
            </a:r>
          </a:p>
        </p:txBody>
      </p:sp>
    </p:spTree>
    <p:extLst>
      <p:ext uri="{BB962C8B-B14F-4D97-AF65-F5344CB8AC3E}">
        <p14:creationId xmlns:p14="http://schemas.microsoft.com/office/powerpoint/2010/main" val="3674400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762000"/>
          </a:xfrm>
        </p:spPr>
        <p:txBody>
          <a:bodyPr>
            <a:noAutofit/>
          </a:bodyPr>
          <a:lstStyle/>
          <a:p>
            <a:r>
              <a:rPr lang="en-IN" sz="3600" dirty="0"/>
              <a:t>The product manager (aka product owner)</a:t>
            </a:r>
            <a:br>
              <a:rPr lang="en-IN" sz="3600" dirty="0"/>
            </a:br>
            <a:endParaRPr lang="en-IN" sz="3600" dirty="0"/>
          </a:p>
        </p:txBody>
      </p:sp>
      <p:sp>
        <p:nvSpPr>
          <p:cNvPr id="3" name="Content Placeholder 2"/>
          <p:cNvSpPr>
            <a:spLocks noGrp="1"/>
          </p:cNvSpPr>
          <p:nvPr>
            <p:ph idx="1"/>
          </p:nvPr>
        </p:nvSpPr>
        <p:spPr>
          <a:xfrm>
            <a:off x="-76200" y="838200"/>
            <a:ext cx="9144000" cy="6019800"/>
          </a:xfrm>
        </p:spPr>
        <p:txBody>
          <a:bodyPr>
            <a:normAutofit fontScale="70000" lnSpcReduction="20000"/>
          </a:bodyPr>
          <a:lstStyle/>
          <a:p>
            <a:pPr algn="just"/>
            <a:r>
              <a:rPr lang="en-IN" dirty="0"/>
              <a:t>The product manager has only one job on an XP project, but it’s a doozy(outstanding). That job is to maintain and promote the product vision, this means documenting the vision, sharing it with stakeholders, incorporating feedback, generating features and stories, setting priorities for release planning, providing direction for the team’s on-site customers, reviewing work in progress, leading iteration demos, involving real customers, and dealing with organizational politics.</a:t>
            </a:r>
          </a:p>
          <a:p>
            <a:pPr algn="just"/>
            <a:r>
              <a:rPr lang="en-IN" dirty="0"/>
              <a:t>In addition to vision, she must have the authority to make difficult trade-off decisions about what goes into the product and what stays out. She must have the political savvy(ability to make good judgement) to align diverse stakeholder interests, consolidate them into the product vision, and effectively say “no” to wishes that can’t be accommodated.</a:t>
            </a:r>
          </a:p>
          <a:p>
            <a:pPr algn="just"/>
            <a:r>
              <a:rPr lang="en-IN" dirty="0"/>
              <a:t>Make sure your product manager is committed to the project full-time. Once a team is running smoothly, the product manager might start cutting back on his participation. He should still participate in every retrospective, every iteration demo, and most release planning sessions. Her role may be nothing more than consolidating the ideas of the committee into a single vision.</a:t>
            </a:r>
          </a:p>
        </p:txBody>
      </p:sp>
    </p:spTree>
    <p:extLst>
      <p:ext uri="{BB962C8B-B14F-4D97-AF65-F5344CB8AC3E}">
        <p14:creationId xmlns:p14="http://schemas.microsoft.com/office/powerpoint/2010/main" val="3227977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noAutofit/>
          </a:bodyPr>
          <a:lstStyle/>
          <a:p>
            <a:pPr algn="l"/>
            <a:r>
              <a:rPr lang="en-IN" sz="3600" dirty="0"/>
              <a:t>Domain experts (aka subject matter experts)</a:t>
            </a:r>
            <a:br>
              <a:rPr lang="en-IN" sz="3600" dirty="0"/>
            </a:br>
            <a:endParaRPr lang="en-IN" sz="3600" dirty="0"/>
          </a:p>
        </p:txBody>
      </p:sp>
      <p:sp>
        <p:nvSpPr>
          <p:cNvPr id="3" name="Content Placeholder 2"/>
          <p:cNvSpPr>
            <a:spLocks noGrp="1"/>
          </p:cNvSpPr>
          <p:nvPr>
            <p:ph idx="1"/>
          </p:nvPr>
        </p:nvSpPr>
        <p:spPr>
          <a:xfrm>
            <a:off x="304800" y="457200"/>
            <a:ext cx="8686800" cy="5668963"/>
          </a:xfrm>
        </p:spPr>
        <p:txBody>
          <a:bodyPr>
            <a:normAutofit fontScale="70000" lnSpcReduction="20000"/>
          </a:bodyPr>
          <a:lstStyle/>
          <a:p>
            <a:r>
              <a:rPr lang="en-IN" dirty="0"/>
              <a:t>Most software operates in a particular industry, such as finance, that has its own specialized rules for doing business. To succeed in that industry, the software must implement those rules faithfully and exactly. These rules are domain rules, and knowledge of these rules is domain knowledge.</a:t>
            </a:r>
          </a:p>
          <a:p>
            <a:r>
              <a:rPr lang="en-IN" dirty="0"/>
              <a:t>Most programmers have gaps in their domain knowledge, even if they’ve worked in an industry for years. In many cases, the industry itself doesn’t clearly define all its rules. The basics may be clear, but there are </a:t>
            </a:r>
            <a:r>
              <a:rPr lang="en-IN" b="1" dirty="0" err="1"/>
              <a:t>nitpicky</a:t>
            </a:r>
            <a:r>
              <a:rPr lang="en-IN" b="1" dirty="0"/>
              <a:t> details </a:t>
            </a:r>
            <a:r>
              <a:rPr lang="en-IN" dirty="0"/>
              <a:t>where domain rules are implicit or even contradictory.</a:t>
            </a:r>
          </a:p>
          <a:p>
            <a:r>
              <a:rPr lang="en-IN" dirty="0"/>
              <a:t>The team’s domain experts are </a:t>
            </a:r>
            <a:r>
              <a:rPr lang="en-IN" b="1" dirty="0"/>
              <a:t>responsible for figuring out these details and having the answers at their fingertips</a:t>
            </a:r>
            <a:r>
              <a:rPr lang="en-IN" dirty="0"/>
              <a:t>. Domain experts, </a:t>
            </a:r>
            <a:r>
              <a:rPr lang="en-IN" b="1" dirty="0"/>
              <a:t>also known as subject matter experts, are experts in their field</a:t>
            </a:r>
            <a:r>
              <a:rPr lang="en-IN" dirty="0"/>
              <a:t>. Examples include financial analysts and PhD chemists.</a:t>
            </a:r>
          </a:p>
          <a:p>
            <a:r>
              <a:rPr lang="en-IN" dirty="0"/>
              <a:t>Domain experts spend most of their time with the team, figuring out the details of upcoming stories and standing ready to answer questions when programmers ask. For complex rules, they create customer tests (often with the help of testers) NOTE: On small teams, product managers often double as domain experts.</a:t>
            </a:r>
          </a:p>
          <a:p>
            <a:endParaRPr lang="en-IN" dirty="0"/>
          </a:p>
        </p:txBody>
      </p:sp>
    </p:spTree>
    <p:extLst>
      <p:ext uri="{BB962C8B-B14F-4D97-AF65-F5344CB8AC3E}">
        <p14:creationId xmlns:p14="http://schemas.microsoft.com/office/powerpoint/2010/main" val="294623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6324600"/>
          </a:xfrm>
        </p:spPr>
        <p:txBody>
          <a:bodyPr>
            <a:normAutofit lnSpcReduction="10000"/>
          </a:bodyPr>
          <a:lstStyle/>
          <a:p>
            <a:pPr marL="3175" indent="11113"/>
            <a:r>
              <a:rPr lang="en-IN" dirty="0"/>
              <a:t> Projects that were found to meet all of the traditional criteria for success—time, budget</a:t>
            </a:r>
          </a:p>
          <a:p>
            <a:pPr marL="0" indent="0">
              <a:buNone/>
            </a:pPr>
            <a:r>
              <a:rPr lang="en-IN" dirty="0"/>
              <a:t>and specifications—may still be failures in the  end because they </a:t>
            </a:r>
            <a:r>
              <a:rPr lang="en-IN" b="1" dirty="0"/>
              <a:t>fail to appeal to the intended users or because they ultimately fail to add much value to the business</a:t>
            </a:r>
            <a:r>
              <a:rPr lang="en-IN" dirty="0"/>
              <a:t>.</a:t>
            </a:r>
          </a:p>
          <a:p>
            <a:pPr marL="0" indent="0">
              <a:buNone/>
            </a:pPr>
            <a:endParaRPr lang="en-IN" dirty="0"/>
          </a:p>
          <a:p>
            <a:pPr marL="0" indent="0">
              <a:buNone/>
            </a:pPr>
            <a:r>
              <a:rPr lang="en-IN" dirty="0"/>
              <a:t>Similarly, projects considered failures according to traditional IT metrics may wind up being successes because despite cost, time or specification problems, </a:t>
            </a:r>
            <a:r>
              <a:rPr lang="en-IN" b="1" dirty="0"/>
              <a:t>the system is</a:t>
            </a:r>
          </a:p>
          <a:p>
            <a:pPr marL="0" indent="0">
              <a:buNone/>
            </a:pPr>
            <a:r>
              <a:rPr lang="en-IN" b="1" dirty="0"/>
              <a:t>loved by its target audience or provides unexpected value.</a:t>
            </a:r>
          </a:p>
        </p:txBody>
      </p:sp>
    </p:spTree>
    <p:extLst>
      <p:ext uri="{BB962C8B-B14F-4D97-AF65-F5344CB8AC3E}">
        <p14:creationId xmlns:p14="http://schemas.microsoft.com/office/powerpoint/2010/main" val="2649498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438"/>
            <a:ext cx="9144000" cy="487362"/>
          </a:xfrm>
        </p:spPr>
        <p:txBody>
          <a:bodyPr>
            <a:noAutofit/>
          </a:bodyPr>
          <a:lstStyle/>
          <a:p>
            <a:pPr algn="l"/>
            <a:r>
              <a:rPr lang="en-IN" sz="3600" dirty="0"/>
              <a:t>Interaction designers</a:t>
            </a:r>
          </a:p>
        </p:txBody>
      </p:sp>
      <p:sp>
        <p:nvSpPr>
          <p:cNvPr id="3" name="Content Placeholder 2"/>
          <p:cNvSpPr>
            <a:spLocks noGrp="1"/>
          </p:cNvSpPr>
          <p:nvPr>
            <p:ph idx="1"/>
          </p:nvPr>
        </p:nvSpPr>
        <p:spPr>
          <a:xfrm>
            <a:off x="304800" y="457200"/>
            <a:ext cx="8686800" cy="5668963"/>
          </a:xfrm>
        </p:spPr>
        <p:txBody>
          <a:bodyPr>
            <a:normAutofit fontScale="85000" lnSpcReduction="20000"/>
          </a:bodyPr>
          <a:lstStyle/>
          <a:p>
            <a:pPr algn="just"/>
            <a:endParaRPr lang="en-IN" dirty="0"/>
          </a:p>
          <a:p>
            <a:pPr algn="just"/>
            <a:r>
              <a:rPr lang="en-IN" dirty="0"/>
              <a:t>The user interface is the public face of the product. For many users, the UI is the product. They judge the product’s quality solely on their perception of the UI.</a:t>
            </a:r>
          </a:p>
          <a:p>
            <a:pPr algn="just"/>
            <a:r>
              <a:rPr lang="en-IN" dirty="0"/>
              <a:t>Interaction designers help define the product UI. Their job focuses on understanding users, their needs, and how they will interact with the product. They perform such tasks as interviewing users, creating user personas, reviewing paper prototypes with users, and observing usage of actual software.</a:t>
            </a:r>
          </a:p>
          <a:p>
            <a:pPr algn="just"/>
            <a:r>
              <a:rPr lang="en-IN" dirty="0"/>
              <a:t>You may not have a professional interaction designer on staff. Some companies fill this role with a graphic designer, the product manager, or a programmer.</a:t>
            </a:r>
          </a:p>
          <a:p>
            <a:pPr algn="just"/>
            <a:r>
              <a:rPr lang="en-IN" dirty="0"/>
              <a:t>Interaction  designers divide their time between working with the team and working with users.</a:t>
            </a:r>
          </a:p>
        </p:txBody>
      </p:sp>
    </p:spTree>
    <p:extLst>
      <p:ext uri="{BB962C8B-B14F-4D97-AF65-F5344CB8AC3E}">
        <p14:creationId xmlns:p14="http://schemas.microsoft.com/office/powerpoint/2010/main" val="188231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172200"/>
          </a:xfrm>
        </p:spPr>
        <p:txBody>
          <a:bodyPr>
            <a:noAutofit/>
          </a:bodyPr>
          <a:lstStyle/>
          <a:p>
            <a:pPr algn="just"/>
            <a:r>
              <a:rPr lang="en-IN" sz="2000" dirty="0"/>
              <a:t>They contribute to release planning by advising the team on user needs and priorities. During each iteration, they help the team create mock-ups of UI elements for that iteration’s stories.</a:t>
            </a:r>
          </a:p>
          <a:p>
            <a:pPr algn="just"/>
            <a:endParaRPr lang="en-IN" sz="2000" dirty="0"/>
          </a:p>
          <a:p>
            <a:pPr algn="just"/>
            <a:r>
              <a:rPr lang="en-IN" sz="2000" dirty="0"/>
              <a:t>As each story approaches completion</a:t>
            </a:r>
            <a:r>
              <a:rPr lang="en-IN" sz="2000" b="1" dirty="0"/>
              <a:t>, they review the look and feel of the UI and confirm that it works as expected</a:t>
            </a:r>
            <a:r>
              <a:rPr lang="en-IN" sz="2000" dirty="0"/>
              <a:t>.</a:t>
            </a:r>
          </a:p>
          <a:p>
            <a:pPr algn="just"/>
            <a:r>
              <a:rPr lang="en-IN" sz="2000" dirty="0"/>
              <a:t>Rather than spending time researching users and defining behaviours before development begins, </a:t>
            </a:r>
            <a:r>
              <a:rPr lang="en-IN" sz="2000" b="1" dirty="0"/>
              <a:t>interaction designers must iteratively refine their models concurrently with iterative refinement of the program itself.</a:t>
            </a:r>
          </a:p>
          <a:p>
            <a:pPr algn="just"/>
            <a:r>
              <a:rPr lang="en-IN" sz="2000" dirty="0"/>
              <a:t>XP produces working software every week, which provides a rich grist for the interaction designer’s mill. Designers have the opportunity to take real software to users, observe their usage patterns, and use that feedback to effect changes as soon as one week later</a:t>
            </a:r>
          </a:p>
        </p:txBody>
      </p:sp>
    </p:spTree>
    <p:extLst>
      <p:ext uri="{BB962C8B-B14F-4D97-AF65-F5344CB8AC3E}">
        <p14:creationId xmlns:p14="http://schemas.microsoft.com/office/powerpoint/2010/main" val="3265777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487362"/>
          </a:xfrm>
        </p:spPr>
        <p:txBody>
          <a:bodyPr>
            <a:noAutofit/>
          </a:bodyPr>
          <a:lstStyle/>
          <a:p>
            <a:pPr algn="l"/>
            <a:r>
              <a:rPr lang="en-IN" sz="3200" dirty="0"/>
              <a:t>Business analysts</a:t>
            </a:r>
            <a:br>
              <a:rPr lang="en-IN" sz="3200" dirty="0"/>
            </a:br>
            <a:endParaRPr lang="en-IN" sz="3200" dirty="0"/>
          </a:p>
        </p:txBody>
      </p:sp>
      <p:sp>
        <p:nvSpPr>
          <p:cNvPr id="3" name="Content Placeholder 2"/>
          <p:cNvSpPr>
            <a:spLocks noGrp="1"/>
          </p:cNvSpPr>
          <p:nvPr>
            <p:ph idx="1"/>
          </p:nvPr>
        </p:nvSpPr>
        <p:spPr>
          <a:xfrm>
            <a:off x="27296" y="533400"/>
            <a:ext cx="9067800" cy="6629400"/>
          </a:xfrm>
        </p:spPr>
        <p:txBody>
          <a:bodyPr>
            <a:normAutofit/>
          </a:bodyPr>
          <a:lstStyle/>
          <a:p>
            <a:pPr algn="just"/>
            <a:r>
              <a:rPr lang="en-IN" sz="2000" dirty="0"/>
              <a:t>On non-agile teams, business analysts typically act as liaisons(communicator) between the customers and developers, by clarifying and refining customer needs into a functional requirements specification.</a:t>
            </a:r>
          </a:p>
          <a:p>
            <a:pPr algn="just"/>
            <a:r>
              <a:rPr lang="en-IN" sz="2000" dirty="0"/>
              <a:t>On an XP team, business analysts augment(increase) a team that already contains a product manager and domain experts. The </a:t>
            </a:r>
            <a:r>
              <a:rPr lang="en-IN" sz="2000" b="1" dirty="0"/>
              <a:t>analyst continues to clarify and refine customer needs</a:t>
            </a:r>
            <a:r>
              <a:rPr lang="en-IN" sz="2000" dirty="0"/>
              <a:t>. Analysts </a:t>
            </a:r>
            <a:r>
              <a:rPr lang="en-IN" sz="2000" b="1" dirty="0"/>
              <a:t>help customers think of details they might otherwise forget</a:t>
            </a:r>
            <a:r>
              <a:rPr lang="en-IN" sz="2000" dirty="0"/>
              <a:t> and help programmers express technical trade-offs in business terms.</a:t>
            </a:r>
          </a:p>
          <a:p>
            <a:pPr marL="0" indent="0" algn="just">
              <a:buNone/>
            </a:pPr>
            <a:endParaRPr lang="en-IN" sz="2000" dirty="0"/>
          </a:p>
          <a:p>
            <a:pPr marL="0" indent="0" algn="just">
              <a:buNone/>
            </a:pPr>
            <a:r>
              <a:rPr lang="en-IN" sz="2800" b="1" dirty="0"/>
              <a:t>Programmers:  </a:t>
            </a:r>
          </a:p>
          <a:p>
            <a:pPr marL="0" indent="0" algn="just">
              <a:buNone/>
            </a:pPr>
            <a:r>
              <a:rPr lang="en-IN" sz="2000" dirty="0"/>
              <a:t>The bulk of the XP team consists </a:t>
            </a:r>
            <a:r>
              <a:rPr lang="en-IN" sz="2000" b="1" dirty="0"/>
              <a:t>of software developers </a:t>
            </a:r>
            <a:r>
              <a:rPr lang="en-IN" sz="2000" dirty="0"/>
              <a:t>in a variety of specialties. Each of these </a:t>
            </a:r>
            <a:r>
              <a:rPr lang="en-IN" sz="2000" b="1" dirty="0"/>
              <a:t>developers contributes directly to creating working code</a:t>
            </a:r>
            <a:r>
              <a:rPr lang="en-IN" sz="2000" dirty="0"/>
              <a:t>. So to emphasize this, XP calls all developers programmers. </a:t>
            </a:r>
          </a:p>
          <a:p>
            <a:pPr marL="0" indent="0" algn="just">
              <a:buNone/>
            </a:pPr>
            <a:endParaRPr lang="en-IN" sz="2000" dirty="0"/>
          </a:p>
          <a:p>
            <a:pPr marL="0" indent="0" algn="just">
              <a:buNone/>
            </a:pPr>
            <a:r>
              <a:rPr lang="en-IN" sz="2000" dirty="0"/>
              <a:t>If the </a:t>
            </a:r>
            <a:r>
              <a:rPr lang="en-IN" sz="2000" b="1" dirty="0"/>
              <a:t>customers’ job is to maximize the value of the product, then the programmers’ job is to minimize its cost</a:t>
            </a:r>
            <a:r>
              <a:rPr lang="en-IN" sz="2000" dirty="0"/>
              <a:t>. Programmers are responsible for finding the most effective way of delivering the stories in the plan</a:t>
            </a:r>
          </a:p>
        </p:txBody>
      </p:sp>
    </p:spTree>
    <p:extLst>
      <p:ext uri="{BB962C8B-B14F-4D97-AF65-F5344CB8AC3E}">
        <p14:creationId xmlns:p14="http://schemas.microsoft.com/office/powerpoint/2010/main" val="3808401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15400" cy="6858000"/>
          </a:xfrm>
        </p:spPr>
        <p:txBody>
          <a:bodyPr>
            <a:noAutofit/>
          </a:bodyPr>
          <a:lstStyle/>
          <a:p>
            <a:pPr algn="just"/>
            <a:r>
              <a:rPr lang="en-IN" sz="2000" b="1" dirty="0"/>
              <a:t>Programmers spend </a:t>
            </a:r>
            <a:r>
              <a:rPr lang="en-IN" sz="2000" dirty="0"/>
              <a:t>most of their </a:t>
            </a:r>
            <a:r>
              <a:rPr lang="en-IN" sz="2000" b="1" dirty="0"/>
              <a:t>time pair programming</a:t>
            </a:r>
            <a:r>
              <a:rPr lang="en-IN" sz="2000" dirty="0"/>
              <a:t>. Using test-driven development, they write tests, implement code, refactor, and incrementally design and architect the application.</a:t>
            </a:r>
          </a:p>
          <a:p>
            <a:pPr algn="just"/>
            <a:r>
              <a:rPr lang="en-IN" sz="2000" dirty="0"/>
              <a:t>They </a:t>
            </a:r>
            <a:r>
              <a:rPr lang="en-IN" sz="2000" b="1" dirty="0"/>
              <a:t>pay careful attention to design quality</a:t>
            </a:r>
            <a:r>
              <a:rPr lang="en-IN" sz="2000" dirty="0"/>
              <a:t>, and they’re keenly aware of technical depth and its impact on development time and future maintenance costs.</a:t>
            </a:r>
          </a:p>
          <a:p>
            <a:pPr algn="just"/>
            <a:r>
              <a:rPr lang="en-IN" sz="2000" b="1" dirty="0"/>
              <a:t>Programmers also ensure </a:t>
            </a:r>
            <a:r>
              <a:rPr lang="en-IN" sz="2000" dirty="0"/>
              <a:t>that the customers may choose to </a:t>
            </a:r>
            <a:r>
              <a:rPr lang="en-IN" sz="2000" b="1" dirty="0"/>
              <a:t>release </a:t>
            </a:r>
            <a:r>
              <a:rPr lang="en-IN" sz="2000" dirty="0"/>
              <a:t>the software </a:t>
            </a:r>
            <a:r>
              <a:rPr lang="en-IN" sz="2000" b="1" dirty="0"/>
              <a:t>at the end of any iteration</a:t>
            </a:r>
            <a:r>
              <a:rPr lang="en-IN" sz="2000" dirty="0"/>
              <a:t>. With the help of the whole team, the </a:t>
            </a:r>
            <a:r>
              <a:rPr lang="en-IN" sz="2000" b="1" dirty="0"/>
              <a:t>programmers strive to produce no bugs </a:t>
            </a:r>
            <a:r>
              <a:rPr lang="en-IN" sz="2000" dirty="0"/>
              <a:t>in completed software. They maintain a ten-minute build that can build a complete release package at any time. They </a:t>
            </a:r>
            <a:r>
              <a:rPr lang="en-IN" sz="2000" b="1" dirty="0"/>
              <a:t>use version control</a:t>
            </a:r>
            <a:r>
              <a:rPr lang="en-IN" sz="2000" dirty="0"/>
              <a:t> and practice continuous integration, keeping all but the last few hours’ work integrated and passing its tests.</a:t>
            </a:r>
          </a:p>
          <a:p>
            <a:pPr algn="just"/>
            <a:r>
              <a:rPr lang="en-IN" sz="2000" dirty="0"/>
              <a:t>This work is a joint effort of all the programmers. At the beginning of the project, the programmers establish coding standards that allow them to collectively share responsibility for the code. </a:t>
            </a:r>
            <a:r>
              <a:rPr lang="en-IN" sz="2000" b="1" dirty="0"/>
              <a:t>Programmers</a:t>
            </a:r>
            <a:r>
              <a:rPr lang="en-IN" sz="2000" dirty="0"/>
              <a:t> have the right and the responsibility to </a:t>
            </a:r>
            <a:r>
              <a:rPr lang="en-IN" sz="2000" b="1" dirty="0"/>
              <a:t>fix any problem </a:t>
            </a:r>
            <a:r>
              <a:rPr lang="en-IN" sz="2000" dirty="0"/>
              <a:t>they see, no matter which part of the application it touches.</a:t>
            </a:r>
          </a:p>
          <a:p>
            <a:pPr algn="just"/>
            <a:r>
              <a:rPr lang="en-IN" sz="2000" b="1" dirty="0"/>
              <a:t>Programmers rely on customers for information </a:t>
            </a:r>
            <a:r>
              <a:rPr lang="en-IN" sz="2000" dirty="0"/>
              <a:t>about the software to be built. Rather than guessing when they have a question, they ask one of the on-site customers. </a:t>
            </a:r>
          </a:p>
          <a:p>
            <a:pPr algn="just"/>
            <a:r>
              <a:rPr lang="en-IN" sz="2000" dirty="0"/>
              <a:t>Finally, </a:t>
            </a:r>
            <a:r>
              <a:rPr lang="en-IN" sz="2000" b="1" dirty="0"/>
              <a:t>programmers help ensure the long-term maintainability </a:t>
            </a:r>
            <a:r>
              <a:rPr lang="en-IN" sz="2000" dirty="0"/>
              <a:t>of the product by providing documentation at appropriate times. </a:t>
            </a:r>
          </a:p>
          <a:p>
            <a:pPr algn="just"/>
            <a:endParaRPr lang="en-IN" sz="2000" dirty="0"/>
          </a:p>
        </p:txBody>
      </p:sp>
    </p:spTree>
    <p:extLst>
      <p:ext uri="{BB962C8B-B14F-4D97-AF65-F5344CB8AC3E}">
        <p14:creationId xmlns:p14="http://schemas.microsoft.com/office/powerpoint/2010/main" val="3177561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6616"/>
            <a:ext cx="8839200" cy="6821384"/>
          </a:xfrm>
        </p:spPr>
        <p:txBody>
          <a:bodyPr>
            <a:noAutofit/>
          </a:bodyPr>
          <a:lstStyle/>
          <a:p>
            <a:pPr algn="just"/>
            <a:r>
              <a:rPr lang="en-IN" sz="2400" b="1" dirty="0"/>
              <a:t>Designers and architects</a:t>
            </a:r>
            <a:endParaRPr lang="en-IN" sz="1800" dirty="0"/>
          </a:p>
          <a:p>
            <a:pPr marL="0" indent="0" algn="just">
              <a:buNone/>
            </a:pPr>
            <a:r>
              <a:rPr lang="en-IN" sz="2400" dirty="0"/>
              <a:t>Expert designers and architects are still necessary. They contribute by </a:t>
            </a:r>
            <a:r>
              <a:rPr lang="en-IN" sz="2400" b="1" dirty="0"/>
              <a:t>guiding the team’s incremental design</a:t>
            </a:r>
            <a:r>
              <a:rPr lang="en-IN" sz="2400" dirty="0"/>
              <a:t> and architecture efforts and by helping team members see ways of </a:t>
            </a:r>
            <a:r>
              <a:rPr lang="en-IN" sz="2400" b="1" dirty="0"/>
              <a:t>simplifying complex designs</a:t>
            </a:r>
            <a:r>
              <a:rPr lang="en-IN" sz="2400" dirty="0"/>
              <a:t>. They </a:t>
            </a:r>
            <a:r>
              <a:rPr lang="en-IN" sz="2400" b="1" dirty="0"/>
              <a:t>act as peers—that is, as programmers</a:t>
            </a:r>
            <a:r>
              <a:rPr lang="en-IN" sz="2400" dirty="0"/>
              <a:t>—rather than teachers, guiding rather than dictating.</a:t>
            </a:r>
          </a:p>
          <a:p>
            <a:pPr algn="just"/>
            <a:endParaRPr lang="en-IN" sz="1400" dirty="0"/>
          </a:p>
          <a:p>
            <a:pPr algn="just"/>
            <a:r>
              <a:rPr lang="en-IN" sz="2800" b="1" dirty="0"/>
              <a:t>Technical specialists</a:t>
            </a:r>
            <a:r>
              <a:rPr lang="en-IN" sz="2800" dirty="0"/>
              <a:t>:</a:t>
            </a:r>
          </a:p>
          <a:p>
            <a:pPr marL="0" indent="0" algn="just">
              <a:buNone/>
            </a:pPr>
            <a:r>
              <a:rPr lang="en-IN" sz="2800" dirty="0"/>
              <a:t> </a:t>
            </a:r>
            <a:r>
              <a:rPr lang="en-IN" sz="2400" dirty="0"/>
              <a:t>The programmers could include a </a:t>
            </a:r>
            <a:r>
              <a:rPr lang="en-IN" sz="2400" b="1" dirty="0"/>
              <a:t>database designer, a security expert, or a network architect. </a:t>
            </a:r>
            <a:r>
              <a:rPr lang="en-IN" sz="2400" dirty="0"/>
              <a:t>XP programmers are generalizing specialists. Although each person has his own area of expertise, everybody is expected to work on any part of the system that needs attention. </a:t>
            </a:r>
          </a:p>
          <a:p>
            <a:pPr algn="just"/>
            <a:endParaRPr lang="en-IN" sz="2400" dirty="0"/>
          </a:p>
        </p:txBody>
      </p:sp>
    </p:spTree>
    <p:extLst>
      <p:ext uri="{BB962C8B-B14F-4D97-AF65-F5344CB8AC3E}">
        <p14:creationId xmlns:p14="http://schemas.microsoft.com/office/powerpoint/2010/main" val="367862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91600" cy="6400800"/>
          </a:xfrm>
        </p:spPr>
        <p:txBody>
          <a:bodyPr>
            <a:normAutofit fontScale="55000" lnSpcReduction="20000"/>
          </a:bodyPr>
          <a:lstStyle/>
          <a:p>
            <a:pPr marL="0" indent="0" algn="just">
              <a:buNone/>
            </a:pPr>
            <a:r>
              <a:rPr lang="en-IN" sz="5900" dirty="0"/>
              <a:t>Testers:</a:t>
            </a:r>
          </a:p>
          <a:p>
            <a:pPr algn="just"/>
            <a:r>
              <a:rPr lang="en-IN" sz="3600" dirty="0"/>
              <a:t>Testers apply their critical thinking skills to help customers consider all possibilities when envisioning the product. They </a:t>
            </a:r>
            <a:r>
              <a:rPr lang="en-IN" sz="3600" b="1" dirty="0"/>
              <a:t>help customers identify holes in the requirements and assist in customer testing</a:t>
            </a:r>
            <a:r>
              <a:rPr lang="en-IN" sz="3600" dirty="0"/>
              <a:t>. Testers also act as technical investigators for the team. They use exploratory testing to help the team identify whether it is successfully preventing bugs from reaching finished code. Testers </a:t>
            </a:r>
            <a:r>
              <a:rPr lang="en-IN" sz="3600" b="1" dirty="0"/>
              <a:t>also provide information about the software’s non-functional characteristics, such as performance, scalability, and stability</a:t>
            </a:r>
            <a:r>
              <a:rPr lang="en-IN" sz="3600" dirty="0"/>
              <a:t>, by using both exploratory testing and long-running automated tests.</a:t>
            </a:r>
          </a:p>
          <a:p>
            <a:pPr algn="just"/>
            <a:r>
              <a:rPr lang="en-IN" sz="3600" dirty="0"/>
              <a:t>However, testers don’t exhaustively test the software for bugs. Rather than relying on testers to find bugs for programmers to fix, </a:t>
            </a:r>
            <a:r>
              <a:rPr lang="en-IN" sz="3600" b="1" dirty="0"/>
              <a:t>the team should produce nearly bug-free code on their own. </a:t>
            </a:r>
          </a:p>
          <a:p>
            <a:pPr algn="just"/>
            <a:r>
              <a:rPr lang="en-IN" sz="3600" b="1" dirty="0"/>
              <a:t>When testers find bugs, they help the rest of the team figure out what went wrong</a:t>
            </a:r>
            <a:r>
              <a:rPr lang="en-IN" sz="3600" dirty="0"/>
              <a:t> so that the team as a whole can prevent those kinds of bugs from occurring in the future.</a:t>
            </a:r>
          </a:p>
          <a:p>
            <a:pPr algn="just"/>
            <a:r>
              <a:rPr lang="en-IN" sz="3600" dirty="0"/>
              <a:t>These responsibilities require creative thinking, flexibility, and experience defining test plans. Because </a:t>
            </a:r>
            <a:r>
              <a:rPr lang="en-IN" sz="3600" b="1" dirty="0"/>
              <a:t>XP automates repetitive testing rather than performing manual regression testing</a:t>
            </a:r>
            <a:r>
              <a:rPr lang="en-IN" sz="3600" dirty="0"/>
              <a:t>, testers who are used to self-directed work are the best fit. </a:t>
            </a:r>
          </a:p>
          <a:p>
            <a:pPr algn="just"/>
            <a:r>
              <a:rPr lang="en-IN" sz="3600" dirty="0"/>
              <a:t>Some XP teams don’t include dedicated testers. If you don’t have testers on your team, programmers and customers should share this role.</a:t>
            </a:r>
          </a:p>
          <a:p>
            <a:pPr algn="just"/>
            <a:endParaRPr lang="en-IN" dirty="0"/>
          </a:p>
        </p:txBody>
      </p:sp>
    </p:spTree>
    <p:extLst>
      <p:ext uri="{BB962C8B-B14F-4D97-AF65-F5344CB8AC3E}">
        <p14:creationId xmlns:p14="http://schemas.microsoft.com/office/powerpoint/2010/main" val="614907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91600" cy="6553200"/>
          </a:xfrm>
        </p:spPr>
        <p:txBody>
          <a:bodyPr>
            <a:normAutofit fontScale="62500" lnSpcReduction="20000"/>
          </a:bodyPr>
          <a:lstStyle/>
          <a:p>
            <a:pPr marL="0" indent="0" algn="just">
              <a:buNone/>
            </a:pPr>
            <a:r>
              <a:rPr lang="en-IN" sz="4500" b="1" dirty="0"/>
              <a:t>Coaches</a:t>
            </a:r>
          </a:p>
          <a:p>
            <a:pPr algn="just"/>
            <a:r>
              <a:rPr lang="en-IN" dirty="0"/>
              <a:t>XP teams self-organize, which means each member of the team figures out how he can best help the team move forward at any given moment. </a:t>
            </a:r>
          </a:p>
          <a:p>
            <a:pPr algn="just"/>
            <a:r>
              <a:rPr lang="en-IN" dirty="0"/>
              <a:t>XP teams eschew(deliberately avoid) traditional management roles. Instead, XP leaders lead by example, helping the team reach its potential rather than creating jobs and assigning tasks. To emphasize this difference, </a:t>
            </a:r>
            <a:r>
              <a:rPr lang="en-IN" b="1" dirty="0"/>
              <a:t>XP leaders are called  coaches</a:t>
            </a:r>
            <a:r>
              <a:rPr lang="en-IN" dirty="0"/>
              <a:t>. </a:t>
            </a:r>
            <a:r>
              <a:rPr lang="en-IN" b="1" dirty="0"/>
              <a:t>Over time, as the team gains experience and self-organizes, explicit leadership becomes less necessary and leadership roles dynamically switch from person to person as situations dictate</a:t>
            </a:r>
            <a:r>
              <a:rPr lang="en-IN" dirty="0"/>
              <a:t>.</a:t>
            </a:r>
          </a:p>
          <a:p>
            <a:pPr algn="just"/>
            <a:r>
              <a:rPr lang="en-IN" b="1" dirty="0"/>
              <a:t>A coach’s work is subtle(difficult to analyse or describe); it enables the team to succeed. Coaches help the team start their process by arranging for a shared workspace and making sure that the team includes the right people. They help set up conditions for energized work, and they assist the team in creating an informative workspace.</a:t>
            </a:r>
          </a:p>
          <a:p>
            <a:pPr algn="just"/>
            <a:r>
              <a:rPr lang="en-IN" dirty="0"/>
              <a:t>One of the most important things the </a:t>
            </a:r>
            <a:r>
              <a:rPr lang="en-IN" b="1" dirty="0"/>
              <a:t>coaches can do is to help the team interact with the rest of the organization</a:t>
            </a:r>
            <a:r>
              <a:rPr lang="en-IN" dirty="0"/>
              <a:t>. They </a:t>
            </a:r>
            <a:r>
              <a:rPr lang="en-IN" b="1" dirty="0"/>
              <a:t>help the team generate organizational trust and goodwill, and they often take responsibility for any reporting needed.</a:t>
            </a:r>
            <a:r>
              <a:rPr lang="en-IN" dirty="0"/>
              <a:t> </a:t>
            </a:r>
          </a:p>
          <a:p>
            <a:pPr algn="just"/>
            <a:r>
              <a:rPr lang="en-IN" b="1" dirty="0"/>
              <a:t>Coaches also help the team members maintain their self-discipline, helping them remain in control of challenging practices such as risk management, test-driven development, slack, and incremental design and architecture.</a:t>
            </a:r>
          </a:p>
        </p:txBody>
      </p:sp>
    </p:spTree>
    <p:extLst>
      <p:ext uri="{BB962C8B-B14F-4D97-AF65-F5344CB8AC3E}">
        <p14:creationId xmlns:p14="http://schemas.microsoft.com/office/powerpoint/2010/main" val="3396290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457200"/>
            <a:ext cx="8991600" cy="6248400"/>
          </a:xfrm>
        </p:spPr>
        <p:txBody>
          <a:bodyPr>
            <a:noAutofit/>
          </a:bodyPr>
          <a:lstStyle/>
          <a:p>
            <a:pPr marL="0" indent="0" algn="just">
              <a:buNone/>
            </a:pPr>
            <a:r>
              <a:rPr lang="en-IN" sz="2800" b="1" dirty="0"/>
              <a:t>The programmer-coach</a:t>
            </a:r>
          </a:p>
          <a:p>
            <a:pPr algn="just"/>
            <a:r>
              <a:rPr lang="en-IN" sz="1800" dirty="0"/>
              <a:t>Every team needs a programmer-coach to help the other programmers with XP’s technical practices. </a:t>
            </a:r>
            <a:r>
              <a:rPr lang="en-IN" sz="1800" b="1" dirty="0"/>
              <a:t>Programmer-coaches are often senior developers and may have titles such as “technical lead” or “architect.” </a:t>
            </a:r>
            <a:r>
              <a:rPr lang="en-IN" sz="1800" dirty="0"/>
              <a:t>They can even be functional managers. While some programmer-coaches make good all-around coaches, others require the assistance of a project manager.</a:t>
            </a:r>
          </a:p>
          <a:p>
            <a:pPr algn="just"/>
            <a:r>
              <a:rPr lang="en-IN" sz="1800" dirty="0"/>
              <a:t>Programmer-coaches also </a:t>
            </a:r>
            <a:r>
              <a:rPr lang="en-IN" sz="1800" b="1" dirty="0"/>
              <a:t>act as normal programmers and participate fully in software development.</a:t>
            </a:r>
          </a:p>
          <a:p>
            <a:pPr marL="0" indent="0" algn="just">
              <a:buNone/>
            </a:pPr>
            <a:endParaRPr lang="en-IN" sz="1800" b="1" dirty="0"/>
          </a:p>
          <a:p>
            <a:pPr marL="0" indent="0" algn="just">
              <a:buNone/>
            </a:pPr>
            <a:r>
              <a:rPr lang="en-IN" sz="2400" b="1" dirty="0"/>
              <a:t>The project manager </a:t>
            </a:r>
          </a:p>
          <a:p>
            <a:pPr algn="just"/>
            <a:r>
              <a:rPr lang="en-IN" sz="1800" dirty="0"/>
              <a:t>Project managers </a:t>
            </a:r>
            <a:r>
              <a:rPr lang="en-IN" sz="1800" b="1" dirty="0"/>
              <a:t>help the team work with the rest of the organization</a:t>
            </a:r>
            <a:r>
              <a:rPr lang="en-IN" sz="1800" dirty="0"/>
              <a:t>. They are usually </a:t>
            </a:r>
            <a:r>
              <a:rPr lang="en-IN" sz="1800" b="1" dirty="0"/>
              <a:t>good at coaching non-programming practices</a:t>
            </a:r>
            <a:r>
              <a:rPr lang="en-IN" sz="1800" dirty="0"/>
              <a:t>. Some functional managers fit into this role as well.</a:t>
            </a:r>
          </a:p>
          <a:p>
            <a:pPr algn="just"/>
            <a:r>
              <a:rPr lang="en-IN" sz="1800" dirty="0"/>
              <a:t>However, most project managers lack the technical expertise to coach XP’s programming practices, which necessitates the assistance of a programmer-coach. </a:t>
            </a:r>
          </a:p>
          <a:p>
            <a:pPr algn="just"/>
            <a:r>
              <a:rPr lang="en-IN" sz="1800" dirty="0"/>
              <a:t>Project managers may also </a:t>
            </a:r>
            <a:r>
              <a:rPr lang="en-IN" sz="1800" b="1" dirty="0"/>
              <a:t>double as customers</a:t>
            </a:r>
            <a:r>
              <a:rPr lang="en-IN" sz="1800" dirty="0"/>
              <a:t>.</a:t>
            </a:r>
          </a:p>
          <a:p>
            <a:pPr algn="just"/>
            <a:r>
              <a:rPr lang="en-IN" sz="1800" dirty="0"/>
              <a:t>NOTE: Include a programmer-coach and consider including a project manager</a:t>
            </a:r>
          </a:p>
        </p:txBody>
      </p:sp>
    </p:spTree>
    <p:extLst>
      <p:ext uri="{BB962C8B-B14F-4D97-AF65-F5344CB8AC3E}">
        <p14:creationId xmlns:p14="http://schemas.microsoft.com/office/powerpoint/2010/main" val="296455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85000" lnSpcReduction="20000"/>
          </a:bodyPr>
          <a:lstStyle/>
          <a:p>
            <a:pPr marL="0" indent="0">
              <a:buNone/>
            </a:pPr>
            <a:r>
              <a:rPr lang="en-IN" b="1" dirty="0"/>
              <a:t>Other Team Members</a:t>
            </a:r>
          </a:p>
          <a:p>
            <a:pPr marL="0" indent="0">
              <a:buNone/>
            </a:pPr>
            <a:r>
              <a:rPr lang="en-IN" dirty="0"/>
              <a:t>An XP team should include exactly the expertise necessary to complete the project  successfully and cost-effectively. </a:t>
            </a:r>
          </a:p>
          <a:p>
            <a:pPr marL="0" indent="0">
              <a:buNone/>
            </a:pPr>
            <a:endParaRPr lang="en-IN" dirty="0"/>
          </a:p>
          <a:p>
            <a:pPr marL="0" indent="0">
              <a:buNone/>
            </a:pPr>
            <a:r>
              <a:rPr lang="en-IN" b="1" dirty="0"/>
              <a:t>The Project Community</a:t>
            </a:r>
          </a:p>
          <a:p>
            <a:r>
              <a:rPr lang="en-IN" dirty="0"/>
              <a:t>Projects don’t live in a </a:t>
            </a:r>
            <a:r>
              <a:rPr lang="en-IN" dirty="0" err="1"/>
              <a:t>vaccuum</a:t>
            </a:r>
            <a:r>
              <a:rPr lang="en-IN" dirty="0"/>
              <a:t>; every team has an ecosystem surrounding it. This ecosystem extends beyond the team to the project community, which includes everyone who affects or is affected by the project.</a:t>
            </a:r>
          </a:p>
          <a:p>
            <a:r>
              <a:rPr lang="en-IN" dirty="0"/>
              <a:t>Keep this community in mind as you begin your XP project, as everybody within it can have an impact on your success</a:t>
            </a:r>
          </a:p>
          <a:p>
            <a:r>
              <a:rPr lang="en-IN" dirty="0"/>
              <a:t>Two members of your project community that you may forget to consider are your organization’s Human Resources and Facilities departments. Human Resources often handles performance reviews and compensation. Their mechanisms may not be compatible with XP’s team-based effort. Similarly, in order to use XP, you’ll need the help of Facilities to create an open workspace</a:t>
            </a:r>
          </a:p>
        </p:txBody>
      </p:sp>
    </p:spTree>
    <p:extLst>
      <p:ext uri="{BB962C8B-B14F-4D97-AF65-F5344CB8AC3E}">
        <p14:creationId xmlns:p14="http://schemas.microsoft.com/office/powerpoint/2010/main" val="3677876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9067800" cy="6477000"/>
          </a:xfrm>
        </p:spPr>
        <p:txBody>
          <a:bodyPr>
            <a:normAutofit fontScale="77500" lnSpcReduction="20000"/>
          </a:bodyPr>
          <a:lstStyle/>
          <a:p>
            <a:pPr marL="0" indent="0">
              <a:buNone/>
            </a:pPr>
            <a:r>
              <a:rPr lang="en-IN" sz="3400" b="1" dirty="0"/>
              <a:t>Stakeholders</a:t>
            </a:r>
          </a:p>
          <a:p>
            <a:r>
              <a:rPr lang="en-IN" dirty="0"/>
              <a:t>Stakeholders form a large subset of your project community. Not only are they affected by your project, they have an active interest in its success. </a:t>
            </a:r>
          </a:p>
          <a:p>
            <a:r>
              <a:rPr lang="en-IN" b="1" dirty="0"/>
              <a:t>Stakeholders may include end users, purchasers, managers, and executives</a:t>
            </a:r>
            <a:r>
              <a:rPr lang="en-IN" dirty="0"/>
              <a:t>. Although they don’t participate in day-to-day development, do invite them to attend each iteration demo. </a:t>
            </a:r>
          </a:p>
          <a:p>
            <a:r>
              <a:rPr lang="en-IN" dirty="0"/>
              <a:t>The on-site customers particularly the </a:t>
            </a:r>
            <a:r>
              <a:rPr lang="en-IN" b="1" dirty="0"/>
              <a:t>product manager—are responsible for understanding the needs of your stakeholders</a:t>
            </a:r>
            <a:r>
              <a:rPr lang="en-IN" dirty="0"/>
              <a:t>, deciding which needs are most important, and knowing how to best meet those needs.</a:t>
            </a:r>
          </a:p>
          <a:p>
            <a:endParaRPr lang="en-IN" dirty="0"/>
          </a:p>
          <a:p>
            <a:pPr marL="0" indent="0">
              <a:buNone/>
            </a:pPr>
            <a:r>
              <a:rPr lang="en-IN" sz="3400" b="1" dirty="0"/>
              <a:t>The executive sponsor </a:t>
            </a:r>
          </a:p>
          <a:p>
            <a:r>
              <a:rPr lang="en-IN" dirty="0"/>
              <a:t>The executive sponsor is particularly important: he holds the purse strings for your project.</a:t>
            </a:r>
          </a:p>
          <a:p>
            <a:r>
              <a:rPr lang="en-IN" dirty="0"/>
              <a:t>Take extra care to identify your executive sponsor and understand what he wants from your project. He’s your ultimate customer. Be sure to provide him with regular demos and confirm that the project is proceeding according to his expectations.</a:t>
            </a:r>
          </a:p>
        </p:txBody>
      </p:sp>
    </p:spTree>
    <p:extLst>
      <p:ext uri="{BB962C8B-B14F-4D97-AF65-F5344CB8AC3E}">
        <p14:creationId xmlns:p14="http://schemas.microsoft.com/office/powerpoint/2010/main" val="3132274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understanding</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(Is anything) </a:t>
            </a:r>
          </a:p>
          <a:p>
            <a:pPr marL="0" indent="0">
              <a:buNone/>
            </a:pPr>
            <a:r>
              <a:rPr lang="en-IN" b="1" dirty="0"/>
              <a:t>Beyond Deadlines </a:t>
            </a:r>
          </a:p>
          <a:p>
            <a:r>
              <a:rPr lang="en-IN" dirty="0"/>
              <a:t>There has to be more to success than meeting deadlines... but what?</a:t>
            </a:r>
          </a:p>
          <a:p>
            <a:r>
              <a:rPr lang="en-IN" dirty="0"/>
              <a:t>When I was a kid, I was happy just to play around. I loved the challenge of programming.</a:t>
            </a:r>
          </a:p>
          <a:p>
            <a:r>
              <a:rPr lang="en-IN" dirty="0"/>
              <a:t>When I got a program to work, it was a major victory. Back then, even a program that didn’t work was a success of some sort, as long as I had fun writing it. My definition of success </a:t>
            </a:r>
            <a:r>
              <a:rPr lang="en-IN" dirty="0" err="1"/>
              <a:t>centered</a:t>
            </a:r>
            <a:r>
              <a:rPr lang="en-IN" dirty="0"/>
              <a:t> on personal rewards</a:t>
            </a:r>
          </a:p>
        </p:txBody>
      </p:sp>
    </p:spTree>
    <p:extLst>
      <p:ext uri="{BB962C8B-B14F-4D97-AF65-F5344CB8AC3E}">
        <p14:creationId xmlns:p14="http://schemas.microsoft.com/office/powerpoint/2010/main" val="40430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IN" sz="3600" dirty="0"/>
              <a:t>XP PRACTICES BY ROLE</a:t>
            </a:r>
          </a:p>
        </p:txBody>
      </p:sp>
      <p:sp>
        <p:nvSpPr>
          <p:cNvPr id="3" name="Content Placeholder 2"/>
          <p:cNvSpPr>
            <a:spLocks noGrp="1"/>
          </p:cNvSpPr>
          <p:nvPr>
            <p:ph idx="1"/>
          </p:nvPr>
        </p:nvSpPr>
        <p:spPr>
          <a:xfrm>
            <a:off x="228600" y="1295400"/>
            <a:ext cx="8686800" cy="5105400"/>
          </a:xfrm>
        </p:spPr>
        <p:txBody>
          <a:bodyPr>
            <a:normAutofit/>
          </a:bodyPr>
          <a:lstStyle/>
          <a:p>
            <a:r>
              <a:rPr lang="en-IN" sz="2400" dirty="0"/>
              <a:t>The following table shows the practices you should learn to practice XP. You can always learn more,</a:t>
            </a:r>
          </a:p>
          <a:p>
            <a:r>
              <a:rPr lang="en-IN" sz="2400" dirty="0"/>
              <a:t>of course! In particular, if you’re in a leadership role (or would like to be), you should study all the practices.</a:t>
            </a:r>
          </a:p>
          <a:p>
            <a:r>
              <a:rPr lang="en-IN" sz="2400" dirty="0"/>
              <a:t>Table 3-6. XP Practices by role</a:t>
            </a:r>
          </a:p>
        </p:txBody>
      </p:sp>
    </p:spTree>
    <p:extLst>
      <p:ext uri="{BB962C8B-B14F-4D97-AF65-F5344CB8AC3E}">
        <p14:creationId xmlns:p14="http://schemas.microsoft.com/office/powerpoint/2010/main" val="3480718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39084" cy="458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6758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575"/>
            <a:ext cx="6705600" cy="7231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9670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91600" cy="6001643"/>
          </a:xfrm>
          <a:prstGeom prst="rect">
            <a:avLst/>
          </a:prstGeom>
        </p:spPr>
        <p:txBody>
          <a:bodyPr wrap="square">
            <a:spAutoFit/>
          </a:bodyPr>
          <a:lstStyle/>
          <a:p>
            <a:r>
              <a:rPr lang="en-IN" sz="2000" b="1" dirty="0"/>
              <a:t>Filling Roles</a:t>
            </a:r>
          </a:p>
          <a:p>
            <a:r>
              <a:rPr lang="en-IN" sz="2000" dirty="0"/>
              <a:t>The </a:t>
            </a:r>
            <a:r>
              <a:rPr lang="en-IN" sz="2000" b="1" dirty="0"/>
              <a:t>makeup of your team will probably depend more on your organization’s traditions </a:t>
            </a:r>
            <a:r>
              <a:rPr lang="en-IN" sz="2000" dirty="0"/>
              <a:t>than on anything else.</a:t>
            </a:r>
          </a:p>
          <a:p>
            <a:r>
              <a:rPr lang="en-IN" sz="2000" dirty="0"/>
              <a:t>In other words</a:t>
            </a:r>
            <a:r>
              <a:rPr lang="en-IN" sz="2000" b="1" dirty="0"/>
              <a:t>, if project managers and testers are typical for your organization, include them. If they’re not, you don’t necessarily need to hire them</a:t>
            </a:r>
            <a:r>
              <a:rPr lang="en-IN" sz="2000" dirty="0"/>
              <a:t>. You don’t have to have one person for each role— </a:t>
            </a:r>
            <a:r>
              <a:rPr lang="en-IN" sz="2000" b="1" dirty="0"/>
              <a:t>some people can fill multiple roles</a:t>
            </a:r>
            <a:r>
              <a:rPr lang="en-IN" sz="2000" dirty="0"/>
              <a:t>. </a:t>
            </a:r>
          </a:p>
          <a:p>
            <a:r>
              <a:rPr lang="en-IN" sz="2000" dirty="0"/>
              <a:t>Just keep in mind that someone has to perform those duties even if no one has a specific job title saying so.</a:t>
            </a:r>
          </a:p>
          <a:p>
            <a:endParaRPr lang="en-IN" dirty="0"/>
          </a:p>
          <a:p>
            <a:r>
              <a:rPr lang="en-IN" sz="2000" b="1" dirty="0"/>
              <a:t>At a minimum, however, one person clearly designated as “product manager”</a:t>
            </a:r>
          </a:p>
          <a:p>
            <a:r>
              <a:rPr lang="en-IN" sz="2000" b="1" dirty="0"/>
              <a:t>(who may do other customer-y things) and one person clearly defined as “programmer-coach” (who also does programmer-y things).</a:t>
            </a:r>
          </a:p>
          <a:p>
            <a:endParaRPr lang="en-IN" sz="2000" b="1" dirty="0"/>
          </a:p>
          <a:p>
            <a:r>
              <a:rPr lang="en-IN" dirty="0"/>
              <a:t>Product managers are usually domain experts and can often fill the project manager’s shoes, too. </a:t>
            </a:r>
          </a:p>
          <a:p>
            <a:r>
              <a:rPr lang="en-IN" dirty="0"/>
              <a:t>One of the customers may be able to play the role of interaction designer, possibly with the help of a UI programmer. </a:t>
            </a:r>
          </a:p>
          <a:p>
            <a:r>
              <a:rPr lang="en-IN" dirty="0"/>
              <a:t>On the programming side, many programmers are generalists and understand a variety of technologies. In the absence of testers, both programmers and customers should pick up the slack.</a:t>
            </a:r>
          </a:p>
        </p:txBody>
      </p:sp>
    </p:spTree>
    <p:extLst>
      <p:ext uri="{BB962C8B-B14F-4D97-AF65-F5344CB8AC3E}">
        <p14:creationId xmlns:p14="http://schemas.microsoft.com/office/powerpoint/2010/main" val="26451731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Autofit/>
          </a:bodyPr>
          <a:lstStyle/>
          <a:p>
            <a:pPr marL="0" indent="0" algn="just">
              <a:buNone/>
            </a:pPr>
            <a:r>
              <a:rPr lang="en-IN" sz="2400" b="1" dirty="0"/>
              <a:t>Team Size</a:t>
            </a:r>
          </a:p>
          <a:p>
            <a:pPr algn="just"/>
            <a:r>
              <a:rPr lang="en-IN" sz="2000" dirty="0"/>
              <a:t>The guidelines in this book assume teams with 4 to 10 programmers (5 to 20 total team members). For new teams, four to six programmers is a good starting point.</a:t>
            </a:r>
          </a:p>
          <a:p>
            <a:pPr algn="just"/>
            <a:r>
              <a:rPr lang="en-IN" sz="2000" dirty="0"/>
              <a:t>Applying the staffing guidelines to a team of 6 programmers produces a team that also includes 4 customers, 1 tester, and a project manager, for a total team size of 12 people. Twelve people turns out to be a natural limit for team collaboration.</a:t>
            </a:r>
          </a:p>
          <a:p>
            <a:pPr algn="just"/>
            <a:r>
              <a:rPr lang="en-IN" sz="2000" dirty="0"/>
              <a:t>XP teams can be as small as one experienced programmer and one product manager, but full XP might be overkill for such a small team. The smallest team I would use with full XP consists of five people: four programmers (one acting as coach)and one product manager (who also acts as project manager, domain expert, and tester). </a:t>
            </a:r>
          </a:p>
          <a:p>
            <a:pPr algn="just"/>
            <a:r>
              <a:rPr lang="en-IN" sz="2000" dirty="0"/>
              <a:t>A team of this size might find that the product manager is overburdened; if so, the  programmers will have to pitch in. Adding </a:t>
            </a:r>
            <a:r>
              <a:rPr lang="en-IN" sz="2000" dirty="0" err="1"/>
              <a:t>adomain</a:t>
            </a:r>
            <a:r>
              <a:rPr lang="en-IN" sz="2000" dirty="0"/>
              <a:t> expert or tester will help.</a:t>
            </a:r>
          </a:p>
          <a:p>
            <a:pPr algn="just"/>
            <a:r>
              <a:rPr lang="en-IN" sz="2000" dirty="0"/>
              <a:t>On the other end of the spectrum, starting with 10 programmers produces a 20-person team that includes 6 customers, 3 testers, and a project manager. </a:t>
            </a:r>
          </a:p>
          <a:p>
            <a:pPr algn="just"/>
            <a:r>
              <a:rPr lang="en-IN" sz="2000" dirty="0"/>
              <a:t>You can create even larger XP teams, but they require special practices that are out of the scope of this book.</a:t>
            </a:r>
          </a:p>
          <a:p>
            <a:pPr algn="just"/>
            <a:endParaRPr lang="en-IN" sz="2000" dirty="0"/>
          </a:p>
        </p:txBody>
      </p:sp>
    </p:spTree>
    <p:extLst>
      <p:ext uri="{BB962C8B-B14F-4D97-AF65-F5344CB8AC3E}">
        <p14:creationId xmlns:p14="http://schemas.microsoft.com/office/powerpoint/2010/main" val="6612681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Autofit/>
          </a:bodyPr>
          <a:lstStyle/>
          <a:p>
            <a:pPr algn="just"/>
            <a:r>
              <a:rPr lang="en-IN" sz="2400" dirty="0"/>
              <a:t>Before you scale your team to more than 12 people, however, remember that large teams incur extra communication and process overhead, and thus reduce individual productivity. The combined overhead might even reduce overall productivity. </a:t>
            </a:r>
          </a:p>
          <a:p>
            <a:pPr algn="just"/>
            <a:r>
              <a:rPr lang="en-IN" sz="2400" dirty="0"/>
              <a:t>If possible, hire more experienced, more productive team members rather than scaling to a large team.</a:t>
            </a:r>
          </a:p>
          <a:p>
            <a:pPr algn="just"/>
            <a:r>
              <a:rPr lang="en-IN" sz="2400" dirty="0"/>
              <a:t>A 20-person team is advanced XP. Avoid creating a team of this size until your organization has had extended success with a smaller team. If you’re working with a team of this size, continuous review, adjustment, and an experienced coach are critical.</a:t>
            </a:r>
          </a:p>
        </p:txBody>
      </p:sp>
    </p:spTree>
    <p:extLst>
      <p:ext uri="{BB962C8B-B14F-4D97-AF65-F5344CB8AC3E}">
        <p14:creationId xmlns:p14="http://schemas.microsoft.com/office/powerpoint/2010/main" val="23345696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Autofit/>
          </a:bodyPr>
          <a:lstStyle/>
          <a:p>
            <a:pPr marL="0" indent="0" algn="just">
              <a:buNone/>
            </a:pPr>
            <a:r>
              <a:rPr lang="en-IN" sz="2400" b="1" dirty="0"/>
              <a:t>Full-Time Team Members</a:t>
            </a:r>
          </a:p>
          <a:p>
            <a:pPr algn="just"/>
            <a:r>
              <a:rPr lang="en-IN" sz="2000" dirty="0"/>
              <a:t>All the team members should sit with the team full-time and give the project their complete attention. This particularly applies to customers, who are often surprised by the level of involvement XP requires of them.</a:t>
            </a:r>
          </a:p>
          <a:p>
            <a:pPr algn="just"/>
            <a:r>
              <a:rPr lang="en-IN" sz="2000" dirty="0"/>
              <a:t>Some organizations like to assign people to multiple projects simultaneously. </a:t>
            </a:r>
          </a:p>
          <a:p>
            <a:pPr algn="just"/>
            <a:r>
              <a:rPr lang="en-IN" sz="2000" dirty="0"/>
              <a:t>You can bring someone in to consult on a problem temporarily. However, while she works with the team, she should be fully engaged and available.</a:t>
            </a:r>
          </a:p>
          <a:p>
            <a:pPr algn="just"/>
            <a:endParaRPr lang="en-IN" sz="2000" dirty="0"/>
          </a:p>
        </p:txBody>
      </p:sp>
    </p:spTree>
    <p:extLst>
      <p:ext uri="{BB962C8B-B14F-4D97-AF65-F5344CB8AC3E}">
        <p14:creationId xmlns:p14="http://schemas.microsoft.com/office/powerpoint/2010/main" val="9442723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09600"/>
          </a:xfrm>
        </p:spPr>
        <p:txBody>
          <a:bodyPr>
            <a:normAutofit fontScale="90000"/>
          </a:bodyPr>
          <a:lstStyle/>
          <a:p>
            <a:r>
              <a:rPr lang="en-IN" sz="3600" dirty="0"/>
              <a:t>XP Concepts</a:t>
            </a:r>
          </a:p>
        </p:txBody>
      </p:sp>
      <p:sp>
        <p:nvSpPr>
          <p:cNvPr id="4" name="Rectangle 3"/>
          <p:cNvSpPr/>
          <p:nvPr/>
        </p:nvSpPr>
        <p:spPr>
          <a:xfrm>
            <a:off x="152400" y="609600"/>
            <a:ext cx="8839200" cy="3046988"/>
          </a:xfrm>
          <a:prstGeom prst="rect">
            <a:avLst/>
          </a:prstGeom>
        </p:spPr>
        <p:txBody>
          <a:bodyPr wrap="square">
            <a:spAutoFit/>
          </a:bodyPr>
          <a:lstStyle/>
          <a:p>
            <a:pPr algn="just"/>
            <a:r>
              <a:rPr lang="en-IN" sz="2400" b="1" dirty="0"/>
              <a:t>Refactoring</a:t>
            </a:r>
          </a:p>
          <a:p>
            <a:pPr algn="just"/>
            <a:r>
              <a:rPr lang="en-IN" sz="2400" dirty="0"/>
              <a:t>There are multiple ways of expressing the same concept in source code. Some are better than others. Refactoring is the process of changing the structure of code—rephrasing it—without changing its meaning or behaviour. It’s used to improve code quality, to fight off software’s unavoidable entropy, and to ease adding new features</a:t>
            </a:r>
          </a:p>
          <a:p>
            <a:pPr algn="just"/>
            <a:endParaRPr lang="en-IN" sz="2400" dirty="0"/>
          </a:p>
          <a:p>
            <a:pPr algn="just"/>
            <a:endParaRPr lang="en-IN" sz="2400" dirty="0"/>
          </a:p>
        </p:txBody>
      </p:sp>
    </p:spTree>
    <p:extLst>
      <p:ext uri="{BB962C8B-B14F-4D97-AF65-F5344CB8AC3E}">
        <p14:creationId xmlns:p14="http://schemas.microsoft.com/office/powerpoint/2010/main" val="906213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144000" cy="7417415"/>
          </a:xfrm>
          <a:prstGeom prst="rect">
            <a:avLst/>
          </a:prstGeom>
        </p:spPr>
        <p:txBody>
          <a:bodyPr wrap="square">
            <a:spAutoFit/>
          </a:bodyPr>
          <a:lstStyle/>
          <a:p>
            <a:r>
              <a:rPr lang="en-IN" sz="2800" u="sng" dirty="0"/>
              <a:t>Technical Debt</a:t>
            </a:r>
          </a:p>
          <a:p>
            <a:r>
              <a:rPr lang="en-IN" sz="2800" dirty="0"/>
              <a:t>Imagine a customer rushing down the hallway to your desk. “It’s a bug!” she cries, out of breath. “We have to fix it now.” You can think of two solutions: the right way and the fast</a:t>
            </a:r>
          </a:p>
          <a:p>
            <a:r>
              <a:rPr lang="en-IN" sz="2800" dirty="0"/>
              <a:t>way. You just know she’ll watch over your shoulder until you fix it. </a:t>
            </a:r>
          </a:p>
          <a:p>
            <a:r>
              <a:rPr lang="en-IN" sz="2800" dirty="0"/>
              <a:t>So you choose the fast way, ignoring the little itchy feeling that you’re making the code a bit messier.</a:t>
            </a:r>
          </a:p>
          <a:p>
            <a:r>
              <a:rPr lang="en-IN" sz="2800" dirty="0"/>
              <a:t>Technical debt is the total amount of less-than-perfect design and implementation decisions in your project.</a:t>
            </a:r>
          </a:p>
          <a:p>
            <a:r>
              <a:rPr lang="en-IN" sz="2800" b="1" dirty="0"/>
              <a:t>This includes quick and dirty hacks intended just to get something working right now! and design decisions that may no longer apply due to business changes.  </a:t>
            </a:r>
          </a:p>
          <a:p>
            <a:r>
              <a:rPr lang="en-IN" sz="2800" dirty="0"/>
              <a:t>Technical debt can even come from development practices such as an </a:t>
            </a:r>
            <a:r>
              <a:rPr lang="en-IN" sz="2800" b="1" dirty="0"/>
              <a:t>unwieldy build process or incomplete test coverage. </a:t>
            </a:r>
          </a:p>
          <a:p>
            <a:endParaRPr lang="en-IN" sz="2800" dirty="0"/>
          </a:p>
        </p:txBody>
      </p:sp>
    </p:spTree>
    <p:extLst>
      <p:ext uri="{BB962C8B-B14F-4D97-AF65-F5344CB8AC3E}">
        <p14:creationId xmlns:p14="http://schemas.microsoft.com/office/powerpoint/2010/main" val="1222961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
            <a:ext cx="9220200" cy="7109639"/>
          </a:xfrm>
          <a:prstGeom prst="rect">
            <a:avLst/>
          </a:prstGeom>
        </p:spPr>
        <p:txBody>
          <a:bodyPr wrap="square">
            <a:spAutoFit/>
          </a:bodyPr>
          <a:lstStyle/>
          <a:p>
            <a:pPr algn="just"/>
            <a:r>
              <a:rPr lang="en-IN" sz="2400" b="1" dirty="0"/>
              <a:t>These dark corners of poor formatting, unintelligible control</a:t>
            </a:r>
          </a:p>
          <a:p>
            <a:pPr algn="just"/>
            <a:r>
              <a:rPr lang="en-IN" sz="2400" b="1" dirty="0"/>
              <a:t>flow, and insufficient testing breed bugs.</a:t>
            </a:r>
          </a:p>
          <a:p>
            <a:pPr algn="just"/>
            <a:r>
              <a:rPr lang="en-IN" sz="2400" dirty="0"/>
              <a:t>The bill for this debt often comes in the form of higher maintenance costs. There may not be a single lump sum to pay, but simple tasks that ought to take minutes may stretch into hours or afternoons. </a:t>
            </a:r>
          </a:p>
          <a:p>
            <a:pPr algn="just"/>
            <a:r>
              <a:rPr lang="en-IN" sz="2400" dirty="0"/>
              <a:t>Left unchecked, technical debt grows to overwhelm (have a strong emotional effect) software projects. </a:t>
            </a:r>
          </a:p>
          <a:p>
            <a:pPr algn="just"/>
            <a:r>
              <a:rPr lang="en-IN" sz="2400" dirty="0"/>
              <a:t>Software costs millions of dollars to develop, and even small projects cost hundreds of thousands. </a:t>
            </a:r>
          </a:p>
          <a:p>
            <a:pPr algn="just"/>
            <a:r>
              <a:rPr lang="en-IN" sz="2400" dirty="0"/>
              <a:t>It’s foolish to throw away that investment and rewrite the software, but it happens all the time. Why? </a:t>
            </a:r>
          </a:p>
          <a:p>
            <a:pPr algn="just"/>
            <a:r>
              <a:rPr lang="en-IN" sz="2400" dirty="0"/>
              <a:t>Unchecked technical debt makes the software more expensive to modify than to re-implement. </a:t>
            </a:r>
          </a:p>
          <a:p>
            <a:pPr algn="just"/>
            <a:r>
              <a:rPr lang="en-IN" sz="2400" dirty="0"/>
              <a:t>What a waste.</a:t>
            </a:r>
          </a:p>
          <a:p>
            <a:pPr algn="just"/>
            <a:r>
              <a:rPr lang="en-IN" sz="2400" dirty="0"/>
              <a:t>XP takes a fanatical approach to technical debt. The key to managing it is to be constantly vigilant. </a:t>
            </a:r>
          </a:p>
          <a:p>
            <a:pPr algn="just"/>
            <a:r>
              <a:rPr lang="en-IN" sz="2400" dirty="0"/>
              <a:t>Avoid shortcuts, use simple design, refactor relentlessly(</a:t>
            </a:r>
            <a:r>
              <a:rPr lang="en-IN" sz="2400" dirty="0" err="1"/>
              <a:t>continuosly</a:t>
            </a:r>
            <a:r>
              <a:rPr lang="en-IN" sz="2400" dirty="0"/>
              <a:t>) . in short, apply XP’s</a:t>
            </a:r>
          </a:p>
          <a:p>
            <a:pPr algn="just"/>
            <a:r>
              <a:rPr lang="en-IN" sz="2400" dirty="0"/>
              <a:t>development practices</a:t>
            </a:r>
          </a:p>
        </p:txBody>
      </p:sp>
    </p:spTree>
    <p:extLst>
      <p:ext uri="{BB962C8B-B14F-4D97-AF65-F5344CB8AC3E}">
        <p14:creationId xmlns:p14="http://schemas.microsoft.com/office/powerpoint/2010/main" val="3816235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57800"/>
            <a:ext cx="8229600" cy="868363"/>
          </a:xfrm>
        </p:spPr>
        <p:txBody>
          <a:bodyPr/>
          <a:lstStyle/>
          <a:p>
            <a:pPr algn="ctr"/>
            <a:r>
              <a:rPr lang="en-IN" dirty="0"/>
              <a:t>Figure 1-1. Types of success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143000"/>
            <a:ext cx="3657600" cy="377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9809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0"/>
            <a:ext cx="8839200" cy="5693866"/>
          </a:xfrm>
          <a:prstGeom prst="rect">
            <a:avLst/>
          </a:prstGeom>
        </p:spPr>
        <p:txBody>
          <a:bodyPr wrap="square">
            <a:spAutoFit/>
          </a:bodyPr>
          <a:lstStyle/>
          <a:p>
            <a:r>
              <a:rPr lang="en-IN" sz="2800" b="1" dirty="0"/>
              <a:t>Timeboxing</a:t>
            </a:r>
          </a:p>
          <a:p>
            <a:r>
              <a:rPr lang="en-IN" sz="2800" dirty="0"/>
              <a:t>Some activities invariably stretch to fill the available time. There’s always a bit more </a:t>
            </a:r>
            <a:r>
              <a:rPr lang="en-IN" sz="2800" b="1" dirty="0"/>
              <a:t>polish you can put on a program or a bit more design</a:t>
            </a:r>
            <a:r>
              <a:rPr lang="en-IN" sz="2800" dirty="0"/>
              <a:t> you can discuss in a meeting</a:t>
            </a:r>
          </a:p>
          <a:p>
            <a:r>
              <a:rPr lang="en-IN" sz="2800" dirty="0"/>
              <a:t>Recognizing the point at which you have enough information is not easy.</a:t>
            </a:r>
          </a:p>
          <a:p>
            <a:r>
              <a:rPr lang="en-IN" sz="2800" dirty="0"/>
              <a:t> If you use </a:t>
            </a:r>
            <a:r>
              <a:rPr lang="en-IN" sz="2800" dirty="0" err="1"/>
              <a:t>timeboxing</a:t>
            </a:r>
            <a:r>
              <a:rPr lang="en-IN" sz="2800" dirty="0"/>
              <a:t>, you </a:t>
            </a:r>
            <a:r>
              <a:rPr lang="en-IN" sz="2800" b="1" dirty="0"/>
              <a:t>set aside a specific block of time for your research or discussion and stop when your time is up</a:t>
            </a:r>
            <a:r>
              <a:rPr lang="en-IN" sz="2800" dirty="0"/>
              <a:t>, regardless of your progress.</a:t>
            </a:r>
          </a:p>
          <a:p>
            <a:r>
              <a:rPr lang="en-IN" sz="2800" dirty="0"/>
              <a:t>This is both difficult and valuable. It’s difficult to stop working on a problem when the solution may be seconds away. </a:t>
            </a:r>
            <a:r>
              <a:rPr lang="en-IN" sz="2800" b="1" dirty="0"/>
              <a:t>Timeboxing meetings, for example, can reduce wasted discussion.</a:t>
            </a:r>
          </a:p>
        </p:txBody>
      </p:sp>
    </p:spTree>
    <p:extLst>
      <p:ext uri="{BB962C8B-B14F-4D97-AF65-F5344CB8AC3E}">
        <p14:creationId xmlns:p14="http://schemas.microsoft.com/office/powerpoint/2010/main" val="36942211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228600"/>
            <a:ext cx="8991600" cy="6124754"/>
          </a:xfrm>
          <a:prstGeom prst="rect">
            <a:avLst/>
          </a:prstGeom>
        </p:spPr>
        <p:txBody>
          <a:bodyPr wrap="square">
            <a:spAutoFit/>
          </a:bodyPr>
          <a:lstStyle/>
          <a:p>
            <a:r>
              <a:rPr lang="en-IN" sz="2800" b="1" dirty="0"/>
              <a:t>The Last Responsible Moment</a:t>
            </a:r>
          </a:p>
          <a:p>
            <a:r>
              <a:rPr lang="en-IN" sz="2800" dirty="0"/>
              <a:t>XP teams delay commitment until the last responsible moment.</a:t>
            </a:r>
          </a:p>
          <a:p>
            <a:endParaRPr lang="en-IN" sz="2800" dirty="0"/>
          </a:p>
          <a:p>
            <a:r>
              <a:rPr lang="en-IN" sz="2800" dirty="0"/>
              <a:t>By delaying decisions until this crucial point, you increase the accuracy of your decisions, decrease your workload, and decrease the impact of changes. Why? </a:t>
            </a:r>
          </a:p>
          <a:p>
            <a:r>
              <a:rPr lang="en-IN" sz="2800" dirty="0"/>
              <a:t>A delay gives you time to increase the amount of information you have when you make a decision, which increases the likelihood it is a correct decision. </a:t>
            </a:r>
          </a:p>
          <a:p>
            <a:r>
              <a:rPr lang="en-IN" sz="2800" dirty="0"/>
              <a:t>That, in turn, decreases your workload by reducing the amount of rework that results from incorrect decisions. </a:t>
            </a:r>
          </a:p>
          <a:p>
            <a:r>
              <a:rPr lang="en-IN" sz="2800" dirty="0"/>
              <a:t>Changes are easier because they are less likely to invalidate decisions or incur additional rework.</a:t>
            </a:r>
          </a:p>
        </p:txBody>
      </p:sp>
    </p:spTree>
    <p:extLst>
      <p:ext uri="{BB962C8B-B14F-4D97-AF65-F5344CB8AC3E}">
        <p14:creationId xmlns:p14="http://schemas.microsoft.com/office/powerpoint/2010/main" val="7877777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3785652"/>
          </a:xfrm>
          <a:prstGeom prst="rect">
            <a:avLst/>
          </a:prstGeom>
        </p:spPr>
        <p:txBody>
          <a:bodyPr wrap="square">
            <a:spAutoFit/>
          </a:bodyPr>
          <a:lstStyle/>
          <a:p>
            <a:r>
              <a:rPr lang="en-IN" sz="2400" b="1" dirty="0"/>
              <a:t>Stories</a:t>
            </a:r>
          </a:p>
          <a:p>
            <a:r>
              <a:rPr lang="en-IN" sz="2400" dirty="0"/>
              <a:t>Stories represent self-contained, individual elements of the project. They tend to correspond to individual features and typically represent one or two days of work.</a:t>
            </a:r>
          </a:p>
          <a:p>
            <a:r>
              <a:rPr lang="en-IN" sz="2400" dirty="0"/>
              <a:t>Stories are customer-centric, describing the results in terms of business results. </a:t>
            </a:r>
          </a:p>
          <a:p>
            <a:r>
              <a:rPr lang="en-IN" sz="2400" dirty="0"/>
              <a:t>They’re not implementation details, nor are they full requirements specifications. They are traditionally just an index card’s worth of information used for scheduling purposes.</a:t>
            </a:r>
          </a:p>
          <a:p>
            <a:endParaRPr lang="en-IN" sz="2400" dirty="0"/>
          </a:p>
        </p:txBody>
      </p:sp>
    </p:spTree>
    <p:extLst>
      <p:ext uri="{BB962C8B-B14F-4D97-AF65-F5344CB8AC3E}">
        <p14:creationId xmlns:p14="http://schemas.microsoft.com/office/powerpoint/2010/main" val="18550680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8847"/>
            <a:ext cx="9067800" cy="5324535"/>
          </a:xfrm>
          <a:prstGeom prst="rect">
            <a:avLst/>
          </a:prstGeom>
        </p:spPr>
        <p:txBody>
          <a:bodyPr wrap="square">
            <a:spAutoFit/>
          </a:bodyPr>
          <a:lstStyle/>
          <a:p>
            <a:r>
              <a:rPr lang="en-IN" sz="2800" b="1" dirty="0"/>
              <a:t>Iterations</a:t>
            </a:r>
          </a:p>
          <a:p>
            <a:r>
              <a:rPr lang="en-IN" sz="2400" dirty="0"/>
              <a:t>An iteration is the full cycle of design-code-verify-release practiced by XP teams. </a:t>
            </a:r>
          </a:p>
          <a:p>
            <a:r>
              <a:rPr lang="en-IN" sz="2400" dirty="0"/>
              <a:t>It’s a </a:t>
            </a:r>
            <a:r>
              <a:rPr lang="en-IN" sz="2400" dirty="0" err="1"/>
              <a:t>timebox</a:t>
            </a:r>
            <a:r>
              <a:rPr lang="en-IN" sz="2400" dirty="0"/>
              <a:t> that is usually one to three weeks long. </a:t>
            </a:r>
          </a:p>
          <a:p>
            <a:r>
              <a:rPr lang="en-IN" sz="2400" dirty="0"/>
              <a:t>Each iteration begins with the customer selecting which stories the team will implement during the iteration, and it ends with the team producing software that the customer can install and use.</a:t>
            </a:r>
          </a:p>
          <a:p>
            <a:r>
              <a:rPr lang="en-IN" sz="2400" dirty="0"/>
              <a:t>The beginning of each iteration represents a point at which the customer can change the direction of the project. </a:t>
            </a:r>
          </a:p>
          <a:p>
            <a:r>
              <a:rPr lang="en-IN" sz="2400" dirty="0"/>
              <a:t>Smaller iterations allow more frequent adjustment. </a:t>
            </a:r>
          </a:p>
          <a:p>
            <a:r>
              <a:rPr lang="en-IN" sz="2400" dirty="0"/>
              <a:t>Fixed-size iterations provide a well-timed rhythm of development.</a:t>
            </a:r>
          </a:p>
          <a:p>
            <a:r>
              <a:rPr lang="en-IN" sz="2400" dirty="0"/>
              <a:t>Though it may seem that small and frequent iterations contain a lot of planning overhead, the amount of planning tends to be proportional to the length of the iteration</a:t>
            </a:r>
          </a:p>
        </p:txBody>
      </p:sp>
    </p:spTree>
    <p:extLst>
      <p:ext uri="{BB962C8B-B14F-4D97-AF65-F5344CB8AC3E}">
        <p14:creationId xmlns:p14="http://schemas.microsoft.com/office/powerpoint/2010/main" val="18870397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7297"/>
            <a:ext cx="9144000" cy="4585871"/>
          </a:xfrm>
          <a:prstGeom prst="rect">
            <a:avLst/>
          </a:prstGeom>
        </p:spPr>
        <p:txBody>
          <a:bodyPr wrap="square">
            <a:spAutoFit/>
          </a:bodyPr>
          <a:lstStyle/>
          <a:p>
            <a:r>
              <a:rPr lang="en-IN" sz="2800" b="1" dirty="0"/>
              <a:t>Velocity</a:t>
            </a:r>
          </a:p>
          <a:p>
            <a:r>
              <a:rPr lang="en-IN" sz="2400" dirty="0"/>
              <a:t>In well-designed systems, programmer estimates of effort tend to be consistent but not accurate. Programmers also experience interruptions that prevent effort estimates from corresponding to calendar time. </a:t>
            </a:r>
          </a:p>
          <a:p>
            <a:r>
              <a:rPr lang="en-IN" sz="2400" b="1" dirty="0"/>
              <a:t>Velocity is a simple way of mapping estimates to the calendar.</a:t>
            </a:r>
          </a:p>
          <a:p>
            <a:r>
              <a:rPr lang="en-IN" sz="2400" dirty="0"/>
              <a:t>It’s the total of the estimates for the stories finished in an iteration.</a:t>
            </a:r>
          </a:p>
          <a:p>
            <a:r>
              <a:rPr lang="en-IN" sz="2400" dirty="0"/>
              <a:t>In general, the team should be able to achieve the same velocity in every iteration.</a:t>
            </a:r>
          </a:p>
          <a:p>
            <a:r>
              <a:rPr lang="en-IN" sz="2400" b="1" dirty="0"/>
              <a:t>This allows the team to make iteration commitments and predict release dates.</a:t>
            </a:r>
            <a:r>
              <a:rPr lang="en-IN" sz="2400" dirty="0"/>
              <a:t> The units measured are deliberately vague(indefinite); velocity is a technique for converting effort estimates to calendar time and has no relation to productivity. </a:t>
            </a:r>
          </a:p>
        </p:txBody>
      </p:sp>
    </p:spTree>
    <p:extLst>
      <p:ext uri="{BB962C8B-B14F-4D97-AF65-F5344CB8AC3E}">
        <p14:creationId xmlns:p14="http://schemas.microsoft.com/office/powerpoint/2010/main" val="25975227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7297"/>
            <a:ext cx="9144000" cy="4216539"/>
          </a:xfrm>
          <a:prstGeom prst="rect">
            <a:avLst/>
          </a:prstGeom>
        </p:spPr>
        <p:txBody>
          <a:bodyPr wrap="square">
            <a:spAutoFit/>
          </a:bodyPr>
          <a:lstStyle/>
          <a:p>
            <a:r>
              <a:rPr lang="en-IN" sz="2800" b="1" dirty="0"/>
              <a:t>Theory of Constraints</a:t>
            </a:r>
          </a:p>
          <a:p>
            <a:r>
              <a:rPr lang="en-IN" sz="2400" dirty="0"/>
              <a:t>Every system has a single constraint that determines the overall throughput of the system. Regardless of how much work testers and customers do, many software teams can only complete their projects as quickly as the programmers can program them.</a:t>
            </a:r>
          </a:p>
          <a:p>
            <a:r>
              <a:rPr lang="en-IN" sz="2400" dirty="0"/>
              <a:t>If the rest of the team outpaces(ask them to work more faster)  the programmers, the work piles up, falls out of date and needs reworking, and slows the programmers further.</a:t>
            </a:r>
          </a:p>
          <a:p>
            <a:r>
              <a:rPr lang="en-IN" sz="2400" dirty="0"/>
              <a:t>Therefore, the programmers set the pace, and their estimates are used for planning. </a:t>
            </a:r>
          </a:p>
          <a:p>
            <a:endParaRPr lang="en-IN" sz="2400" dirty="0"/>
          </a:p>
        </p:txBody>
      </p:sp>
    </p:spTree>
    <p:extLst>
      <p:ext uri="{BB962C8B-B14F-4D97-AF65-F5344CB8AC3E}">
        <p14:creationId xmlns:p14="http://schemas.microsoft.com/office/powerpoint/2010/main" val="6032297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7404" y="152400"/>
            <a:ext cx="2023503" cy="523220"/>
          </a:xfrm>
          <a:prstGeom prst="rect">
            <a:avLst/>
          </a:prstGeom>
        </p:spPr>
        <p:txBody>
          <a:bodyPr wrap="none">
            <a:spAutoFit/>
          </a:bodyPr>
          <a:lstStyle/>
          <a:p>
            <a:r>
              <a:rPr lang="en-IN" sz="2800" b="1" dirty="0"/>
              <a:t>Adopting XP</a:t>
            </a:r>
          </a:p>
        </p:txBody>
      </p:sp>
      <p:sp>
        <p:nvSpPr>
          <p:cNvPr id="5" name="Rectangle 4"/>
          <p:cNvSpPr/>
          <p:nvPr/>
        </p:nvSpPr>
        <p:spPr>
          <a:xfrm>
            <a:off x="76200" y="675620"/>
            <a:ext cx="8915400" cy="5324535"/>
          </a:xfrm>
          <a:prstGeom prst="rect">
            <a:avLst/>
          </a:prstGeom>
        </p:spPr>
        <p:txBody>
          <a:bodyPr wrap="square">
            <a:spAutoFit/>
          </a:bodyPr>
          <a:lstStyle/>
          <a:p>
            <a:r>
              <a:rPr lang="en-IN" sz="2000" dirty="0"/>
              <a:t>Similarly,  if you want to practice XP, do everything you can to meet the following prerequisites and recommendations. This is a lot more effective than working around limitations.</a:t>
            </a:r>
          </a:p>
          <a:p>
            <a:r>
              <a:rPr lang="en-IN" sz="2000" b="1" dirty="0"/>
              <a:t>Prerequisite #1: Management Support</a:t>
            </a:r>
          </a:p>
          <a:p>
            <a:r>
              <a:rPr lang="en-IN" sz="2000" dirty="0"/>
              <a:t>It’s very difficult to use XP in the face of opposition from management. Active support is best.</a:t>
            </a:r>
          </a:p>
          <a:p>
            <a:r>
              <a:rPr lang="en-IN" sz="2000" dirty="0"/>
              <a:t>To practice XP you will need the following:</a:t>
            </a:r>
          </a:p>
          <a:p>
            <a:r>
              <a:rPr lang="en-IN" sz="2000" dirty="0"/>
              <a:t>• A common workspace with pairing stations </a:t>
            </a:r>
          </a:p>
          <a:p>
            <a:r>
              <a:rPr lang="en-IN" sz="2000" dirty="0"/>
              <a:t>• Team members solely allocated to the XP project</a:t>
            </a:r>
          </a:p>
          <a:p>
            <a:r>
              <a:rPr lang="en-IN" sz="2000" dirty="0"/>
              <a:t>• A product manager, on-site customers, and integrated testers </a:t>
            </a:r>
          </a:p>
          <a:p>
            <a:r>
              <a:rPr lang="en-IN" sz="2000" dirty="0"/>
              <a:t>You will often need management’s help to get the previous three items. In addition, the more management provides the following things, the better:</a:t>
            </a:r>
          </a:p>
          <a:p>
            <a:r>
              <a:rPr lang="en-IN" sz="2000" dirty="0"/>
              <a:t>• Team authority over the entire development process, including builds, database schema, and version control</a:t>
            </a:r>
          </a:p>
          <a:p>
            <a:r>
              <a:rPr lang="en-IN" sz="2000" dirty="0"/>
              <a:t>• Compensation and review practices that are compatible with team-based effort</a:t>
            </a:r>
          </a:p>
          <a:p>
            <a:r>
              <a:rPr lang="en-IN" sz="2000" dirty="0"/>
              <a:t>• Acceptance of new ways of demonstrating progress and showing </a:t>
            </a:r>
          </a:p>
          <a:p>
            <a:r>
              <a:rPr lang="en-IN" sz="2000" dirty="0"/>
              <a:t>• Patience with lowered productivity while the team learns</a:t>
            </a:r>
          </a:p>
        </p:txBody>
      </p:sp>
    </p:spTree>
    <p:extLst>
      <p:ext uri="{BB962C8B-B14F-4D97-AF65-F5344CB8AC3E}">
        <p14:creationId xmlns:p14="http://schemas.microsoft.com/office/powerpoint/2010/main" val="8195249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7404" y="152400"/>
            <a:ext cx="2023503" cy="523220"/>
          </a:xfrm>
          <a:prstGeom prst="rect">
            <a:avLst/>
          </a:prstGeom>
        </p:spPr>
        <p:txBody>
          <a:bodyPr wrap="none">
            <a:spAutoFit/>
          </a:bodyPr>
          <a:lstStyle/>
          <a:p>
            <a:r>
              <a:rPr lang="en-IN" sz="2800" b="1" dirty="0"/>
              <a:t>Adopting XP</a:t>
            </a:r>
          </a:p>
        </p:txBody>
      </p:sp>
      <p:sp>
        <p:nvSpPr>
          <p:cNvPr id="5" name="Rectangle 4"/>
          <p:cNvSpPr/>
          <p:nvPr/>
        </p:nvSpPr>
        <p:spPr>
          <a:xfrm>
            <a:off x="76200" y="675620"/>
            <a:ext cx="8915400" cy="4401205"/>
          </a:xfrm>
          <a:prstGeom prst="rect">
            <a:avLst/>
          </a:prstGeom>
        </p:spPr>
        <p:txBody>
          <a:bodyPr wrap="square">
            <a:spAutoFit/>
          </a:bodyPr>
          <a:lstStyle/>
          <a:p>
            <a:r>
              <a:rPr lang="en-IN" sz="2000" b="1" dirty="0"/>
              <a:t>If management isn’t supportive...</a:t>
            </a:r>
          </a:p>
          <a:p>
            <a:r>
              <a:rPr lang="en-IN" sz="2000" dirty="0"/>
              <a:t>If you want management to support your adoption of XP, they need to believe in its benefits. </a:t>
            </a:r>
          </a:p>
          <a:p>
            <a:r>
              <a:rPr lang="en-IN" sz="2000" dirty="0"/>
              <a:t>Think about what the decision-makers care about. </a:t>
            </a:r>
          </a:p>
          <a:p>
            <a:r>
              <a:rPr lang="en-IN" sz="2000" dirty="0"/>
              <a:t>What does an organizational success mean to your management? </a:t>
            </a:r>
          </a:p>
          <a:p>
            <a:r>
              <a:rPr lang="en-IN" sz="2000" dirty="0"/>
              <a:t>What does a personal success mean? </a:t>
            </a:r>
          </a:p>
          <a:p>
            <a:r>
              <a:rPr lang="en-IN" sz="2000" dirty="0"/>
              <a:t>How will adopting XP help them achieve those successes? </a:t>
            </a:r>
          </a:p>
          <a:p>
            <a:r>
              <a:rPr lang="en-IN" sz="2000" dirty="0"/>
              <a:t>What are the risks of trying XP, how will you mitigate those risks, and what makes XP worth the risks? </a:t>
            </a:r>
          </a:p>
          <a:p>
            <a:r>
              <a:rPr lang="en-IN" sz="2000" dirty="0"/>
              <a:t>Talk in terms of your managers’ ideas of success, not your own success.</a:t>
            </a:r>
          </a:p>
          <a:p>
            <a:r>
              <a:rPr lang="en-IN" sz="2000" dirty="0"/>
              <a:t>If you have a trusted manager you can turn to, ask for her help and advice. If not, talk to your mentor </a:t>
            </a:r>
          </a:p>
          <a:p>
            <a:r>
              <a:rPr lang="en-IN" sz="2000" dirty="0"/>
              <a:t>If management refuses your overtures, then XP probably isn’t appropriate for your team.</a:t>
            </a:r>
          </a:p>
        </p:txBody>
      </p:sp>
    </p:spTree>
    <p:extLst>
      <p:ext uri="{BB962C8B-B14F-4D97-AF65-F5344CB8AC3E}">
        <p14:creationId xmlns:p14="http://schemas.microsoft.com/office/powerpoint/2010/main" val="32578350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7404" y="152400"/>
            <a:ext cx="2023503" cy="523220"/>
          </a:xfrm>
          <a:prstGeom prst="rect">
            <a:avLst/>
          </a:prstGeom>
        </p:spPr>
        <p:txBody>
          <a:bodyPr wrap="none">
            <a:spAutoFit/>
          </a:bodyPr>
          <a:lstStyle/>
          <a:p>
            <a:r>
              <a:rPr lang="en-IN" sz="2800" b="1" dirty="0"/>
              <a:t>Adopting XP</a:t>
            </a:r>
          </a:p>
        </p:txBody>
      </p:sp>
      <p:sp>
        <p:nvSpPr>
          <p:cNvPr id="5" name="Rectangle 4"/>
          <p:cNvSpPr/>
          <p:nvPr/>
        </p:nvSpPr>
        <p:spPr>
          <a:xfrm>
            <a:off x="76200" y="675620"/>
            <a:ext cx="8915400" cy="3785652"/>
          </a:xfrm>
          <a:prstGeom prst="rect">
            <a:avLst/>
          </a:prstGeom>
        </p:spPr>
        <p:txBody>
          <a:bodyPr wrap="square">
            <a:spAutoFit/>
          </a:bodyPr>
          <a:lstStyle/>
          <a:p>
            <a:r>
              <a:rPr lang="en-IN" sz="2000" b="1" dirty="0"/>
              <a:t>Prerequisite #2: Team Agreement</a:t>
            </a:r>
          </a:p>
          <a:p>
            <a:r>
              <a:rPr lang="en-IN" sz="2000" dirty="0"/>
              <a:t>If team members don’t want to use XP, it’s not likely to work. </a:t>
            </a:r>
          </a:p>
          <a:p>
            <a:r>
              <a:rPr lang="en-IN" sz="2000" dirty="0"/>
              <a:t>XP assumes good faith on the part of team members</a:t>
            </a:r>
          </a:p>
          <a:p>
            <a:r>
              <a:rPr lang="en-IN" sz="2000" dirty="0"/>
              <a:t>—there’s no way to force the process on somebody who’s resisting it</a:t>
            </a:r>
          </a:p>
          <a:p>
            <a:r>
              <a:rPr lang="en-IN" sz="2000" b="1" dirty="0"/>
              <a:t>If people resist...</a:t>
            </a:r>
          </a:p>
          <a:p>
            <a:r>
              <a:rPr lang="en-IN" sz="2000" dirty="0"/>
              <a:t>It’s never a good idea to force someone to practice XP against his will. In the best case, he’ll find some way to leave the team, quitting if necessary. In the worst case, he’ll remain on the team and silently sabotage(destroy)  your efforts.</a:t>
            </a:r>
          </a:p>
          <a:p>
            <a:r>
              <a:rPr lang="en-IN" sz="2000" dirty="0"/>
              <a:t>Reluctant sceptics (ask questions or doubt) are OK. If somebody says, “I don’t want to practice XP, but I see that the rest of you do, so I’ll give it a fair chance for a few months,” that’s fine. She may end up liking it. If not, after a few months have gone by, you’ll have a better idea of what you can do to meet the whole team’s needs.</a:t>
            </a:r>
          </a:p>
        </p:txBody>
      </p:sp>
    </p:spTree>
    <p:extLst>
      <p:ext uri="{BB962C8B-B14F-4D97-AF65-F5344CB8AC3E}">
        <p14:creationId xmlns:p14="http://schemas.microsoft.com/office/powerpoint/2010/main" val="21989376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7404" y="152400"/>
            <a:ext cx="2023503" cy="523220"/>
          </a:xfrm>
          <a:prstGeom prst="rect">
            <a:avLst/>
          </a:prstGeom>
        </p:spPr>
        <p:txBody>
          <a:bodyPr wrap="none">
            <a:spAutoFit/>
          </a:bodyPr>
          <a:lstStyle/>
          <a:p>
            <a:r>
              <a:rPr lang="en-IN" sz="2800" b="1" dirty="0"/>
              <a:t>Adopting XP</a:t>
            </a:r>
          </a:p>
        </p:txBody>
      </p:sp>
      <p:sp>
        <p:nvSpPr>
          <p:cNvPr id="5" name="Rectangle 4"/>
          <p:cNvSpPr/>
          <p:nvPr/>
        </p:nvSpPr>
        <p:spPr>
          <a:xfrm>
            <a:off x="76200" y="675620"/>
            <a:ext cx="8915400" cy="4401205"/>
          </a:xfrm>
          <a:prstGeom prst="rect">
            <a:avLst/>
          </a:prstGeom>
        </p:spPr>
        <p:txBody>
          <a:bodyPr wrap="square">
            <a:spAutoFit/>
          </a:bodyPr>
          <a:lstStyle/>
          <a:p>
            <a:r>
              <a:rPr lang="en-IN" sz="2000" b="1" dirty="0"/>
              <a:t>Prerequisite #3: A </a:t>
            </a:r>
            <a:r>
              <a:rPr lang="en-IN" sz="2000" b="1" dirty="0" err="1"/>
              <a:t>Colocated</a:t>
            </a:r>
            <a:r>
              <a:rPr lang="en-IN" sz="2000" b="1" dirty="0"/>
              <a:t> Team</a:t>
            </a:r>
          </a:p>
          <a:p>
            <a:r>
              <a:rPr lang="en-IN" sz="2000" dirty="0"/>
              <a:t>XP relies on fast, high-bandwidth communication for many of its practices. In order to achieve that communication, your team members needs to sit together in the same room.</a:t>
            </a:r>
          </a:p>
          <a:p>
            <a:r>
              <a:rPr lang="en-IN" sz="2000" u="sng" dirty="0"/>
              <a:t>If your team isn’t </a:t>
            </a:r>
            <a:r>
              <a:rPr lang="en-IN" sz="2000" u="sng" dirty="0" err="1"/>
              <a:t>colocated</a:t>
            </a:r>
            <a:r>
              <a:rPr lang="en-IN" sz="2000" u="sng" dirty="0"/>
              <a:t>(sharing facility or location)...</a:t>
            </a:r>
          </a:p>
          <a:p>
            <a:r>
              <a:rPr lang="en-IN" sz="2000" b="1" dirty="0"/>
              <a:t>Colocation makes a big difference in team effectiveness. Don’t assume that your team can’t sit together; be sure that bringing the team together is your first option.</a:t>
            </a:r>
          </a:p>
          <a:p>
            <a:r>
              <a:rPr lang="en-IN" sz="2000" dirty="0"/>
              <a:t>That said, it’s OK if one or two </a:t>
            </a:r>
            <a:r>
              <a:rPr lang="en-IN" sz="2000" dirty="0" err="1"/>
              <a:t>noncentral</a:t>
            </a:r>
            <a:r>
              <a:rPr lang="en-IN" sz="2000" dirty="0"/>
              <a:t> team members are off-site some of the time. You’ll  be surprised, though, at how much more difficult it is to interact with them.  </a:t>
            </a:r>
          </a:p>
          <a:p>
            <a:r>
              <a:rPr lang="en-IN" sz="2000" dirty="0"/>
              <a:t>Talk with your mentor about how to best deal with the problem.</a:t>
            </a:r>
          </a:p>
          <a:p>
            <a:r>
              <a:rPr lang="en-IN" sz="2000" b="1" dirty="0"/>
              <a:t>If a lot of people are off-site, if a central figure is often absent, or if your team is split across multiple locations</a:t>
            </a:r>
            <a:r>
              <a:rPr lang="en-IN" sz="2000" dirty="0"/>
              <a:t>, you need help beyond this book</a:t>
            </a:r>
          </a:p>
        </p:txBody>
      </p:sp>
    </p:spTree>
    <p:extLst>
      <p:ext uri="{BB962C8B-B14F-4D97-AF65-F5344CB8AC3E}">
        <p14:creationId xmlns:p14="http://schemas.microsoft.com/office/powerpoint/2010/main" val="3880770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t>All three types of success are important (see</a:t>
            </a:r>
          </a:p>
          <a:p>
            <a:r>
              <a:rPr lang="en-IN" dirty="0"/>
              <a:t>Figure 1-1). Without personal success, you’ll have trouble motivating yourself and employees.</a:t>
            </a:r>
          </a:p>
          <a:p>
            <a:r>
              <a:rPr lang="en-IN" dirty="0"/>
              <a:t>Without technical success, your source code will eventually collapse under its own weight.</a:t>
            </a:r>
          </a:p>
          <a:p>
            <a:r>
              <a:rPr lang="en-IN" dirty="0"/>
              <a:t>Without organizational success, your team may find that they’re no longer wanted in the company</a:t>
            </a:r>
          </a:p>
        </p:txBody>
      </p:sp>
    </p:spTree>
    <p:extLst>
      <p:ext uri="{BB962C8B-B14F-4D97-AF65-F5344CB8AC3E}">
        <p14:creationId xmlns:p14="http://schemas.microsoft.com/office/powerpoint/2010/main" val="38939550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7404" y="152400"/>
            <a:ext cx="2023503" cy="523220"/>
          </a:xfrm>
          <a:prstGeom prst="rect">
            <a:avLst/>
          </a:prstGeom>
        </p:spPr>
        <p:txBody>
          <a:bodyPr wrap="none">
            <a:spAutoFit/>
          </a:bodyPr>
          <a:lstStyle/>
          <a:p>
            <a:r>
              <a:rPr lang="en-IN" sz="2800" b="1" dirty="0"/>
              <a:t>Adopting XP</a:t>
            </a:r>
          </a:p>
        </p:txBody>
      </p:sp>
      <p:sp>
        <p:nvSpPr>
          <p:cNvPr id="5" name="Rectangle 4"/>
          <p:cNvSpPr/>
          <p:nvPr/>
        </p:nvSpPr>
        <p:spPr>
          <a:xfrm>
            <a:off x="76200" y="675620"/>
            <a:ext cx="8915400" cy="6247864"/>
          </a:xfrm>
          <a:prstGeom prst="rect">
            <a:avLst/>
          </a:prstGeom>
        </p:spPr>
        <p:txBody>
          <a:bodyPr wrap="square">
            <a:spAutoFit/>
          </a:bodyPr>
          <a:lstStyle/>
          <a:p>
            <a:r>
              <a:rPr lang="en-IN" sz="2000" b="1" dirty="0"/>
              <a:t>Prerequisite #4: On-Site Customers</a:t>
            </a:r>
          </a:p>
          <a:p>
            <a:r>
              <a:rPr lang="en-IN" sz="2000" dirty="0"/>
              <a:t>On-site customers are critical to the success of an XP team. They, led by the product manager, determine which features the team will develop. In other words, </a:t>
            </a:r>
            <a:r>
              <a:rPr lang="en-IN" sz="2000" b="1" dirty="0"/>
              <a:t>their decisions determine the value of the software</a:t>
            </a:r>
            <a:r>
              <a:rPr lang="en-IN" sz="2000" dirty="0"/>
              <a:t>.</a:t>
            </a:r>
          </a:p>
          <a:p>
            <a:r>
              <a:rPr lang="en-IN" sz="2000" b="1" dirty="0"/>
              <a:t>Of all the on-site customers, the product manager is likely the most important.</a:t>
            </a:r>
          </a:p>
          <a:p>
            <a:r>
              <a:rPr lang="en-IN" sz="2000" dirty="0"/>
              <a:t> She makes the final determination of value. </a:t>
            </a:r>
          </a:p>
          <a:p>
            <a:r>
              <a:rPr lang="en-IN" sz="2000" dirty="0"/>
              <a:t>A good product manager will choose features that provide value to your organization. </a:t>
            </a:r>
          </a:p>
          <a:p>
            <a:r>
              <a:rPr lang="en-IN" sz="2000" b="1" dirty="0"/>
              <a:t>Domain experts, and possibly interaction designers take the place of an upfront requirements phase, sitting with the team to plan upcoming features and answering questions about what the software needs to do.</a:t>
            </a:r>
          </a:p>
          <a:p>
            <a:endParaRPr lang="en-IN" sz="2000" b="1" dirty="0"/>
          </a:p>
          <a:p>
            <a:r>
              <a:rPr lang="en-IN" sz="2000" b="1" dirty="0"/>
              <a:t>If your product manager is too busy to be on-site  </a:t>
            </a:r>
            <a:r>
              <a:rPr lang="en-IN" sz="2000" dirty="0"/>
              <a:t>you may be able to ask a</a:t>
            </a:r>
          </a:p>
          <a:p>
            <a:r>
              <a:rPr lang="en-IN" sz="2000" dirty="0"/>
              <a:t>business analyst or one of the other on-site customers to act as a proxy.</a:t>
            </a:r>
          </a:p>
          <a:p>
            <a:endParaRPr lang="en-IN" sz="2000" dirty="0"/>
          </a:p>
          <a:p>
            <a:r>
              <a:rPr lang="en-IN" sz="2000" b="1" dirty="0"/>
              <a:t>If your product manager is inexperienced...</a:t>
            </a:r>
          </a:p>
          <a:p>
            <a:r>
              <a:rPr lang="en-IN" sz="2000" dirty="0"/>
              <a:t>This may be OK as long as she has a more experienced colleague she turns to for advice</a:t>
            </a:r>
          </a:p>
          <a:p>
            <a:r>
              <a:rPr lang="en-IN" sz="2000" dirty="0"/>
              <a:t>XP requires that somebody with business expertise take responsibility for determining and prioritizing features.</a:t>
            </a:r>
          </a:p>
        </p:txBody>
      </p:sp>
    </p:spTree>
    <p:extLst>
      <p:ext uri="{BB962C8B-B14F-4D97-AF65-F5344CB8AC3E}">
        <p14:creationId xmlns:p14="http://schemas.microsoft.com/office/powerpoint/2010/main" val="33553197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7404" y="152400"/>
            <a:ext cx="2023503" cy="523220"/>
          </a:xfrm>
          <a:prstGeom prst="rect">
            <a:avLst/>
          </a:prstGeom>
        </p:spPr>
        <p:txBody>
          <a:bodyPr wrap="none">
            <a:spAutoFit/>
          </a:bodyPr>
          <a:lstStyle/>
          <a:p>
            <a:r>
              <a:rPr lang="en-IN" sz="2800" b="1" dirty="0"/>
              <a:t>Adopting XP</a:t>
            </a:r>
          </a:p>
        </p:txBody>
      </p:sp>
      <p:sp>
        <p:nvSpPr>
          <p:cNvPr id="5" name="Rectangle 4"/>
          <p:cNvSpPr/>
          <p:nvPr/>
        </p:nvSpPr>
        <p:spPr>
          <a:xfrm>
            <a:off x="76200" y="675620"/>
            <a:ext cx="8915400" cy="5940088"/>
          </a:xfrm>
          <a:prstGeom prst="rect">
            <a:avLst/>
          </a:prstGeom>
        </p:spPr>
        <p:txBody>
          <a:bodyPr wrap="square">
            <a:spAutoFit/>
          </a:bodyPr>
          <a:lstStyle/>
          <a:p>
            <a:r>
              <a:rPr lang="en-IN" sz="2000" b="1" dirty="0"/>
              <a:t>Prerequisite #5: The Right Team Size</a:t>
            </a:r>
          </a:p>
          <a:p>
            <a:r>
              <a:rPr lang="en-IN" sz="2000" dirty="0"/>
              <a:t>For teams new to XP recommend size is 4 to 6 programmers and no more than 12 people on the team. I also recommend having an even number of programmers so</a:t>
            </a:r>
          </a:p>
          <a:p>
            <a:r>
              <a:rPr lang="en-IN" sz="2000" dirty="0"/>
              <a:t>that everyone can pair program .</a:t>
            </a:r>
          </a:p>
          <a:p>
            <a:r>
              <a:rPr lang="en-IN" sz="2000" dirty="0"/>
              <a:t>Teams with fewer than four programmers are less likely to have the intellectual diversity they need. They’ll also have trouble using pair programming, an important support mechanism in XP.</a:t>
            </a:r>
          </a:p>
          <a:p>
            <a:r>
              <a:rPr lang="en-IN" sz="2000" dirty="0"/>
              <a:t>Large teams face coordination challenges. Although experienced teams can handle those challenges smoothly, a new XP team will struggle.</a:t>
            </a:r>
          </a:p>
          <a:p>
            <a:r>
              <a:rPr lang="en-IN" sz="2000" dirty="0"/>
              <a:t>If you don’t have even pairs...</a:t>
            </a:r>
          </a:p>
          <a:p>
            <a:r>
              <a:rPr lang="en-IN" sz="2000" dirty="0"/>
              <a:t>The easiest solution to this problem is to add or drop one programmer so you have even pairs.</a:t>
            </a:r>
          </a:p>
          <a:p>
            <a:r>
              <a:rPr lang="en-IN" sz="2000" b="1" dirty="0"/>
              <a:t>If your team is larger than seven programmers...</a:t>
            </a:r>
          </a:p>
          <a:p>
            <a:r>
              <a:rPr lang="en-IN" sz="2000" dirty="0"/>
              <a:t>The coordination challenges of a large team can make learning XP more difficult. Consider hiring an experienced XP coach to lead the team through the transition. </a:t>
            </a:r>
          </a:p>
          <a:p>
            <a:r>
              <a:rPr lang="en-IN" sz="2000" b="1" dirty="0"/>
              <a:t>If your team is smaller than four programmers...</a:t>
            </a:r>
          </a:p>
          <a:p>
            <a:r>
              <a:rPr lang="en-IN" sz="2000" dirty="0"/>
              <a:t>you probably won’t be able to pair  program much. In this situation, it’s best if your team members are conscientious(serious) programmers who are passionate about producing high-quality code. </a:t>
            </a:r>
          </a:p>
        </p:txBody>
      </p:sp>
    </p:spTree>
    <p:extLst>
      <p:ext uri="{BB962C8B-B14F-4D97-AF65-F5344CB8AC3E}">
        <p14:creationId xmlns:p14="http://schemas.microsoft.com/office/powerpoint/2010/main" val="24986610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7404" y="152400"/>
            <a:ext cx="2023503" cy="523220"/>
          </a:xfrm>
          <a:prstGeom prst="rect">
            <a:avLst/>
          </a:prstGeom>
        </p:spPr>
        <p:txBody>
          <a:bodyPr wrap="none">
            <a:spAutoFit/>
          </a:bodyPr>
          <a:lstStyle/>
          <a:p>
            <a:r>
              <a:rPr lang="en-IN" sz="2800" b="1" dirty="0"/>
              <a:t>Adopting XP</a:t>
            </a:r>
          </a:p>
        </p:txBody>
      </p:sp>
      <p:sp>
        <p:nvSpPr>
          <p:cNvPr id="5" name="Rectangle 4"/>
          <p:cNvSpPr/>
          <p:nvPr/>
        </p:nvSpPr>
        <p:spPr>
          <a:xfrm>
            <a:off x="76200" y="675620"/>
            <a:ext cx="8915400" cy="5632311"/>
          </a:xfrm>
          <a:prstGeom prst="rect">
            <a:avLst/>
          </a:prstGeom>
        </p:spPr>
        <p:txBody>
          <a:bodyPr wrap="square">
            <a:spAutoFit/>
          </a:bodyPr>
          <a:lstStyle/>
          <a:p>
            <a:r>
              <a:rPr lang="en-IN" sz="2000" b="1" dirty="0"/>
              <a:t>If you have many developers working solo...</a:t>
            </a:r>
          </a:p>
          <a:p>
            <a:r>
              <a:rPr lang="en-IN" sz="2000" dirty="0"/>
              <a:t>Some organizations—particularly IT organizations—have a lot of small projects rather than one big project. They structure their work to assign one programmer to each project. </a:t>
            </a:r>
          </a:p>
          <a:p>
            <a:r>
              <a:rPr lang="en-IN" sz="2000" dirty="0"/>
              <a:t>Although this approach has the advantage of connecting programmers directly with projects, it has several disadvantages. It’s high-risk: every project is the responsibility of one programmer, so that any programmer who leaves orphans a project. Her replacement may have to learn it from first principles.</a:t>
            </a:r>
          </a:p>
          <a:p>
            <a:r>
              <a:rPr lang="en-IN" sz="2000" dirty="0"/>
              <a:t>Code quality can also be a challenge. Projects don’t benefit from peer review, so the code is often idiosyncratic(individual).</a:t>
            </a:r>
          </a:p>
          <a:p>
            <a:r>
              <a:rPr lang="en-IN" sz="2000" dirty="0"/>
              <a:t>Junior programmers, lacking the guidance of their more senior peers, create convoluted(complex or difficult to follow), </a:t>
            </a:r>
            <a:r>
              <a:rPr lang="en-IN" sz="2000" dirty="0" err="1"/>
              <a:t>kludgey</a:t>
            </a:r>
            <a:r>
              <a:rPr lang="en-IN" sz="2000" dirty="0"/>
              <a:t> systems and have few opportunities to learn better approaches.</a:t>
            </a:r>
          </a:p>
          <a:p>
            <a:r>
              <a:rPr lang="en-IN" sz="2000" dirty="0"/>
              <a:t>Combining your programmers into a single team has some drawbacks. The biggest is likely to be a perceived lack of responsiveness. Although projects will be finished more quickly, customers will no longer have a dedicated programmer to talk to about the status of their projects. The team will only work on one project at a time, so other customers may feel they are being ignored.</a:t>
            </a:r>
          </a:p>
        </p:txBody>
      </p:sp>
    </p:spTree>
    <p:extLst>
      <p:ext uri="{BB962C8B-B14F-4D97-AF65-F5344CB8AC3E}">
        <p14:creationId xmlns:p14="http://schemas.microsoft.com/office/powerpoint/2010/main" val="39071313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7404" y="152400"/>
            <a:ext cx="2023503" cy="523220"/>
          </a:xfrm>
          <a:prstGeom prst="rect">
            <a:avLst/>
          </a:prstGeom>
        </p:spPr>
        <p:txBody>
          <a:bodyPr wrap="none">
            <a:spAutoFit/>
          </a:bodyPr>
          <a:lstStyle/>
          <a:p>
            <a:r>
              <a:rPr lang="en-IN" sz="2800" b="1" dirty="0"/>
              <a:t>Adopting XP</a:t>
            </a:r>
          </a:p>
        </p:txBody>
      </p:sp>
      <p:sp>
        <p:nvSpPr>
          <p:cNvPr id="2" name="Rectangle 1"/>
          <p:cNvSpPr/>
          <p:nvPr/>
        </p:nvSpPr>
        <p:spPr>
          <a:xfrm>
            <a:off x="20472" y="533400"/>
            <a:ext cx="9123528" cy="6309420"/>
          </a:xfrm>
          <a:prstGeom prst="rect">
            <a:avLst/>
          </a:prstGeom>
        </p:spPr>
        <p:txBody>
          <a:bodyPr wrap="square">
            <a:spAutoFit/>
          </a:bodyPr>
          <a:lstStyle/>
          <a:p>
            <a:r>
              <a:rPr lang="en-IN" sz="2400" b="1" dirty="0"/>
              <a:t>Prerequisite #6: Use All the Practices</a:t>
            </a:r>
          </a:p>
          <a:p>
            <a:r>
              <a:rPr lang="en-IN" sz="2000" dirty="0"/>
              <a:t>You may be tempted to ignore or remove some XP practices, particularly ones that make team members uncomfortable. Be careful of this. </a:t>
            </a:r>
          </a:p>
          <a:p>
            <a:r>
              <a:rPr lang="en-IN" sz="2000" dirty="0"/>
              <a:t>Nearly every practice directly contributes to the production of valuable software.</a:t>
            </a:r>
          </a:p>
          <a:p>
            <a:r>
              <a:rPr lang="en-IN" sz="2000" dirty="0"/>
              <a:t>For example, pair programming supports collective code ownership, which is necessary for</a:t>
            </a:r>
          </a:p>
          <a:p>
            <a:r>
              <a:rPr lang="en-IN" sz="2000" dirty="0"/>
              <a:t>refactoring. Refactoring allows incremental design and architecture. Incremental design and</a:t>
            </a:r>
          </a:p>
          <a:p>
            <a:r>
              <a:rPr lang="en-IN" sz="2000" dirty="0"/>
              <a:t>architecture enables customer-driven planning and frequent releases, which are the key to XP’s ability to increase value and deliver successful software.</a:t>
            </a:r>
          </a:p>
          <a:p>
            <a:endParaRPr lang="en-IN" sz="2000" dirty="0"/>
          </a:p>
          <a:p>
            <a:r>
              <a:rPr lang="en-IN" sz="2000" b="1" dirty="0"/>
              <a:t>If practices don’t fit...</a:t>
            </a:r>
          </a:p>
          <a:p>
            <a:r>
              <a:rPr lang="en-IN" sz="2000" dirty="0"/>
              <a:t>You may think that some XP practices aren’t appropriate for your organization. That may be true, but it’s possible you just feel uncomfortable or unfamiliar with a practice. Are you sure the practice won’t work, or do you just not want to do it? </a:t>
            </a:r>
          </a:p>
          <a:p>
            <a:r>
              <a:rPr lang="en-IN" sz="2000" dirty="0"/>
              <a:t>: XP will work much better if you give all the practices a fair chance rather than picking and choosing the ones you like. If you’re sure a practice won’t work, you need to replace it. For example, in order to achieve the benefits of collective code ownership without pair programming, you must provide another way for people to share knowledge about the codebase. </a:t>
            </a:r>
          </a:p>
        </p:txBody>
      </p:sp>
    </p:spTree>
    <p:extLst>
      <p:ext uri="{BB962C8B-B14F-4D97-AF65-F5344CB8AC3E}">
        <p14:creationId xmlns:p14="http://schemas.microsoft.com/office/powerpoint/2010/main" val="23113013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2" y="0"/>
            <a:ext cx="7447128" cy="461665"/>
          </a:xfrm>
          <a:prstGeom prst="rect">
            <a:avLst/>
          </a:prstGeom>
        </p:spPr>
        <p:txBody>
          <a:bodyPr wrap="square">
            <a:spAutoFit/>
          </a:bodyPr>
          <a:lstStyle/>
          <a:p>
            <a:r>
              <a:rPr lang="en-IN" sz="2400" b="1" dirty="0"/>
              <a:t>Recommendation #1: A Brand-New Codebase</a:t>
            </a:r>
          </a:p>
        </p:txBody>
      </p:sp>
      <p:sp>
        <p:nvSpPr>
          <p:cNvPr id="2" name="Rectangle 1"/>
          <p:cNvSpPr/>
          <p:nvPr/>
        </p:nvSpPr>
        <p:spPr>
          <a:xfrm>
            <a:off x="20472" y="533400"/>
            <a:ext cx="9123528" cy="4278094"/>
          </a:xfrm>
          <a:prstGeom prst="rect">
            <a:avLst/>
          </a:prstGeom>
        </p:spPr>
        <p:txBody>
          <a:bodyPr wrap="square">
            <a:spAutoFit/>
          </a:bodyPr>
          <a:lstStyle/>
          <a:p>
            <a:r>
              <a:rPr lang="en-IN" sz="2000" dirty="0"/>
              <a:t>Easily changed code is vital to XP. If your code is cumbersome to change, you’ll have difficulty with XP’s technical practices, and that difficulty will spread over into XP’s planning practices.</a:t>
            </a:r>
          </a:p>
          <a:p>
            <a:r>
              <a:rPr lang="en-IN" sz="2000" dirty="0"/>
              <a:t>XP teams put a lot of effort into keeping their code clean and easy to change. If you have a brand-new codebase, this is easy to do. If you have to work with existing code, you can still practice XP, but it will be more difficult. Even well-maintained code is unlikely to have the simple design and suite of automated unit tests that XP requires.</a:t>
            </a:r>
          </a:p>
          <a:p>
            <a:endParaRPr lang="en-IN" sz="2800" b="1" dirty="0"/>
          </a:p>
          <a:p>
            <a:r>
              <a:rPr lang="en-IN" sz="2400" b="1" dirty="0"/>
              <a:t>Recommendation #2: Strong Design Skills</a:t>
            </a:r>
          </a:p>
          <a:p>
            <a:r>
              <a:rPr lang="en-IN" sz="2000" dirty="0"/>
              <a:t>At least one person on the team —preferably a natural leader—needs to have strong design skills. </a:t>
            </a:r>
          </a:p>
          <a:p>
            <a:r>
              <a:rPr lang="en-IN" sz="2000" dirty="0"/>
              <a:t>It’s hard to tell if somebody has strong design skills unless you have strong design skills yourself.</a:t>
            </a:r>
          </a:p>
        </p:txBody>
      </p:sp>
    </p:spTree>
    <p:extLst>
      <p:ext uri="{BB962C8B-B14F-4D97-AF65-F5344CB8AC3E}">
        <p14:creationId xmlns:p14="http://schemas.microsoft.com/office/powerpoint/2010/main" val="37460569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2" y="0"/>
            <a:ext cx="7447128" cy="461665"/>
          </a:xfrm>
          <a:prstGeom prst="rect">
            <a:avLst/>
          </a:prstGeom>
        </p:spPr>
        <p:txBody>
          <a:bodyPr wrap="square">
            <a:spAutoFit/>
          </a:bodyPr>
          <a:lstStyle/>
          <a:p>
            <a:r>
              <a:rPr lang="en-IN" sz="2400" b="1" dirty="0"/>
              <a:t>Recommendation #1: A Brand-New Codebase</a:t>
            </a:r>
          </a:p>
        </p:txBody>
      </p:sp>
      <p:sp>
        <p:nvSpPr>
          <p:cNvPr id="2" name="Rectangle 1"/>
          <p:cNvSpPr/>
          <p:nvPr/>
        </p:nvSpPr>
        <p:spPr>
          <a:xfrm>
            <a:off x="20472" y="533400"/>
            <a:ext cx="9123528" cy="5447645"/>
          </a:xfrm>
          <a:prstGeom prst="rect">
            <a:avLst/>
          </a:prstGeom>
        </p:spPr>
        <p:txBody>
          <a:bodyPr wrap="square">
            <a:spAutoFit/>
          </a:bodyPr>
          <a:lstStyle/>
          <a:p>
            <a:r>
              <a:rPr lang="en-IN" sz="2000" dirty="0"/>
              <a:t>Easily changed code is vital to XP. If your code is cumbersome to change, you’ll have difficulty with XP’s technical practices, and that difficulty will spread over into XP’s planning practices.</a:t>
            </a:r>
          </a:p>
          <a:p>
            <a:r>
              <a:rPr lang="en-IN" sz="2000" dirty="0"/>
              <a:t>XP teams put a lot of effort into keeping their code clean and easy to change. If you have a brand-new codebase, this is easy to do. If you have to work with existing code, you can still practice XP, but it will be more difficult. Even well-maintained code is unlikely to have the simple design and suite of automated unit tests that XP requires.</a:t>
            </a:r>
          </a:p>
          <a:p>
            <a:r>
              <a:rPr lang="en-IN" sz="2400" b="1" dirty="0"/>
              <a:t>Recommendation #2: Strong Design Skills</a:t>
            </a:r>
          </a:p>
          <a:p>
            <a:r>
              <a:rPr lang="en-IN" sz="2000" dirty="0"/>
              <a:t>At least one person on the team —preferably a natural leader—needs to have strong design skills. </a:t>
            </a:r>
          </a:p>
          <a:p>
            <a:r>
              <a:rPr lang="en-IN" sz="2000" dirty="0"/>
              <a:t>It’s hard to tell if somebody has strong design skills unless you have strong design skills yourself.</a:t>
            </a:r>
          </a:p>
          <a:p>
            <a:r>
              <a:rPr lang="en-IN" sz="2400" b="1" dirty="0"/>
              <a:t>Recommendation #3: A Language That’s Easy to Refactor</a:t>
            </a:r>
          </a:p>
          <a:p>
            <a:r>
              <a:rPr lang="en-IN" sz="2000" dirty="0"/>
              <a:t>XP relies on refactoring to continuously improve existing designs, so any language that makes refactoring difficult will make XP difficult. Of the currently popular languages, object-oriented and dynamic languages with garbage collection are the easiest to refactor. C and C++, for example, are more difficult to refactor.</a:t>
            </a:r>
          </a:p>
        </p:txBody>
      </p:sp>
    </p:spTree>
    <p:extLst>
      <p:ext uri="{BB962C8B-B14F-4D97-AF65-F5344CB8AC3E}">
        <p14:creationId xmlns:p14="http://schemas.microsoft.com/office/powerpoint/2010/main" val="5596103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2" y="0"/>
            <a:ext cx="7447128" cy="461665"/>
          </a:xfrm>
          <a:prstGeom prst="rect">
            <a:avLst/>
          </a:prstGeom>
        </p:spPr>
        <p:txBody>
          <a:bodyPr wrap="square">
            <a:spAutoFit/>
          </a:bodyPr>
          <a:lstStyle/>
          <a:p>
            <a:r>
              <a:rPr lang="en-IN" sz="2400" dirty="0"/>
              <a:t>Recommendation #4: An Experienced Programmer-Coach</a:t>
            </a:r>
          </a:p>
        </p:txBody>
      </p:sp>
      <p:sp>
        <p:nvSpPr>
          <p:cNvPr id="2" name="Rectangle 1"/>
          <p:cNvSpPr/>
          <p:nvPr/>
        </p:nvSpPr>
        <p:spPr>
          <a:xfrm>
            <a:off x="20472" y="533400"/>
            <a:ext cx="9123528" cy="4401205"/>
          </a:xfrm>
          <a:prstGeom prst="rect">
            <a:avLst/>
          </a:prstGeom>
        </p:spPr>
        <p:txBody>
          <a:bodyPr wrap="square">
            <a:spAutoFit/>
          </a:bodyPr>
          <a:lstStyle/>
          <a:p>
            <a:r>
              <a:rPr lang="en-IN" sz="2000" dirty="0"/>
              <a:t>Some people are natural leaders. They’re decisive, but appreciate others’ views; competent, but respectful of others’ abilities. Team members respect and trust them. You can recognize a leader by her influence—regardless of her title, people turn to a leader for advice. </a:t>
            </a:r>
          </a:p>
          <a:p>
            <a:r>
              <a:rPr lang="en-IN" sz="2000" dirty="0"/>
              <a:t>XP relies on self-organizing teams. This kind of team doesn’t have a predefined hierarchy; instead, the team decides for itself who is in charge of what. These roles are usually informal. In fact, in a mature XP team, there is no one leader. Team members seamlessly defer leadership responsibilities from one person to the next, moment to moment, depending on the task at hand and the expertise of those involved.</a:t>
            </a:r>
          </a:p>
          <a:p>
            <a:r>
              <a:rPr lang="en-IN" sz="2000" dirty="0"/>
              <a:t>When your team first forms, though, it won’t work together so easily. Somebody will need to help the team remember to follow the XP practices consistently and rigorously. </a:t>
            </a:r>
          </a:p>
          <a:p>
            <a:r>
              <a:rPr lang="en-IN" sz="2000" dirty="0"/>
              <a:t>Your coach also needs to be an experienced programmer so she can help the team with XP’s technical practices.</a:t>
            </a:r>
          </a:p>
        </p:txBody>
      </p:sp>
    </p:spTree>
    <p:extLst>
      <p:ext uri="{BB962C8B-B14F-4D97-AF65-F5344CB8AC3E}">
        <p14:creationId xmlns:p14="http://schemas.microsoft.com/office/powerpoint/2010/main" val="24989008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2" y="0"/>
            <a:ext cx="7447128" cy="461665"/>
          </a:xfrm>
          <a:prstGeom prst="rect">
            <a:avLst/>
          </a:prstGeom>
        </p:spPr>
        <p:txBody>
          <a:bodyPr wrap="square">
            <a:spAutoFit/>
          </a:bodyPr>
          <a:lstStyle/>
          <a:p>
            <a:r>
              <a:rPr lang="en-IN" sz="2400" dirty="0"/>
              <a:t>Recommendation #4: An Experienced Programmer-Coach</a:t>
            </a:r>
          </a:p>
        </p:txBody>
      </p:sp>
      <p:sp>
        <p:nvSpPr>
          <p:cNvPr id="2" name="Rectangle 1"/>
          <p:cNvSpPr/>
          <p:nvPr/>
        </p:nvSpPr>
        <p:spPr>
          <a:xfrm>
            <a:off x="20472" y="533400"/>
            <a:ext cx="9123528" cy="5078313"/>
          </a:xfrm>
          <a:prstGeom prst="rect">
            <a:avLst/>
          </a:prstGeom>
        </p:spPr>
        <p:txBody>
          <a:bodyPr wrap="square">
            <a:spAutoFit/>
          </a:bodyPr>
          <a:lstStyle/>
          <a:p>
            <a:r>
              <a:rPr lang="en-IN" sz="2000" dirty="0"/>
              <a:t>If your leaders are inexperienced, you may want to try pair coaching. Pick one person who’s a good leader and one person who has a lot of experience. Make sure they get along well. Ask the two coaches to work together to help the team remember to practice XP consistently and rigorously.</a:t>
            </a:r>
          </a:p>
          <a:p>
            <a:r>
              <a:rPr lang="en-IN" sz="2000" b="1" dirty="0"/>
              <a:t>If you’re assigned a poor coach...</a:t>
            </a:r>
          </a:p>
          <a:p>
            <a:r>
              <a:rPr lang="en-IN" sz="2000" dirty="0"/>
              <a:t>Your organization may assign somebody to be coach who isn’t a good leader. In this case, if the assigned coach recognizes the problem, pair coaching may work for you.</a:t>
            </a:r>
          </a:p>
          <a:p>
            <a:endParaRPr lang="en-IN" sz="2000" dirty="0"/>
          </a:p>
          <a:p>
            <a:r>
              <a:rPr lang="en-IN" sz="2400" b="1" dirty="0"/>
              <a:t>Recommendation #5: A Friendly and Cohesive Team</a:t>
            </a:r>
          </a:p>
          <a:p>
            <a:r>
              <a:rPr lang="en-IN" sz="2000" dirty="0"/>
              <a:t>XP requires that everybody work together to meet team goals. There’s no provision for</a:t>
            </a:r>
          </a:p>
          <a:p>
            <a:r>
              <a:rPr lang="en-IN" sz="2000" dirty="0"/>
              <a:t>someone to work in isolation, so it’s best if team members enjoy working together.</a:t>
            </a:r>
          </a:p>
          <a:p>
            <a:r>
              <a:rPr lang="en-IN" sz="2000" b="1" dirty="0"/>
              <a:t>If your team doesn’t get along...</a:t>
            </a:r>
          </a:p>
          <a:p>
            <a:r>
              <a:rPr lang="en-IN" sz="2000" dirty="0"/>
              <a:t>XP requires people to work together. Combined with the pressure of weekly deliveries, this can help team members learn to trust and respect each other. However, it’s possible for a team to implode(collapse)  from the pressure. Try including a team member who is level-headed and has a calming influence.</a:t>
            </a:r>
          </a:p>
        </p:txBody>
      </p:sp>
    </p:spTree>
    <p:extLst>
      <p:ext uri="{BB962C8B-B14F-4D97-AF65-F5344CB8AC3E}">
        <p14:creationId xmlns:p14="http://schemas.microsoft.com/office/powerpoint/2010/main" val="26300052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2" y="-4465"/>
            <a:ext cx="7447128" cy="461665"/>
          </a:xfrm>
          <a:prstGeom prst="rect">
            <a:avLst/>
          </a:prstGeom>
        </p:spPr>
        <p:txBody>
          <a:bodyPr wrap="square">
            <a:spAutoFit/>
          </a:bodyPr>
          <a:lstStyle/>
          <a:p>
            <a:r>
              <a:rPr lang="en-IN" sz="2400" dirty="0"/>
              <a:t>Applying XP to a Brand-New Project (Recommended)</a:t>
            </a:r>
          </a:p>
        </p:txBody>
      </p:sp>
      <p:sp>
        <p:nvSpPr>
          <p:cNvPr id="2" name="Rectangle 1"/>
          <p:cNvSpPr/>
          <p:nvPr/>
        </p:nvSpPr>
        <p:spPr>
          <a:xfrm>
            <a:off x="20472" y="381000"/>
            <a:ext cx="9123528" cy="6863417"/>
          </a:xfrm>
          <a:prstGeom prst="rect">
            <a:avLst/>
          </a:prstGeom>
        </p:spPr>
        <p:txBody>
          <a:bodyPr wrap="square">
            <a:spAutoFit/>
          </a:bodyPr>
          <a:lstStyle/>
          <a:p>
            <a:pPr algn="just"/>
            <a:r>
              <a:rPr lang="en-IN" sz="2000" dirty="0"/>
              <a:t>When starting a brand-new XP project, expect the first three or four weeks to be pretty chaotic as everyone gets up to speed. </a:t>
            </a:r>
          </a:p>
          <a:p>
            <a:pPr algn="just"/>
            <a:r>
              <a:rPr lang="en-IN" sz="2000" dirty="0"/>
              <a:t>During the first month, on-site customers will be working out the release plan, programmers will be establishing their technical infrastructure, and everyone</a:t>
            </a:r>
          </a:p>
          <a:p>
            <a:pPr algn="just"/>
            <a:r>
              <a:rPr lang="en-IN" sz="2000" dirty="0"/>
              <a:t>will be learning how to work together. </a:t>
            </a:r>
          </a:p>
          <a:p>
            <a:pPr algn="just"/>
            <a:r>
              <a:rPr lang="en-IN" sz="2000" b="1" dirty="0"/>
              <a:t>Plan your first iteration:  </a:t>
            </a:r>
            <a:r>
              <a:rPr lang="en-IN" sz="2000" dirty="0"/>
              <a:t>Normally, this involves selecting stories from the release plan, but you won’t have a release plan yet. Instead, think of one feature that will definitely be part of your first release.</a:t>
            </a:r>
          </a:p>
          <a:p>
            <a:pPr algn="just"/>
            <a:r>
              <a:rPr lang="en-IN" sz="2000" dirty="0"/>
              <a:t>These basic stories will give you ideas for more stories that will add missing details. Brainstorm 10 to 20 in the first planning session and have the programmers estimate them. These should keep the programmers busy for several iterations. Try to choose stories that the programmers already understand well; this will reduce the amount of time customers need to spend answering programmer questions so they can focus on creating the release plan.</a:t>
            </a:r>
          </a:p>
          <a:p>
            <a:pPr algn="just"/>
            <a:r>
              <a:rPr lang="en-IN" sz="2000" dirty="0"/>
              <a:t>Iteration planning is a little more difficult during the first iteration because you haven’t established a velocity yet. During the iteration, work on just one or two stories at a</a:t>
            </a:r>
          </a:p>
          <a:p>
            <a:pPr algn="just"/>
            <a:r>
              <a:rPr lang="en-IN" sz="2000" dirty="0"/>
              <a:t>time and check your progress every day.</a:t>
            </a:r>
          </a:p>
          <a:p>
            <a:pPr algn="just"/>
            <a:r>
              <a:rPr lang="en-IN" sz="2000" dirty="0"/>
              <a:t>After you’ve finished planning, programmers should start establishing their technical</a:t>
            </a:r>
          </a:p>
          <a:p>
            <a:pPr algn="just"/>
            <a:r>
              <a:rPr lang="en-IN" sz="2000" dirty="0"/>
              <a:t>infrastructure.  After the first few days, the fundamentals should be well-established and the project should be large enough for people to work on separate parts without</a:t>
            </a:r>
          </a:p>
          <a:p>
            <a:pPr algn="just"/>
            <a:r>
              <a:rPr lang="en-IN" sz="2000" dirty="0"/>
              <a:t>unduly interfering with each other. At this point, you can break into pairs and work normally.	</a:t>
            </a:r>
          </a:p>
        </p:txBody>
      </p:sp>
    </p:spTree>
    <p:extLst>
      <p:ext uri="{BB962C8B-B14F-4D97-AF65-F5344CB8AC3E}">
        <p14:creationId xmlns:p14="http://schemas.microsoft.com/office/powerpoint/2010/main" val="10825934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72" y="381000"/>
            <a:ext cx="9123528" cy="6555641"/>
          </a:xfrm>
          <a:prstGeom prst="rect">
            <a:avLst/>
          </a:prstGeom>
        </p:spPr>
        <p:txBody>
          <a:bodyPr wrap="square">
            <a:spAutoFit/>
          </a:bodyPr>
          <a:lstStyle/>
          <a:p>
            <a:pPr algn="just"/>
            <a:r>
              <a:rPr lang="en-IN" sz="2000" dirty="0"/>
              <a:t>While the programmers are working on stories, customers and testers should</a:t>
            </a:r>
          </a:p>
          <a:p>
            <a:pPr algn="just"/>
            <a:r>
              <a:rPr lang="en-IN" sz="2000" dirty="0"/>
              <a:t>work on the vision and release plan. First, work with stakeholders to create</a:t>
            </a:r>
          </a:p>
          <a:p>
            <a:pPr algn="just"/>
            <a:r>
              <a:rPr lang="en-IN" sz="2000" dirty="0"/>
              <a:t>the product vision. </a:t>
            </a:r>
          </a:p>
          <a:p>
            <a:pPr algn="just"/>
            <a:r>
              <a:rPr lang="en-IN" sz="2000" dirty="0"/>
              <a:t>Finalizing the vision can take a few weeks, so while that’s in progress, brainstorm the stories for your first feature. Start thinking about other features you want to include, and pick a date for your first release.</a:t>
            </a:r>
          </a:p>
          <a:p>
            <a:pPr algn="just"/>
            <a:r>
              <a:rPr lang="en-IN" sz="2000" dirty="0"/>
              <a:t>The feeling of chaos will subside as the team works in a steady, predictable rhythm.</a:t>
            </a:r>
          </a:p>
          <a:p>
            <a:pPr algn="just"/>
            <a:r>
              <a:rPr lang="en-IN" sz="2000" b="1" dirty="0"/>
              <a:t>Applying XP to an Existing Project:</a:t>
            </a:r>
          </a:p>
          <a:p>
            <a:pPr algn="just"/>
            <a:r>
              <a:rPr lang="en-IN" sz="2000" dirty="0"/>
              <a:t>If you have a legacy project—you can achieve the same results, but it will take more time. In this case, adopt XP incrementally.</a:t>
            </a:r>
          </a:p>
          <a:p>
            <a:pPr algn="just"/>
            <a:r>
              <a:rPr lang="en-IN" sz="2000" b="1" dirty="0"/>
              <a:t>The big decision</a:t>
            </a:r>
          </a:p>
          <a:p>
            <a:pPr algn="just"/>
            <a:r>
              <a:rPr lang="en-IN" sz="2000" dirty="0"/>
              <a:t>Other than change itself, the biggest challenge in applying XP to an existing project is not writing tests, refactoring, or cleaning up your bug database. The biggest challenge is setting aside enough time to </a:t>
            </a:r>
            <a:r>
              <a:rPr lang="en-IN" sz="2000" b="1" dirty="0"/>
              <a:t>pay down technical debt.</a:t>
            </a:r>
          </a:p>
          <a:p>
            <a:pPr algn="just"/>
            <a:r>
              <a:rPr lang="en-IN" sz="2000" dirty="0"/>
              <a:t>To improve productivity and reduce bug production, not only do you need to stop incurring new technical debt, you need to set aside extra slack(both time and money spent).</a:t>
            </a:r>
          </a:p>
          <a:p>
            <a:pPr algn="just"/>
            <a:r>
              <a:rPr lang="en-IN" sz="2000" dirty="0"/>
              <a:t>Start by introducing XP’s structural practices. Move the team, including customers and testers, into a shared workspace, start pair-programming, conduct iteration planning and retrospectives, and so forth. Apply:</a:t>
            </a:r>
          </a:p>
          <a:p>
            <a:pPr algn="just"/>
            <a:endParaRPr lang="en-IN" sz="2000" dirty="0"/>
          </a:p>
        </p:txBody>
      </p:sp>
    </p:spTree>
    <p:extLst>
      <p:ext uri="{BB962C8B-B14F-4D97-AF65-F5344CB8AC3E}">
        <p14:creationId xmlns:p14="http://schemas.microsoft.com/office/powerpoint/2010/main" val="344790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IN" dirty="0"/>
              <a:t>The Importance of Organizational Success</a:t>
            </a:r>
          </a:p>
        </p:txBody>
      </p:sp>
      <p:sp>
        <p:nvSpPr>
          <p:cNvPr id="3" name="Content Placeholder 2"/>
          <p:cNvSpPr>
            <a:spLocks noGrp="1"/>
          </p:cNvSpPr>
          <p:nvPr>
            <p:ph idx="1"/>
          </p:nvPr>
        </p:nvSpPr>
        <p:spPr>
          <a:xfrm>
            <a:off x="304800" y="1371600"/>
            <a:ext cx="8686800" cy="5257800"/>
          </a:xfrm>
        </p:spPr>
        <p:txBody>
          <a:bodyPr>
            <a:normAutofit fontScale="85000" lnSpcReduction="10000"/>
          </a:bodyPr>
          <a:lstStyle/>
          <a:p>
            <a:r>
              <a:rPr lang="en-IN" dirty="0"/>
              <a:t>Organizational success is often neglected by software teams in favour of the more easily achieved  technical and personal successes. Rest assured, however, that even if you’re not taking responsibility for organizational success, the broader organization is judging your team at this level. </a:t>
            </a:r>
          </a:p>
          <a:p>
            <a:endParaRPr lang="en-IN" dirty="0"/>
          </a:p>
          <a:p>
            <a:r>
              <a:rPr lang="en-IN" dirty="0"/>
              <a:t>Senior management and executives aren’t likely to care if your software is elegant, maintainable, or even beloved by its users; they care about results. That’s their return on</a:t>
            </a:r>
          </a:p>
          <a:p>
            <a:pPr marL="0" indent="0">
              <a:buNone/>
            </a:pPr>
            <a:r>
              <a:rPr lang="en-IN" dirty="0"/>
              <a:t>    investment in your project. </a:t>
            </a:r>
          </a:p>
          <a:p>
            <a:r>
              <a:rPr lang="en-IN" dirty="0"/>
              <a:t>If you don’t achieve this sort of success, they’ll take steps to ensure  that you do. (Complete Working Product)</a:t>
            </a:r>
          </a:p>
        </p:txBody>
      </p:sp>
    </p:spTree>
    <p:extLst>
      <p:ext uri="{BB962C8B-B14F-4D97-AF65-F5344CB8AC3E}">
        <p14:creationId xmlns:p14="http://schemas.microsoft.com/office/powerpoint/2010/main" val="39633226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72" y="381000"/>
            <a:ext cx="9123528" cy="1631216"/>
          </a:xfrm>
          <a:prstGeom prst="rect">
            <a:avLst/>
          </a:prstGeom>
        </p:spPr>
        <p:txBody>
          <a:bodyPr wrap="square">
            <a:spAutoFit/>
          </a:bodyPr>
          <a:lstStyle/>
          <a:p>
            <a:pPr algn="just"/>
            <a:r>
              <a:rPr lang="en-IN" sz="2000" dirty="0"/>
              <a:t>All the “Thinking” practices</a:t>
            </a:r>
          </a:p>
          <a:p>
            <a:pPr algn="just"/>
            <a:r>
              <a:rPr lang="en-IN" sz="2000" dirty="0"/>
              <a:t>• All the “Collaborating” practices </a:t>
            </a:r>
          </a:p>
          <a:p>
            <a:pPr algn="just"/>
            <a:r>
              <a:rPr lang="en-IN" sz="2000" dirty="0"/>
              <a:t>• All the “Planning” practices </a:t>
            </a:r>
          </a:p>
          <a:p>
            <a:pPr algn="just"/>
            <a:r>
              <a:rPr lang="en-IN" sz="2000" dirty="0"/>
              <a:t>• Version control, collective code ownership, and “done </a:t>
            </a:r>
            <a:r>
              <a:rPr lang="en-IN" sz="2000" dirty="0" err="1"/>
              <a:t>done</a:t>
            </a:r>
            <a:r>
              <a:rPr lang="en-IN" sz="2000" dirty="0"/>
              <a:t>” and customer reviews </a:t>
            </a:r>
          </a:p>
          <a:p>
            <a:pPr algn="just"/>
            <a:endParaRPr lang="en-IN" sz="2000" dirty="0"/>
          </a:p>
        </p:txBody>
      </p:sp>
    </p:spTree>
    <p:extLst>
      <p:ext uri="{BB962C8B-B14F-4D97-AF65-F5344CB8AC3E}">
        <p14:creationId xmlns:p14="http://schemas.microsoft.com/office/powerpoint/2010/main" val="32565336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2: Thinking</a:t>
            </a:r>
          </a:p>
        </p:txBody>
      </p:sp>
      <p:sp>
        <p:nvSpPr>
          <p:cNvPr id="3" name="Content Placeholder 2"/>
          <p:cNvSpPr>
            <a:spLocks noGrp="1"/>
          </p:cNvSpPr>
          <p:nvPr>
            <p:ph idx="1"/>
          </p:nvPr>
        </p:nvSpPr>
        <p:spPr/>
        <p:txBody>
          <a:bodyPr>
            <a:normAutofit fontScale="77500" lnSpcReduction="20000"/>
          </a:bodyPr>
          <a:lstStyle/>
          <a:p>
            <a:pPr marL="0" indent="0">
              <a:buNone/>
            </a:pPr>
            <a:r>
              <a:rPr lang="en-IN" dirty="0"/>
              <a:t>• Pair programming doubles the brainpower available during coding, and gives one person in each pair the opportunity to think about strategic, long-term issues.</a:t>
            </a:r>
          </a:p>
          <a:p>
            <a:pPr marL="0" indent="0">
              <a:buNone/>
            </a:pPr>
            <a:r>
              <a:rPr lang="en-IN" dirty="0"/>
              <a:t>• Energized work acknowledges that developers do their best, most productive work when they’re energized and motivated.</a:t>
            </a:r>
          </a:p>
          <a:p>
            <a:pPr marL="0" indent="0">
              <a:buNone/>
            </a:pPr>
            <a:r>
              <a:rPr lang="en-IN" dirty="0"/>
              <a:t>• An informative workspace gives the whole team more opportunities to notice what’s working well and what isn’t.</a:t>
            </a:r>
          </a:p>
          <a:p>
            <a:pPr marL="0" indent="0">
              <a:buNone/>
            </a:pPr>
            <a:r>
              <a:rPr lang="en-IN" dirty="0"/>
              <a:t>• Root-cause analysis is a useful tool for identifying the underlying causes of your problems.</a:t>
            </a:r>
          </a:p>
          <a:p>
            <a:pPr marL="0" indent="0">
              <a:buNone/>
            </a:pPr>
            <a:r>
              <a:rPr lang="en-IN" dirty="0"/>
              <a:t>• Retrospectives provide a way to </a:t>
            </a:r>
            <a:r>
              <a:rPr lang="en-IN" dirty="0" err="1"/>
              <a:t>analyze</a:t>
            </a:r>
            <a:r>
              <a:rPr lang="en-IN" dirty="0"/>
              <a:t> and improve the entire development process.</a:t>
            </a:r>
          </a:p>
        </p:txBody>
      </p:sp>
    </p:spTree>
    <p:extLst>
      <p:ext uri="{BB962C8B-B14F-4D97-AF65-F5344CB8AC3E}">
        <p14:creationId xmlns:p14="http://schemas.microsoft.com/office/powerpoint/2010/main" val="38064246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553200"/>
          </a:xfrm>
        </p:spPr>
        <p:txBody>
          <a:bodyPr>
            <a:normAutofit/>
          </a:bodyPr>
          <a:lstStyle/>
          <a:p>
            <a:r>
              <a:rPr lang="en-IN" sz="2400" dirty="0"/>
              <a:t>Pair Programming</a:t>
            </a:r>
          </a:p>
          <a:p>
            <a:r>
              <a:rPr lang="en-IN" sz="2400" dirty="0"/>
              <a:t>We help each other succeed.</a:t>
            </a:r>
          </a:p>
          <a:p>
            <a:r>
              <a:rPr lang="en-IN" sz="2400" dirty="0"/>
              <a:t>Do you want somebody to watch over your shoulder all day? Do you want to waste half your time sitting in sullen silence watching somebody else code?</a:t>
            </a:r>
          </a:p>
          <a:p>
            <a:r>
              <a:rPr lang="en-IN" sz="2400" dirty="0"/>
              <a:t>Of course not. Nobody does—especially not people who pair program.</a:t>
            </a:r>
          </a:p>
          <a:p>
            <a:r>
              <a:rPr lang="en-IN" sz="2400" dirty="0"/>
              <a:t>Pair programming is one of the first things people notice about XP. Two people working at the same keyboard? It’s weird. It’s also extremely powerful and, once you get used to it, tons of fun. Most programmers I know who tried pairing for a month find that they prefer it to programming alone.</a:t>
            </a:r>
          </a:p>
        </p:txBody>
      </p:sp>
    </p:spTree>
    <p:extLst>
      <p:ext uri="{BB962C8B-B14F-4D97-AF65-F5344CB8AC3E}">
        <p14:creationId xmlns:p14="http://schemas.microsoft.com/office/powerpoint/2010/main" val="22885250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81800"/>
          </a:xfrm>
        </p:spPr>
        <p:txBody>
          <a:bodyPr>
            <a:noAutofit/>
          </a:bodyPr>
          <a:lstStyle/>
          <a:p>
            <a:pPr marL="0" indent="0">
              <a:buNone/>
            </a:pPr>
            <a:r>
              <a:rPr lang="en-IN" sz="1800" b="1" dirty="0"/>
              <a:t>Why Pair?</a:t>
            </a:r>
          </a:p>
          <a:p>
            <a:r>
              <a:rPr lang="en-IN" sz="1600" dirty="0"/>
              <a:t>Pair programming is all about increasing your brainpower. </a:t>
            </a:r>
          </a:p>
          <a:p>
            <a:pPr marL="0" indent="0">
              <a:buNone/>
            </a:pPr>
            <a:r>
              <a:rPr lang="en-IN" sz="1600" dirty="0"/>
              <a:t>When you pair, one person codes—the driver. The other person is the navigator, whose job is</a:t>
            </a:r>
          </a:p>
          <a:p>
            <a:pPr marL="0" indent="0">
              <a:buNone/>
            </a:pPr>
            <a:r>
              <a:rPr lang="en-IN" sz="1600" dirty="0"/>
              <a:t>to think. As navigator, sometimes you think about what the driver is typing. Sometimes you think about what tasks to work on next and sometimes you think about how your work best fits into the overall design.</a:t>
            </a:r>
          </a:p>
          <a:p>
            <a:r>
              <a:rPr lang="en-IN" sz="1600" dirty="0"/>
              <a:t>This arrangement leaves the driver free to work on the tactical challenges of creating rigorous, syntactically correct code without worrying about the big picture, and it gives the navigator the opportunity to consider strategic issues without being distracted by the details of coding. Together, the driver and navigator create higher-quality work more quickly than either could produce on their own.</a:t>
            </a:r>
          </a:p>
          <a:p>
            <a:r>
              <a:rPr lang="en-IN" sz="1600" dirty="0"/>
              <a:t>Pairing also reinforces good programming habits. XP’s reliance on continuous </a:t>
            </a:r>
            <a:r>
              <a:rPr lang="en-IN" sz="1600" b="1" dirty="0"/>
              <a:t>testing and design refinement </a:t>
            </a:r>
            <a:r>
              <a:rPr lang="en-IN" sz="1600" dirty="0"/>
              <a:t>takes a lot of self-discipline. When pairing, you’ll have positive peer pressure to perform these difficult but crucial tasks. You’ll spread coding knowledge and tips throughout the team.</a:t>
            </a:r>
          </a:p>
          <a:p>
            <a:endParaRPr lang="en-IN" sz="1600" dirty="0"/>
          </a:p>
          <a:p>
            <a:r>
              <a:rPr lang="en-IN" sz="1600" dirty="0"/>
              <a:t>You’ll also spend more time in flow—that highly productive state in which you’re totally focused on the code. It’s a different kind of flow than normal because you’re working with a partner. To start with, you’ll discover that your office mates are far less likely to interrupt you when you’re working with someone. When they do, one person will handle the interruption while the other continues his train of thought. </a:t>
            </a:r>
          </a:p>
          <a:p>
            <a:r>
              <a:rPr lang="en-IN" sz="1600" dirty="0"/>
              <a:t>Further, you’ll find yourself paying more attention to the conversation with your programming partner than to surrounding noise; pairing really is a lot of fun. For the most part, you’ll be collaborating with smart, like-minded people. Plus, if your wrists get sore from typing, you can hand off the keyboard to your partner and continue to be productive.</a:t>
            </a:r>
          </a:p>
        </p:txBody>
      </p:sp>
    </p:spTree>
    <p:extLst>
      <p:ext uri="{BB962C8B-B14F-4D97-AF65-F5344CB8AC3E}">
        <p14:creationId xmlns:p14="http://schemas.microsoft.com/office/powerpoint/2010/main" val="19400036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81800"/>
          </a:xfrm>
        </p:spPr>
        <p:txBody>
          <a:bodyPr>
            <a:noAutofit/>
          </a:bodyPr>
          <a:lstStyle/>
          <a:p>
            <a:pPr marL="0" indent="0">
              <a:buNone/>
            </a:pPr>
            <a:r>
              <a:rPr lang="en-IN" sz="1800" b="1" dirty="0"/>
              <a:t>How to Pair</a:t>
            </a:r>
          </a:p>
          <a:p>
            <a:pPr marL="0" indent="0">
              <a:buNone/>
            </a:pPr>
            <a:r>
              <a:rPr lang="en-IN" sz="1800" dirty="0"/>
              <a:t>Many teams who pair frequently, but not exclusively, discover that they find more defects in solo code. A good rule of thumb is to pair on anything that you need to maintain, which includes tests and the build script.</a:t>
            </a:r>
          </a:p>
          <a:p>
            <a:pPr marL="0" indent="0">
              <a:buNone/>
            </a:pPr>
            <a:r>
              <a:rPr lang="en-IN" sz="1800" dirty="0"/>
              <a:t>When you start working on a task, ask another programmer to work with you. If another programmer asks for help, make yourself available. Never assign partners: pairs are fluid, forming naturally and shifting throughout the day. Over time, pair with everyone on the team. This will </a:t>
            </a:r>
            <a:r>
              <a:rPr lang="en-IN" sz="1800" b="1" dirty="0"/>
              <a:t>improve team cohesion and spread design skills and knowledge throughout the team</a:t>
            </a:r>
            <a:r>
              <a:rPr lang="en-IN" sz="1800" dirty="0"/>
              <a:t>.</a:t>
            </a:r>
          </a:p>
          <a:p>
            <a:pPr marL="0" indent="0">
              <a:buNone/>
            </a:pPr>
            <a:endParaRPr lang="en-IN" sz="1800" dirty="0"/>
          </a:p>
          <a:p>
            <a:pPr marL="0" indent="0">
              <a:buNone/>
            </a:pPr>
            <a:r>
              <a:rPr lang="en-IN" sz="1800" dirty="0"/>
              <a:t>When you need a fresh perspective, switch partners. I usually switch when I’m feeling frustrated or stuck. Have one person stay on the task and bring the  new partner up to speed. Often, even explaining the problem to someone new will help you resolve it.</a:t>
            </a:r>
          </a:p>
          <a:p>
            <a:pPr marL="0" indent="0">
              <a:buNone/>
            </a:pPr>
            <a:endParaRPr lang="en-IN" sz="1800" dirty="0"/>
          </a:p>
          <a:p>
            <a:pPr marL="0" indent="0">
              <a:buNone/>
            </a:pPr>
            <a:r>
              <a:rPr lang="en-IN" sz="1800" dirty="0"/>
              <a:t>It’s a good idea to </a:t>
            </a:r>
            <a:r>
              <a:rPr lang="en-IN" sz="1800" b="1" dirty="0"/>
              <a:t>switch partners several times per day even </a:t>
            </a:r>
            <a:r>
              <a:rPr lang="en-IN" sz="1800" dirty="0"/>
              <a:t>if you don’t feel stuck. This will</a:t>
            </a:r>
          </a:p>
          <a:p>
            <a:pPr marL="0" indent="0">
              <a:buNone/>
            </a:pPr>
            <a:r>
              <a:rPr lang="en-IN" sz="1800" dirty="0"/>
              <a:t>help keep everyone informed and moving quickly. I switch whenever I finish a task. </a:t>
            </a:r>
          </a:p>
          <a:p>
            <a:pPr marL="0" indent="0">
              <a:buNone/>
            </a:pPr>
            <a:r>
              <a:rPr lang="en-IN" sz="1800" dirty="0"/>
              <a:t>When you sit down to pair together, make sure you’re physically comfortable. Position your</a:t>
            </a:r>
          </a:p>
          <a:p>
            <a:pPr marL="0" indent="0">
              <a:buNone/>
            </a:pPr>
            <a:r>
              <a:rPr lang="en-IN" sz="1800" dirty="0"/>
              <a:t>chairs side by side, allowing for each other’s personal space, and make sure the monitor is</a:t>
            </a:r>
          </a:p>
          <a:p>
            <a:pPr marL="0" indent="0">
              <a:buNone/>
            </a:pPr>
            <a:r>
              <a:rPr lang="en-IN" sz="1800" dirty="0"/>
              <a:t>clearly visible. When you’re driving, place the keyboard directly in front of you. Keep an eye</a:t>
            </a:r>
          </a:p>
          <a:p>
            <a:pPr marL="0" indent="0">
              <a:buNone/>
            </a:pPr>
            <a:r>
              <a:rPr lang="en-IN" sz="1800" dirty="0"/>
              <a:t>out for this one—for some reason, people pairing tend to contort themselves to reach the</a:t>
            </a:r>
          </a:p>
          <a:p>
            <a:pPr marL="0" indent="0">
              <a:buNone/>
            </a:pPr>
            <a:r>
              <a:rPr lang="en-IN" sz="1800" dirty="0"/>
              <a:t>keyboard and mouse rather than moving them closer.</a:t>
            </a:r>
          </a:p>
        </p:txBody>
      </p:sp>
    </p:spTree>
    <p:extLst>
      <p:ext uri="{BB962C8B-B14F-4D97-AF65-F5344CB8AC3E}">
        <p14:creationId xmlns:p14="http://schemas.microsoft.com/office/powerpoint/2010/main" val="23656997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81800"/>
          </a:xfrm>
        </p:spPr>
        <p:txBody>
          <a:bodyPr>
            <a:noAutofit/>
          </a:bodyPr>
          <a:lstStyle/>
          <a:p>
            <a:pPr marL="0" indent="0">
              <a:buNone/>
            </a:pPr>
            <a:r>
              <a:rPr lang="en-IN" sz="1800" dirty="0"/>
              <a:t>Take small, frequent design steps—test-driven development works best—and talk about your assumptions, short-term goals, general direction, and any relevant history of the feature or project. If you’re confused about something, ask questions. The discussion may enlighten your partner as much as it does you.</a:t>
            </a:r>
          </a:p>
          <a:p>
            <a:pPr marL="0" indent="0">
              <a:buNone/>
            </a:pPr>
            <a:r>
              <a:rPr lang="en-IN" sz="1800" dirty="0"/>
              <a:t>Expect to feel tired at the end of the day. Pairs typically feel that they have</a:t>
            </a:r>
          </a:p>
          <a:p>
            <a:pPr marL="0" indent="0">
              <a:buNone/>
            </a:pPr>
            <a:r>
              <a:rPr lang="en-IN" sz="1800" dirty="0"/>
              <a:t>worked harder and accomplished more together than when working alone.</a:t>
            </a:r>
          </a:p>
          <a:p>
            <a:pPr marL="0" indent="0">
              <a:buNone/>
            </a:pPr>
            <a:r>
              <a:rPr lang="en-IN" sz="1800" dirty="0"/>
              <a:t>When navigating, expect to feel like you want to step in and take the keyboard away from</a:t>
            </a:r>
          </a:p>
          <a:p>
            <a:pPr marL="0" indent="0">
              <a:buNone/>
            </a:pPr>
            <a:r>
              <a:rPr lang="en-IN" sz="1800" dirty="0"/>
              <a:t>your partner. Relax; your driver will often communicate an idea with both words and code.</a:t>
            </a:r>
          </a:p>
          <a:p>
            <a:pPr marL="0" indent="0">
              <a:buNone/>
            </a:pPr>
            <a:r>
              <a:rPr lang="en-IN" sz="1800" dirty="0"/>
              <a:t>He’ll make typos and little mistakes—give him time to correct them himself. Use your extra</a:t>
            </a:r>
          </a:p>
          <a:p>
            <a:pPr marL="0" indent="0">
              <a:buNone/>
            </a:pPr>
            <a:r>
              <a:rPr lang="en-IN" sz="1800" dirty="0"/>
              <a:t>brainpower to think about the greater picture. What other tests do you need to write? How</a:t>
            </a:r>
          </a:p>
          <a:p>
            <a:pPr marL="0" indent="0">
              <a:buNone/>
            </a:pPr>
            <a:r>
              <a:rPr lang="en-IN" sz="1800" dirty="0"/>
              <a:t>does this code fit into the rest of the system? Is there duplication you need to remove? Can the code be more clear? Can the overall design be better?</a:t>
            </a:r>
          </a:p>
          <a:p>
            <a:pPr marL="0" indent="0">
              <a:buNone/>
            </a:pPr>
            <a:endParaRPr lang="en-IN" sz="1800" dirty="0"/>
          </a:p>
        </p:txBody>
      </p:sp>
    </p:spTree>
    <p:extLst>
      <p:ext uri="{BB962C8B-B14F-4D97-AF65-F5344CB8AC3E}">
        <p14:creationId xmlns:p14="http://schemas.microsoft.com/office/powerpoint/2010/main" val="17174272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81800"/>
          </a:xfrm>
        </p:spPr>
        <p:txBody>
          <a:bodyPr>
            <a:noAutofit/>
          </a:bodyPr>
          <a:lstStyle/>
          <a:p>
            <a:pPr marL="0" indent="0">
              <a:buNone/>
            </a:pPr>
            <a:r>
              <a:rPr lang="en-IN" sz="1800" dirty="0"/>
              <a:t>PAIRING TIPS</a:t>
            </a:r>
          </a:p>
          <a:p>
            <a:pPr marL="0" indent="0">
              <a:buNone/>
            </a:pPr>
            <a:r>
              <a:rPr lang="en-IN" sz="1800" dirty="0"/>
              <a:t>• Pair on everything you’ll need to maintain.</a:t>
            </a:r>
          </a:p>
          <a:p>
            <a:pPr marL="0" indent="0">
              <a:buNone/>
            </a:pPr>
            <a:r>
              <a:rPr lang="en-IN" sz="1800" dirty="0"/>
              <a:t>• Allow pairs to form fluidly rather than assigning partners.</a:t>
            </a:r>
          </a:p>
          <a:p>
            <a:pPr marL="0" indent="0">
              <a:buNone/>
            </a:pPr>
            <a:r>
              <a:rPr lang="en-IN" sz="1800" dirty="0"/>
              <a:t>• Switch partners when you need a fresh perspective.</a:t>
            </a:r>
          </a:p>
          <a:p>
            <a:pPr marL="0" indent="0">
              <a:buNone/>
            </a:pPr>
            <a:r>
              <a:rPr lang="en-IN" sz="1800" dirty="0"/>
              <a:t>• Avoid pairing with the same person for more than a day at a time.</a:t>
            </a:r>
          </a:p>
          <a:p>
            <a:pPr marL="0" indent="0">
              <a:buNone/>
            </a:pPr>
            <a:r>
              <a:rPr lang="en-IN" sz="1800" dirty="0"/>
              <a:t>• Sit comfortably, side by side.</a:t>
            </a:r>
          </a:p>
          <a:p>
            <a:pPr marL="0" indent="0">
              <a:buNone/>
            </a:pPr>
            <a:r>
              <a:rPr lang="en-IN" sz="1800" dirty="0"/>
              <a:t>• Produce code through conversation. Collaborate, don’t critique.</a:t>
            </a:r>
          </a:p>
          <a:p>
            <a:pPr marL="0" indent="0">
              <a:buNone/>
            </a:pPr>
            <a:r>
              <a:rPr lang="en-IN" sz="1800" dirty="0"/>
              <a:t>• Switch driver and navigator roles frequently</a:t>
            </a:r>
          </a:p>
          <a:p>
            <a:pPr marL="0" indent="0">
              <a:buNone/>
            </a:pPr>
            <a:endParaRPr lang="en-IN" sz="1800" dirty="0"/>
          </a:p>
        </p:txBody>
      </p:sp>
    </p:spTree>
    <p:extLst>
      <p:ext uri="{BB962C8B-B14F-4D97-AF65-F5344CB8AC3E}">
        <p14:creationId xmlns:p14="http://schemas.microsoft.com/office/powerpoint/2010/main" val="9971451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81800"/>
          </a:xfrm>
        </p:spPr>
        <p:txBody>
          <a:bodyPr>
            <a:noAutofit/>
          </a:bodyPr>
          <a:lstStyle/>
          <a:p>
            <a:pPr marL="0" indent="0">
              <a:buNone/>
            </a:pPr>
            <a:r>
              <a:rPr lang="en-IN" sz="1800" b="1" dirty="0"/>
              <a:t>Pairing Stations: </a:t>
            </a:r>
          </a:p>
          <a:p>
            <a:pPr marL="0" indent="0">
              <a:buNone/>
            </a:pPr>
            <a:r>
              <a:rPr lang="en-IN" sz="1800" dirty="0"/>
              <a:t>Need plenty of room for both people to sit side by side. </a:t>
            </a:r>
          </a:p>
          <a:p>
            <a:pPr marL="0" indent="0">
              <a:buNone/>
            </a:pPr>
            <a:r>
              <a:rPr lang="en-IN" sz="1800" dirty="0"/>
              <a:t>simple folding tables found at any good office supply store. They should be six feet long, so</a:t>
            </a:r>
          </a:p>
          <a:p>
            <a:pPr marL="0" indent="0">
              <a:buNone/>
            </a:pPr>
            <a:r>
              <a:rPr lang="en-IN" sz="1800" dirty="0"/>
              <a:t>that two people can sit comfortably side by side, and at least four feet deep. Each table needs a high-powered development workstation. I like to plug in two keyboards and mice so each person can have a set.</a:t>
            </a:r>
          </a:p>
          <a:p>
            <a:pPr marL="0" indent="0">
              <a:buNone/>
            </a:pPr>
            <a:r>
              <a:rPr lang="en-IN" sz="1800" b="1" dirty="0"/>
              <a:t>Challenges</a:t>
            </a:r>
          </a:p>
          <a:p>
            <a:pPr marL="0" indent="0">
              <a:buNone/>
            </a:pPr>
            <a:r>
              <a:rPr lang="en-IN" sz="1800" dirty="0"/>
              <a:t>Pairing can be uncomfortable at first, as it may require you to collaborate more than you’re</a:t>
            </a:r>
          </a:p>
          <a:p>
            <a:pPr marL="0" indent="0">
              <a:buNone/>
            </a:pPr>
            <a:r>
              <a:rPr lang="en-IN" sz="1800" dirty="0"/>
              <a:t>used to.</a:t>
            </a:r>
          </a:p>
          <a:p>
            <a:pPr marL="0" indent="0">
              <a:buNone/>
            </a:pPr>
            <a:r>
              <a:rPr lang="en-IN" sz="1800" b="1" dirty="0"/>
              <a:t>1)Comfort: </a:t>
            </a:r>
          </a:p>
          <a:p>
            <a:pPr marL="0" indent="0">
              <a:buNone/>
            </a:pPr>
            <a:r>
              <a:rPr lang="en-IN" sz="1800" dirty="0"/>
              <a:t>Pairing is no fun if you’re uncomfortable. When you sit down to pair, adjust your position and equipment so you can </a:t>
            </a:r>
            <a:r>
              <a:rPr lang="en-IN" sz="1800" b="1" dirty="0"/>
              <a:t>sit comfortably</a:t>
            </a:r>
            <a:r>
              <a:rPr lang="en-IN" sz="1800" dirty="0"/>
              <a:t>. Clear debris off the desk and make sure there’s room for your legs, feet, and knees.</a:t>
            </a:r>
          </a:p>
          <a:p>
            <a:pPr marL="0" indent="0">
              <a:buNone/>
            </a:pPr>
            <a:r>
              <a:rPr lang="en-IN" sz="1800" dirty="0"/>
              <a:t>Some people (like me) need a lot of </a:t>
            </a:r>
            <a:r>
              <a:rPr lang="en-IN" sz="1800" b="1" dirty="0"/>
              <a:t>personal space</a:t>
            </a:r>
            <a:r>
              <a:rPr lang="en-IN" sz="1800" dirty="0"/>
              <a:t>. Others like to get up close and personal.</a:t>
            </a:r>
          </a:p>
          <a:p>
            <a:pPr marL="0" indent="0">
              <a:buNone/>
            </a:pPr>
            <a:r>
              <a:rPr lang="en-IN" sz="1800" dirty="0"/>
              <a:t>When you start to pair, discuss your personal space needs and ask about your partner’s.</a:t>
            </a:r>
          </a:p>
          <a:p>
            <a:pPr marL="0" indent="0">
              <a:buNone/>
            </a:pPr>
            <a:r>
              <a:rPr lang="en-IN" sz="1800" dirty="0"/>
              <a:t>Similarly, while it goes without saying that </a:t>
            </a:r>
            <a:r>
              <a:rPr lang="en-IN" sz="1800" b="1" dirty="0"/>
              <a:t>personal hygiene </a:t>
            </a:r>
            <a:r>
              <a:rPr lang="en-IN" sz="1800" dirty="0"/>
              <a:t>is critical, remember </a:t>
            </a:r>
            <a:r>
              <a:rPr lang="en-IN" sz="1800" b="1" dirty="0"/>
              <a:t>that strong</a:t>
            </a:r>
          </a:p>
          <a:p>
            <a:pPr marL="0" indent="0">
              <a:buNone/>
            </a:pPr>
            <a:r>
              <a:rPr lang="en-IN" sz="1800" b="1" dirty="0"/>
              <a:t>flavours</a:t>
            </a:r>
            <a:r>
              <a:rPr lang="en-IN" sz="1800" dirty="0"/>
              <a:t> such as coffee, garlic, onions, and spicy foods can lead to foul breath.</a:t>
            </a:r>
          </a:p>
          <a:p>
            <a:pPr marL="0" indent="0">
              <a:buNone/>
            </a:pPr>
            <a:r>
              <a:rPr lang="en-IN" sz="1800" b="1" dirty="0"/>
              <a:t>2) Mismatched skills: </a:t>
            </a:r>
            <a:r>
              <a:rPr lang="en-IN" sz="1800" dirty="0"/>
              <a:t>Some time Senior developer will pair with a junior developer. Rather than treating these occasions as student/teacher situations, restore the peer balance by creating opportunities for both participants to learn. Ex: give chance to junior to learn inner </a:t>
            </a:r>
            <a:r>
              <a:rPr lang="en-IN" sz="1800" dirty="0" err="1"/>
              <a:t>workimg</a:t>
            </a:r>
            <a:r>
              <a:rPr lang="en-IN" sz="1800" dirty="0"/>
              <a:t> of </a:t>
            </a:r>
            <a:r>
              <a:rPr lang="en-IN" sz="1800" dirty="0" err="1"/>
              <a:t>ibrary</a:t>
            </a:r>
            <a:r>
              <a:rPr lang="en-IN" sz="1800" dirty="0"/>
              <a:t>. </a:t>
            </a:r>
            <a:endParaRPr lang="en-IN" sz="1800" b="1" dirty="0"/>
          </a:p>
          <a:p>
            <a:pPr marL="0" indent="0">
              <a:buNone/>
            </a:pPr>
            <a:endParaRPr lang="en-IN" sz="1800" b="1" dirty="0"/>
          </a:p>
        </p:txBody>
      </p:sp>
    </p:spTree>
    <p:extLst>
      <p:ext uri="{BB962C8B-B14F-4D97-AF65-F5344CB8AC3E}">
        <p14:creationId xmlns:p14="http://schemas.microsoft.com/office/powerpoint/2010/main" val="11993704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81800"/>
          </a:xfrm>
        </p:spPr>
        <p:txBody>
          <a:bodyPr>
            <a:noAutofit/>
          </a:bodyPr>
          <a:lstStyle/>
          <a:p>
            <a:pPr marL="0" indent="0">
              <a:buNone/>
            </a:pPr>
            <a:r>
              <a:rPr lang="en-IN" sz="1800" b="1" dirty="0"/>
              <a:t>3) Communication style:</a:t>
            </a:r>
          </a:p>
          <a:p>
            <a:pPr marL="0" indent="0">
              <a:buNone/>
            </a:pPr>
            <a:r>
              <a:rPr lang="en-IN" sz="1800" dirty="0"/>
              <a:t> To practice communicating and switching roles while pairing, consider </a:t>
            </a:r>
            <a:r>
              <a:rPr lang="en-IN" sz="1800" dirty="0" err="1"/>
              <a:t>ping-pong</a:t>
            </a:r>
            <a:endParaRPr lang="en-IN" sz="1800" dirty="0"/>
          </a:p>
          <a:p>
            <a:pPr marL="0" indent="0">
              <a:buNone/>
            </a:pPr>
            <a:r>
              <a:rPr lang="en-IN" sz="1800" dirty="0"/>
              <a:t>pairing. In this exercise, one person writes a test. The other person makes it</a:t>
            </a:r>
          </a:p>
          <a:p>
            <a:pPr marL="0" indent="0">
              <a:buNone/>
            </a:pPr>
            <a:r>
              <a:rPr lang="en-IN" sz="1800" dirty="0"/>
              <a:t>pass and writes a new test. Then the first person makes it pass and repeats the</a:t>
            </a:r>
          </a:p>
          <a:p>
            <a:pPr marL="0" indent="0">
              <a:buNone/>
            </a:pPr>
            <a:r>
              <a:rPr lang="en-IN" sz="1800" dirty="0"/>
              <a:t>process by writing another test.</a:t>
            </a:r>
          </a:p>
          <a:p>
            <a:pPr marL="0" indent="0">
              <a:buNone/>
            </a:pPr>
            <a:r>
              <a:rPr lang="en-IN" sz="1800" dirty="0"/>
              <a:t>Try transforming declarations (such as “This method is too long”) into questions or suggestions (“Could we make this method shorter?” or “Should we extract this code block into a new method?”). Adopt an attitude of collaborative problem solving.</a:t>
            </a:r>
          </a:p>
          <a:p>
            <a:pPr marL="0" indent="0">
              <a:buNone/>
            </a:pPr>
            <a:endParaRPr lang="en-IN" sz="1800" dirty="0"/>
          </a:p>
          <a:p>
            <a:pPr marL="0" indent="0">
              <a:buNone/>
            </a:pPr>
            <a:r>
              <a:rPr lang="en-IN" sz="1800" b="1" dirty="0"/>
              <a:t>4) Tools and </a:t>
            </a:r>
            <a:r>
              <a:rPr lang="en-IN" sz="1800" b="1" dirty="0" err="1"/>
              <a:t>keybindings</a:t>
            </a:r>
            <a:endParaRPr lang="en-IN" sz="1800" b="1" dirty="0"/>
          </a:p>
          <a:p>
            <a:pPr marL="0" indent="0">
              <a:buNone/>
            </a:pPr>
            <a:r>
              <a:rPr lang="en-IN" sz="1800" dirty="0"/>
              <a:t>Even if you don’t fall victim to the endless vi versus </a:t>
            </a:r>
            <a:r>
              <a:rPr lang="en-IN" sz="1800" dirty="0" err="1"/>
              <a:t>emacs</a:t>
            </a:r>
            <a:r>
              <a:rPr lang="en-IN" sz="1800" dirty="0"/>
              <a:t> editor war, you may</a:t>
            </a:r>
          </a:p>
          <a:p>
            <a:pPr marL="0" indent="0">
              <a:buNone/>
            </a:pPr>
            <a:r>
              <a:rPr lang="en-IN" sz="1800" dirty="0"/>
              <a:t>find your </a:t>
            </a:r>
            <a:r>
              <a:rPr lang="en-IN" sz="1800" dirty="0" err="1"/>
              <a:t>coworkers’</a:t>
            </a:r>
            <a:r>
              <a:rPr lang="en-IN" sz="1800" dirty="0"/>
              <a:t> tool preferences annoying. </a:t>
            </a:r>
            <a:r>
              <a:rPr lang="en-IN" sz="1800" b="1" dirty="0"/>
              <a:t>Try to standardize on a</a:t>
            </a:r>
          </a:p>
          <a:p>
            <a:pPr marL="0" indent="0">
              <a:buNone/>
            </a:pPr>
            <a:r>
              <a:rPr lang="en-IN" sz="1800" b="1" dirty="0"/>
              <a:t>particular toolset</a:t>
            </a:r>
            <a:r>
              <a:rPr lang="en-IN" sz="1800" dirty="0"/>
              <a:t>. When you discuss coding standards, discuss issues if any.</a:t>
            </a:r>
          </a:p>
          <a:p>
            <a:pPr marL="0" indent="0">
              <a:buNone/>
            </a:pPr>
            <a:endParaRPr lang="en-IN" sz="1800" dirty="0"/>
          </a:p>
          <a:p>
            <a:pPr marL="0" indent="0">
              <a:buNone/>
            </a:pPr>
            <a:r>
              <a:rPr lang="en-IN" sz="1800" b="1" dirty="0"/>
              <a:t>Questions</a:t>
            </a:r>
          </a:p>
          <a:p>
            <a:pPr marL="0" indent="0">
              <a:buNone/>
            </a:pPr>
            <a:r>
              <a:rPr lang="en-IN" sz="1800" dirty="0"/>
              <a:t>Isn’t it wasteful to have two people do the work of one?</a:t>
            </a:r>
          </a:p>
          <a:p>
            <a:pPr marL="0" indent="0">
              <a:buNone/>
            </a:pPr>
            <a:r>
              <a:rPr lang="en-IN" sz="1800" b="1" dirty="0"/>
              <a:t>In pair programming, one person is programming and the other is</a:t>
            </a:r>
          </a:p>
          <a:p>
            <a:pPr marL="0" indent="0">
              <a:buNone/>
            </a:pPr>
            <a:r>
              <a:rPr lang="en-IN" sz="1800" b="1" dirty="0"/>
              <a:t>thinking ahead, anticipating problems, and strategizing.</a:t>
            </a:r>
          </a:p>
          <a:p>
            <a:pPr marL="0" indent="0">
              <a:buNone/>
            </a:pPr>
            <a:endParaRPr lang="en-IN" sz="1800" b="1" dirty="0"/>
          </a:p>
        </p:txBody>
      </p:sp>
    </p:spTree>
    <p:extLst>
      <p:ext uri="{BB962C8B-B14F-4D97-AF65-F5344CB8AC3E}">
        <p14:creationId xmlns:p14="http://schemas.microsoft.com/office/powerpoint/2010/main" val="39974644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81800"/>
          </a:xfrm>
        </p:spPr>
        <p:txBody>
          <a:bodyPr>
            <a:noAutofit/>
          </a:bodyPr>
          <a:lstStyle/>
          <a:p>
            <a:pPr marL="0" indent="0">
              <a:buNone/>
            </a:pPr>
            <a:r>
              <a:rPr lang="en-IN" sz="1800" b="1" dirty="0"/>
              <a:t>How can I convince my team or organization to try pair programming?</a:t>
            </a:r>
          </a:p>
          <a:p>
            <a:pPr marL="0" indent="0">
              <a:buNone/>
            </a:pPr>
            <a:r>
              <a:rPr lang="en-IN" sz="1800" dirty="0"/>
              <a:t>Ask permission to try it as an experiment. Set aside a month in which everyone pairs on all</a:t>
            </a:r>
          </a:p>
          <a:p>
            <a:pPr marL="0" indent="0">
              <a:buNone/>
            </a:pPr>
            <a:r>
              <a:rPr lang="en-IN" sz="1800" dirty="0"/>
              <a:t>production code. Be sure to keep going for the entire month, as pair programming may be</a:t>
            </a:r>
          </a:p>
          <a:p>
            <a:pPr marL="0" indent="0">
              <a:buNone/>
            </a:pPr>
            <a:r>
              <a:rPr lang="en-IN" sz="1800" dirty="0"/>
              <a:t>difficult and uncomfortable for the first few weeks.</a:t>
            </a:r>
          </a:p>
          <a:p>
            <a:pPr marL="0" indent="0">
              <a:buNone/>
            </a:pPr>
            <a:r>
              <a:rPr lang="en-IN" sz="1800" dirty="0"/>
              <a:t>Don’t just ask permission of management; be sure your fellow team members are interested</a:t>
            </a:r>
          </a:p>
          <a:p>
            <a:pPr marL="0" indent="0">
              <a:buNone/>
            </a:pPr>
            <a:r>
              <a:rPr lang="en-IN" sz="1800" dirty="0"/>
              <a:t>in trying pairing as well. The only programmers I know who tried pairing for a month and</a:t>
            </a:r>
          </a:p>
          <a:p>
            <a:pPr marL="0" indent="0">
              <a:buNone/>
            </a:pPr>
            <a:r>
              <a:rPr lang="en-IN" sz="1800" dirty="0"/>
              <a:t>didn’t like it are the ones who were forced to do it against their will.</a:t>
            </a:r>
          </a:p>
          <a:p>
            <a:pPr marL="0" indent="0">
              <a:buNone/>
            </a:pPr>
            <a:r>
              <a:rPr lang="en-IN" sz="1800" b="1" dirty="0"/>
              <a:t>Do we really have to pair program all the time?</a:t>
            </a:r>
          </a:p>
          <a:p>
            <a:pPr marL="0" indent="0">
              <a:buNone/>
            </a:pPr>
            <a:r>
              <a:rPr lang="en-IN" sz="1800" dirty="0"/>
              <a:t>This is a decision that your whole team should make together. Before you decide, try pairing</a:t>
            </a:r>
          </a:p>
          <a:p>
            <a:pPr marL="0" indent="0">
              <a:buNone/>
            </a:pPr>
            <a:r>
              <a:rPr lang="en-IN" sz="1800" dirty="0"/>
              <a:t>on all production code (everything you need to maintain) for a month. You may enjoy it more</a:t>
            </a:r>
          </a:p>
          <a:p>
            <a:pPr marL="0" indent="0">
              <a:buNone/>
            </a:pPr>
            <a:r>
              <a:rPr lang="en-IN" sz="1800" dirty="0"/>
              <a:t>than you expect.</a:t>
            </a:r>
          </a:p>
          <a:p>
            <a:pPr marL="0" indent="0">
              <a:buNone/>
            </a:pPr>
            <a:r>
              <a:rPr lang="en-IN" sz="1800" dirty="0"/>
              <a:t>Regardless of your rule, you will still produce code that you don’t need to maintain. </a:t>
            </a:r>
          </a:p>
          <a:p>
            <a:pPr marL="0" indent="0">
              <a:buNone/>
            </a:pPr>
            <a:r>
              <a:rPr lang="en-IN" sz="1800" dirty="0"/>
              <a:t>Some production tasks are so repetitive that they don’t require the extra brainpower a pair provides. Use the navigator’s extra time to think about design improvements and consider discussing it with your whole team.</a:t>
            </a:r>
          </a:p>
          <a:p>
            <a:pPr marL="0" indent="0">
              <a:buNone/>
            </a:pPr>
            <a:r>
              <a:rPr lang="en-IN" sz="1800" b="1" dirty="0"/>
              <a:t>How can I concentrate with someone talking to me?</a:t>
            </a:r>
          </a:p>
          <a:p>
            <a:pPr marL="0" indent="0">
              <a:buNone/>
            </a:pPr>
            <a:r>
              <a:rPr lang="en-IN" sz="1800" dirty="0"/>
              <a:t>When you navigate, you shouldn’t have too much trouble staying several steps ahead of your driver. If you do have trouble, ask your driver to think out loud so you can understand her thought process. As driver, you may sometimes find that you’re having trouble concentrating. Let your navigator know—she may have a suggestion that will help you get through the roadblock. At other times, you may just need a few moments of silence to think through the problem.</a:t>
            </a:r>
          </a:p>
        </p:txBody>
      </p:sp>
    </p:spTree>
    <p:extLst>
      <p:ext uri="{BB962C8B-B14F-4D97-AF65-F5344CB8AC3E}">
        <p14:creationId xmlns:p14="http://schemas.microsoft.com/office/powerpoint/2010/main" val="3780280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t>When managers are unhappy with your team’s results, the swords come out. Costs are the most obvious target. There are two easy ways to cut them: set aggressive deadlines to reduce development time, or ship the work to a country with a lower cost of labour. Or both.</a:t>
            </a:r>
          </a:p>
          <a:p>
            <a:r>
              <a:rPr lang="en-IN" dirty="0"/>
              <a:t>These are clumsy techniques. Aggressive deadlines end up increasing schedules rather than reducing them.</a:t>
            </a:r>
          </a:p>
          <a:p>
            <a:endParaRPr lang="en-IN" dirty="0"/>
          </a:p>
        </p:txBody>
      </p:sp>
    </p:spTree>
    <p:extLst>
      <p:ext uri="{BB962C8B-B14F-4D97-AF65-F5344CB8AC3E}">
        <p14:creationId xmlns:p14="http://schemas.microsoft.com/office/powerpoint/2010/main" val="26501727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81800"/>
          </a:xfrm>
        </p:spPr>
        <p:txBody>
          <a:bodyPr>
            <a:noAutofit/>
          </a:bodyPr>
          <a:lstStyle/>
          <a:p>
            <a:pPr marL="0" indent="0">
              <a:buNone/>
            </a:pPr>
            <a:r>
              <a:rPr lang="en-IN" sz="1800" dirty="0"/>
              <a:t>If you have trouble concentrating, try taking smaller steps.</a:t>
            </a:r>
          </a:p>
          <a:p>
            <a:pPr marL="0" indent="0">
              <a:buNone/>
            </a:pPr>
            <a:r>
              <a:rPr lang="en-IN" sz="1800" dirty="0"/>
              <a:t>Rely on your navigator to keep track of what you still need to do (tell him if you have an idea; he’ll write it down) and focus only on the few lines of code needed to make the next test pass.</a:t>
            </a:r>
          </a:p>
          <a:p>
            <a:pPr marL="0" indent="0">
              <a:buNone/>
            </a:pPr>
            <a:r>
              <a:rPr lang="en-IN" sz="1800" b="1" dirty="0"/>
              <a:t>What if we have an odd number of programmers?</a:t>
            </a:r>
          </a:p>
          <a:p>
            <a:pPr marL="0" indent="0">
              <a:buNone/>
            </a:pPr>
            <a:r>
              <a:rPr lang="en-IN" sz="1800" dirty="0"/>
              <a:t>A programmer flying solo can do productive tasks that don’t involve production code. She </a:t>
            </a:r>
            <a:r>
              <a:rPr lang="en-IN" sz="1800" b="1" dirty="0"/>
              <a:t>can research new technologies, or learn more about a technology the team is using</a:t>
            </a:r>
            <a:r>
              <a:rPr lang="en-IN" sz="1800" dirty="0"/>
              <a:t>. She can pair with a customer or tester to </a:t>
            </a:r>
            <a:r>
              <a:rPr lang="en-IN" sz="1800" b="1" dirty="0"/>
              <a:t>review recent changes, polish the application, or do exploratory testing</a:t>
            </a:r>
            <a:r>
              <a:rPr lang="en-IN" sz="1800" dirty="0"/>
              <a:t>. She can be the team’s batman</a:t>
            </a:r>
          </a:p>
          <a:p>
            <a:pPr marL="0" indent="0">
              <a:buNone/>
            </a:pPr>
            <a:r>
              <a:rPr lang="en-IN" sz="1800" dirty="0"/>
              <a:t>Alternatively, a solo programmer may wish to spend some time</a:t>
            </a:r>
            <a:r>
              <a:rPr lang="en-IN" sz="1800" b="1" dirty="0"/>
              <a:t> reviewing the overall design</a:t>
            </a:r>
          </a:p>
          <a:p>
            <a:pPr marL="0" indent="0">
              <a:buNone/>
            </a:pPr>
            <a:r>
              <a:rPr lang="en-IN" sz="1800" dirty="0"/>
              <a:t>—either to improve his own understanding, or to come up with ideas for improving problem</a:t>
            </a:r>
          </a:p>
          <a:p>
            <a:pPr marL="0" indent="0">
              <a:buNone/>
            </a:pPr>
            <a:r>
              <a:rPr lang="en-IN" sz="1800" dirty="0"/>
              <a:t>areas. </a:t>
            </a:r>
          </a:p>
          <a:p>
            <a:pPr marL="0" indent="0">
              <a:buNone/>
            </a:pPr>
            <a:r>
              <a:rPr lang="en-IN" sz="1800" dirty="0"/>
              <a:t>If a large refactoring is partially complete, the team may wish to authorize a conscientious programmer to </a:t>
            </a:r>
            <a:r>
              <a:rPr lang="en-IN" sz="1800" b="1" dirty="0"/>
              <a:t>finish </a:t>
            </a:r>
            <a:r>
              <a:rPr lang="en-IN" sz="1800" dirty="0"/>
              <a:t>those</a:t>
            </a:r>
            <a:r>
              <a:rPr lang="en-IN" sz="1800" b="1" dirty="0"/>
              <a:t> </a:t>
            </a:r>
            <a:r>
              <a:rPr lang="en-IN" sz="1800" b="1" dirty="0" err="1"/>
              <a:t>refactorings</a:t>
            </a:r>
            <a:r>
              <a:rPr lang="en-IN" sz="1800" dirty="0"/>
              <a:t>.</a:t>
            </a:r>
          </a:p>
          <a:p>
            <a:pPr marL="0" indent="0">
              <a:buNone/>
            </a:pPr>
            <a:r>
              <a:rPr lang="en-IN" sz="1800" b="1" dirty="0"/>
              <a:t>There are only two (or three) of us. Should we still pair all the time?</a:t>
            </a:r>
          </a:p>
          <a:p>
            <a:pPr marL="0" indent="0">
              <a:buNone/>
            </a:pPr>
            <a:r>
              <a:rPr lang="en-IN" sz="1800" dirty="0"/>
              <a:t>Use your own judgment about when to pair and when you need time to yourself. If you feel fine but your partner is getting cranky, don’t escalate; just say </a:t>
            </a:r>
            <a:r>
              <a:rPr lang="en-IN" sz="1800" dirty="0" err="1"/>
              <a:t>you’retired</a:t>
            </a:r>
            <a:r>
              <a:rPr lang="en-IN" sz="1800" dirty="0"/>
              <a:t> and need a break.</a:t>
            </a:r>
          </a:p>
          <a:p>
            <a:pPr marL="0" indent="0">
              <a:buNone/>
            </a:pPr>
            <a:r>
              <a:rPr lang="en-IN" sz="1800" b="1" dirty="0"/>
              <a:t>We get engrossed in our work and forget to switch pairs. How can we encourage more frequent pair switching?</a:t>
            </a:r>
          </a:p>
          <a:p>
            <a:pPr marL="0" indent="0">
              <a:buNone/>
            </a:pPr>
            <a:r>
              <a:rPr lang="en-IN" sz="1800" dirty="0"/>
              <a:t>One approach is to remember that you can switch when you feel stuck or frustrated. In fact,</a:t>
            </a:r>
          </a:p>
          <a:p>
            <a:pPr marL="0" indent="0">
              <a:buNone/>
            </a:pPr>
            <a:r>
              <a:rPr lang="en-IN" sz="1800" dirty="0"/>
              <a:t>that is a perfect time to switch partners and get a fresh perspective.</a:t>
            </a:r>
          </a:p>
          <a:p>
            <a:pPr marL="0" indent="0">
              <a:buNone/>
            </a:pPr>
            <a:endParaRPr lang="en-IN" sz="1800" dirty="0"/>
          </a:p>
        </p:txBody>
      </p:sp>
    </p:spTree>
    <p:extLst>
      <p:ext uri="{BB962C8B-B14F-4D97-AF65-F5344CB8AC3E}">
        <p14:creationId xmlns:p14="http://schemas.microsoft.com/office/powerpoint/2010/main" val="8902205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781800"/>
          </a:xfrm>
        </p:spPr>
        <p:txBody>
          <a:bodyPr>
            <a:noAutofit/>
          </a:bodyPr>
          <a:lstStyle/>
          <a:p>
            <a:pPr marL="0" indent="0" algn="just">
              <a:buNone/>
            </a:pPr>
            <a:r>
              <a:rPr lang="en-IN" sz="1800" b="1" dirty="0"/>
              <a:t>How can we pair remotely?</a:t>
            </a:r>
          </a:p>
          <a:p>
            <a:pPr marL="0" indent="0" algn="just">
              <a:buNone/>
            </a:pPr>
            <a:r>
              <a:rPr lang="en-IN" sz="1800" dirty="0"/>
              <a:t>You can use a phone headset and a desktop sharing tool such as VNC or NetMeeting to pair</a:t>
            </a:r>
          </a:p>
          <a:p>
            <a:pPr marL="0" indent="0" algn="just">
              <a:buNone/>
            </a:pPr>
            <a:r>
              <a:rPr lang="en-IN" sz="1800" dirty="0"/>
              <a:t>remotely. I have heard of teams who use individual workstations with shared </a:t>
            </a:r>
            <a:r>
              <a:rPr lang="en-IN" sz="1800" dirty="0" err="1"/>
              <a:t>screensessions</a:t>
            </a:r>
            <a:endParaRPr lang="en-IN" sz="1800" dirty="0"/>
          </a:p>
          <a:p>
            <a:pPr marL="0" indent="0" algn="just">
              <a:buNone/>
            </a:pPr>
            <a:r>
              <a:rPr lang="en-IN" sz="1800" dirty="0"/>
              <a:t>and VoIP applications.</a:t>
            </a:r>
          </a:p>
          <a:p>
            <a:pPr marL="0" indent="0" algn="just">
              <a:buNone/>
            </a:pPr>
            <a:r>
              <a:rPr lang="en-IN" sz="1800" b="1" dirty="0"/>
              <a:t>Results</a:t>
            </a:r>
          </a:p>
          <a:p>
            <a:pPr marL="0" indent="0" algn="just">
              <a:buNone/>
            </a:pPr>
            <a:r>
              <a:rPr lang="en-IN" sz="1800" dirty="0"/>
              <a:t>When you pair program well, you find yourself focusing intently on the code and on your</a:t>
            </a:r>
          </a:p>
          <a:p>
            <a:pPr marL="0" indent="0" algn="just">
              <a:buNone/>
            </a:pPr>
            <a:r>
              <a:rPr lang="en-IN" sz="1800" dirty="0"/>
              <a:t>work with your partner. You experience fewer interruptions and distractions. When</a:t>
            </a:r>
          </a:p>
          <a:p>
            <a:pPr marL="0" indent="0" algn="just">
              <a:buNone/>
            </a:pPr>
            <a:r>
              <a:rPr lang="en-IN" sz="1800" dirty="0"/>
              <a:t>interrupted,  one person deals with the problem while the other continues working. Afterward, you slide back into the flow of work immediately. At the end of the day, you feel tired yet satisfied. You enjoy the intense focus and the camaraderie of working with your teammates.</a:t>
            </a:r>
          </a:p>
          <a:p>
            <a:pPr marL="0" indent="0" algn="just">
              <a:buNone/>
            </a:pPr>
            <a:r>
              <a:rPr lang="en-IN" sz="1800" dirty="0"/>
              <a:t>The team as a whole enjoys higher quality code. Technical debt decreases. Knowledge travels</a:t>
            </a:r>
          </a:p>
          <a:p>
            <a:pPr marL="0" indent="0" algn="just">
              <a:buNone/>
            </a:pPr>
            <a:r>
              <a:rPr lang="en-IN" sz="1800" dirty="0"/>
              <a:t>quickly through the team, raising everyone’s level of competence and helping to integrate new team members quickly.</a:t>
            </a:r>
          </a:p>
          <a:p>
            <a:pPr marL="0" indent="0" algn="just">
              <a:buNone/>
            </a:pPr>
            <a:r>
              <a:rPr lang="en-IN" sz="1800" b="1" dirty="0"/>
              <a:t>Contraindications</a:t>
            </a:r>
          </a:p>
          <a:p>
            <a:pPr marL="0" indent="0" algn="just">
              <a:buNone/>
            </a:pPr>
            <a:r>
              <a:rPr lang="en-IN" sz="1800" dirty="0"/>
              <a:t>Pairing requires a comfortable work environment. If your workspace doesn’t allow</a:t>
            </a:r>
          </a:p>
          <a:p>
            <a:pPr marL="0" indent="0" algn="just">
              <a:buNone/>
            </a:pPr>
            <a:r>
              <a:rPr lang="en-IN" sz="1800" dirty="0"/>
              <a:t>programmers to sit side by side comfortably, either change the workspace or don’t pair</a:t>
            </a:r>
          </a:p>
          <a:p>
            <a:pPr marL="0" indent="0" algn="just">
              <a:buNone/>
            </a:pPr>
            <a:r>
              <a:rPr lang="en-IN" sz="1800" dirty="0"/>
              <a:t>program.  </a:t>
            </a:r>
          </a:p>
        </p:txBody>
      </p:sp>
    </p:spTree>
    <p:extLst>
      <p:ext uri="{BB962C8B-B14F-4D97-AF65-F5344CB8AC3E}">
        <p14:creationId xmlns:p14="http://schemas.microsoft.com/office/powerpoint/2010/main" val="33708895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1800"/>
          </a:xfrm>
        </p:spPr>
        <p:txBody>
          <a:bodyPr>
            <a:noAutofit/>
          </a:bodyPr>
          <a:lstStyle/>
          <a:p>
            <a:pPr marL="0" indent="0" algn="just">
              <a:buNone/>
            </a:pPr>
            <a:r>
              <a:rPr lang="en-IN" sz="1800" b="1" dirty="0"/>
              <a:t>Alternatives</a:t>
            </a:r>
          </a:p>
          <a:p>
            <a:pPr marL="0" indent="0" algn="just">
              <a:buNone/>
            </a:pPr>
            <a:r>
              <a:rPr lang="en-IN" sz="1800" dirty="0"/>
              <a:t>If you’re going to use inspections in place of pairing, add some sort of support mechanism to help them take place. Inspections alone are unlikely to share knowledge as thoroughly as collective code ownership requires. If you cannot pair program, consider avoiding collective ownership, </a:t>
            </a:r>
          </a:p>
          <a:p>
            <a:pPr marL="0" indent="0" algn="just">
              <a:buNone/>
            </a:pPr>
            <a:r>
              <a:rPr lang="en-IN" sz="1800" b="1" dirty="0"/>
              <a:t>Energized Work: </a:t>
            </a:r>
            <a:r>
              <a:rPr lang="en-IN" sz="1800" dirty="0"/>
              <a:t>XP’s practice of  energized work recognizes that, although professionals can do good work under difficult circumstances, they do their best, most productive work when they’re energized and motivated.</a:t>
            </a:r>
          </a:p>
          <a:p>
            <a:pPr marL="0" indent="0" algn="just">
              <a:buNone/>
            </a:pPr>
            <a:r>
              <a:rPr lang="en-IN" sz="1800" b="1" dirty="0"/>
              <a:t>How to Be Energized</a:t>
            </a:r>
          </a:p>
          <a:p>
            <a:pPr marL="0" indent="0" algn="just">
              <a:buNone/>
            </a:pPr>
            <a:r>
              <a:rPr lang="en-IN" sz="1800" dirty="0"/>
              <a:t>One of the simplest ways to be energized is to take care of yourself. Go home on time every day. Spend time with family and friends and engage in activities that take your mind off of work. Eat healthy foods, exercise, and get plenty of sleep.</a:t>
            </a:r>
          </a:p>
          <a:p>
            <a:pPr marL="0" indent="0" algn="just">
              <a:buNone/>
            </a:pPr>
            <a:r>
              <a:rPr lang="en-IN" sz="1800" dirty="0"/>
              <a:t>While at work, give it your full attention. Turn off interruptions such as email and instant messaging. Silence your phones. Ask your project manager to shield you from unnecessary meetings and organizational politics.</a:t>
            </a:r>
          </a:p>
          <a:p>
            <a:pPr marL="0" indent="0" algn="just">
              <a:buNone/>
            </a:pPr>
            <a:r>
              <a:rPr lang="en-IN" sz="1800" b="1" dirty="0"/>
              <a:t>Supporting Energized Work</a:t>
            </a:r>
          </a:p>
          <a:p>
            <a:pPr marL="0" indent="0" algn="just">
              <a:buNone/>
            </a:pPr>
            <a:r>
              <a:rPr lang="en-IN" sz="1800" dirty="0"/>
              <a:t>One of my </a:t>
            </a:r>
            <a:r>
              <a:rPr lang="en-IN" sz="1800" dirty="0" err="1"/>
              <a:t>favorite</a:t>
            </a:r>
            <a:r>
              <a:rPr lang="en-IN" sz="1800" dirty="0"/>
              <a:t> techniques as a coach is to remind people to go home on time. Tired people make mistakes and take shortcuts. The resulting errors can end up costing more than the work is worth. This is particularly true when someone is sick; in addition to doing poor work, she could infect other people. Pair programming is another way to encourage energized work. It encourages focus like no other practice I know. After a full day of pairing, you’ll be tired but satisfied. It’s particularly useful when you’re not at your best: pairing with</a:t>
            </a:r>
          </a:p>
          <a:p>
            <a:pPr marL="0" indent="0" algn="just">
              <a:buNone/>
            </a:pPr>
            <a:r>
              <a:rPr lang="en-IN" sz="1800" dirty="0"/>
              <a:t>someone who’s alert can help you stay focused.</a:t>
            </a:r>
          </a:p>
        </p:txBody>
      </p:sp>
    </p:spTree>
    <p:extLst>
      <p:ext uri="{BB962C8B-B14F-4D97-AF65-F5344CB8AC3E}">
        <p14:creationId xmlns:p14="http://schemas.microsoft.com/office/powerpoint/2010/main" val="1562415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1800"/>
          </a:xfrm>
        </p:spPr>
        <p:txBody>
          <a:bodyPr>
            <a:noAutofit/>
          </a:bodyPr>
          <a:lstStyle/>
          <a:p>
            <a:pPr marL="0" indent="0" algn="just">
              <a:buNone/>
            </a:pPr>
            <a:r>
              <a:rPr lang="en-IN" sz="1800" dirty="0"/>
              <a:t>It may sound silly, but having healthy food available in the workplace is another good way to</a:t>
            </a:r>
          </a:p>
          <a:p>
            <a:pPr marL="0" indent="0" algn="just">
              <a:buNone/>
            </a:pPr>
            <a:r>
              <a:rPr lang="en-IN" sz="1800" dirty="0"/>
              <a:t>support energized work. Breakfast really is the most important meal of the day. Mid-afternoon</a:t>
            </a:r>
          </a:p>
          <a:p>
            <a:pPr marL="0" indent="0" algn="just">
              <a:buNone/>
            </a:pPr>
            <a:r>
              <a:rPr lang="en-IN" sz="1800" dirty="0"/>
              <a:t>lows are also common. Cereal, milk, vegetables, and energy snacks are a good choice. Donuts</a:t>
            </a:r>
          </a:p>
          <a:p>
            <a:pPr marL="0" indent="0" algn="just">
              <a:buNone/>
            </a:pPr>
            <a:r>
              <a:rPr lang="en-IN" sz="1800" dirty="0"/>
              <a:t>and junk food, while popular, contribute to the mid-afternoon crash.</a:t>
            </a:r>
          </a:p>
          <a:p>
            <a:pPr marL="0" indent="0" algn="just">
              <a:buNone/>
            </a:pPr>
            <a:endParaRPr lang="en-IN" sz="1800" dirty="0"/>
          </a:p>
          <a:p>
            <a:pPr marL="0" indent="0" algn="just">
              <a:buNone/>
            </a:pPr>
            <a:r>
              <a:rPr lang="en-IN" sz="1800" dirty="0"/>
              <a:t>The project manager can also help team members do fulfilling work by </a:t>
            </a:r>
            <a:r>
              <a:rPr lang="en-IN" sz="1800" b="1" dirty="0"/>
              <a:t>pushing back unnecessary meetings and conference calls</a:t>
            </a:r>
            <a:r>
              <a:rPr lang="en-IN" sz="1800" dirty="0"/>
              <a:t>. Providing an informative workspace and appropriate reporting can eliminate the need for status  meetings. In an environment with a lot of external distractions, consider setting aside core hours each day—maybe just an hour or two to start—during which everyone agrees not to interrupt the team.</a:t>
            </a:r>
          </a:p>
          <a:p>
            <a:pPr marL="0" indent="0" algn="just">
              <a:buNone/>
            </a:pPr>
            <a:endParaRPr lang="en-IN" sz="1800" dirty="0"/>
          </a:p>
          <a:p>
            <a:pPr marL="0" indent="0" algn="just">
              <a:buNone/>
            </a:pPr>
            <a:r>
              <a:rPr lang="en-IN" sz="1800" b="1" dirty="0"/>
              <a:t>Taking Breaks</a:t>
            </a:r>
          </a:p>
          <a:p>
            <a:pPr marL="0" indent="0" algn="just">
              <a:buNone/>
            </a:pPr>
            <a:r>
              <a:rPr lang="en-IN" sz="1800" dirty="0"/>
              <a:t>When you make more mistakes than progress, it’s time to take a break.</a:t>
            </a:r>
          </a:p>
          <a:p>
            <a:pPr marL="0" indent="0" algn="just">
              <a:buNone/>
            </a:pPr>
            <a:r>
              <a:rPr lang="en-IN" sz="1800" dirty="0"/>
              <a:t>Sometimes a snack or walk around the building is good enough. For programmers, switching</a:t>
            </a:r>
          </a:p>
          <a:p>
            <a:pPr marL="0" indent="0" algn="just">
              <a:buNone/>
            </a:pPr>
            <a:r>
              <a:rPr lang="en-IN" sz="1800" dirty="0"/>
              <a:t>pairs can help. If it’s already the end of the day, though, going home is a good idea. You can usually tell when somebody needs a break. Angry concentration, cursing at the computer, and abrupt movements are all signs. In a highly collaborative environment, going dark—not talking—can also be a sign that someone needs a break.</a:t>
            </a:r>
          </a:p>
          <a:p>
            <a:pPr marL="0" indent="0" algn="just">
              <a:buNone/>
            </a:pPr>
            <a:r>
              <a:rPr lang="en-IN" sz="1800" dirty="0"/>
              <a:t>If someone respects you as a leader, then you might be able to just tell him to stop working. Otherwise, get him away from the problem for a minute so he can clear his head. Try asking him to help you for a moment, or to take a short walk with you to discuss some issue you’re facing.</a:t>
            </a:r>
          </a:p>
          <a:p>
            <a:pPr marL="0" indent="0" algn="just">
              <a:buNone/>
            </a:pPr>
            <a:endParaRPr lang="en-IN" sz="1800" dirty="0"/>
          </a:p>
        </p:txBody>
      </p:sp>
    </p:spTree>
    <p:extLst>
      <p:ext uri="{BB962C8B-B14F-4D97-AF65-F5344CB8AC3E}">
        <p14:creationId xmlns:p14="http://schemas.microsoft.com/office/powerpoint/2010/main" val="28185161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1800"/>
          </a:xfrm>
        </p:spPr>
        <p:txBody>
          <a:bodyPr>
            <a:noAutofit/>
          </a:bodyPr>
          <a:lstStyle/>
          <a:p>
            <a:pPr marL="0" indent="0" algn="just">
              <a:buNone/>
            </a:pPr>
            <a:r>
              <a:rPr lang="en-IN" sz="1800" b="1" dirty="0"/>
              <a:t>What if I’m not ready to check in my code and it’s time to go home?</a:t>
            </a:r>
          </a:p>
          <a:p>
            <a:pPr marL="0" indent="0" algn="just">
              <a:buNone/>
            </a:pPr>
            <a:r>
              <a:rPr lang="en-IN" sz="1800" dirty="0"/>
              <a:t>If you’re practicing test-driven development and continuous integration, your</a:t>
            </a:r>
          </a:p>
          <a:p>
            <a:pPr marL="0" indent="0" algn="just">
              <a:buNone/>
            </a:pPr>
            <a:r>
              <a:rPr lang="en-IN" sz="1800" dirty="0"/>
              <a:t>code should be ready to check in every few minutes. If you’re struggling with</a:t>
            </a:r>
          </a:p>
          <a:p>
            <a:pPr marL="0" indent="0" algn="just">
              <a:buNone/>
            </a:pPr>
            <a:r>
              <a:rPr lang="en-IN" sz="1800" dirty="0"/>
              <a:t>a problem and can’t check in, go home anyway. Often the answer will be</a:t>
            </a:r>
          </a:p>
          <a:p>
            <a:pPr marL="0" indent="0" algn="just">
              <a:buNone/>
            </a:pPr>
            <a:r>
              <a:rPr lang="en-IN" sz="1800" dirty="0"/>
              <a:t>obvious in the morning.</a:t>
            </a:r>
          </a:p>
          <a:p>
            <a:pPr marL="0" indent="0" algn="just">
              <a:buNone/>
            </a:pPr>
            <a:r>
              <a:rPr lang="en-IN" sz="1800" dirty="0"/>
              <a:t>If you work overtime one week (whatever “overtime” means in your situation), don’t work</a:t>
            </a:r>
          </a:p>
          <a:p>
            <a:pPr marL="0" indent="0" algn="just">
              <a:buNone/>
            </a:pPr>
            <a:r>
              <a:rPr lang="en-IN" sz="1800" dirty="0"/>
              <a:t>overtime again the next week. </a:t>
            </a:r>
          </a:p>
          <a:p>
            <a:pPr marL="0" indent="0" algn="just">
              <a:buNone/>
            </a:pPr>
            <a:endParaRPr lang="en-IN" sz="1800" dirty="0"/>
          </a:p>
          <a:p>
            <a:pPr marL="0" indent="0" algn="just">
              <a:buNone/>
            </a:pPr>
            <a:endParaRPr lang="en-IN" sz="1800" dirty="0"/>
          </a:p>
          <a:p>
            <a:pPr marL="0" indent="0" algn="just">
              <a:buNone/>
            </a:pPr>
            <a:r>
              <a:rPr lang="en-IN" sz="1800" b="1" dirty="0"/>
              <a:t>Informative Workspace</a:t>
            </a:r>
          </a:p>
          <a:p>
            <a:pPr marL="0" indent="0" algn="just">
              <a:buNone/>
            </a:pPr>
            <a:r>
              <a:rPr lang="en-IN" sz="1800" dirty="0"/>
              <a:t> An informative workspace broadcasts information into the room. When people take a break,</a:t>
            </a:r>
          </a:p>
          <a:p>
            <a:pPr marL="0" indent="0" algn="just">
              <a:buNone/>
            </a:pPr>
            <a:r>
              <a:rPr lang="en-IN" sz="1800" dirty="0"/>
              <a:t>they will sometimes wander over and stare at the information surrounding them. Sometimes,</a:t>
            </a:r>
          </a:p>
          <a:p>
            <a:pPr marL="0" indent="0" algn="just">
              <a:buNone/>
            </a:pPr>
            <a:r>
              <a:rPr lang="en-IN" sz="1800" dirty="0"/>
              <a:t>that brief zone-out will result in an aha moment of discovery.	</a:t>
            </a:r>
          </a:p>
          <a:p>
            <a:pPr marL="0" indent="0" algn="just">
              <a:buNone/>
            </a:pPr>
            <a:r>
              <a:rPr lang="en-IN" sz="1800" dirty="0"/>
              <a:t>An informative workspace also allows people to sense the state of the project just by walking</a:t>
            </a:r>
          </a:p>
          <a:p>
            <a:pPr marL="0" indent="0" algn="just">
              <a:buNone/>
            </a:pPr>
            <a:r>
              <a:rPr lang="en-IN" sz="1800" dirty="0"/>
              <a:t>into the room. It conveys status information without interrupting team members and helps</a:t>
            </a:r>
          </a:p>
          <a:p>
            <a:pPr marL="0" indent="0" algn="just">
              <a:buNone/>
            </a:pPr>
            <a:r>
              <a:rPr lang="en-IN" sz="1800" dirty="0"/>
              <a:t>improve stakeholder trust.</a:t>
            </a:r>
          </a:p>
        </p:txBody>
      </p:sp>
    </p:spTree>
    <p:extLst>
      <p:ext uri="{BB962C8B-B14F-4D97-AF65-F5344CB8AC3E}">
        <p14:creationId xmlns:p14="http://schemas.microsoft.com/office/powerpoint/2010/main" val="24683816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1800"/>
          </a:xfrm>
        </p:spPr>
        <p:txBody>
          <a:bodyPr>
            <a:noAutofit/>
          </a:bodyPr>
          <a:lstStyle/>
          <a:p>
            <a:pPr marL="0" indent="0" algn="just">
              <a:buNone/>
            </a:pPr>
            <a:r>
              <a:rPr lang="en-IN" sz="1800" b="1" dirty="0"/>
              <a:t>Big Visible Charts</a:t>
            </a:r>
          </a:p>
          <a:p>
            <a:pPr marL="0" indent="0" algn="just">
              <a:buNone/>
            </a:pPr>
            <a:r>
              <a:rPr lang="en-IN" sz="1800" dirty="0"/>
              <a:t>An essential aspect of an informative workspace is the big visible chart. The goal of a big visible</a:t>
            </a:r>
          </a:p>
          <a:p>
            <a:pPr marL="0" indent="0" algn="just">
              <a:buNone/>
            </a:pPr>
            <a:r>
              <a:rPr lang="en-IN" sz="1800" dirty="0"/>
              <a:t>chart is to display information so simply and unambiguously that it communicates even from</a:t>
            </a:r>
          </a:p>
          <a:p>
            <a:pPr marL="0" indent="0" algn="just">
              <a:buNone/>
            </a:pPr>
            <a:r>
              <a:rPr lang="en-IN" sz="1800" dirty="0"/>
              <a:t>across the room.</a:t>
            </a:r>
          </a:p>
          <a:p>
            <a:pPr marL="0" indent="0" algn="just">
              <a:buNone/>
            </a:pPr>
            <a:r>
              <a:rPr lang="en-IN" sz="1800" dirty="0"/>
              <a:t>Ex: The iteration and release planning boards (just for understanding refer these two figures)</a:t>
            </a:r>
          </a:p>
          <a:p>
            <a:pPr marL="0" indent="0" algn="just">
              <a:buNone/>
            </a:pPr>
            <a:endParaRPr lang="en-IN"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950" y="3424238"/>
            <a:ext cx="38100" cy="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62" y="1828800"/>
            <a:ext cx="780097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1186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768667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4953000"/>
            <a:ext cx="8763000" cy="1015663"/>
          </a:xfrm>
          <a:prstGeom prst="rect">
            <a:avLst/>
          </a:prstGeom>
        </p:spPr>
        <p:txBody>
          <a:bodyPr wrap="square">
            <a:spAutoFit/>
          </a:bodyPr>
          <a:lstStyle/>
          <a:p>
            <a:r>
              <a:rPr lang="en-IN" sz="2000" dirty="0"/>
              <a:t>Another useful status chart is a team calendar, which shows important dates, iteration numbers, and when team members will be out of the office (along with contact information, if appropriate).</a:t>
            </a:r>
          </a:p>
        </p:txBody>
      </p:sp>
    </p:spTree>
    <p:extLst>
      <p:ext uri="{BB962C8B-B14F-4D97-AF65-F5344CB8AC3E}">
        <p14:creationId xmlns:p14="http://schemas.microsoft.com/office/powerpoint/2010/main" val="8259595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5973763"/>
          </a:xfrm>
        </p:spPr>
        <p:txBody>
          <a:bodyPr>
            <a:normAutofit/>
          </a:bodyPr>
          <a:lstStyle/>
          <a:p>
            <a:pPr marL="0" indent="0">
              <a:buNone/>
            </a:pPr>
            <a:r>
              <a:rPr lang="en-IN" sz="2400" b="1" dirty="0"/>
              <a:t>Hand-Drawn Charts</a:t>
            </a:r>
            <a:r>
              <a:rPr lang="en-IN" sz="2400" dirty="0"/>
              <a:t> This is easier with flip charts and whiteboards than with computers, as creating or modifying a chart is as simple as drawing with pen and paper.</a:t>
            </a:r>
          </a:p>
          <a:p>
            <a:pPr marL="0" indent="0">
              <a:buNone/>
            </a:pPr>
            <a:r>
              <a:rPr lang="en-IN" sz="2400" b="1" dirty="0"/>
              <a:t>Process Improvement Charts</a:t>
            </a:r>
          </a:p>
          <a:p>
            <a:pPr marL="0" indent="0">
              <a:buNone/>
            </a:pPr>
            <a:r>
              <a:rPr lang="en-IN" sz="2400" dirty="0"/>
              <a:t>One type of big visible chart measures specific issues that the team wants to improve. Often, the issues come up during a retrospective. Create process improvement charts as a team decision, and maintain them as a team</a:t>
            </a:r>
          </a:p>
          <a:p>
            <a:pPr marL="0" indent="0">
              <a:buNone/>
            </a:pPr>
            <a:r>
              <a:rPr lang="en-IN" sz="2400" dirty="0"/>
              <a:t>responsibility. When you agree to create a chart, agree to keep it up-to-date. For some charts, this means taking 30 seconds to mark the board when the status changes. Each team member should update his own status. Some charts involve collecting some information at the end of the day. For these, collectively choose someone to update the chart.</a:t>
            </a:r>
          </a:p>
        </p:txBody>
      </p:sp>
    </p:spTree>
    <p:extLst>
      <p:ext uri="{BB962C8B-B14F-4D97-AF65-F5344CB8AC3E}">
        <p14:creationId xmlns:p14="http://schemas.microsoft.com/office/powerpoint/2010/main" val="5533238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15400" cy="6477000"/>
          </a:xfrm>
        </p:spPr>
        <p:txBody>
          <a:bodyPr>
            <a:normAutofit/>
          </a:bodyPr>
          <a:lstStyle/>
          <a:p>
            <a:pPr marL="0" indent="0">
              <a:buNone/>
            </a:pPr>
            <a:r>
              <a:rPr lang="en-IN" sz="2800" b="1" dirty="0"/>
              <a:t>XP teams have successfully used charts to help improve:</a:t>
            </a:r>
          </a:p>
          <a:p>
            <a:pPr marL="0" indent="0">
              <a:buNone/>
            </a:pPr>
            <a:r>
              <a:rPr lang="en-IN" sz="2400" dirty="0"/>
              <a:t>• Amount of pairing, by tracking the percentage of time spent pairing versus the percentage of time spent flying solo</a:t>
            </a:r>
          </a:p>
          <a:p>
            <a:pPr marL="0" indent="0">
              <a:buNone/>
            </a:pPr>
            <a:r>
              <a:rPr lang="en-IN" sz="2400" dirty="0"/>
              <a:t>• Pair switching, by tracking how many of the </a:t>
            </a:r>
            <a:r>
              <a:rPr lang="en-IN" sz="2400" b="1" dirty="0"/>
              <a:t>possible pairing combinations actually paired </a:t>
            </a:r>
            <a:r>
              <a:rPr lang="en-IN" sz="2400" dirty="0"/>
              <a:t>during each iteration </a:t>
            </a:r>
          </a:p>
          <a:p>
            <a:pPr marL="0" indent="0">
              <a:buNone/>
            </a:pPr>
            <a:r>
              <a:rPr lang="en-IN" sz="2400" dirty="0"/>
              <a:t>• Build performance, by tracking the number of tests executed per second</a:t>
            </a:r>
          </a:p>
          <a:p>
            <a:pPr marL="0" indent="0">
              <a:buNone/>
            </a:pPr>
            <a:r>
              <a:rPr lang="en-IN" sz="2400" dirty="0"/>
              <a:t>• Support responsiveness, by tracking the age of the oldest support request</a:t>
            </a:r>
          </a:p>
        </p:txBody>
      </p:sp>
    </p:spTree>
    <p:extLst>
      <p:ext uri="{BB962C8B-B14F-4D97-AF65-F5344CB8AC3E}">
        <p14:creationId xmlns:p14="http://schemas.microsoft.com/office/powerpoint/2010/main" val="9531057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1"/>
            <a:ext cx="8915400" cy="6555641"/>
          </a:xfrm>
          <a:prstGeom prst="rect">
            <a:avLst/>
          </a:prstGeom>
        </p:spPr>
        <p:txBody>
          <a:bodyPr wrap="square">
            <a:spAutoFit/>
          </a:bodyPr>
          <a:lstStyle/>
          <a:p>
            <a:r>
              <a:rPr lang="en-IN" sz="2000" dirty="0"/>
              <a:t>Questions  (</a:t>
            </a:r>
            <a:r>
              <a:rPr lang="en-IN" sz="2000" dirty="0" err="1"/>
              <a:t>pg</a:t>
            </a:r>
            <a:r>
              <a:rPr lang="en-IN" sz="2000" dirty="0"/>
              <a:t> 90)</a:t>
            </a:r>
          </a:p>
          <a:p>
            <a:r>
              <a:rPr lang="en-IN" sz="2000" dirty="0"/>
              <a:t>1) </a:t>
            </a:r>
            <a:r>
              <a:rPr lang="en-IN" sz="2000" i="1" dirty="0"/>
              <a:t>We need to share status with people who can’t or won’t visit the team workspace regularly.</a:t>
            </a:r>
          </a:p>
          <a:p>
            <a:r>
              <a:rPr lang="en-IN" sz="2000" dirty="0"/>
              <a:t>How do we do that without computerized charts?</a:t>
            </a:r>
          </a:p>
          <a:p>
            <a:r>
              <a:rPr lang="en-IN" sz="2000" dirty="0"/>
              <a:t>A digital camera can effectively capture a whiteboard or other chart. You can even point a</a:t>
            </a:r>
          </a:p>
          <a:p>
            <a:r>
              <a:rPr lang="en-IN" sz="2000" dirty="0"/>
              <a:t>webcam at a chart and webcast it. Get creative</a:t>
            </a:r>
          </a:p>
          <a:p>
            <a:endParaRPr lang="en-IN" sz="2000" dirty="0"/>
          </a:p>
          <a:p>
            <a:r>
              <a:rPr lang="en-IN" sz="2000" i="1" dirty="0"/>
              <a:t>2) Our charts are constantly out of date. How can I get team members to keep</a:t>
            </a:r>
          </a:p>
          <a:p>
            <a:r>
              <a:rPr lang="en-IN" sz="2000" i="1" dirty="0"/>
              <a:t>them up-to-date?</a:t>
            </a:r>
          </a:p>
          <a:p>
            <a:r>
              <a:rPr lang="en-IN" sz="2000" dirty="0"/>
              <a:t>The first question to ask is, “Did the team really agree to this chart?” An informative workspace is for the team’s benefit, so if team members aren’t keeping a chart up-to-date, they may not think that it’s beneficial. It’s possible that the team is passively-aggressively ignoring the chart rather than telling you that they don’t want it.</a:t>
            </a:r>
          </a:p>
          <a:p>
            <a:r>
              <a:rPr lang="en-IN" sz="2000" b="1" dirty="0"/>
              <a:t>Alternatives</a:t>
            </a:r>
          </a:p>
          <a:p>
            <a:r>
              <a:rPr lang="en-IN" sz="2000" dirty="0"/>
              <a:t>If your team doesn’t sit together, but has adjacent cubicles or offices, you</a:t>
            </a:r>
          </a:p>
          <a:p>
            <a:r>
              <a:rPr lang="en-IN" sz="2000" dirty="0"/>
              <a:t>might be able to achieve some of the benefits of an informative workspace by</a:t>
            </a:r>
          </a:p>
          <a:p>
            <a:r>
              <a:rPr lang="en-IN" sz="2000" dirty="0"/>
              <a:t>posting information in the halls or a common area. Teams that are more</a:t>
            </a:r>
          </a:p>
          <a:p>
            <a:r>
              <a:rPr lang="en-IN" sz="2000" dirty="0"/>
              <a:t>widely distributed may use electronic tools supplemented with daily stand-up</a:t>
            </a:r>
          </a:p>
          <a:p>
            <a:r>
              <a:rPr lang="en-IN" sz="2000" dirty="0"/>
              <a:t>meetings.  OR have a weekly status meeting, </a:t>
            </a:r>
          </a:p>
        </p:txBody>
      </p:sp>
    </p:spTree>
    <p:extLst>
      <p:ext uri="{BB962C8B-B14F-4D97-AF65-F5344CB8AC3E}">
        <p14:creationId xmlns:p14="http://schemas.microsoft.com/office/powerpoint/2010/main" val="432473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8511</TotalTime>
  <Words>19801</Words>
  <Application>Microsoft Office PowerPoint</Application>
  <PresentationFormat>On-screen Show (4:3)</PresentationFormat>
  <Paragraphs>920</Paragraphs>
  <Slides>134</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134</vt:i4>
      </vt:variant>
    </vt:vector>
  </HeadingPairs>
  <TitlesOfParts>
    <vt:vector size="137" baseType="lpstr">
      <vt:lpstr>Arial</vt:lpstr>
      <vt:lpstr>Calibri</vt:lpstr>
      <vt:lpstr>Office Theme</vt:lpstr>
      <vt:lpstr>Why Agile?</vt:lpstr>
      <vt:lpstr>Benefits</vt:lpstr>
      <vt:lpstr>Understanding Success</vt:lpstr>
      <vt:lpstr>PowerPoint Presentation</vt:lpstr>
      <vt:lpstr>For understanding</vt:lpstr>
      <vt:lpstr>PowerPoint Presentation</vt:lpstr>
      <vt:lpstr>PowerPoint Presentation</vt:lpstr>
      <vt:lpstr>The Importance of Organizational Success</vt:lpstr>
      <vt:lpstr>PowerPoint Presentation</vt:lpstr>
      <vt:lpstr>WHAT DO ORGANIZATIONS VALUE? </vt:lpstr>
      <vt:lpstr>Enter Agility</vt:lpstr>
      <vt:lpstr>Organizational Success</vt:lpstr>
      <vt:lpstr>Organizational Success</vt:lpstr>
      <vt:lpstr>Technical Success</vt:lpstr>
      <vt:lpstr>Personal Success</vt:lpstr>
      <vt:lpstr>How to Be Agile</vt:lpstr>
      <vt:lpstr>PowerPoint Presentation</vt:lpstr>
      <vt:lpstr>PowerPoint Presentation</vt:lpstr>
      <vt:lpstr>Understanding XP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XP PRACTICES BY PHASE</vt:lpstr>
      <vt:lpstr>PowerPoint Presentation</vt:lpstr>
      <vt:lpstr>PowerPoint Presentation</vt:lpstr>
      <vt:lpstr>PowerPoint Presentation</vt:lpstr>
      <vt:lpstr>PowerPoint Presentation</vt:lpstr>
      <vt:lpstr>On-Site Customers</vt:lpstr>
      <vt:lpstr>On-Site Customers</vt:lpstr>
      <vt:lpstr>The product manager (aka product owner) </vt:lpstr>
      <vt:lpstr>Domain experts (aka subject matter experts) </vt:lpstr>
      <vt:lpstr>Interaction designers</vt:lpstr>
      <vt:lpstr>PowerPoint Presentation</vt:lpstr>
      <vt:lpstr>Business analysts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XP PRACTICES BY ROLE</vt:lpstr>
      <vt:lpstr>PowerPoint Presentation</vt:lpstr>
      <vt:lpstr>PowerPoint Presentation</vt:lpstr>
      <vt:lpstr>PowerPoint Presentation</vt:lpstr>
      <vt:lpstr>PowerPoint Presentation</vt:lpstr>
      <vt:lpstr>PowerPoint Presentation</vt:lpstr>
      <vt:lpstr>PowerPoint Presentation</vt:lpstr>
      <vt:lpstr>XP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2: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COLLABORATING” MINI-ÉTUDE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Agile?</dc:title>
  <dc:creator>Raghavendra</dc:creator>
  <cp:lastModifiedBy>Venkatesh Dhongadi</cp:lastModifiedBy>
  <cp:revision>576</cp:revision>
  <dcterms:created xsi:type="dcterms:W3CDTF">2006-08-16T00:00:00Z</dcterms:created>
  <dcterms:modified xsi:type="dcterms:W3CDTF">2023-01-04T09:13:12Z</dcterms:modified>
</cp:coreProperties>
</file>