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70" r:id="rId13"/>
    <p:sldId id="271" r:id="rId14"/>
    <p:sldId id="283" r:id="rId15"/>
    <p:sldId id="286" r:id="rId16"/>
    <p:sldId id="284" r:id="rId17"/>
    <p:sldId id="285" r:id="rId18"/>
    <p:sldId id="28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840227" y="2683967"/>
            <a:ext cx="5248275" cy="1108075"/>
          </a:xfrm>
          <a:custGeom>
            <a:avLst/>
            <a:gdLst/>
            <a:ahLst/>
            <a:cxnLst/>
            <a:rect l="l" t="t" r="r" b="b"/>
            <a:pathLst>
              <a:path w="5248275" h="1108075">
                <a:moveTo>
                  <a:pt x="0" y="1107998"/>
                </a:moveTo>
                <a:lnTo>
                  <a:pt x="5247766" y="1107998"/>
                </a:lnTo>
                <a:lnTo>
                  <a:pt x="5247766" y="0"/>
                </a:lnTo>
                <a:lnTo>
                  <a:pt x="0" y="0"/>
                </a:lnTo>
                <a:lnTo>
                  <a:pt x="0" y="110799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648711" y="2465832"/>
            <a:ext cx="5681472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71825" y="2933319"/>
            <a:ext cx="4529455" cy="620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41063" y="3119120"/>
            <a:ext cx="144145" cy="221615"/>
          </a:xfrm>
          <a:custGeom>
            <a:avLst/>
            <a:gdLst/>
            <a:ahLst/>
            <a:cxnLst/>
            <a:rect l="l" t="t" r="r" b="b"/>
            <a:pathLst>
              <a:path w="144145" h="221614">
                <a:moveTo>
                  <a:pt x="72136" y="0"/>
                </a:moveTo>
                <a:lnTo>
                  <a:pt x="0" y="221360"/>
                </a:lnTo>
                <a:lnTo>
                  <a:pt x="144145" y="221360"/>
                </a:lnTo>
                <a:lnTo>
                  <a:pt x="72136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748144" y="3027807"/>
            <a:ext cx="302895" cy="431800"/>
          </a:xfrm>
          <a:custGeom>
            <a:avLst/>
            <a:gdLst/>
            <a:ahLst/>
            <a:cxnLst/>
            <a:rect l="l" t="t" r="r" b="b"/>
            <a:pathLst>
              <a:path w="302895" h="431800">
                <a:moveTo>
                  <a:pt x="147320" y="0"/>
                </a:moveTo>
                <a:lnTo>
                  <a:pt x="84359" y="14287"/>
                </a:lnTo>
                <a:lnTo>
                  <a:pt x="37973" y="57150"/>
                </a:lnTo>
                <a:lnTo>
                  <a:pt x="9509" y="124126"/>
                </a:lnTo>
                <a:lnTo>
                  <a:pt x="2379" y="165002"/>
                </a:lnTo>
                <a:lnTo>
                  <a:pt x="0" y="210819"/>
                </a:lnTo>
                <a:lnTo>
                  <a:pt x="2216" y="260443"/>
                </a:lnTo>
                <a:lnTo>
                  <a:pt x="8874" y="304149"/>
                </a:lnTo>
                <a:lnTo>
                  <a:pt x="19984" y="341925"/>
                </a:lnTo>
                <a:lnTo>
                  <a:pt x="55393" y="399004"/>
                </a:lnTo>
                <a:lnTo>
                  <a:pt x="107158" y="427821"/>
                </a:lnTo>
                <a:lnTo>
                  <a:pt x="139064" y="431418"/>
                </a:lnTo>
                <a:lnTo>
                  <a:pt x="176615" y="427892"/>
                </a:lnTo>
                <a:lnTo>
                  <a:pt x="237523" y="399647"/>
                </a:lnTo>
                <a:lnTo>
                  <a:pt x="279193" y="343497"/>
                </a:lnTo>
                <a:lnTo>
                  <a:pt x="292290" y="305673"/>
                </a:lnTo>
                <a:lnTo>
                  <a:pt x="300148" y="261443"/>
                </a:lnTo>
                <a:lnTo>
                  <a:pt x="302768" y="210819"/>
                </a:lnTo>
                <a:lnTo>
                  <a:pt x="299595" y="154914"/>
                </a:lnTo>
                <a:lnTo>
                  <a:pt x="290078" y="107598"/>
                </a:lnTo>
                <a:lnTo>
                  <a:pt x="274216" y="68874"/>
                </a:lnTo>
                <a:lnTo>
                  <a:pt x="223457" y="17224"/>
                </a:lnTo>
                <a:lnTo>
                  <a:pt x="14732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256018" y="2943986"/>
            <a:ext cx="445770" cy="610235"/>
          </a:xfrm>
          <a:custGeom>
            <a:avLst/>
            <a:gdLst/>
            <a:ahLst/>
            <a:cxnLst/>
            <a:rect l="l" t="t" r="r" b="b"/>
            <a:pathLst>
              <a:path w="445770" h="610235">
                <a:moveTo>
                  <a:pt x="0" y="0"/>
                </a:moveTo>
                <a:lnTo>
                  <a:pt x="106425" y="0"/>
                </a:lnTo>
                <a:lnTo>
                  <a:pt x="106425" y="406400"/>
                </a:lnTo>
                <a:lnTo>
                  <a:pt x="108261" y="429398"/>
                </a:lnTo>
                <a:lnTo>
                  <a:pt x="122981" y="468729"/>
                </a:lnTo>
                <a:lnTo>
                  <a:pt x="152015" y="498201"/>
                </a:lnTo>
                <a:lnTo>
                  <a:pt x="192504" y="513337"/>
                </a:lnTo>
                <a:lnTo>
                  <a:pt x="216915" y="515238"/>
                </a:lnTo>
                <a:lnTo>
                  <a:pt x="244179" y="513381"/>
                </a:lnTo>
                <a:lnTo>
                  <a:pt x="289085" y="498522"/>
                </a:lnTo>
                <a:lnTo>
                  <a:pt x="320780" y="469358"/>
                </a:lnTo>
                <a:lnTo>
                  <a:pt x="336833" y="428746"/>
                </a:lnTo>
                <a:lnTo>
                  <a:pt x="338835" y="404367"/>
                </a:lnTo>
                <a:lnTo>
                  <a:pt x="338835" y="0"/>
                </a:lnTo>
                <a:lnTo>
                  <a:pt x="445261" y="0"/>
                </a:lnTo>
                <a:lnTo>
                  <a:pt x="445261" y="412496"/>
                </a:lnTo>
                <a:lnTo>
                  <a:pt x="441400" y="456265"/>
                </a:lnTo>
                <a:lnTo>
                  <a:pt x="429799" y="494998"/>
                </a:lnTo>
                <a:lnTo>
                  <a:pt x="410436" y="528706"/>
                </a:lnTo>
                <a:lnTo>
                  <a:pt x="383285" y="557402"/>
                </a:lnTo>
                <a:lnTo>
                  <a:pt x="349714" y="580312"/>
                </a:lnTo>
                <a:lnTo>
                  <a:pt x="310927" y="596661"/>
                </a:lnTo>
                <a:lnTo>
                  <a:pt x="266950" y="606462"/>
                </a:lnTo>
                <a:lnTo>
                  <a:pt x="217804" y="609726"/>
                </a:lnTo>
                <a:lnTo>
                  <a:pt x="168584" y="606536"/>
                </a:lnTo>
                <a:lnTo>
                  <a:pt x="125317" y="596963"/>
                </a:lnTo>
                <a:lnTo>
                  <a:pt x="88003" y="581009"/>
                </a:lnTo>
                <a:lnTo>
                  <a:pt x="56641" y="558673"/>
                </a:lnTo>
                <a:lnTo>
                  <a:pt x="14176" y="496395"/>
                </a:lnTo>
                <a:lnTo>
                  <a:pt x="3546" y="456999"/>
                </a:lnTo>
                <a:lnTo>
                  <a:pt x="0" y="41211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093333" y="2943986"/>
            <a:ext cx="509905" cy="600075"/>
          </a:xfrm>
          <a:custGeom>
            <a:avLst/>
            <a:gdLst/>
            <a:ahLst/>
            <a:cxnLst/>
            <a:rect l="l" t="t" r="r" b="b"/>
            <a:pathLst>
              <a:path w="509904" h="600075">
                <a:moveTo>
                  <a:pt x="0" y="0"/>
                </a:moveTo>
                <a:lnTo>
                  <a:pt x="112902" y="0"/>
                </a:lnTo>
                <a:lnTo>
                  <a:pt x="255015" y="255777"/>
                </a:lnTo>
                <a:lnTo>
                  <a:pt x="397382" y="0"/>
                </a:lnTo>
                <a:lnTo>
                  <a:pt x="509905" y="0"/>
                </a:lnTo>
                <a:lnTo>
                  <a:pt x="308609" y="353567"/>
                </a:lnTo>
                <a:lnTo>
                  <a:pt x="308609" y="599566"/>
                </a:lnTo>
                <a:lnTo>
                  <a:pt x="202183" y="599566"/>
                </a:lnTo>
                <a:lnTo>
                  <a:pt x="202183" y="35356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399785" y="2943986"/>
            <a:ext cx="467359" cy="600075"/>
          </a:xfrm>
          <a:custGeom>
            <a:avLst/>
            <a:gdLst/>
            <a:ahLst/>
            <a:cxnLst/>
            <a:rect l="l" t="t" r="r" b="b"/>
            <a:pathLst>
              <a:path w="467360" h="600075">
                <a:moveTo>
                  <a:pt x="0" y="0"/>
                </a:moveTo>
                <a:lnTo>
                  <a:pt x="106425" y="0"/>
                </a:lnTo>
                <a:lnTo>
                  <a:pt x="106425" y="286892"/>
                </a:lnTo>
                <a:lnTo>
                  <a:pt x="310261" y="0"/>
                </a:lnTo>
                <a:lnTo>
                  <a:pt x="431418" y="0"/>
                </a:lnTo>
                <a:lnTo>
                  <a:pt x="243586" y="261874"/>
                </a:lnTo>
                <a:lnTo>
                  <a:pt x="467360" y="599566"/>
                </a:lnTo>
                <a:lnTo>
                  <a:pt x="340105" y="599566"/>
                </a:lnTo>
                <a:lnTo>
                  <a:pt x="173100" y="344170"/>
                </a:lnTo>
                <a:lnTo>
                  <a:pt x="106425" y="435483"/>
                </a:lnTo>
                <a:lnTo>
                  <a:pt x="106425" y="599566"/>
                </a:lnTo>
                <a:lnTo>
                  <a:pt x="0" y="59956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40478" y="2943986"/>
            <a:ext cx="436880" cy="607695"/>
          </a:xfrm>
          <a:custGeom>
            <a:avLst/>
            <a:gdLst/>
            <a:ahLst/>
            <a:cxnLst/>
            <a:rect l="l" t="t" r="r" b="b"/>
            <a:pathLst>
              <a:path w="436879" h="607695">
                <a:moveTo>
                  <a:pt x="0" y="0"/>
                </a:moveTo>
                <a:lnTo>
                  <a:pt x="51181" y="0"/>
                </a:lnTo>
                <a:lnTo>
                  <a:pt x="334391" y="361696"/>
                </a:lnTo>
                <a:lnTo>
                  <a:pt x="334391" y="0"/>
                </a:lnTo>
                <a:lnTo>
                  <a:pt x="436752" y="0"/>
                </a:lnTo>
                <a:lnTo>
                  <a:pt x="436752" y="607695"/>
                </a:lnTo>
                <a:lnTo>
                  <a:pt x="393319" y="607695"/>
                </a:lnTo>
                <a:lnTo>
                  <a:pt x="102362" y="228346"/>
                </a:lnTo>
                <a:lnTo>
                  <a:pt x="102362" y="599948"/>
                </a:lnTo>
                <a:lnTo>
                  <a:pt x="0" y="59994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067" y="577418"/>
            <a:ext cx="110658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20570"/>
            <a:ext cx="10679379" cy="318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4" y="0"/>
                </a:moveTo>
                <a:lnTo>
                  <a:pt x="0" y="0"/>
                </a:lnTo>
                <a:lnTo>
                  <a:pt x="0" y="5666155"/>
                </a:lnTo>
                <a:lnTo>
                  <a:pt x="842594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9234425" cy="5829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72610" algn="l"/>
              </a:tabLst>
            </a:pPr>
            <a:r>
              <a:rPr sz="5400" spc="-5">
                <a:solidFill>
                  <a:srgbClr val="90C225"/>
                </a:solidFill>
                <a:latin typeface="Showcard Gothic"/>
                <a:cs typeface="Showcard Gothic"/>
              </a:rPr>
              <a:t>CREATIVITY </a:t>
            </a: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/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/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>SOURCE OF NEW IDEA</a:t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/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  <a:t>IDEAS  INTO OPPORTUNITIES</a:t>
            </a:r>
            <a:br>
              <a:rPr lang="en-US" sz="5400" spc="-5" dirty="0" smtClean="0">
                <a:solidFill>
                  <a:srgbClr val="90C225"/>
                </a:solidFill>
                <a:latin typeface="Showcard Gothic"/>
                <a:cs typeface="Showcard Gothic"/>
              </a:rPr>
            </a:br>
            <a:endParaRPr sz="5400">
              <a:latin typeface="Showcard Gothic"/>
              <a:cs typeface="Showcard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750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45" dirty="0">
                <a:solidFill>
                  <a:srgbClr val="000000"/>
                </a:solidFill>
              </a:rPr>
              <a:t>INNOVATION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872134" y="1814271"/>
            <a:ext cx="7960995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Analytical planning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Carefully identifying the product or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features, design as well as the resources that 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Resource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organization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Obtaining 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resources, materials,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technology,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human or capital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Implementation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Applying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order to accomplish the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Trebuchet MS"/>
              <a:buAutoNum type="arabicPeriod" startAt="3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Commercial application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provision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 to customers,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reward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employees,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satisfy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stake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holders.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491" y="670686"/>
            <a:ext cx="779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0000"/>
                </a:solidFill>
              </a:rPr>
              <a:t>CREATIVITY, </a:t>
            </a:r>
            <a:r>
              <a:rPr sz="2800" spc="-50" dirty="0">
                <a:solidFill>
                  <a:srgbClr val="000000"/>
                </a:solidFill>
              </a:rPr>
              <a:t>INNOVATION </a:t>
            </a:r>
            <a:r>
              <a:rPr sz="2800" spc="-5" dirty="0">
                <a:solidFill>
                  <a:srgbClr val="000000"/>
                </a:solidFill>
              </a:rPr>
              <a:t>AND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ENTREPRENEURS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228600" y="1371600"/>
            <a:ext cx="5943600" cy="5009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thinking new things, and innovation is doing new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things.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06705" marR="5080" indent="-294005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Creativity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develop new ideas and to discover new  ways of looking at problems and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06705" indent="-29400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apply creative solutions to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endParaRPr sz="18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tabLst>
                <a:tab pos="626681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problems and opportunities in order to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enhance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people‟s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lives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enrich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society.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1435" algn="ctr">
              <a:lnSpc>
                <a:spcPct val="100000"/>
              </a:lnSpc>
              <a:spcBef>
                <a:spcPts val="1725"/>
              </a:spcBef>
            </a:pPr>
            <a:r>
              <a:rPr sz="2400" b="1" spc="-5" dirty="0">
                <a:solidFill>
                  <a:srgbClr val="3E7818"/>
                </a:solidFill>
                <a:latin typeface="Trebuchet MS"/>
                <a:cs typeface="Trebuchet MS"/>
              </a:rPr>
              <a:t>Entrepreneurship </a:t>
            </a:r>
            <a:r>
              <a:rPr sz="2400" b="1" dirty="0">
                <a:solidFill>
                  <a:srgbClr val="3E7818"/>
                </a:solidFill>
                <a:latin typeface="Trebuchet MS"/>
                <a:cs typeface="Trebuchet MS"/>
              </a:rPr>
              <a:t>= </a:t>
            </a:r>
            <a:r>
              <a:rPr sz="2400" b="1" spc="0" dirty="0">
                <a:solidFill>
                  <a:srgbClr val="3E7818"/>
                </a:solidFill>
                <a:latin typeface="Trebuchet MS"/>
                <a:cs typeface="Trebuchet MS"/>
              </a:rPr>
              <a:t>creativity </a:t>
            </a:r>
            <a:r>
              <a:rPr sz="2400" b="1" dirty="0">
                <a:solidFill>
                  <a:srgbClr val="3E7818"/>
                </a:solidFill>
                <a:latin typeface="Trebuchet MS"/>
                <a:cs typeface="Trebuchet MS"/>
              </a:rPr>
              <a:t>+</a:t>
            </a:r>
            <a:r>
              <a:rPr sz="2400" b="1" spc="-55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3E7818"/>
                </a:solidFill>
                <a:latin typeface="Trebuchet MS"/>
                <a:cs typeface="Trebuchet MS"/>
              </a:rPr>
              <a:t>innovation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218" name="Picture 2" descr="Image result for creativity and innova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438400"/>
            <a:ext cx="3707074" cy="21336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2" y="504825"/>
            <a:ext cx="596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FROM </a:t>
            </a:r>
            <a:r>
              <a:rPr sz="2400" spc="-25" dirty="0">
                <a:solidFill>
                  <a:srgbClr val="000000"/>
                </a:solidFill>
              </a:rPr>
              <a:t>CREATIVITY </a:t>
            </a:r>
            <a:r>
              <a:rPr sz="2400" spc="-75" dirty="0">
                <a:solidFill>
                  <a:srgbClr val="000000"/>
                </a:solidFill>
              </a:rPr>
              <a:t>TO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ENTREPRENEURSHIP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76215" y="1602473"/>
            <a:ext cx="3331840" cy="432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915" y="477392"/>
            <a:ext cx="779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0000"/>
                </a:solidFill>
              </a:rPr>
              <a:t>CREATIVITY, </a:t>
            </a:r>
            <a:r>
              <a:rPr sz="2800" spc="-50" dirty="0">
                <a:solidFill>
                  <a:srgbClr val="000000"/>
                </a:solidFill>
              </a:rPr>
              <a:t>INNOVATION </a:t>
            </a:r>
            <a:r>
              <a:rPr sz="2800" spc="-5" dirty="0">
                <a:solidFill>
                  <a:srgbClr val="000000"/>
                </a:solidFill>
              </a:rPr>
              <a:t>AND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ENTREPRENEURS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523748" y="1634109"/>
            <a:ext cx="894969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526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Creativity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develop new ideas and to discover new ways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looking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problems 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55600" marR="9779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apply creative solutions to those problems and  opportunities in order to enhance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people‟s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lives or to enrich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society.</a:t>
            </a:r>
            <a:endParaRPr sz="1800">
              <a:latin typeface="Trebuchet MS"/>
              <a:cs typeface="Trebuchet MS"/>
            </a:endParaRPr>
          </a:p>
          <a:p>
            <a:pPr marL="355600" marR="50419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Entrepreneurship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disciplined, systematic process of applying  creativity and innovation to needs and opportunities in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marketplace.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Entrepreneurs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those who marry their creative ideas with the purposeful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action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structure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business.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274320">
              <a:lnSpc>
                <a:spcPct val="100000"/>
              </a:lnSpc>
              <a:spcBef>
                <a:spcPts val="1739"/>
              </a:spcBef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Researchers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believe that entrepreneurs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succeed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thinking and doing new things or  old things in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ways.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1360"/>
            <a:ext cx="5761533" cy="1046440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SOURCE OF NEW</a:t>
            </a:r>
            <a:r>
              <a:rPr lang="en-US" sz="3200" spc="-8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IDEA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18259"/>
            <a:ext cx="9524999" cy="4525341"/>
          </a:xfrm>
        </p:spPr>
        <p:txBody>
          <a:bodyPr/>
          <a:lstStyle/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b="1" dirty="0" smtClean="0">
                <a:latin typeface="Arial"/>
                <a:cs typeface="Arial"/>
              </a:rPr>
              <a:t>Basic research </a:t>
            </a:r>
            <a:r>
              <a:rPr lang="en-US" dirty="0" smtClean="0">
                <a:latin typeface="Arial"/>
                <a:cs typeface="Arial"/>
              </a:rPr>
              <a:t>: all </a:t>
            </a:r>
            <a:r>
              <a:rPr lang="en-US" spc="-5" dirty="0" smtClean="0">
                <a:latin typeface="Arial"/>
                <a:cs typeface="Arial"/>
              </a:rPr>
              <a:t>firms are </a:t>
            </a:r>
            <a:r>
              <a:rPr lang="en-US" dirty="0" smtClean="0">
                <a:latin typeface="Arial"/>
                <a:cs typeface="Arial"/>
              </a:rPr>
              <a:t>engaged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some  kind of basic </a:t>
            </a:r>
            <a:r>
              <a:rPr lang="en-US" spc="-5" dirty="0" smtClean="0">
                <a:latin typeface="Arial"/>
                <a:cs typeface="Arial"/>
              </a:rPr>
              <a:t>research </a:t>
            </a:r>
            <a:r>
              <a:rPr lang="en-US" dirty="0" smtClean="0">
                <a:latin typeface="Arial"/>
                <a:cs typeface="Arial"/>
              </a:rPr>
              <a:t>and development , which can  lead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development of new product ideas that have  already passed the initial screening</a:t>
            </a:r>
            <a:r>
              <a:rPr lang="en-US" spc="-4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stage.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Production stage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workers actively </a:t>
            </a:r>
            <a:r>
              <a:rPr lang="en-US" dirty="0" smtClean="0">
                <a:latin typeface="Arial"/>
                <a:cs typeface="Arial"/>
              </a:rPr>
              <a:t>engaged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the  production of products can suggest certain  </a:t>
            </a:r>
            <a:r>
              <a:rPr lang="en-US" spc="-5" dirty="0" smtClean="0">
                <a:latin typeface="Arial"/>
                <a:cs typeface="Arial"/>
              </a:rPr>
              <a:t>modifications </a:t>
            </a:r>
            <a:r>
              <a:rPr lang="en-US" dirty="0" smtClean="0">
                <a:latin typeface="Arial"/>
                <a:cs typeface="Arial"/>
              </a:rPr>
              <a:t>and </a:t>
            </a:r>
            <a:r>
              <a:rPr lang="en-US" spc="-5" dirty="0" smtClean="0">
                <a:latin typeface="Arial"/>
                <a:cs typeface="Arial"/>
              </a:rPr>
              <a:t>improvements. </a:t>
            </a:r>
            <a:r>
              <a:rPr lang="en-US" dirty="0" smtClean="0">
                <a:latin typeface="Arial"/>
                <a:cs typeface="Arial"/>
              </a:rPr>
              <a:t>These workers  can </a:t>
            </a:r>
            <a:r>
              <a:rPr lang="en-US" spc="-5" dirty="0" smtClean="0">
                <a:latin typeface="Arial"/>
                <a:cs typeface="Arial"/>
              </a:rPr>
              <a:t>provide </a:t>
            </a:r>
            <a:r>
              <a:rPr lang="en-US" dirty="0" smtClean="0">
                <a:latin typeface="Arial"/>
                <a:cs typeface="Arial"/>
              </a:rPr>
              <a:t>ideas </a:t>
            </a:r>
            <a:r>
              <a:rPr lang="en-US" spc="-5" dirty="0" smtClean="0">
                <a:latin typeface="Arial"/>
                <a:cs typeface="Arial"/>
              </a:rPr>
              <a:t>aimed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improving </a:t>
            </a:r>
            <a:r>
              <a:rPr lang="en-US" dirty="0" smtClean="0">
                <a:latin typeface="Arial"/>
                <a:cs typeface="Arial"/>
              </a:rPr>
              <a:t>quality , cost  and performance of potential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Sales force </a:t>
            </a:r>
            <a:r>
              <a:rPr lang="en-US" dirty="0" smtClean="0">
                <a:latin typeface="Arial"/>
                <a:cs typeface="Arial"/>
              </a:rPr>
              <a:t>: sales representative are directly </a:t>
            </a:r>
            <a:r>
              <a:rPr lang="en-US" spc="-5" dirty="0" smtClean="0">
                <a:latin typeface="Arial"/>
                <a:cs typeface="Arial"/>
              </a:rPr>
              <a:t>in  </a:t>
            </a:r>
            <a:r>
              <a:rPr lang="en-US" dirty="0" smtClean="0">
                <a:latin typeface="Arial"/>
                <a:cs typeface="Arial"/>
              </a:rPr>
              <a:t>touch </a:t>
            </a:r>
            <a:r>
              <a:rPr lang="en-US" spc="-5" dirty="0" smtClean="0">
                <a:latin typeface="Arial"/>
                <a:cs typeface="Arial"/>
              </a:rPr>
              <a:t>with </a:t>
            </a:r>
            <a:r>
              <a:rPr lang="en-US" dirty="0" smtClean="0">
                <a:latin typeface="Arial"/>
                <a:cs typeface="Arial"/>
              </a:rPr>
              <a:t>the customers and are thus </a:t>
            </a:r>
            <a:r>
              <a:rPr lang="en-US" spc="-5" dirty="0" smtClean="0">
                <a:latin typeface="Arial"/>
                <a:cs typeface="Arial"/>
              </a:rPr>
              <a:t>better  </a:t>
            </a:r>
            <a:r>
              <a:rPr lang="en-US" dirty="0" smtClean="0">
                <a:latin typeface="Arial"/>
                <a:cs typeface="Arial"/>
              </a:rPr>
              <a:t>equipped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take note of customer </a:t>
            </a:r>
            <a:r>
              <a:rPr lang="en-US" spc="-5" dirty="0" smtClean="0">
                <a:latin typeface="Arial"/>
                <a:cs typeface="Arial"/>
              </a:rPr>
              <a:t>needs </a:t>
            </a:r>
            <a:r>
              <a:rPr lang="en-US" dirty="0" smtClean="0">
                <a:latin typeface="Arial"/>
                <a:cs typeface="Arial"/>
              </a:rPr>
              <a:t>by </a:t>
            </a:r>
            <a:r>
              <a:rPr lang="en-US" spc="-5" dirty="0" smtClean="0">
                <a:latin typeface="Arial"/>
                <a:cs typeface="Arial"/>
              </a:rPr>
              <a:t>this  </a:t>
            </a:r>
            <a:r>
              <a:rPr lang="en-US" dirty="0" smtClean="0">
                <a:latin typeface="Arial"/>
                <a:cs typeface="Arial"/>
              </a:rPr>
              <a:t>they can provide </a:t>
            </a:r>
            <a:r>
              <a:rPr lang="en-US" spc="-5" dirty="0" smtClean="0">
                <a:latin typeface="Arial"/>
                <a:cs typeface="Arial"/>
              </a:rPr>
              <a:t>better </a:t>
            </a:r>
            <a:r>
              <a:rPr lang="en-US" dirty="0" smtClean="0">
                <a:latin typeface="Arial"/>
                <a:cs typeface="Arial"/>
              </a:rPr>
              <a:t>product development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idea.</a:t>
            </a: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8255" indent="-383540" algn="just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Management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management team based on  their knowledge, skill </a:t>
            </a:r>
            <a:r>
              <a:rPr lang="en-US" spc="-15" dirty="0" smtClean="0">
                <a:latin typeface="Arial"/>
                <a:cs typeface="Arial"/>
              </a:rPr>
              <a:t>and </a:t>
            </a:r>
            <a:r>
              <a:rPr lang="en-US" spc="-5" dirty="0" smtClean="0">
                <a:latin typeface="Arial"/>
                <a:cs typeface="Arial"/>
              </a:rPr>
              <a:t>experience </a:t>
            </a:r>
            <a:r>
              <a:rPr lang="en-US" spc="-20" dirty="0" smtClean="0">
                <a:latin typeface="Arial"/>
                <a:cs typeface="Arial"/>
              </a:rPr>
              <a:t>can  </a:t>
            </a:r>
            <a:r>
              <a:rPr lang="en-US" spc="-5" dirty="0" smtClean="0">
                <a:latin typeface="Arial"/>
                <a:cs typeface="Arial"/>
              </a:rPr>
              <a:t>come </a:t>
            </a:r>
            <a:r>
              <a:rPr lang="en-US" spc="-10" dirty="0" smtClean="0">
                <a:latin typeface="Arial"/>
                <a:cs typeface="Arial"/>
              </a:rPr>
              <a:t>out </a:t>
            </a:r>
            <a:r>
              <a:rPr lang="en-US" spc="-5" dirty="0" smtClean="0">
                <a:latin typeface="Arial"/>
                <a:cs typeface="Arial"/>
              </a:rPr>
              <a:t>with new ideas </a:t>
            </a:r>
            <a:r>
              <a:rPr lang="en-US" spc="-10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product  development.</a:t>
            </a:r>
            <a:endParaRPr lang="en-US" dirty="0" smtClean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38566"/>
            <a:ext cx="9144000" cy="4600234"/>
          </a:xfrm>
        </p:spPr>
        <p:txBody>
          <a:bodyPr/>
          <a:lstStyle/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Magazines </a:t>
            </a:r>
            <a:r>
              <a:rPr lang="en-US" b="1" dirty="0" smtClean="0">
                <a:latin typeface="Arial"/>
                <a:cs typeface="Arial"/>
              </a:rPr>
              <a:t>and </a:t>
            </a:r>
            <a:r>
              <a:rPr lang="en-US" b="1" spc="-5" dirty="0" smtClean="0">
                <a:latin typeface="Arial"/>
                <a:cs typeface="Arial"/>
              </a:rPr>
              <a:t>trade </a:t>
            </a:r>
            <a:r>
              <a:rPr lang="en-US" b="1" dirty="0" smtClean="0">
                <a:latin typeface="Arial"/>
                <a:cs typeface="Arial"/>
              </a:rPr>
              <a:t>journal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useful ideas  about </a:t>
            </a:r>
            <a:r>
              <a:rPr lang="en-US" dirty="0" smtClean="0">
                <a:latin typeface="Arial"/>
                <a:cs typeface="Arial"/>
              </a:rPr>
              <a:t>new </a:t>
            </a:r>
            <a:r>
              <a:rPr lang="en-US" spc="-5" dirty="0" smtClean="0">
                <a:latin typeface="Arial"/>
                <a:cs typeface="Arial"/>
              </a:rPr>
              <a:t>products can be obtained</a:t>
            </a:r>
            <a:r>
              <a:rPr lang="en-US" spc="63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from  </a:t>
            </a:r>
            <a:r>
              <a:rPr lang="en-US" spc="-5" dirty="0" smtClean="0">
                <a:latin typeface="Arial"/>
                <a:cs typeface="Arial"/>
              </a:rPr>
              <a:t>these magazines and trade</a:t>
            </a:r>
            <a:r>
              <a:rPr lang="en-US" spc="-4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journals.</a:t>
            </a: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Competitors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in order to survive </a:t>
            </a:r>
            <a:r>
              <a:rPr lang="en-US" spc="-10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present  day competitive environment, </a:t>
            </a:r>
            <a:r>
              <a:rPr lang="en-US" dirty="0" smtClean="0">
                <a:latin typeface="Arial"/>
                <a:cs typeface="Arial"/>
              </a:rPr>
              <a:t>it is in the  </a:t>
            </a:r>
            <a:r>
              <a:rPr lang="en-US" spc="-5" dirty="0" smtClean="0">
                <a:latin typeface="Arial"/>
                <a:cs typeface="Arial"/>
              </a:rPr>
              <a:t>interest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the entrepreneur to keep a eye on  activities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his</a:t>
            </a:r>
            <a:r>
              <a:rPr lang="en-US" spc="-2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rivals.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Buyers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an entrepreneur while keeping  track </a:t>
            </a:r>
            <a:r>
              <a:rPr lang="en-US" dirty="0" smtClean="0">
                <a:latin typeface="Arial"/>
                <a:cs typeface="Arial"/>
              </a:rPr>
              <a:t>of the </a:t>
            </a:r>
            <a:r>
              <a:rPr lang="en-US" spc="-5" dirty="0" smtClean="0">
                <a:latin typeface="Arial"/>
                <a:cs typeface="Arial"/>
              </a:rPr>
              <a:t>requirements </a:t>
            </a:r>
            <a:r>
              <a:rPr lang="en-US" dirty="0" smtClean="0">
                <a:latin typeface="Arial"/>
                <a:cs typeface="Arial"/>
              </a:rPr>
              <a:t>of the </a:t>
            </a:r>
            <a:r>
              <a:rPr lang="en-US" spc="-5" dirty="0" smtClean="0">
                <a:latin typeface="Arial"/>
                <a:cs typeface="Arial"/>
              </a:rPr>
              <a:t>consumers  can definitely get useful ideas aimed </a:t>
            </a:r>
            <a:r>
              <a:rPr lang="en-US" spc="-15" dirty="0" smtClean="0">
                <a:latin typeface="Arial"/>
                <a:cs typeface="Arial"/>
              </a:rPr>
              <a:t>at  </a:t>
            </a:r>
            <a:r>
              <a:rPr lang="en-US" spc="-5" dirty="0" smtClean="0">
                <a:latin typeface="Arial"/>
                <a:cs typeface="Arial"/>
              </a:rPr>
              <a:t>developing a better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Sellers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can provide </a:t>
            </a:r>
            <a:r>
              <a:rPr lang="en-US" spc="-10" dirty="0" smtClean="0">
                <a:latin typeface="Arial"/>
                <a:cs typeface="Arial"/>
              </a:rPr>
              <a:t>idea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new product  development as they </a:t>
            </a:r>
            <a:r>
              <a:rPr lang="en-US" dirty="0" smtClean="0">
                <a:latin typeface="Arial"/>
                <a:cs typeface="Arial"/>
              </a:rPr>
              <a:t>act </a:t>
            </a:r>
            <a:r>
              <a:rPr lang="en-US" spc="-5" dirty="0" smtClean="0">
                <a:latin typeface="Arial"/>
                <a:cs typeface="Arial"/>
              </a:rPr>
              <a:t>as link between  producers and consumers and are </a:t>
            </a:r>
            <a:r>
              <a:rPr lang="en-US" dirty="0" smtClean="0">
                <a:latin typeface="Arial"/>
                <a:cs typeface="Arial"/>
              </a:rPr>
              <a:t>better  </a:t>
            </a:r>
            <a:r>
              <a:rPr lang="en-US" spc="-5" dirty="0" smtClean="0">
                <a:latin typeface="Arial"/>
                <a:cs typeface="Arial"/>
              </a:rPr>
              <a:t>equipped to provide required</a:t>
            </a:r>
            <a:r>
              <a:rPr lang="en-US" spc="-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information.</a:t>
            </a: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10" dirty="0" smtClean="0">
                <a:latin typeface="Arial"/>
                <a:cs typeface="Arial"/>
              </a:rPr>
              <a:t>Overseas </a:t>
            </a:r>
            <a:r>
              <a:rPr lang="en-US" b="1" spc="-5" dirty="0" smtClean="0">
                <a:latin typeface="Arial"/>
                <a:cs typeface="Arial"/>
              </a:rPr>
              <a:t>market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 producer interested </a:t>
            </a:r>
            <a:r>
              <a:rPr lang="en-US" spc="-15" dirty="0" smtClean="0">
                <a:latin typeface="Arial"/>
                <a:cs typeface="Arial"/>
              </a:rPr>
              <a:t>in  </a:t>
            </a:r>
            <a:r>
              <a:rPr lang="en-US" spc="-5" dirty="0" smtClean="0">
                <a:latin typeface="Arial"/>
                <a:cs typeface="Arial"/>
              </a:rPr>
              <a:t>taking </a:t>
            </a:r>
            <a:r>
              <a:rPr lang="en-US" dirty="0" smtClean="0">
                <a:latin typeface="Arial"/>
                <a:cs typeface="Arial"/>
              </a:rPr>
              <a:t>care </a:t>
            </a:r>
            <a:r>
              <a:rPr lang="en-US" spc="-5" dirty="0" smtClean="0">
                <a:latin typeface="Arial"/>
                <a:cs typeface="Arial"/>
              </a:rPr>
              <a:t>of </a:t>
            </a:r>
            <a:r>
              <a:rPr lang="en-US" dirty="0" smtClean="0">
                <a:latin typeface="Arial"/>
                <a:cs typeface="Arial"/>
              </a:rPr>
              <a:t>foreign </a:t>
            </a:r>
            <a:r>
              <a:rPr lang="en-US" spc="-5" dirty="0" smtClean="0">
                <a:latin typeface="Arial"/>
                <a:cs typeface="Arial"/>
              </a:rPr>
              <a:t>market can do </a:t>
            </a:r>
            <a:r>
              <a:rPr lang="en-US" dirty="0" smtClean="0">
                <a:latin typeface="Arial"/>
                <a:cs typeface="Arial"/>
              </a:rPr>
              <a:t>it in  </a:t>
            </a:r>
            <a:r>
              <a:rPr lang="en-US" spc="-5" dirty="0" smtClean="0">
                <a:latin typeface="Arial"/>
                <a:cs typeface="Arial"/>
              </a:rPr>
              <a:t>better manner by getting right ideas aimed </a:t>
            </a:r>
            <a:r>
              <a:rPr lang="en-US" dirty="0" smtClean="0">
                <a:latin typeface="Arial"/>
                <a:cs typeface="Arial"/>
              </a:rPr>
              <a:t>at  </a:t>
            </a:r>
            <a:r>
              <a:rPr lang="en-US" spc="-5" dirty="0" smtClean="0">
                <a:latin typeface="Arial"/>
                <a:cs typeface="Arial"/>
              </a:rPr>
              <a:t>improving product acceptability in these  markets.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447333" cy="492443"/>
          </a:xfrm>
        </p:spPr>
        <p:txBody>
          <a:bodyPr/>
          <a:lstStyle/>
          <a:p>
            <a:r>
              <a:rPr lang="en-US" sz="3200" spc="-5" dirty="0" smtClean="0"/>
              <a:t>IDEAS </a:t>
            </a:r>
            <a:r>
              <a:rPr lang="en-US" sz="3200" spc="-15" dirty="0" smtClean="0"/>
              <a:t>INTO</a:t>
            </a:r>
            <a:r>
              <a:rPr lang="en-US" sz="3200" spc="-10" dirty="0" smtClean="0"/>
              <a:t> </a:t>
            </a:r>
            <a:r>
              <a:rPr lang="en-US" sz="3200" spc="-5" dirty="0" smtClean="0"/>
              <a:t>OPPORTUNITIES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1216431" y="1397000"/>
            <a:ext cx="6855459" cy="4064000"/>
          </a:xfrm>
          <a:custGeom>
            <a:avLst/>
            <a:gdLst/>
            <a:ahLst/>
            <a:cxnLst/>
            <a:rect l="l" t="t" r="r" b="b"/>
            <a:pathLst>
              <a:path w="6855459" h="4064000">
                <a:moveTo>
                  <a:pt x="4823180" y="0"/>
                </a:moveTo>
                <a:lnTo>
                  <a:pt x="4823180" y="1016000"/>
                </a:lnTo>
                <a:lnTo>
                  <a:pt x="0" y="1016000"/>
                </a:lnTo>
                <a:lnTo>
                  <a:pt x="0" y="3048000"/>
                </a:lnTo>
                <a:lnTo>
                  <a:pt x="4823180" y="3048000"/>
                </a:lnTo>
                <a:lnTo>
                  <a:pt x="4823180" y="4064000"/>
                </a:lnTo>
                <a:lnTo>
                  <a:pt x="6855180" y="2032000"/>
                </a:lnTo>
                <a:lnTo>
                  <a:pt x="4823180" y="0"/>
                </a:lnTo>
                <a:close/>
              </a:path>
            </a:pathLst>
          </a:custGeom>
          <a:solidFill>
            <a:srgbClr val="355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613130" y="2616200"/>
            <a:ext cx="1008380" cy="1625600"/>
          </a:xfrm>
          <a:custGeom>
            <a:avLst/>
            <a:gdLst/>
            <a:ahLst/>
            <a:cxnLst/>
            <a:rect l="l" t="t" r="r" b="b"/>
            <a:pathLst>
              <a:path w="1008380" h="1625600">
                <a:moveTo>
                  <a:pt x="839749" y="0"/>
                </a:moveTo>
                <a:lnTo>
                  <a:pt x="167957" y="0"/>
                </a:lnTo>
                <a:lnTo>
                  <a:pt x="123307" y="5998"/>
                </a:lnTo>
                <a:lnTo>
                  <a:pt x="83185" y="22925"/>
                </a:lnTo>
                <a:lnTo>
                  <a:pt x="49193" y="49180"/>
                </a:lnTo>
                <a:lnTo>
                  <a:pt x="22931" y="83161"/>
                </a:lnTo>
                <a:lnTo>
                  <a:pt x="5999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9" y="1502333"/>
                </a:lnTo>
                <a:lnTo>
                  <a:pt x="22931" y="1542438"/>
                </a:lnTo>
                <a:lnTo>
                  <a:pt x="49193" y="1576419"/>
                </a:lnTo>
                <a:lnTo>
                  <a:pt x="83185" y="1602674"/>
                </a:lnTo>
                <a:lnTo>
                  <a:pt x="123307" y="1619601"/>
                </a:lnTo>
                <a:lnTo>
                  <a:pt x="167957" y="1625600"/>
                </a:lnTo>
                <a:lnTo>
                  <a:pt x="839749" y="1625600"/>
                </a:lnTo>
                <a:lnTo>
                  <a:pt x="884430" y="1619601"/>
                </a:lnTo>
                <a:lnTo>
                  <a:pt x="924571" y="1602674"/>
                </a:lnTo>
                <a:lnTo>
                  <a:pt x="958573" y="1576419"/>
                </a:lnTo>
                <a:lnTo>
                  <a:pt x="984839" y="1542438"/>
                </a:lnTo>
                <a:lnTo>
                  <a:pt x="1001771" y="1502333"/>
                </a:lnTo>
                <a:lnTo>
                  <a:pt x="1007770" y="1457706"/>
                </a:lnTo>
                <a:lnTo>
                  <a:pt x="1007770" y="167894"/>
                </a:lnTo>
                <a:lnTo>
                  <a:pt x="1001771" y="123266"/>
                </a:lnTo>
                <a:lnTo>
                  <a:pt x="984839" y="83161"/>
                </a:lnTo>
                <a:lnTo>
                  <a:pt x="958573" y="49180"/>
                </a:lnTo>
                <a:lnTo>
                  <a:pt x="924571" y="22925"/>
                </a:lnTo>
                <a:lnTo>
                  <a:pt x="884430" y="5998"/>
                </a:lnTo>
                <a:lnTo>
                  <a:pt x="83974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613130" y="2616200"/>
            <a:ext cx="1008380" cy="1625600"/>
          </a:xfrm>
          <a:custGeom>
            <a:avLst/>
            <a:gdLst/>
            <a:ahLst/>
            <a:cxnLst/>
            <a:rect l="l" t="t" r="r" b="b"/>
            <a:pathLst>
              <a:path w="1008380" h="1625600">
                <a:moveTo>
                  <a:pt x="0" y="167894"/>
                </a:moveTo>
                <a:lnTo>
                  <a:pt x="5999" y="123266"/>
                </a:lnTo>
                <a:lnTo>
                  <a:pt x="22931" y="83161"/>
                </a:lnTo>
                <a:lnTo>
                  <a:pt x="49193" y="49180"/>
                </a:lnTo>
                <a:lnTo>
                  <a:pt x="83185" y="22925"/>
                </a:lnTo>
                <a:lnTo>
                  <a:pt x="123307" y="5998"/>
                </a:lnTo>
                <a:lnTo>
                  <a:pt x="167957" y="0"/>
                </a:lnTo>
                <a:lnTo>
                  <a:pt x="839749" y="0"/>
                </a:lnTo>
                <a:lnTo>
                  <a:pt x="884430" y="5998"/>
                </a:lnTo>
                <a:lnTo>
                  <a:pt x="924571" y="22925"/>
                </a:lnTo>
                <a:lnTo>
                  <a:pt x="958573" y="49180"/>
                </a:lnTo>
                <a:lnTo>
                  <a:pt x="984839" y="83161"/>
                </a:lnTo>
                <a:lnTo>
                  <a:pt x="1001771" y="123266"/>
                </a:lnTo>
                <a:lnTo>
                  <a:pt x="1007770" y="167894"/>
                </a:lnTo>
                <a:lnTo>
                  <a:pt x="1007770" y="1457706"/>
                </a:lnTo>
                <a:lnTo>
                  <a:pt x="1001771" y="1502333"/>
                </a:lnTo>
                <a:lnTo>
                  <a:pt x="984839" y="1542438"/>
                </a:lnTo>
                <a:lnTo>
                  <a:pt x="958573" y="1576419"/>
                </a:lnTo>
                <a:lnTo>
                  <a:pt x="924571" y="1602674"/>
                </a:lnTo>
                <a:lnTo>
                  <a:pt x="884430" y="1619601"/>
                </a:lnTo>
                <a:lnTo>
                  <a:pt x="839749" y="1625600"/>
                </a:lnTo>
                <a:lnTo>
                  <a:pt x="167957" y="1625600"/>
                </a:lnTo>
                <a:lnTo>
                  <a:pt x="123307" y="1619601"/>
                </a:lnTo>
                <a:lnTo>
                  <a:pt x="83185" y="1602674"/>
                </a:lnTo>
                <a:lnTo>
                  <a:pt x="49193" y="1576419"/>
                </a:lnTo>
                <a:lnTo>
                  <a:pt x="22931" y="1542438"/>
                </a:lnTo>
                <a:lnTo>
                  <a:pt x="5999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6602" y="3102356"/>
            <a:ext cx="620395" cy="6178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905" algn="ctr">
              <a:lnSpc>
                <a:spcPct val="88600"/>
              </a:lnSpc>
              <a:spcBef>
                <a:spcPts val="2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idea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761235" y="2636901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4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30"/>
                </a:lnTo>
                <a:lnTo>
                  <a:pt x="49180" y="49196"/>
                </a:lnTo>
                <a:lnTo>
                  <a:pt x="22925" y="83199"/>
                </a:lnTo>
                <a:lnTo>
                  <a:pt x="5998" y="123339"/>
                </a:lnTo>
                <a:lnTo>
                  <a:pt x="0" y="168021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351" y="1619601"/>
                </a:lnTo>
                <a:lnTo>
                  <a:pt x="924456" y="1602674"/>
                </a:lnTo>
                <a:lnTo>
                  <a:pt x="958437" y="1576419"/>
                </a:lnTo>
                <a:lnTo>
                  <a:pt x="984692" y="1542438"/>
                </a:lnTo>
                <a:lnTo>
                  <a:pt x="1001619" y="1502333"/>
                </a:lnTo>
                <a:lnTo>
                  <a:pt x="1007618" y="1457706"/>
                </a:lnTo>
                <a:lnTo>
                  <a:pt x="1007618" y="168021"/>
                </a:lnTo>
                <a:lnTo>
                  <a:pt x="1001619" y="123339"/>
                </a:lnTo>
                <a:lnTo>
                  <a:pt x="984692" y="83199"/>
                </a:lnTo>
                <a:lnTo>
                  <a:pt x="958437" y="49196"/>
                </a:lnTo>
                <a:lnTo>
                  <a:pt x="924456" y="22930"/>
                </a:lnTo>
                <a:lnTo>
                  <a:pt x="884351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761235" y="2636901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4" h="1625600">
                <a:moveTo>
                  <a:pt x="0" y="168021"/>
                </a:moveTo>
                <a:lnTo>
                  <a:pt x="5998" y="123339"/>
                </a:lnTo>
                <a:lnTo>
                  <a:pt x="22925" y="83199"/>
                </a:lnTo>
                <a:lnTo>
                  <a:pt x="49180" y="49196"/>
                </a:lnTo>
                <a:lnTo>
                  <a:pt x="83161" y="22930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351" y="5998"/>
                </a:lnTo>
                <a:lnTo>
                  <a:pt x="924456" y="22930"/>
                </a:lnTo>
                <a:lnTo>
                  <a:pt x="958437" y="49196"/>
                </a:lnTo>
                <a:lnTo>
                  <a:pt x="984692" y="83199"/>
                </a:lnTo>
                <a:lnTo>
                  <a:pt x="1001619" y="123339"/>
                </a:lnTo>
                <a:lnTo>
                  <a:pt x="1007618" y="168021"/>
                </a:lnTo>
                <a:lnTo>
                  <a:pt x="1007618" y="1457706"/>
                </a:lnTo>
                <a:lnTo>
                  <a:pt x="1001619" y="1502333"/>
                </a:lnTo>
                <a:lnTo>
                  <a:pt x="984692" y="1542438"/>
                </a:lnTo>
                <a:lnTo>
                  <a:pt x="958437" y="1576419"/>
                </a:lnTo>
                <a:lnTo>
                  <a:pt x="924456" y="1602674"/>
                </a:lnTo>
                <a:lnTo>
                  <a:pt x="884351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802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1865122" y="3221482"/>
            <a:ext cx="80010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scre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964433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851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851" y="1625600"/>
                </a:lnTo>
                <a:lnTo>
                  <a:pt x="884478" y="1619601"/>
                </a:lnTo>
                <a:lnTo>
                  <a:pt x="924583" y="1602674"/>
                </a:lnTo>
                <a:lnTo>
                  <a:pt x="958564" y="1576419"/>
                </a:lnTo>
                <a:lnTo>
                  <a:pt x="984819" y="1542438"/>
                </a:lnTo>
                <a:lnTo>
                  <a:pt x="1001746" y="1502333"/>
                </a:lnTo>
                <a:lnTo>
                  <a:pt x="1007744" y="1457706"/>
                </a:lnTo>
                <a:lnTo>
                  <a:pt x="1007744" y="167894"/>
                </a:lnTo>
                <a:lnTo>
                  <a:pt x="1001746" y="123266"/>
                </a:lnTo>
                <a:lnTo>
                  <a:pt x="984819" y="83161"/>
                </a:lnTo>
                <a:lnTo>
                  <a:pt x="958564" y="49180"/>
                </a:lnTo>
                <a:lnTo>
                  <a:pt x="924583" y="22925"/>
                </a:lnTo>
                <a:lnTo>
                  <a:pt x="884478" y="5998"/>
                </a:lnTo>
                <a:lnTo>
                  <a:pt x="8398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964433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851" y="0"/>
                </a:lnTo>
                <a:lnTo>
                  <a:pt x="884478" y="5998"/>
                </a:lnTo>
                <a:lnTo>
                  <a:pt x="924583" y="22925"/>
                </a:lnTo>
                <a:lnTo>
                  <a:pt x="958564" y="49180"/>
                </a:lnTo>
                <a:lnTo>
                  <a:pt x="984819" y="83161"/>
                </a:lnTo>
                <a:lnTo>
                  <a:pt x="1001746" y="123266"/>
                </a:lnTo>
                <a:lnTo>
                  <a:pt x="1007744" y="167894"/>
                </a:lnTo>
                <a:lnTo>
                  <a:pt x="1007744" y="1457706"/>
                </a:lnTo>
                <a:lnTo>
                  <a:pt x="1001746" y="1502333"/>
                </a:lnTo>
                <a:lnTo>
                  <a:pt x="984819" y="1542438"/>
                </a:lnTo>
                <a:lnTo>
                  <a:pt x="958564" y="1576419"/>
                </a:lnTo>
                <a:lnTo>
                  <a:pt x="924583" y="1602674"/>
                </a:lnTo>
                <a:lnTo>
                  <a:pt x="884478" y="1619601"/>
                </a:lnTo>
                <a:lnTo>
                  <a:pt x="839851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071622" y="3108706"/>
            <a:ext cx="796290" cy="608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3175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Concept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4140200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351" y="1619601"/>
                </a:lnTo>
                <a:lnTo>
                  <a:pt x="924456" y="1602674"/>
                </a:lnTo>
                <a:lnTo>
                  <a:pt x="958437" y="1576419"/>
                </a:lnTo>
                <a:lnTo>
                  <a:pt x="984692" y="1542438"/>
                </a:lnTo>
                <a:lnTo>
                  <a:pt x="1001619" y="1502333"/>
                </a:lnTo>
                <a:lnTo>
                  <a:pt x="1007617" y="1457706"/>
                </a:lnTo>
                <a:lnTo>
                  <a:pt x="1007617" y="167894"/>
                </a:lnTo>
                <a:lnTo>
                  <a:pt x="1001619" y="123266"/>
                </a:lnTo>
                <a:lnTo>
                  <a:pt x="984692" y="83161"/>
                </a:lnTo>
                <a:lnTo>
                  <a:pt x="958437" y="49180"/>
                </a:lnTo>
                <a:lnTo>
                  <a:pt x="924456" y="22925"/>
                </a:lnTo>
                <a:lnTo>
                  <a:pt x="884351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4140200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351" y="5998"/>
                </a:lnTo>
                <a:lnTo>
                  <a:pt x="924456" y="22925"/>
                </a:lnTo>
                <a:lnTo>
                  <a:pt x="958437" y="49180"/>
                </a:lnTo>
                <a:lnTo>
                  <a:pt x="984692" y="83161"/>
                </a:lnTo>
                <a:lnTo>
                  <a:pt x="1001619" y="123266"/>
                </a:lnTo>
                <a:lnTo>
                  <a:pt x="1007617" y="167894"/>
                </a:lnTo>
                <a:lnTo>
                  <a:pt x="1007617" y="1457706"/>
                </a:lnTo>
                <a:lnTo>
                  <a:pt x="1001619" y="1502333"/>
                </a:lnTo>
                <a:lnTo>
                  <a:pt x="984692" y="1542438"/>
                </a:lnTo>
                <a:lnTo>
                  <a:pt x="958437" y="1576419"/>
                </a:lnTo>
                <a:lnTo>
                  <a:pt x="924456" y="1602674"/>
                </a:lnTo>
                <a:lnTo>
                  <a:pt x="884351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284090" y="3200781"/>
            <a:ext cx="72009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315839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5315839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5423408" y="3108706"/>
            <a:ext cx="796290" cy="608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indent="-3810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6491478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6491478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6591427" y="3200781"/>
            <a:ext cx="809625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arketing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7679056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851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851" y="1625600"/>
                </a:lnTo>
                <a:lnTo>
                  <a:pt x="884478" y="1619601"/>
                </a:lnTo>
                <a:lnTo>
                  <a:pt x="924583" y="1602674"/>
                </a:lnTo>
                <a:lnTo>
                  <a:pt x="958564" y="1576419"/>
                </a:lnTo>
                <a:lnTo>
                  <a:pt x="984819" y="1542438"/>
                </a:lnTo>
                <a:lnTo>
                  <a:pt x="1001746" y="1502333"/>
                </a:lnTo>
                <a:lnTo>
                  <a:pt x="1007744" y="1457706"/>
                </a:lnTo>
                <a:lnTo>
                  <a:pt x="1007744" y="167894"/>
                </a:lnTo>
                <a:lnTo>
                  <a:pt x="1001746" y="123266"/>
                </a:lnTo>
                <a:lnTo>
                  <a:pt x="984819" y="83161"/>
                </a:lnTo>
                <a:lnTo>
                  <a:pt x="958564" y="49180"/>
                </a:lnTo>
                <a:lnTo>
                  <a:pt x="924583" y="22925"/>
                </a:lnTo>
                <a:lnTo>
                  <a:pt x="884478" y="5998"/>
                </a:lnTo>
                <a:lnTo>
                  <a:pt x="8398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7667117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851" y="0"/>
                </a:lnTo>
                <a:lnTo>
                  <a:pt x="884478" y="5998"/>
                </a:lnTo>
                <a:lnTo>
                  <a:pt x="924583" y="22925"/>
                </a:lnTo>
                <a:lnTo>
                  <a:pt x="958564" y="49180"/>
                </a:lnTo>
                <a:lnTo>
                  <a:pt x="984819" y="83161"/>
                </a:lnTo>
                <a:lnTo>
                  <a:pt x="1001746" y="123266"/>
                </a:lnTo>
                <a:lnTo>
                  <a:pt x="1007744" y="167894"/>
                </a:lnTo>
                <a:lnTo>
                  <a:pt x="1007744" y="1457706"/>
                </a:lnTo>
                <a:lnTo>
                  <a:pt x="1001746" y="1502333"/>
                </a:lnTo>
                <a:lnTo>
                  <a:pt x="984819" y="1542438"/>
                </a:lnTo>
                <a:lnTo>
                  <a:pt x="958564" y="1576419"/>
                </a:lnTo>
                <a:lnTo>
                  <a:pt x="924583" y="1602674"/>
                </a:lnTo>
                <a:lnTo>
                  <a:pt x="884478" y="1619601"/>
                </a:lnTo>
                <a:lnTo>
                  <a:pt x="839851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 txBox="1"/>
          <p:nvPr/>
        </p:nvSpPr>
        <p:spPr>
          <a:xfrm>
            <a:off x="7773416" y="3200781"/>
            <a:ext cx="79629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ialization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6418"/>
            <a:ext cx="7514133" cy="717982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IDEAS </a:t>
            </a:r>
            <a:r>
              <a:rPr lang="en-US" sz="3200" spc="-10" dirty="0" smtClean="0">
                <a:latin typeface="Arial"/>
                <a:cs typeface="Arial"/>
              </a:rPr>
              <a:t>INTO</a:t>
            </a:r>
            <a:r>
              <a:rPr lang="en-US" sz="3200" spc="-4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OPPORTUNITIES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364160"/>
            <a:ext cx="9372600" cy="6179640"/>
          </a:xfrm>
        </p:spPr>
        <p:txBody>
          <a:bodyPr/>
          <a:lstStyle/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b="1" dirty="0" smtClean="0">
                <a:latin typeface="Arial"/>
                <a:cs typeface="Arial"/>
              </a:rPr>
              <a:t>New </a:t>
            </a:r>
            <a:r>
              <a:rPr lang="en-US" b="1" spc="-5" dirty="0" smtClean="0">
                <a:latin typeface="Arial"/>
                <a:cs typeface="Arial"/>
              </a:rPr>
              <a:t>product </a:t>
            </a:r>
            <a:r>
              <a:rPr lang="en-US" b="1" dirty="0" smtClean="0">
                <a:latin typeface="Arial"/>
                <a:cs typeface="Arial"/>
              </a:rPr>
              <a:t>idea </a:t>
            </a:r>
            <a:r>
              <a:rPr lang="en-US" dirty="0" smtClean="0">
                <a:latin typeface="Arial"/>
                <a:cs typeface="Arial"/>
              </a:rPr>
              <a:t>: an attempt is made </a:t>
            </a:r>
            <a:r>
              <a:rPr lang="en-US" spc="-5" dirty="0" smtClean="0">
                <a:latin typeface="Arial"/>
                <a:cs typeface="Arial"/>
              </a:rPr>
              <a:t>to  </a:t>
            </a:r>
            <a:r>
              <a:rPr lang="en-US" dirty="0" smtClean="0">
                <a:latin typeface="Arial"/>
                <a:cs typeface="Arial"/>
              </a:rPr>
              <a:t>visualize the product. An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depth study may </a:t>
            </a:r>
            <a:r>
              <a:rPr lang="en-US" spc="-10" dirty="0" smtClean="0">
                <a:latin typeface="Arial"/>
                <a:cs typeface="Arial"/>
              </a:rPr>
              <a:t>be  </a:t>
            </a:r>
            <a:r>
              <a:rPr lang="en-US" dirty="0" smtClean="0">
                <a:latin typeface="Arial"/>
                <a:cs typeface="Arial"/>
              </a:rPr>
              <a:t>undertaken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anticipate features of the proposed  product. Ideas may be </a:t>
            </a:r>
            <a:r>
              <a:rPr lang="en-US" spc="-5" dirty="0" smtClean="0">
                <a:latin typeface="Arial"/>
                <a:cs typeface="Arial"/>
              </a:rPr>
              <a:t>contributed </a:t>
            </a:r>
            <a:r>
              <a:rPr lang="en-US" dirty="0" smtClean="0">
                <a:latin typeface="Arial"/>
                <a:cs typeface="Arial"/>
              </a:rPr>
              <a:t>by scientists,  professional designers, </a:t>
            </a:r>
            <a:r>
              <a:rPr lang="en-US" spc="-5" dirty="0" smtClean="0">
                <a:latin typeface="Arial"/>
                <a:cs typeface="Arial"/>
              </a:rPr>
              <a:t>rivals, </a:t>
            </a:r>
            <a:r>
              <a:rPr lang="en-US" dirty="0" smtClean="0">
                <a:latin typeface="Arial"/>
                <a:cs typeface="Arial"/>
              </a:rPr>
              <a:t>customers, </a:t>
            </a:r>
            <a:r>
              <a:rPr lang="en-US" spc="-5" dirty="0" smtClean="0">
                <a:latin typeface="Arial"/>
                <a:cs typeface="Arial"/>
              </a:rPr>
              <a:t>sales  </a:t>
            </a:r>
            <a:r>
              <a:rPr lang="en-US" dirty="0" smtClean="0">
                <a:latin typeface="Arial"/>
                <a:cs typeface="Arial"/>
              </a:rPr>
              <a:t>force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etc.</a:t>
            </a:r>
          </a:p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latin typeface="Arial"/>
                <a:cs typeface="Arial"/>
              </a:rPr>
              <a:t>Idea screening </a:t>
            </a:r>
            <a:r>
              <a:rPr lang="en-US" dirty="0" smtClean="0">
                <a:latin typeface="Arial"/>
                <a:cs typeface="Arial"/>
              </a:rPr>
              <a:t>: under this step detailed  investigation of various ideas </a:t>
            </a:r>
            <a:r>
              <a:rPr lang="en-US" spc="-5" dirty="0" smtClean="0">
                <a:latin typeface="Arial"/>
                <a:cs typeface="Arial"/>
              </a:rPr>
              <a:t>is carried </a:t>
            </a:r>
            <a:r>
              <a:rPr lang="en-US" dirty="0" smtClean="0">
                <a:latin typeface="Arial"/>
                <a:cs typeface="Arial"/>
              </a:rPr>
              <a:t>on. Those  ideas </a:t>
            </a:r>
            <a:r>
              <a:rPr lang="en-US" spc="-5" dirty="0" smtClean="0">
                <a:latin typeface="Arial"/>
                <a:cs typeface="Arial"/>
              </a:rPr>
              <a:t>which </a:t>
            </a:r>
            <a:r>
              <a:rPr lang="en-US" spc="-10" dirty="0" smtClean="0">
                <a:latin typeface="Arial"/>
                <a:cs typeface="Arial"/>
              </a:rPr>
              <a:t>offer </a:t>
            </a:r>
            <a:r>
              <a:rPr lang="en-US" dirty="0" smtClean="0">
                <a:latin typeface="Arial"/>
                <a:cs typeface="Arial"/>
              </a:rPr>
              <a:t>less scope are dropped.</a:t>
            </a:r>
            <a:r>
              <a:rPr lang="en-US" spc="55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Most prom</a:t>
            </a:r>
            <a:r>
              <a:rPr lang="en-US" spc="-1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sing ideas are ch</a:t>
            </a:r>
            <a:r>
              <a:rPr lang="en-US" spc="-10" dirty="0" smtClean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sen for product development.</a:t>
            </a: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Concept </a:t>
            </a:r>
            <a:r>
              <a:rPr lang="en-US" b="1" spc="-5" dirty="0" smtClean="0">
                <a:latin typeface="Arial"/>
                <a:cs typeface="Arial"/>
              </a:rPr>
              <a:t>development and </a:t>
            </a:r>
            <a:r>
              <a:rPr lang="en-US" b="1" dirty="0" smtClean="0">
                <a:latin typeface="Arial"/>
                <a:cs typeface="Arial"/>
              </a:rPr>
              <a:t>testing </a:t>
            </a:r>
            <a:r>
              <a:rPr lang="en-US" dirty="0" smtClean="0">
                <a:latin typeface="Arial"/>
                <a:cs typeface="Arial"/>
              </a:rPr>
              <a:t>: all ideas  chosen after </a:t>
            </a:r>
            <a:r>
              <a:rPr lang="en-US" spc="-5" dirty="0" smtClean="0">
                <a:latin typeface="Arial"/>
                <a:cs typeface="Arial"/>
              </a:rPr>
              <a:t>preliminary </a:t>
            </a:r>
            <a:r>
              <a:rPr lang="en-US" dirty="0" smtClean="0">
                <a:latin typeface="Arial"/>
                <a:cs typeface="Arial"/>
              </a:rPr>
              <a:t>screening are subjected </a:t>
            </a:r>
            <a:r>
              <a:rPr lang="en-US" spc="-5" dirty="0" smtClean="0">
                <a:latin typeface="Arial"/>
                <a:cs typeface="Arial"/>
              </a:rPr>
              <a:t>to  in </a:t>
            </a:r>
            <a:r>
              <a:rPr lang="en-US" dirty="0" smtClean="0">
                <a:latin typeface="Arial"/>
                <a:cs typeface="Arial"/>
              </a:rPr>
              <a:t>depth </a:t>
            </a:r>
            <a:r>
              <a:rPr lang="en-US" spc="-30" dirty="0" smtClean="0">
                <a:latin typeface="Arial"/>
                <a:cs typeface="Arial"/>
              </a:rPr>
              <a:t>study. </a:t>
            </a:r>
            <a:r>
              <a:rPr lang="en-US" dirty="0" smtClean="0">
                <a:latin typeface="Arial"/>
                <a:cs typeface="Arial"/>
              </a:rPr>
              <a:t>These ideas are developed into  mature product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concepts.</a:t>
            </a: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Business potential </a:t>
            </a:r>
            <a:r>
              <a:rPr lang="en-US" b="1" spc="-5" dirty="0" smtClean="0">
                <a:latin typeface="Arial"/>
                <a:cs typeface="Arial"/>
              </a:rPr>
              <a:t>analysis </a:t>
            </a:r>
            <a:r>
              <a:rPr lang="en-US" dirty="0" smtClean="0">
                <a:latin typeface="Arial"/>
                <a:cs typeface="Arial"/>
              </a:rPr>
              <a:t>: after choosing </a:t>
            </a:r>
            <a:r>
              <a:rPr lang="en-US" spc="-5" dirty="0" smtClean="0">
                <a:latin typeface="Arial"/>
                <a:cs typeface="Arial"/>
              </a:rPr>
              <a:t>best  </a:t>
            </a:r>
            <a:r>
              <a:rPr lang="en-US" dirty="0" smtClean="0">
                <a:latin typeface="Arial"/>
                <a:cs typeface="Arial"/>
              </a:rPr>
              <a:t>product </a:t>
            </a:r>
            <a:r>
              <a:rPr lang="en-US" spc="-5" dirty="0" smtClean="0">
                <a:latin typeface="Arial"/>
                <a:cs typeface="Arial"/>
              </a:rPr>
              <a:t>idea, </a:t>
            </a:r>
            <a:r>
              <a:rPr lang="en-US" dirty="0" smtClean="0">
                <a:latin typeface="Arial"/>
                <a:cs typeface="Arial"/>
              </a:rPr>
              <a:t>detailed </a:t>
            </a:r>
            <a:r>
              <a:rPr lang="en-US" spc="-5" dirty="0" smtClean="0">
                <a:latin typeface="Arial"/>
                <a:cs typeface="Arial"/>
              </a:rPr>
              <a:t>investigation is </a:t>
            </a:r>
            <a:r>
              <a:rPr lang="en-US" dirty="0" smtClean="0">
                <a:latin typeface="Arial"/>
                <a:cs typeface="Arial"/>
              </a:rPr>
              <a:t>carried out </a:t>
            </a:r>
            <a:r>
              <a:rPr lang="en-US" spc="-5" dirty="0" smtClean="0">
                <a:latin typeface="Arial"/>
                <a:cs typeface="Arial"/>
              </a:rPr>
              <a:t>to  </a:t>
            </a:r>
            <a:r>
              <a:rPr lang="en-US" dirty="0" smtClean="0">
                <a:latin typeface="Arial"/>
                <a:cs typeface="Arial"/>
              </a:rPr>
              <a:t>find its market potential, gestation period,</a:t>
            </a:r>
            <a:r>
              <a:rPr lang="en-US" spc="60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capital  </a:t>
            </a:r>
            <a:r>
              <a:rPr lang="en-US" dirty="0" smtClean="0">
                <a:latin typeface="Arial"/>
                <a:cs typeface="Arial"/>
              </a:rPr>
              <a:t>investment, and expected rate of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return.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732516"/>
            <a:ext cx="8991599" cy="3153684"/>
          </a:xfrm>
        </p:spPr>
        <p:txBody>
          <a:bodyPr/>
          <a:lstStyle/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Product </a:t>
            </a:r>
            <a:r>
              <a:rPr lang="en-US" b="1" spc="-5" dirty="0" smtClean="0">
                <a:latin typeface="Arial"/>
                <a:cs typeface="Arial"/>
              </a:rPr>
              <a:t>development </a:t>
            </a:r>
            <a:r>
              <a:rPr lang="en-US" dirty="0" smtClean="0">
                <a:latin typeface="Arial"/>
                <a:cs typeface="Arial"/>
              </a:rPr>
              <a:t>: after </a:t>
            </a:r>
            <a:r>
              <a:rPr lang="en-US" spc="-5" dirty="0" smtClean="0">
                <a:latin typeface="Arial"/>
                <a:cs typeface="Arial"/>
              </a:rPr>
              <a:t>clearing </a:t>
            </a:r>
            <a:r>
              <a:rPr lang="en-US" dirty="0" smtClean="0">
                <a:latin typeface="Arial"/>
                <a:cs typeface="Arial"/>
              </a:rPr>
              <a:t>business  potential </a:t>
            </a:r>
            <a:r>
              <a:rPr lang="en-US" spc="-5" dirty="0" smtClean="0">
                <a:latin typeface="Arial"/>
                <a:cs typeface="Arial"/>
              </a:rPr>
              <a:t>analysis tests concrete </a:t>
            </a:r>
            <a:r>
              <a:rPr lang="en-US" dirty="0" smtClean="0">
                <a:latin typeface="Arial"/>
                <a:cs typeface="Arial"/>
              </a:rPr>
              <a:t>steps </a:t>
            </a:r>
            <a:r>
              <a:rPr lang="en-US" spc="-5" dirty="0" smtClean="0">
                <a:latin typeface="Arial"/>
                <a:cs typeface="Arial"/>
              </a:rPr>
              <a:t>are </a:t>
            </a:r>
            <a:r>
              <a:rPr lang="en-US" dirty="0" smtClean="0">
                <a:latin typeface="Arial"/>
                <a:cs typeface="Arial"/>
              </a:rPr>
              <a:t>taken for  giving practical shapes to the proposed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product.</a:t>
            </a:r>
          </a:p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spc="-50" dirty="0" smtClean="0">
                <a:latin typeface="Arial"/>
                <a:cs typeface="Arial"/>
              </a:rPr>
              <a:t>Test </a:t>
            </a:r>
            <a:r>
              <a:rPr lang="en-US" b="1" dirty="0" smtClean="0">
                <a:latin typeface="Arial"/>
                <a:cs typeface="Arial"/>
              </a:rPr>
              <a:t>marketing </a:t>
            </a:r>
            <a:r>
              <a:rPr lang="en-US" dirty="0" smtClean="0">
                <a:latin typeface="Arial"/>
                <a:cs typeface="Arial"/>
              </a:rPr>
              <a:t>: test </a:t>
            </a:r>
            <a:r>
              <a:rPr lang="en-US" spc="-5" dirty="0" smtClean="0">
                <a:latin typeface="Arial"/>
                <a:cs typeface="Arial"/>
              </a:rPr>
              <a:t>marketing involves placing  </a:t>
            </a:r>
            <a:r>
              <a:rPr lang="en-US" dirty="0" smtClean="0">
                <a:latin typeface="Arial"/>
                <a:cs typeface="Arial"/>
              </a:rPr>
              <a:t>fully developed new product for sale and </a:t>
            </a:r>
            <a:r>
              <a:rPr lang="en-US" spc="-5" dirty="0" smtClean="0">
                <a:latin typeface="Arial"/>
                <a:cs typeface="Arial"/>
              </a:rPr>
              <a:t>observing  </a:t>
            </a:r>
            <a:r>
              <a:rPr lang="en-US" dirty="0" smtClean="0">
                <a:latin typeface="Arial"/>
                <a:cs typeface="Arial"/>
              </a:rPr>
              <a:t>its actual performance under propose marketing  plan.</a:t>
            </a: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6985" indent="-383540" algn="just">
              <a:lnSpc>
                <a:spcPts val="2810"/>
              </a:lnSpc>
              <a:spcBef>
                <a:spcPts val="6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 smtClean="0">
                <a:latin typeface="Arial"/>
                <a:cs typeface="Arial"/>
              </a:rPr>
              <a:t>Commercialization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is </a:t>
            </a:r>
            <a:r>
              <a:rPr lang="en-US" dirty="0" smtClean="0">
                <a:latin typeface="Arial"/>
                <a:cs typeface="Arial"/>
              </a:rPr>
              <a:t>the actual </a:t>
            </a:r>
            <a:r>
              <a:rPr lang="en-US" spc="-5" dirty="0" smtClean="0">
                <a:latin typeface="Arial"/>
                <a:cs typeface="Arial"/>
              </a:rPr>
              <a:t>introduction </a:t>
            </a:r>
            <a:r>
              <a:rPr lang="en-US" dirty="0" smtClean="0">
                <a:latin typeface="Arial"/>
                <a:cs typeface="Arial"/>
              </a:rPr>
              <a:t>of  the product into </a:t>
            </a:r>
            <a:r>
              <a:rPr lang="en-US" spc="-5" dirty="0" smtClean="0">
                <a:latin typeface="Arial"/>
                <a:cs typeface="Arial"/>
              </a:rPr>
              <a:t>market place </a:t>
            </a:r>
            <a:r>
              <a:rPr lang="en-US" dirty="0" smtClean="0">
                <a:latin typeface="Arial"/>
                <a:cs typeface="Arial"/>
              </a:rPr>
              <a:t>with all the related  decisions and resources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commitment.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1" y="105155"/>
            <a:ext cx="4885944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424" y="312242"/>
            <a:ext cx="40176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CREATIVITY</a:t>
            </a:r>
            <a:endParaRPr sz="5400">
              <a:latin typeface="Showcard Gothic"/>
              <a:cs typeface="Showcard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45" y="1527809"/>
            <a:ext cx="8860155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4754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defined as the tendency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recognize  ideas, alternatives, or possibilities that may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useful in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solving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problems, communicating with others, and entertaining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ourselves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others.</a:t>
            </a:r>
            <a:endParaRPr sz="1800">
              <a:latin typeface="Trebuchet MS"/>
              <a:cs typeface="Trebuchet MS"/>
            </a:endParaRPr>
          </a:p>
          <a:p>
            <a:pPr marL="355600" marR="8001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the ability to come up with new ideas and to identify new and  different ways of looking 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A </a:t>
            </a:r>
            <a:r>
              <a:rPr sz="1800" u="sng" spc="-5" dirty="0">
                <a:solidFill>
                  <a:srgbClr val="3A3A3A"/>
                </a:solidFill>
                <a:latin typeface="Trebuchet MS"/>
                <a:cs typeface="Trebuchet MS"/>
              </a:rPr>
              <a:t>process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3A3A3A"/>
                </a:solidFill>
                <a:latin typeface="Trebuchet MS"/>
                <a:cs typeface="Trebuchet MS"/>
              </a:rPr>
              <a:t>of </a:t>
            </a:r>
            <a:r>
              <a:rPr sz="1800" spc="-5" smtClean="0">
                <a:solidFill>
                  <a:srgbClr val="3A3A3A"/>
                </a:solidFill>
                <a:latin typeface="Trebuchet MS"/>
                <a:cs typeface="Trebuchet MS"/>
              </a:rPr>
              <a:t>assembling</a:t>
            </a:r>
            <a:r>
              <a:rPr lang="en-US" spc="-5" dirty="0" smtClean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800" u="sng" spc="-5" smtClean="0">
                <a:solidFill>
                  <a:srgbClr val="3A3A3A"/>
                </a:solidFill>
                <a:latin typeface="Trebuchet MS"/>
                <a:cs typeface="Trebuchet MS"/>
              </a:rPr>
              <a:t>ideas </a:t>
            </a: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by </a:t>
            </a:r>
            <a:r>
              <a:rPr sz="1800" u="sng" spc="-5" dirty="0">
                <a:solidFill>
                  <a:srgbClr val="3A3A3A"/>
                </a:solidFill>
                <a:latin typeface="Trebuchet MS"/>
                <a:cs typeface="Trebuchet MS"/>
              </a:rPr>
              <a:t>recombining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 elements already known but </a:t>
            </a:r>
            <a:r>
              <a:rPr sz="1800" spc="-10" dirty="0">
                <a:solidFill>
                  <a:srgbClr val="3A3A3A"/>
                </a:solidFill>
                <a:latin typeface="Trebuchet MS"/>
                <a:cs typeface="Trebuchet MS"/>
              </a:rPr>
              <a:t>wrongly  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assumed to be unrelated to each </a:t>
            </a:r>
            <a:r>
              <a:rPr sz="1800" spc="-50" dirty="0">
                <a:solidFill>
                  <a:srgbClr val="3A3A3A"/>
                </a:solidFill>
                <a:latin typeface="Trebuchet MS"/>
                <a:cs typeface="Trebuchet MS"/>
              </a:rPr>
              <a:t>other. </a:t>
            </a: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definition has several key elements  that are worth considering:</a:t>
            </a:r>
            <a:endParaRPr sz="1800">
              <a:latin typeface="Trebuchet MS"/>
              <a:cs typeface="Trebuchet MS"/>
            </a:endParaRPr>
          </a:p>
          <a:p>
            <a:pPr marL="927100" marR="925194" lvl="1" indent="-513715">
              <a:lnSpc>
                <a:spcPct val="100000"/>
              </a:lnSpc>
              <a:spcBef>
                <a:spcPts val="100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5" dirty="0">
                <a:solidFill>
                  <a:srgbClr val="3A3A3A"/>
                </a:solidFill>
                <a:latin typeface="Trebuchet MS"/>
                <a:cs typeface="Trebuchet MS"/>
              </a:rPr>
              <a:t>Process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: Creativity is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also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a process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(implying, among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other things, that it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is  more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like a skill than an attitude, and that you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get better at it with 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practice).</a:t>
            </a:r>
            <a:endParaRPr sz="1600">
              <a:latin typeface="Trebuchet MS"/>
              <a:cs typeface="Trebuchet MS"/>
            </a:endParaRPr>
          </a:p>
          <a:p>
            <a:pPr marL="927100" lvl="1" indent="-513715">
              <a:lnSpc>
                <a:spcPct val="100000"/>
              </a:lnSpc>
              <a:spcBef>
                <a:spcPts val="101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10" dirty="0">
                <a:solidFill>
                  <a:srgbClr val="3A3A3A"/>
                </a:solidFill>
                <a:latin typeface="Trebuchet MS"/>
                <a:cs typeface="Trebuchet MS"/>
              </a:rPr>
              <a:t>Ideas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Creativity results in ideas that have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potential</a:t>
            </a:r>
            <a:r>
              <a:rPr sz="1600" spc="19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value.</a:t>
            </a:r>
            <a:endParaRPr sz="1600">
              <a:latin typeface="Trebuchet MS"/>
              <a:cs typeface="Trebuchet MS"/>
            </a:endParaRPr>
          </a:p>
          <a:p>
            <a:pPr marL="927100" marR="1443990" lvl="1" indent="-513715">
              <a:lnSpc>
                <a:spcPct val="100000"/>
              </a:lnSpc>
              <a:spcBef>
                <a:spcPts val="100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5" dirty="0">
                <a:solidFill>
                  <a:srgbClr val="3A3A3A"/>
                </a:solidFill>
                <a:latin typeface="Trebuchet MS"/>
                <a:cs typeface="Trebuchet MS"/>
              </a:rPr>
              <a:t>Recombining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: The creative process is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one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of putting things together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in 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unexpected</a:t>
            </a:r>
            <a:r>
              <a:rPr sz="1600" spc="-2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ways.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8434" name="Picture 2" descr="Brillant Ide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0" y="228600"/>
            <a:ext cx="1955800" cy="1466850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022" y="305815"/>
            <a:ext cx="7236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404040"/>
                </a:solidFill>
                <a:latin typeface="Trebuchet MS"/>
                <a:cs typeface="Trebuchet MS"/>
              </a:rPr>
              <a:t>THREE </a:t>
            </a:r>
            <a:r>
              <a:rPr sz="2000" dirty="0">
                <a:solidFill>
                  <a:srgbClr val="404040"/>
                </a:solidFill>
              </a:rPr>
              <a:t>REASONS </a:t>
            </a:r>
            <a:r>
              <a:rPr sz="2000" b="0" spc="-5" dirty="0">
                <a:solidFill>
                  <a:srgbClr val="404040"/>
                </a:solidFill>
                <a:latin typeface="Trebuchet MS"/>
                <a:cs typeface="Trebuchet MS"/>
              </a:rPr>
              <a:t>WHY PEOPLE </a:t>
            </a:r>
            <a:r>
              <a:rPr sz="2000" b="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000" b="0" spc="-50" dirty="0">
                <a:solidFill>
                  <a:srgbClr val="404040"/>
                </a:solidFill>
                <a:latin typeface="Trebuchet MS"/>
                <a:cs typeface="Trebuchet MS"/>
              </a:rPr>
              <a:t>MOTIVATED </a:t>
            </a:r>
            <a:r>
              <a:rPr sz="2000" b="0" spc="-5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b="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000" b="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0" spc="-25" dirty="0">
                <a:solidFill>
                  <a:srgbClr val="404040"/>
                </a:solidFill>
                <a:latin typeface="Trebuchet MS"/>
                <a:cs typeface="Trebuchet MS"/>
              </a:rPr>
              <a:t>CREATIVE: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022" y="981169"/>
            <a:ext cx="9023350" cy="48173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for </a:t>
            </a:r>
            <a:r>
              <a:rPr sz="1800" spc="-10" dirty="0">
                <a:latin typeface="Trebuchet MS"/>
                <a:cs typeface="Trebuchet MS"/>
              </a:rPr>
              <a:t>novel, </a:t>
            </a:r>
            <a:r>
              <a:rPr sz="1800" spc="-5" dirty="0">
                <a:latin typeface="Trebuchet MS"/>
                <a:cs typeface="Trebuchet MS"/>
              </a:rPr>
              <a:t>varied, and complex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stimulation.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to communicate ideas 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to solve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5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order to be creative, you need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able to view things in new ways or 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perspective. Among other things, you need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able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 possibilities or new alternatives.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Tests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measure not only the number of  alternatives that people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 the uniqueness of those alternatives. the  ability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alternatives or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things uniquely does not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occur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change; it is  linked to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other,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more fundamental qualities of thinking,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flexibility,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tolerance of  ambiguity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15" smtClean="0">
                <a:solidFill>
                  <a:srgbClr val="404040"/>
                </a:solidFill>
                <a:latin typeface="Trebuchet MS"/>
                <a:cs typeface="Trebuchet MS"/>
              </a:rPr>
              <a:t>unpredictability</a:t>
            </a:r>
            <a:r>
              <a:rPr lang="en-US" sz="1800" spc="-15" dirty="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1739"/>
              </a:spcBef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Thus, creativity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is the development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ideas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products,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practices, </a:t>
            </a:r>
            <a:r>
              <a:rPr sz="1800" b="1" spc="0" dirty="0">
                <a:solidFill>
                  <a:srgbClr val="404040"/>
                </a:solidFill>
                <a:latin typeface="Trebuchet MS"/>
                <a:cs typeface="Trebuchet MS"/>
              </a:rPr>
              <a:t>services,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procedures that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are novel 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potentially useful to the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organization.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5410199" cy="5334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TYPES OF</a:t>
            </a:r>
            <a:r>
              <a:rPr lang="en-US" sz="3200" spc="-25" dirty="0" smtClean="0">
                <a:solidFill>
                  <a:schemeClr val="tx1"/>
                </a:solidFill>
                <a:latin typeface="Arial"/>
                <a:cs typeface="Arial"/>
              </a:rPr>
              <a:t> CREATIVITY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object 5"/>
          <p:cNvSpPr txBox="1"/>
          <p:nvPr/>
        </p:nvSpPr>
        <p:spPr>
          <a:xfrm>
            <a:off x="609600" y="1143000"/>
            <a:ext cx="8860155" cy="8856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7620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502284" algn="l"/>
              </a:tabLst>
            </a:pPr>
            <a:r>
              <a:rPr lang="en-US" b="1" spc="-5" dirty="0" smtClean="0">
                <a:latin typeface="Arial"/>
                <a:cs typeface="Arial"/>
              </a:rPr>
              <a:t>Primary 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deals with spontaneous  creations.</a:t>
            </a:r>
          </a:p>
          <a:p>
            <a:pPr marL="396240" marR="7620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502284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Secondary 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is more deliberate  and skilled as in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application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ideas and  insight to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inventions.</a:t>
            </a: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30" dirty="0" smtClean="0">
                <a:latin typeface="Arial"/>
                <a:cs typeface="Arial"/>
              </a:rPr>
              <a:t>Technical </a:t>
            </a:r>
            <a:r>
              <a:rPr lang="en-US" b="1" spc="-5" dirty="0" smtClean="0">
                <a:latin typeface="Arial"/>
                <a:cs typeface="Arial"/>
              </a:rPr>
              <a:t>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aims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finding </a:t>
            </a:r>
            <a:r>
              <a:rPr lang="en-US" dirty="0" smtClean="0">
                <a:latin typeface="Arial"/>
                <a:cs typeface="Arial"/>
              </a:rPr>
              <a:t>out  </a:t>
            </a:r>
            <a:r>
              <a:rPr lang="en-US" spc="-5" dirty="0" smtClean="0">
                <a:latin typeface="Arial"/>
                <a:cs typeface="Arial"/>
              </a:rPr>
              <a:t>improvement in a process so as to improve  </a:t>
            </a:r>
            <a:r>
              <a:rPr lang="en-US" spc="-30" dirty="0" smtClean="0">
                <a:latin typeface="Arial"/>
                <a:cs typeface="Arial"/>
              </a:rPr>
              <a:t>efficiency.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Inventive creativity 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aims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making or devising new combination </a:t>
            </a:r>
            <a:r>
              <a:rPr lang="en-US" dirty="0" smtClean="0">
                <a:latin typeface="Arial"/>
                <a:cs typeface="Arial"/>
              </a:rPr>
              <a:t>of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ingredients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Arial"/>
                <a:cs typeface="Arial"/>
              </a:rPr>
              <a:t>Innovative </a:t>
            </a:r>
            <a:r>
              <a:rPr lang="en-US" b="1" spc="-10" dirty="0" smtClean="0">
                <a:latin typeface="Arial"/>
                <a:cs typeface="Arial"/>
              </a:rPr>
              <a:t>creativity </a:t>
            </a:r>
            <a:r>
              <a:rPr lang="en-US" dirty="0" smtClean="0">
                <a:latin typeface="Arial"/>
                <a:cs typeface="Arial"/>
              </a:rPr>
              <a:t>:	it </a:t>
            </a:r>
            <a:r>
              <a:rPr lang="en-US" spc="-5" dirty="0" smtClean="0">
                <a:latin typeface="Arial"/>
                <a:cs typeface="Arial"/>
              </a:rPr>
              <a:t>invol</a:t>
            </a:r>
            <a:r>
              <a:rPr lang="en-US" spc="-20" dirty="0" smtClean="0">
                <a:latin typeface="Arial"/>
                <a:cs typeface="Arial"/>
              </a:rPr>
              <a:t>v</a:t>
            </a:r>
            <a:r>
              <a:rPr lang="en-US" spc="-5" dirty="0" smtClean="0">
                <a:latin typeface="Arial"/>
                <a:cs typeface="Arial"/>
              </a:rPr>
              <a:t>es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reac</a:t>
            </a:r>
            <a:r>
              <a:rPr lang="en-US" spc="-20" dirty="0" smtClean="0">
                <a:latin typeface="Arial"/>
                <a:cs typeface="Arial"/>
              </a:rPr>
              <a:t>h</a:t>
            </a:r>
            <a:r>
              <a:rPr lang="en-US" spc="-5" dirty="0" smtClean="0">
                <a:latin typeface="Arial"/>
                <a:cs typeface="Arial"/>
              </a:rPr>
              <a:t>ing appli</a:t>
            </a:r>
            <a:r>
              <a:rPr lang="en-US" spc="-20" dirty="0" smtClean="0">
                <a:latin typeface="Arial"/>
                <a:cs typeface="Arial"/>
              </a:rPr>
              <a:t>ca</a:t>
            </a:r>
            <a:r>
              <a:rPr lang="en-US" spc="-5" dirty="0" smtClean="0">
                <a:latin typeface="Arial"/>
                <a:cs typeface="Arial"/>
              </a:rPr>
              <a:t>tion </a:t>
            </a:r>
            <a:r>
              <a:rPr lang="en-US" dirty="0" smtClean="0">
                <a:latin typeface="Arial"/>
                <a:cs typeface="Arial"/>
              </a:rPr>
              <a:t>of	 </a:t>
            </a:r>
            <a:r>
              <a:rPr lang="en-US" spc="-5" dirty="0" smtClean="0">
                <a:latin typeface="Arial"/>
                <a:cs typeface="Arial"/>
              </a:rPr>
              <a:t>more basic id</a:t>
            </a:r>
            <a:r>
              <a:rPr lang="en-US" spc="-25" dirty="0" smtClean="0">
                <a:latin typeface="Arial"/>
                <a:cs typeface="Arial"/>
              </a:rPr>
              <a:t>e</a:t>
            </a:r>
            <a:r>
              <a:rPr lang="en-US" spc="-5" dirty="0" smtClean="0">
                <a:latin typeface="Arial"/>
                <a:cs typeface="Arial"/>
              </a:rPr>
              <a:t>as such </a:t>
            </a:r>
            <a:r>
              <a:rPr lang="en-US" spc="-10" dirty="0" smtClean="0">
                <a:latin typeface="Arial"/>
                <a:cs typeface="Arial"/>
              </a:rPr>
              <a:t>as </a:t>
            </a:r>
            <a:r>
              <a:rPr lang="en-US" spc="-5" dirty="0" smtClean="0">
                <a:latin typeface="Arial"/>
                <a:cs typeface="Arial"/>
              </a:rPr>
              <a:t>management application </a:t>
            </a:r>
            <a:r>
              <a:rPr lang="en-US" spc="-15" dirty="0" smtClean="0">
                <a:latin typeface="Arial"/>
                <a:cs typeface="Arial"/>
              </a:rPr>
              <a:t>of  </a:t>
            </a:r>
            <a:r>
              <a:rPr lang="en-US" spc="-5" dirty="0" smtClean="0">
                <a:latin typeface="Arial"/>
                <a:cs typeface="Arial"/>
              </a:rPr>
              <a:t>principles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psychology to develop a much  more </a:t>
            </a:r>
            <a:r>
              <a:rPr lang="en-US" spc="-10" dirty="0" smtClean="0">
                <a:latin typeface="Arial"/>
                <a:cs typeface="Arial"/>
              </a:rPr>
              <a:t>effective </a:t>
            </a:r>
            <a:r>
              <a:rPr lang="en-US" dirty="0" smtClean="0">
                <a:latin typeface="Arial"/>
                <a:cs typeface="Arial"/>
              </a:rPr>
              <a:t>system for </a:t>
            </a:r>
            <a:r>
              <a:rPr lang="en-US" spc="-5" dirty="0" smtClean="0">
                <a:latin typeface="Arial"/>
                <a:cs typeface="Arial"/>
              </a:rPr>
              <a:t>motivating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15" dirty="0" smtClean="0">
                <a:latin typeface="Arial"/>
                <a:cs typeface="Arial"/>
              </a:rPr>
              <a:t>staff.</a:t>
            </a:r>
          </a:p>
          <a:p>
            <a:pPr marL="396240" marR="5080" algn="just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 smtClean="0">
                <a:latin typeface="Arial"/>
                <a:cs typeface="Arial"/>
              </a:rPr>
              <a:t>Emergentive creativity </a:t>
            </a:r>
            <a:r>
              <a:rPr lang="en-US" dirty="0" smtClean="0">
                <a:latin typeface="Arial"/>
                <a:cs typeface="Arial"/>
              </a:rPr>
              <a:t>: it consist </a:t>
            </a:r>
            <a:r>
              <a:rPr lang="en-US" spc="-5" dirty="0" smtClean="0">
                <a:latin typeface="Arial"/>
                <a:cs typeface="Arial"/>
              </a:rPr>
              <a:t>of new revolutionary principles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an </a:t>
            </a:r>
            <a:r>
              <a:rPr lang="en-US" dirty="0" smtClean="0">
                <a:latin typeface="Arial"/>
                <a:cs typeface="Arial"/>
              </a:rPr>
              <a:t>art </a:t>
            </a:r>
            <a:r>
              <a:rPr lang="en-US" spc="-5" dirty="0" smtClean="0">
                <a:latin typeface="Arial"/>
                <a:cs typeface="Arial"/>
              </a:rPr>
              <a:t>or science  such as psycho- analytical concepts of  </a:t>
            </a:r>
            <a:r>
              <a:rPr lang="en-US" dirty="0" smtClean="0">
                <a:latin typeface="Arial"/>
                <a:cs typeface="Arial"/>
              </a:rPr>
              <a:t>Freud.</a:t>
            </a: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16386" name="Picture 2" descr="Image result for TYPES OF CREATIVITY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04800"/>
            <a:ext cx="1078938" cy="12192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127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368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38200" y="2209673"/>
            <a:ext cx="8148193" cy="388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362" name="Picture 2" descr="Image result for STEPS IN  CREATIVITY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791199" y="76200"/>
            <a:ext cx="2844800" cy="21336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217805"/>
            <a:ext cx="468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STEPS IN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609600" y="914400"/>
            <a:ext cx="8603615" cy="567655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1177290" indent="-342900">
              <a:lnSpc>
                <a:spcPts val="1939"/>
              </a:lnSpc>
              <a:spcBef>
                <a:spcPts val="34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Opportunity </a:t>
            </a:r>
            <a:r>
              <a:rPr sz="1800" b="1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b="1" spc="-5" smtClean="0">
                <a:solidFill>
                  <a:srgbClr val="404040"/>
                </a:solidFill>
                <a:latin typeface="Trebuchet MS"/>
                <a:cs typeface="Trebuchet MS"/>
              </a:rPr>
              <a:t>Problem Recognition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person discovers 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 opportunity exists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needs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resolution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1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1177290" indent="-342900">
              <a:lnSpc>
                <a:spcPts val="1939"/>
              </a:lnSpc>
              <a:spcBef>
                <a:spcPts val="34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Immersion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concentrates on the problem and becomes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immersed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it. He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recall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collect information that seems relevant,  dreaming up alternatives without refining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evaluating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1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92710" indent="-342900">
              <a:lnSpc>
                <a:spcPct val="90000"/>
              </a:lnSpc>
              <a:spcBef>
                <a:spcPts val="97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Incubation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person keeps the assembled information in mind for: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while.  He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does not appear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problem actively;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however,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 subconscious mind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engaged. While the information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simmering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 being arranged into meaningful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patterns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1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92710" indent="-342900">
              <a:lnSpc>
                <a:spcPct val="90000"/>
              </a:lnSpc>
              <a:spcBef>
                <a:spcPts val="97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295275" indent="-342900">
              <a:lnSpc>
                <a:spcPts val="1939"/>
              </a:lnSpc>
              <a:spcBef>
                <a:spcPts val="104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Insight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problem-conquering solution flashes into the person's mind at an  unexpected time,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on the verge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sleep,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shower,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while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running</a:t>
            </a:r>
            <a:r>
              <a:rPr sz="180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endParaRPr lang="en-US" sz="180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295275" indent="-342900">
              <a:lnSpc>
                <a:spcPts val="1939"/>
              </a:lnSpc>
              <a:spcBef>
                <a:spcPts val="104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52705" indent="-342900">
              <a:lnSpc>
                <a:spcPts val="195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Verification </a:t>
            </a:r>
            <a:r>
              <a:rPr sz="1800" b="1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spc="-5" smtClean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sets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prove that the creative  solution has merit.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Verification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procedures include gathering supporting  evidence, using logical persuasion, and experimenting with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6122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PERSONALITY TRAITS OF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7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PEOPLE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56310" y="1417447"/>
            <a:ext cx="2884805" cy="4439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Persistence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Self-confidence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Independence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Attraction to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complexity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Tolerance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ambiguity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Intuitiveness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 broad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interests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energetic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Drive 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achieve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Love their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Take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risks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314" name="Picture 2" descr="Image result for TRAITS OF CREATIVE PEOPL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999" y="1524000"/>
            <a:ext cx="5365099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556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BARRIERS </a:t>
            </a:r>
            <a:r>
              <a:rPr sz="2400" spc="-80" dirty="0">
                <a:solidFill>
                  <a:srgbClr val="000000"/>
                </a:solidFill>
              </a:rPr>
              <a:t>TO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CREATIVITY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16888" y="1288761"/>
            <a:ext cx="4366260" cy="48406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Excessive focus on extrinsic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motivation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Limits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superiors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Critical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evaluation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Close,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controlling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supervision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Competition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win-lose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situation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decision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Blindly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following the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Constantly being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practical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Becoming overly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specialized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Fearing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looking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foolish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Fearing mistakes 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failure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290" name="Picture 2" descr="Barri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04800"/>
            <a:ext cx="4470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023" y="57911"/>
            <a:ext cx="4983480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472" y="264998"/>
            <a:ext cx="41186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INNOVATION</a:t>
            </a:r>
            <a:endParaRPr sz="5400">
              <a:latin typeface="Showcard Gothic"/>
              <a:cs typeface="Showcard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335" y="1365250"/>
            <a:ext cx="9137015" cy="469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44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Innovation is the implementation of new ideas at the individual, group or  organizational level.</a:t>
            </a:r>
            <a:endParaRPr sz="1800">
              <a:latin typeface="Trebuchet MS"/>
              <a:cs typeface="Trebuchet MS"/>
            </a:endParaRPr>
          </a:p>
          <a:p>
            <a:pPr marL="355600" marR="38925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of intentional change made to create value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meeting opportunity and  seeking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advantage.</a:t>
            </a:r>
            <a:endParaRPr sz="1800">
              <a:latin typeface="Trebuchet MS"/>
              <a:cs typeface="Trebuchet MS"/>
            </a:endParaRPr>
          </a:p>
          <a:p>
            <a:pPr marL="756285" marR="127000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a process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(implying, among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other things, that 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 learned and  managed).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Intentional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That process is carried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purpose.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It results in some kind of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change.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2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whole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point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 the change is to create value in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economy,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society</a:t>
            </a:r>
            <a:r>
              <a:rPr sz="160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and/or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individual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lives.</a:t>
            </a:r>
            <a:endParaRPr sz="1600">
              <a:latin typeface="Trebuchet MS"/>
              <a:cs typeface="Trebuchet MS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Opportunity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Entrepreneurial individuals enable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tomorrow's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 creation by exploring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today: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having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ideas,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turning ideas into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marketable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insights and seeking ways to meet  opportunities.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1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Advantage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: At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same time, they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create value by exploiting the opportunities</a:t>
            </a:r>
            <a:r>
              <a:rPr sz="16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 at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hand.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266" name="Picture 2" descr="Image result for INNOVATION 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"/>
            <a:ext cx="1755774" cy="117051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1436</Words>
  <Application>Microsoft Office PowerPoint</Application>
  <PresentationFormat>Custom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CREATIVITY   SOURCE OF NEW IDEA  IDEAS  INTO OPPORTUNITIES </vt:lpstr>
      <vt:lpstr>CREATIVITY</vt:lpstr>
      <vt:lpstr>THREE REASONS WHY PEOPLE ARE MOTIVATED TO BE CREATIVE:</vt:lpstr>
      <vt:lpstr>TYPES OF CREATIVITY </vt:lpstr>
      <vt:lpstr>THE CREATIVE PROCESS</vt:lpstr>
      <vt:lpstr>STEPS IN THE CREATIVE PROCESS</vt:lpstr>
      <vt:lpstr>PERSONALITY TRAITS OF CREATIVE PEOPLE</vt:lpstr>
      <vt:lpstr>BARRIERS TO CREATIVITY</vt:lpstr>
      <vt:lpstr>INNOVATION</vt:lpstr>
      <vt:lpstr>THE INNOVATION PROCESS</vt:lpstr>
      <vt:lpstr>CREATIVITY, INNOVATION AND ENTREPRENEURS</vt:lpstr>
      <vt:lpstr>FROM CREATIVITY TO ENTREPRENEURSHIP</vt:lpstr>
      <vt:lpstr>CREATIVITY, INNOVATION AND ENTREPRENEURS</vt:lpstr>
      <vt:lpstr>SOURCE OF NEW IDEA </vt:lpstr>
      <vt:lpstr>Slide 15</vt:lpstr>
      <vt:lpstr>IDEAS INTO OPPORTUNITIES</vt:lpstr>
      <vt:lpstr>IDEAS INTO OPPORTUNITIES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AND  INNOVATION IN  ENTREPRENEURSHIP</dc:title>
  <cp:lastModifiedBy>Dr Shivakumar</cp:lastModifiedBy>
  <cp:revision>30</cp:revision>
  <dcterms:created xsi:type="dcterms:W3CDTF">2017-10-03T14:40:50Z</dcterms:created>
  <dcterms:modified xsi:type="dcterms:W3CDTF">2018-03-20T07:50:04Z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2017-10-03T00:00:00Z</vt:filetime>
  </property>
</Properties>
</file>