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3" r:id="rId14"/>
    <p:sldId id="274" r:id="rId15"/>
    <p:sldId id="266" r:id="rId16"/>
    <p:sldId id="267" r:id="rId17"/>
    <p:sldId id="268" r:id="rId18"/>
    <p:sldId id="269" r:id="rId19"/>
    <p:sldId id="270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7391-E6C0-491C-A85E-5EE30172866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5021-EA7F-4536-A3F4-2164F1609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3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7391-E6C0-491C-A85E-5EE30172866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5021-EA7F-4536-A3F4-2164F1609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17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7391-E6C0-491C-A85E-5EE30172866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5021-EA7F-4536-A3F4-2164F1609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89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7391-E6C0-491C-A85E-5EE30172866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5021-EA7F-4536-A3F4-2164F1609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97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7391-E6C0-491C-A85E-5EE30172866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5021-EA7F-4536-A3F4-2164F1609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9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7391-E6C0-491C-A85E-5EE30172866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5021-EA7F-4536-A3F4-2164F1609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5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7391-E6C0-491C-A85E-5EE30172866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5021-EA7F-4536-A3F4-2164F1609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75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7391-E6C0-491C-A85E-5EE30172866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5021-EA7F-4536-A3F4-2164F1609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1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7391-E6C0-491C-A85E-5EE30172866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5021-EA7F-4536-A3F4-2164F1609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85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7391-E6C0-491C-A85E-5EE30172866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5021-EA7F-4536-A3F4-2164F1609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6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7391-E6C0-491C-A85E-5EE30172866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5021-EA7F-4536-A3F4-2164F1609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08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D7391-E6C0-491C-A85E-5EE30172866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25021-EA7F-4536-A3F4-2164F1609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54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/>
          <a:lstStyle/>
          <a:p>
            <a:r>
              <a:rPr lang="en-IN" dirty="0" smtClean="0"/>
              <a:t>Unit 4: Planning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12776"/>
            <a:ext cx="9144000" cy="5112568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/>
              <a:t>Vision reveals where the project is going and why it’s going there.</a:t>
            </a:r>
          </a:p>
          <a:p>
            <a:pPr algn="l"/>
            <a:r>
              <a:rPr lang="en-IN" sz="2000" dirty="0" smtClean="0"/>
              <a:t>• Release Planning provides a roadmap for reaching your destination.</a:t>
            </a:r>
          </a:p>
          <a:p>
            <a:pPr algn="l"/>
            <a:r>
              <a:rPr lang="en-IN" sz="2000" dirty="0" smtClean="0"/>
              <a:t>• </a:t>
            </a:r>
            <a:r>
              <a:rPr lang="en-IN" sz="1800" dirty="0" smtClean="0"/>
              <a:t>The Planning Game combines the expertise of the whole team to create achievable plans.</a:t>
            </a:r>
          </a:p>
          <a:p>
            <a:pPr algn="l"/>
            <a:r>
              <a:rPr lang="en-IN" sz="2000" dirty="0" smtClean="0"/>
              <a:t>• Risk Management allows the team to make and meet long-term commitments.</a:t>
            </a:r>
          </a:p>
          <a:p>
            <a:pPr algn="l"/>
            <a:r>
              <a:rPr lang="en-IN" sz="2000" dirty="0" smtClean="0"/>
              <a:t>• Iteration Planning provides structure to the team’s daily activities.</a:t>
            </a:r>
          </a:p>
          <a:p>
            <a:pPr algn="l"/>
            <a:r>
              <a:rPr lang="en-IN" sz="2000" dirty="0" smtClean="0"/>
              <a:t>• Slack allows the team to reliably deliver results every iteration.</a:t>
            </a:r>
          </a:p>
          <a:p>
            <a:pPr algn="l"/>
            <a:r>
              <a:rPr lang="en-IN" sz="2000" dirty="0" smtClean="0"/>
              <a:t>• Stories form the line items in the team’s plan.</a:t>
            </a:r>
          </a:p>
          <a:p>
            <a:pPr algn="l"/>
            <a:r>
              <a:rPr lang="en-IN" sz="2000" dirty="0" smtClean="0"/>
              <a:t>• Estimating enables the team to predict how long its work will take.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30223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55272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2400" dirty="0"/>
              <a:t>An </a:t>
            </a:r>
            <a:r>
              <a:rPr lang="en-IN" sz="2400" dirty="0" smtClean="0"/>
              <a:t>Example: Imagine </a:t>
            </a:r>
            <a:r>
              <a:rPr lang="en-IN" sz="2400" dirty="0"/>
              <a:t>you’re the product manager for a team that’s creating a new word processor. </a:t>
            </a:r>
            <a:r>
              <a:rPr lang="en-IN" sz="2400" dirty="0" smtClean="0"/>
              <a:t>The market </a:t>
            </a:r>
            <a:r>
              <a:rPr lang="en-IN" sz="2400" dirty="0"/>
              <a:t>for word processors is quite mature, so it might seem impossible to create a small </a:t>
            </a:r>
            <a:r>
              <a:rPr lang="en-IN" sz="2400" dirty="0" smtClean="0"/>
              <a:t>first release</a:t>
            </a:r>
            <a:r>
              <a:rPr lang="en-IN" sz="2400" dirty="0"/>
              <a:t>. There’s so much to do just to </a:t>
            </a:r>
            <a:r>
              <a:rPr lang="en-IN" sz="2400" dirty="0" smtClean="0"/>
              <a:t>match the </a:t>
            </a:r>
            <a:r>
              <a:rPr lang="en-IN" sz="2400" dirty="0"/>
              <a:t>competition, let alone to provide </a:t>
            </a:r>
            <a:r>
              <a:rPr lang="en-IN" sz="2400" dirty="0" smtClean="0"/>
              <a:t>something new </a:t>
            </a:r>
            <a:r>
              <a:rPr lang="en-IN" sz="2400" dirty="0"/>
              <a:t>and compelling. You need basic formatting, spellchecking, grammar checking, tables</a:t>
            </a:r>
            <a:r>
              <a:rPr lang="en-IN" sz="2400" dirty="0" smtClean="0"/>
              <a:t>, images</a:t>
            </a:r>
            <a:r>
              <a:rPr lang="en-IN" sz="2400" dirty="0"/>
              <a:t>, printing... the list goes on forever</a:t>
            </a:r>
            <a:r>
              <a:rPr lang="en-IN" sz="2400" dirty="0" smtClean="0"/>
              <a:t>.</a:t>
            </a:r>
          </a:p>
          <a:p>
            <a:pPr marL="0" indent="0" algn="just">
              <a:buNone/>
            </a:pPr>
            <a:r>
              <a:rPr lang="en-IN" sz="2400" dirty="0"/>
              <a:t>Release those features first—they probably have the </a:t>
            </a:r>
            <a:r>
              <a:rPr lang="en-IN" sz="2400" dirty="0" smtClean="0"/>
              <a:t>most value.</a:t>
            </a:r>
          </a:p>
          <a:p>
            <a:pPr marL="0" indent="0" algn="just">
              <a:buNone/>
            </a:pPr>
            <a:r>
              <a:rPr lang="en-IN" sz="2400" dirty="0"/>
              <a:t>Suppose that the competitive differentiation for your word processor is its </a:t>
            </a:r>
            <a:r>
              <a:rPr lang="en-IN" sz="2400" dirty="0" smtClean="0"/>
              <a:t>powerful collaboration </a:t>
            </a:r>
            <a:r>
              <a:rPr lang="en-IN" sz="2400" dirty="0"/>
              <a:t>capabilities and web-based hosting. The first release might have four features</a:t>
            </a:r>
            <a:r>
              <a:rPr lang="en-IN" sz="2400" dirty="0" smtClean="0"/>
              <a:t>: basic </a:t>
            </a:r>
            <a:r>
              <a:rPr lang="en-IN" sz="2400" dirty="0"/>
              <a:t>formatting, printing, web-based hosting, and collaboration. You could post this </a:t>
            </a:r>
            <a:r>
              <a:rPr lang="en-IN" sz="2400" dirty="0" smtClean="0"/>
              <a:t>first release </a:t>
            </a:r>
            <a:r>
              <a:rPr lang="en-IN" sz="2400" dirty="0"/>
              <a:t>as a technical preview to start generating buzz. Later releases could improve on </a:t>
            </a:r>
            <a:r>
              <a:rPr lang="en-IN" sz="2400" dirty="0" smtClean="0"/>
              <a:t>the base </a:t>
            </a:r>
            <a:r>
              <a:rPr lang="en-IN" sz="2400" dirty="0"/>
              <a:t>features and justify charging a fee: tables, images, and lists in one release, </a:t>
            </a:r>
            <a:r>
              <a:rPr lang="en-IN" sz="2400" dirty="0" smtClean="0"/>
              <a:t>spellchecking and </a:t>
            </a:r>
            <a:r>
              <a:rPr lang="en-IN" sz="2400" dirty="0"/>
              <a:t>grammar checking in another, and so on</a:t>
            </a:r>
            <a:r>
              <a:rPr lang="en-IN" sz="2400" dirty="0" smtClean="0"/>
              <a:t>.</a:t>
            </a:r>
          </a:p>
          <a:p>
            <a:pPr marL="0" indent="0" algn="just">
              <a:buNone/>
            </a:pPr>
            <a:r>
              <a:rPr lang="en-IN" sz="2400" dirty="0"/>
              <a:t>If this seems foolish, consider </a:t>
            </a:r>
            <a:r>
              <a:rPr lang="en-IN" sz="2400" dirty="0" err="1"/>
              <a:t>Writely</a:t>
            </a:r>
            <a:r>
              <a:rPr lang="en-IN" sz="2400" dirty="0"/>
              <a:t>, the online word processing application. It doesn’t </a:t>
            </a:r>
            <a:r>
              <a:rPr lang="en-IN" sz="2400" dirty="0" smtClean="0"/>
              <a:t>have the </a:t>
            </a:r>
            <a:r>
              <a:rPr lang="en-IN" sz="2400" dirty="0"/>
              <a:t>breadth of features that Microsoft Word does, and it probably won’t for many years</a:t>
            </a:r>
            <a:r>
              <a:rPr lang="en-IN" sz="2400" dirty="0" smtClean="0"/>
              <a:t>.  Instead</a:t>
            </a:r>
            <a:r>
              <a:rPr lang="en-IN" sz="2400" dirty="0"/>
              <a:t>, it focuses on what sets it apart: collaboration, remote document editing, secure </a:t>
            </a:r>
            <a:r>
              <a:rPr lang="en-IN" sz="2400" dirty="0" smtClean="0"/>
              <a:t>online storage</a:t>
            </a:r>
            <a:r>
              <a:rPr lang="en-IN" sz="2400" dirty="0"/>
              <a:t>, and ease of use.</a:t>
            </a:r>
          </a:p>
        </p:txBody>
      </p:sp>
    </p:spTree>
    <p:extLst>
      <p:ext uri="{BB962C8B-B14F-4D97-AF65-F5344CB8AC3E}">
        <p14:creationId xmlns:p14="http://schemas.microsoft.com/office/powerpoint/2010/main" val="16281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55272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N" sz="2400" b="1" dirty="0" smtClean="0"/>
              <a:t>How to Create a Release Plan</a:t>
            </a:r>
          </a:p>
          <a:p>
            <a:pPr marL="0" indent="0" algn="just">
              <a:buNone/>
            </a:pPr>
            <a:r>
              <a:rPr lang="en-IN" sz="2400" dirty="0"/>
              <a:t>There are two basic types of plans: </a:t>
            </a:r>
            <a:r>
              <a:rPr lang="en-IN" sz="2400" dirty="0" err="1"/>
              <a:t>scopeboxedplans</a:t>
            </a:r>
            <a:r>
              <a:rPr lang="en-IN" sz="2400" dirty="0"/>
              <a:t> and </a:t>
            </a:r>
            <a:r>
              <a:rPr lang="en-IN" sz="2400" dirty="0" err="1"/>
              <a:t>timeboxedplans</a:t>
            </a:r>
            <a:r>
              <a:rPr lang="en-IN" sz="2400" dirty="0"/>
              <a:t>. A </a:t>
            </a:r>
            <a:r>
              <a:rPr lang="en-IN" sz="2400" dirty="0" err="1"/>
              <a:t>scopeboxed</a:t>
            </a:r>
            <a:r>
              <a:rPr lang="en-IN" sz="2400" dirty="0"/>
              <a:t> </a:t>
            </a:r>
            <a:r>
              <a:rPr lang="en-IN" sz="2400" dirty="0" smtClean="0"/>
              <a:t>plan defines </a:t>
            </a:r>
            <a:r>
              <a:rPr lang="en-IN" sz="2400" dirty="0"/>
              <a:t>the features the team will build in advance, but the release date is uncertain. </a:t>
            </a:r>
            <a:r>
              <a:rPr lang="en-IN" sz="2400" dirty="0" smtClean="0"/>
              <a:t>A </a:t>
            </a:r>
            <a:r>
              <a:rPr lang="en-IN" sz="2400" dirty="0" err="1" smtClean="0"/>
              <a:t>timeboxed</a:t>
            </a:r>
            <a:r>
              <a:rPr lang="en-IN" sz="2400" dirty="0" smtClean="0"/>
              <a:t> </a:t>
            </a:r>
            <a:r>
              <a:rPr lang="en-IN" sz="2400" dirty="0"/>
              <a:t>plan defines the release date in advance, but the specific features that release </a:t>
            </a:r>
            <a:r>
              <a:rPr lang="en-IN" sz="2400" dirty="0" smtClean="0"/>
              <a:t>will include </a:t>
            </a:r>
            <a:r>
              <a:rPr lang="en-IN" sz="2400" dirty="0"/>
              <a:t>are uncertain</a:t>
            </a:r>
            <a:r>
              <a:rPr lang="en-IN" sz="2400" dirty="0" smtClean="0"/>
              <a:t>.</a:t>
            </a:r>
          </a:p>
          <a:p>
            <a:pPr marL="0" indent="0" algn="just">
              <a:buNone/>
            </a:pPr>
            <a:r>
              <a:rPr lang="en-IN" sz="2400" dirty="0" err="1"/>
              <a:t>Timeboxed</a:t>
            </a:r>
            <a:r>
              <a:rPr lang="en-IN" sz="2400" dirty="0"/>
              <a:t> plans are almost always better. They constrain the amount of work you can do </a:t>
            </a:r>
            <a:r>
              <a:rPr lang="en-IN" sz="2400" dirty="0" smtClean="0"/>
              <a:t>and force </a:t>
            </a:r>
            <a:r>
              <a:rPr lang="en-IN" sz="2400" dirty="0"/>
              <a:t>people to make difficult but important prioritization decisions. This requires the team </a:t>
            </a:r>
            <a:r>
              <a:rPr lang="en-IN" sz="2400" dirty="0" smtClean="0"/>
              <a:t>to identify </a:t>
            </a:r>
            <a:r>
              <a:rPr lang="en-IN" sz="2400" dirty="0"/>
              <a:t>cheaper, more valuable alternatives to some requests. Without a </a:t>
            </a:r>
            <a:r>
              <a:rPr lang="en-IN" sz="2400" dirty="0" err="1"/>
              <a:t>timebox</a:t>
            </a:r>
            <a:r>
              <a:rPr lang="en-IN" sz="2400" dirty="0"/>
              <a:t>, your </a:t>
            </a:r>
            <a:r>
              <a:rPr lang="en-IN" sz="2400" dirty="0" smtClean="0"/>
              <a:t>plan will </a:t>
            </a:r>
            <a:r>
              <a:rPr lang="en-IN" sz="2400" dirty="0"/>
              <a:t>include more low-value features</a:t>
            </a:r>
            <a:r>
              <a:rPr lang="en-IN" sz="2400" dirty="0" smtClean="0"/>
              <a:t>. To </a:t>
            </a:r>
            <a:r>
              <a:rPr lang="en-IN" sz="2400" dirty="0"/>
              <a:t>create your </a:t>
            </a:r>
            <a:r>
              <a:rPr lang="en-IN" sz="2400" dirty="0" err="1"/>
              <a:t>timeboxed</a:t>
            </a:r>
            <a:r>
              <a:rPr lang="en-IN" sz="2400" dirty="0"/>
              <a:t> plan, first choose your release dates. I like to schedule releases </a:t>
            </a:r>
            <a:r>
              <a:rPr lang="en-IN" sz="2400" dirty="0" smtClean="0"/>
              <a:t>at regular </a:t>
            </a:r>
            <a:r>
              <a:rPr lang="en-IN" sz="2400" dirty="0"/>
              <a:t>intervals, such as once per month and no more than three months apart</a:t>
            </a:r>
            <a:r>
              <a:rPr lang="en-IN" sz="2400" dirty="0" smtClean="0"/>
              <a:t>.</a:t>
            </a:r>
          </a:p>
          <a:p>
            <a:pPr marL="0" indent="0" algn="just">
              <a:buNone/>
            </a:pPr>
            <a:r>
              <a:rPr lang="en-IN" sz="2400" dirty="0"/>
              <a:t>Now flesh out your plan by using your project vision to guide you in</a:t>
            </a:r>
          </a:p>
          <a:p>
            <a:pPr marL="0" indent="0" algn="just">
              <a:buNone/>
            </a:pPr>
            <a:r>
              <a:rPr lang="en-IN" sz="2400" dirty="0"/>
              <a:t>brainstorming minimum marketable features. Decompose these into specific</a:t>
            </a:r>
          </a:p>
          <a:p>
            <a:pPr marL="0" indent="0" algn="just">
              <a:buNone/>
            </a:pPr>
            <a:r>
              <a:rPr lang="en-IN" sz="2400" dirty="0"/>
              <a:t>stories, and work with the programmers to get estimates. Using the </a:t>
            </a:r>
            <a:r>
              <a:rPr lang="en-IN" sz="2400" dirty="0" smtClean="0"/>
              <a:t>estimates as </a:t>
            </a:r>
            <a:r>
              <a:rPr lang="en-IN" sz="2400" dirty="0"/>
              <a:t>a guide, prioritize the stories so that the highest-value, lowest-cost </a:t>
            </a:r>
            <a:r>
              <a:rPr lang="en-IN" sz="2400" dirty="0" smtClean="0"/>
              <a:t>stories are </a:t>
            </a:r>
            <a:r>
              <a:rPr lang="en-IN" sz="2400" dirty="0"/>
              <a:t>done first. </a:t>
            </a:r>
            <a:endParaRPr lang="en-IN" sz="2400" dirty="0" smtClean="0"/>
          </a:p>
          <a:p>
            <a:pPr marL="0" indent="0" algn="just">
              <a:buNone/>
            </a:pPr>
            <a:r>
              <a:rPr lang="en-IN" sz="2400" dirty="0"/>
              <a:t>The end result will be a single list of prioritized stories. Using your velocity,</a:t>
            </a:r>
          </a:p>
          <a:p>
            <a:pPr marL="0" indent="0" algn="just">
              <a:buNone/>
            </a:pPr>
            <a:r>
              <a:rPr lang="en-IN" sz="2400" dirty="0"/>
              <a:t>risk  factors, and story estimates, you can predict how many stories each release will include. With </a:t>
            </a:r>
            <a:r>
              <a:rPr lang="en-IN" sz="2400" dirty="0" smtClean="0"/>
              <a:t>that information </a:t>
            </a:r>
            <a:r>
              <a:rPr lang="en-IN" sz="2400" dirty="0"/>
              <a:t>as a guide, discuss options for reducing costs and splitting </a:t>
            </a:r>
            <a:r>
              <a:rPr lang="en-IN" sz="2400" dirty="0" smtClean="0"/>
              <a:t>stories so </a:t>
            </a:r>
            <a:r>
              <a:rPr lang="en-IN" sz="2400" dirty="0"/>
              <a:t>that each release provides a lot of value</a:t>
            </a:r>
            <a:r>
              <a:rPr lang="en-IN" sz="2400" dirty="0" smtClean="0"/>
              <a:t>.</a:t>
            </a:r>
          </a:p>
          <a:p>
            <a:pPr marL="0" indent="0" algn="just">
              <a:buNone/>
            </a:pPr>
            <a:r>
              <a:rPr lang="en-IN" sz="2400" dirty="0"/>
              <a:t>This final list of stories is your release plan. Post it prominently (I use </a:t>
            </a:r>
            <a:r>
              <a:rPr lang="en-IN" sz="2400" dirty="0" smtClean="0"/>
              <a:t>a magnetic </a:t>
            </a:r>
            <a:r>
              <a:rPr lang="en-IN" sz="2400" dirty="0"/>
              <a:t>whiteboard—see Figure 8-4) and refer to it during </a:t>
            </a:r>
            <a:r>
              <a:rPr lang="en-IN" sz="2400" dirty="0" smtClean="0"/>
              <a:t>iteration planning</a:t>
            </a:r>
            <a:r>
              <a:rPr lang="en-IN" sz="2400" dirty="0"/>
              <a:t>. Every week, consider what you’ve learned from stakeholders </a:t>
            </a:r>
            <a:r>
              <a:rPr lang="en-IN" sz="2400" dirty="0" smtClean="0"/>
              <a:t>and discuss </a:t>
            </a:r>
            <a:r>
              <a:rPr lang="en-IN" sz="2400" dirty="0"/>
              <a:t>how you can use that information to improve your plan.	</a:t>
            </a:r>
            <a:endParaRPr lang="en-IN" sz="2400" dirty="0" smtClean="0"/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2974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35" y="1052736"/>
            <a:ext cx="7741881" cy="407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200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92"/>
            <a:ext cx="9144000" cy="672797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sz="2000" b="1" dirty="0"/>
              <a:t>Planning at the Last Responsible </a:t>
            </a:r>
            <a:r>
              <a:rPr lang="en-IN" sz="2000" b="1" dirty="0" smtClean="0"/>
              <a:t>Moment</a:t>
            </a:r>
          </a:p>
          <a:p>
            <a:pPr marL="0" indent="0" algn="just">
              <a:buNone/>
            </a:pPr>
            <a:r>
              <a:rPr lang="en-IN" sz="2000" dirty="0" smtClean="0"/>
              <a:t>To </a:t>
            </a:r>
            <a:r>
              <a:rPr lang="en-IN" sz="2000" dirty="0"/>
              <a:t>reduce waste, </a:t>
            </a:r>
            <a:r>
              <a:rPr lang="en-IN" sz="2000" dirty="0" smtClean="0"/>
              <a:t>plan at </a:t>
            </a:r>
            <a:r>
              <a:rPr lang="en-IN" sz="2000" dirty="0"/>
              <a:t>the last responsible moment. The last responsible </a:t>
            </a:r>
            <a:r>
              <a:rPr lang="en-IN" sz="2000" dirty="0" smtClean="0"/>
              <a:t>moment is </a:t>
            </a:r>
            <a:r>
              <a:rPr lang="en-IN" sz="2000" dirty="0"/>
              <a:t>the last moment at which </a:t>
            </a:r>
            <a:r>
              <a:rPr lang="en-IN" sz="2000" dirty="0" smtClean="0"/>
              <a:t>you can </a:t>
            </a:r>
            <a:r>
              <a:rPr lang="en-IN" sz="2000" dirty="0"/>
              <a:t>responsibly make a </a:t>
            </a:r>
            <a:r>
              <a:rPr lang="en-IN" sz="2000" dirty="0" smtClean="0"/>
              <a:t>decision Your </a:t>
            </a:r>
            <a:r>
              <a:rPr lang="en-IN" sz="2000" dirty="0"/>
              <a:t>planning horizon</a:t>
            </a:r>
          </a:p>
          <a:p>
            <a:pPr marL="0" indent="0" algn="just">
              <a:buNone/>
            </a:pPr>
            <a:r>
              <a:rPr lang="en-IN" sz="2000" dirty="0" smtClean="0"/>
              <a:t>determines </a:t>
            </a:r>
            <a:r>
              <a:rPr lang="en-IN" sz="2000" dirty="0"/>
              <a:t>how far you look into the future. Many projects try to determine every </a:t>
            </a:r>
            <a:r>
              <a:rPr lang="en-IN" sz="2000" dirty="0" smtClean="0"/>
              <a:t>requirement for </a:t>
            </a:r>
            <a:r>
              <a:rPr lang="en-IN" sz="2000" dirty="0"/>
              <a:t>the project up front, thus using a planning horizon that extends to the end of the project</a:t>
            </a:r>
            <a:r>
              <a:rPr lang="en-IN" sz="2000" dirty="0" smtClean="0"/>
              <a:t>. </a:t>
            </a:r>
          </a:p>
          <a:p>
            <a:pPr marL="0" indent="0" algn="just">
              <a:buNone/>
            </a:pPr>
            <a:r>
              <a:rPr lang="en-IN" sz="2000" dirty="0" smtClean="0"/>
              <a:t>To </a:t>
            </a:r>
            <a:r>
              <a:rPr lang="en-IN" sz="2000" dirty="0"/>
              <a:t>plan at the last responsible moment, use a tiered  </a:t>
            </a:r>
            <a:r>
              <a:rPr lang="en-IN" sz="2000" dirty="0" smtClean="0"/>
              <a:t>set of </a:t>
            </a:r>
            <a:r>
              <a:rPr lang="en-IN" sz="2000" dirty="0"/>
              <a:t>planning horizons. Use long </a:t>
            </a:r>
            <a:r>
              <a:rPr lang="en-IN" sz="2000" dirty="0" smtClean="0"/>
              <a:t>planning horizons </a:t>
            </a:r>
            <a:r>
              <a:rPr lang="en-IN" sz="2000" dirty="0"/>
              <a:t>for general plans and short planning horizons for specific, detailed plans, as </a:t>
            </a:r>
            <a:r>
              <a:rPr lang="en-IN" sz="2000" dirty="0" smtClean="0"/>
              <a:t>shown in </a:t>
            </a:r>
            <a:r>
              <a:rPr lang="en-IN" sz="2000" dirty="0"/>
              <a:t>Figure 8-5</a:t>
            </a:r>
            <a:r>
              <a:rPr lang="en-IN" sz="2000" dirty="0" smtClean="0"/>
              <a:t>. </a:t>
            </a:r>
          </a:p>
          <a:p>
            <a:pPr marL="0" indent="0" algn="just">
              <a:buNone/>
            </a:pPr>
            <a:r>
              <a:rPr lang="en-IN" sz="2000" dirty="0" smtClean="0"/>
              <a:t>Your </a:t>
            </a:r>
            <a:r>
              <a:rPr lang="en-IN" sz="2000" dirty="0"/>
              <a:t>planning horizons depend on your situation and comfort level. The more </a:t>
            </a:r>
            <a:r>
              <a:rPr lang="en-IN" sz="2000" dirty="0" smtClean="0"/>
              <a:t>commitments you </a:t>
            </a:r>
            <a:r>
              <a:rPr lang="en-IN" sz="2000" dirty="0"/>
              <a:t>need to make to stakeholders, the longer your detailed planning horizons should be. </a:t>
            </a:r>
            <a:r>
              <a:rPr lang="en-IN" sz="2000" dirty="0" smtClean="0"/>
              <a:t>The more </a:t>
            </a:r>
            <a:r>
              <a:rPr lang="en-IN" sz="2000" dirty="0"/>
              <a:t>uncertain your situation is, or the more likely you are to learn new things that will </a:t>
            </a:r>
            <a:r>
              <a:rPr lang="en-IN" sz="2000" dirty="0" smtClean="0"/>
              <a:t>change your </a:t>
            </a:r>
            <a:r>
              <a:rPr lang="en-IN" sz="2000" dirty="0"/>
              <a:t>plan, the shorter your planning horizons should be. If you aren’t sure which </a:t>
            </a:r>
            <a:r>
              <a:rPr lang="en-IN" sz="2000" dirty="0" smtClean="0"/>
              <a:t>planning horizons </a:t>
            </a:r>
            <a:r>
              <a:rPr lang="en-IN" sz="2000" dirty="0"/>
              <a:t>to use, ask your mentor for guidance. Here are some good starting points</a:t>
            </a:r>
            <a:r>
              <a:rPr lang="en-IN" sz="2000" dirty="0" smtClean="0"/>
              <a:t>:</a:t>
            </a:r>
          </a:p>
          <a:p>
            <a:pPr marL="0" indent="0" algn="just">
              <a:buNone/>
            </a:pPr>
            <a:r>
              <a:rPr lang="en-IN" sz="2000" dirty="0"/>
              <a:t>• Define the </a:t>
            </a:r>
            <a:r>
              <a:rPr lang="en-IN" sz="2000" dirty="0" err="1"/>
              <a:t>visionfor</a:t>
            </a:r>
            <a:r>
              <a:rPr lang="en-IN" sz="2000" dirty="0"/>
              <a:t> the entire project.</a:t>
            </a:r>
          </a:p>
          <a:p>
            <a:pPr marL="0" indent="0" algn="just">
              <a:buNone/>
            </a:pPr>
            <a:r>
              <a:rPr lang="en-IN" sz="2000" dirty="0"/>
              <a:t>• Define the release </a:t>
            </a:r>
            <a:r>
              <a:rPr lang="en-IN" sz="2000" dirty="0" err="1"/>
              <a:t>datefor</a:t>
            </a:r>
            <a:r>
              <a:rPr lang="en-IN" sz="2000" dirty="0"/>
              <a:t> the next two releases.</a:t>
            </a:r>
          </a:p>
          <a:p>
            <a:pPr marL="0" indent="0" algn="just">
              <a:buNone/>
            </a:pPr>
            <a:r>
              <a:rPr lang="en-IN" sz="2000" dirty="0"/>
              <a:t>• Define the minimum marketable </a:t>
            </a:r>
            <a:r>
              <a:rPr lang="en-IN" sz="2000" dirty="0" err="1"/>
              <a:t>featuresfor</a:t>
            </a:r>
            <a:r>
              <a:rPr lang="en-IN" sz="2000" dirty="0"/>
              <a:t> the current release, and</a:t>
            </a:r>
          </a:p>
          <a:p>
            <a:pPr marL="0" indent="0" algn="just">
              <a:buNone/>
            </a:pPr>
            <a:r>
              <a:rPr lang="en-IN" sz="2000" dirty="0"/>
              <a:t>start to place features that won’t fit in this release into the next release.</a:t>
            </a:r>
          </a:p>
          <a:p>
            <a:pPr marL="0" indent="0" algn="just">
              <a:buNone/>
            </a:pPr>
            <a:r>
              <a:rPr lang="en-IN" sz="2000" dirty="0"/>
              <a:t>• Define all the </a:t>
            </a:r>
            <a:r>
              <a:rPr lang="en-IN" sz="2000" dirty="0" err="1"/>
              <a:t>storiesfor</a:t>
            </a:r>
            <a:r>
              <a:rPr lang="en-IN" sz="2000" dirty="0"/>
              <a:t> the current feature and most of the current</a:t>
            </a:r>
          </a:p>
          <a:p>
            <a:pPr marL="0" indent="0" algn="just">
              <a:buNone/>
            </a:pPr>
            <a:r>
              <a:rPr lang="en-IN" sz="2000" dirty="0"/>
              <a:t>release. Place stories that don’t fit into the next release.</a:t>
            </a:r>
          </a:p>
          <a:p>
            <a:pPr marL="0" indent="0" algn="just">
              <a:buNone/>
            </a:pPr>
            <a:r>
              <a:rPr lang="en-IN" sz="2000" dirty="0"/>
              <a:t>• Estimate and </a:t>
            </a:r>
            <a:r>
              <a:rPr lang="en-IN" sz="2000" dirty="0" err="1"/>
              <a:t>prioritizestories</a:t>
            </a:r>
            <a:r>
              <a:rPr lang="en-IN" sz="2000" dirty="0"/>
              <a:t> for the current iteration and the following three iterations.</a:t>
            </a:r>
          </a:p>
          <a:p>
            <a:pPr marL="0" indent="0" algn="just">
              <a:buNone/>
            </a:pPr>
            <a:r>
              <a:rPr lang="en-IN" sz="2000" dirty="0"/>
              <a:t>• Determine  detailed requirements and customer </a:t>
            </a:r>
            <a:r>
              <a:rPr lang="en-IN" sz="2000" dirty="0" err="1"/>
              <a:t>testsfor</a:t>
            </a:r>
            <a:r>
              <a:rPr lang="en-IN" sz="2000" dirty="0"/>
              <a:t> the stories in the current iteration.</a:t>
            </a:r>
            <a:endParaRPr lang="en-IN" sz="2000" dirty="0" smtClean="0"/>
          </a:p>
          <a:p>
            <a:pPr marL="0" indent="0"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4810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37829" y="39452"/>
            <a:ext cx="6858000" cy="6779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92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552728"/>
          </a:xfrm>
        </p:spPr>
        <p:txBody>
          <a:bodyPr>
            <a:normAutofit lnSpcReduction="10000"/>
          </a:bodyPr>
          <a:lstStyle/>
          <a:p>
            <a:pPr marL="0" lvl="1" indent="0" algn="just">
              <a:buNone/>
            </a:pPr>
            <a:r>
              <a:rPr lang="en-US" sz="2400" b="1" dirty="0" smtClean="0"/>
              <a:t>Risk-management :</a:t>
            </a:r>
          </a:p>
          <a:p>
            <a:pPr marL="0" lvl="1" indent="0" algn="just">
              <a:buNone/>
            </a:pPr>
            <a:r>
              <a:rPr lang="en-IN" sz="2400" dirty="0"/>
              <a:t>Team members </a:t>
            </a:r>
            <a:r>
              <a:rPr lang="en-IN" sz="2400" dirty="0" smtClean="0"/>
              <a:t>get sick </a:t>
            </a:r>
            <a:r>
              <a:rPr lang="en-IN" sz="2400" dirty="0"/>
              <a:t>and take vacations; hard drives crash, and although the backups worked, the </a:t>
            </a:r>
            <a:r>
              <a:rPr lang="en-IN" sz="2400" dirty="0" smtClean="0"/>
              <a:t>restore doesn’t</a:t>
            </a:r>
            <a:r>
              <a:rPr lang="en-IN" sz="2400" dirty="0"/>
              <a:t>; stakeholders suddenly realize that the software you’ve been showing them for the </a:t>
            </a:r>
            <a:r>
              <a:rPr lang="en-IN" sz="2400" dirty="0" smtClean="0"/>
              <a:t>last two </a:t>
            </a:r>
            <a:r>
              <a:rPr lang="en-IN" sz="2400" dirty="0"/>
              <a:t>months needs some major tweaks before it’s ready to use</a:t>
            </a:r>
            <a:r>
              <a:rPr lang="en-IN" sz="2400" dirty="0" smtClean="0"/>
              <a:t>.</a:t>
            </a:r>
          </a:p>
          <a:p>
            <a:pPr marL="0" lvl="1" indent="0" algn="just">
              <a:buNone/>
            </a:pPr>
            <a:r>
              <a:rPr lang="en-IN" sz="2400" dirty="0"/>
              <a:t>Despite these uncertainties, your stakeholders need schedule commitments that they can </a:t>
            </a:r>
            <a:r>
              <a:rPr lang="en-IN" sz="2400" dirty="0" smtClean="0"/>
              <a:t>rely upon</a:t>
            </a:r>
            <a:r>
              <a:rPr lang="en-IN" sz="2400" dirty="0"/>
              <a:t>. Risk </a:t>
            </a:r>
            <a:r>
              <a:rPr lang="en-IN" sz="2400" dirty="0" smtClean="0"/>
              <a:t>management allows </a:t>
            </a:r>
            <a:r>
              <a:rPr lang="en-IN" sz="2400" dirty="0"/>
              <a:t>you to make and meet these commitments</a:t>
            </a:r>
            <a:r>
              <a:rPr lang="en-IN" sz="2400" dirty="0" smtClean="0"/>
              <a:t>.</a:t>
            </a:r>
          </a:p>
          <a:p>
            <a:pPr marL="0" lvl="1" indent="0" algn="just">
              <a:buNone/>
            </a:pPr>
            <a:r>
              <a:rPr lang="en-IN" sz="2400" b="1" dirty="0"/>
              <a:t>A Generic Risk-Management </a:t>
            </a:r>
            <a:r>
              <a:rPr lang="en-IN" sz="2400" b="1" dirty="0" smtClean="0"/>
              <a:t>Plan</a:t>
            </a:r>
          </a:p>
          <a:p>
            <a:pPr marL="0" lvl="1" indent="0" algn="just">
              <a:buNone/>
            </a:pPr>
            <a:r>
              <a:rPr lang="en-IN" sz="2000" dirty="0"/>
              <a:t>Every project faces a set of common risks: turnover, new requirements, work disruption, </a:t>
            </a:r>
            <a:r>
              <a:rPr lang="en-IN" sz="2000" dirty="0" smtClean="0"/>
              <a:t>and so </a:t>
            </a:r>
            <a:r>
              <a:rPr lang="en-IN" sz="2000" dirty="0"/>
              <a:t>forth. These risks act as a multiplier on your estimates, doubling or tripling the amount </a:t>
            </a:r>
            <a:r>
              <a:rPr lang="en-IN" sz="2000" dirty="0" smtClean="0"/>
              <a:t>of time </a:t>
            </a:r>
            <a:r>
              <a:rPr lang="en-IN" sz="2000" dirty="0"/>
              <a:t>it takes to finish your work</a:t>
            </a:r>
            <a:r>
              <a:rPr lang="en-IN" sz="2000" dirty="0" smtClean="0"/>
              <a:t>.</a:t>
            </a:r>
          </a:p>
          <a:p>
            <a:pPr marL="0" lvl="1" indent="0" algn="just">
              <a:buNone/>
            </a:pPr>
            <a:r>
              <a:rPr lang="en-IN" sz="2000" dirty="0" smtClean="0"/>
              <a:t>Provided </a:t>
            </a:r>
            <a:r>
              <a:rPr lang="en-IN" sz="2000" dirty="0"/>
              <a:t>some generic risk multipliers  These multipliers show your chances of meeting</a:t>
            </a:r>
          </a:p>
          <a:p>
            <a:pPr marL="0" lvl="1" indent="0" algn="just">
              <a:buNone/>
            </a:pPr>
            <a:r>
              <a:rPr lang="en-IN" sz="2000" dirty="0"/>
              <a:t>various schedules. For example, in a “Risky” approach, you have a 10 </a:t>
            </a:r>
            <a:r>
              <a:rPr lang="en-IN" sz="2000" dirty="0" err="1"/>
              <a:t>percent</a:t>
            </a:r>
            <a:r>
              <a:rPr lang="en-IN" sz="2000" dirty="0"/>
              <a:t> chance of</a:t>
            </a:r>
          </a:p>
          <a:p>
            <a:pPr marL="0" lvl="1" indent="0" algn="just">
              <a:buNone/>
            </a:pPr>
            <a:r>
              <a:rPr lang="en-IN" sz="2000" dirty="0"/>
              <a:t>finishing according to your estimated schedule. Doubling your estimates gives you a 50 </a:t>
            </a:r>
            <a:r>
              <a:rPr lang="en-IN" sz="2000" dirty="0" err="1" smtClean="0"/>
              <a:t>percent</a:t>
            </a:r>
            <a:r>
              <a:rPr lang="en-IN" sz="2000" dirty="0" smtClean="0"/>
              <a:t> chance </a:t>
            </a:r>
            <a:r>
              <a:rPr lang="en-IN" sz="2000" dirty="0"/>
              <a:t>of on-time completion, and to be virtually certain of meeting your schedule, you </a:t>
            </a:r>
            <a:r>
              <a:rPr lang="en-IN" sz="2000" dirty="0" smtClean="0"/>
              <a:t>have to </a:t>
            </a:r>
            <a:r>
              <a:rPr lang="en-IN" sz="2000" dirty="0"/>
              <a:t>quadruple your estimates</a:t>
            </a:r>
            <a:r>
              <a:rPr lang="en-IN" sz="2000" dirty="0" smtClean="0"/>
              <a:t>.</a:t>
            </a:r>
          </a:p>
          <a:p>
            <a:pPr marL="0" lvl="1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10290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08" y="1772816"/>
            <a:ext cx="8856984" cy="482453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000" dirty="0"/>
              <a:t>If you use the XP practices—in particular, if you’re strict about being “</a:t>
            </a:r>
            <a:r>
              <a:rPr lang="en-IN" sz="2000" dirty="0" smtClean="0"/>
              <a:t>done </a:t>
            </a:r>
            <a:r>
              <a:rPr lang="en-IN" sz="2000" dirty="0" err="1" smtClean="0"/>
              <a:t>done</a:t>
            </a:r>
            <a:r>
              <a:rPr lang="en-IN" sz="2000" dirty="0"/>
              <a:t>” every iteration, your velocity is stable, and you fix all your bugs </a:t>
            </a:r>
            <a:r>
              <a:rPr lang="en-IN" sz="2000" dirty="0" smtClean="0"/>
              <a:t>each iteration—then </a:t>
            </a:r>
            <a:r>
              <a:rPr lang="en-IN" sz="2000" dirty="0"/>
              <a:t>your risk is lowered. Use the risk multiplier in the “Rigorous</a:t>
            </a:r>
            <a:r>
              <a:rPr lang="en-IN" sz="2000" dirty="0" smtClean="0"/>
              <a:t>” column</a:t>
            </a:r>
            <a:r>
              <a:rPr lang="en-IN" sz="2000" dirty="0"/>
              <a:t>. On the other hand, if you’re  </a:t>
            </a:r>
            <a:r>
              <a:rPr lang="en-IN" sz="2000" dirty="0" err="1"/>
              <a:t>notstrict</a:t>
            </a:r>
            <a:r>
              <a:rPr lang="en-IN" sz="2000" dirty="0"/>
              <a:t> about being “done </a:t>
            </a:r>
            <a:r>
              <a:rPr lang="en-IN" sz="2000" dirty="0" err="1"/>
              <a:t>done</a:t>
            </a:r>
            <a:r>
              <a:rPr lang="en-IN" sz="2000" dirty="0"/>
              <a:t>” </a:t>
            </a:r>
            <a:r>
              <a:rPr lang="en-IN" sz="2000" dirty="0" smtClean="0"/>
              <a:t>every iteration</a:t>
            </a:r>
            <a:r>
              <a:rPr lang="en-IN" sz="2000" dirty="0"/>
              <a:t>, if your velocity is unstable, or if you postpone bugs and other </a:t>
            </a:r>
            <a:r>
              <a:rPr lang="en-IN" sz="2000" dirty="0" smtClean="0"/>
              <a:t>work for </a:t>
            </a:r>
            <a:r>
              <a:rPr lang="en-IN" sz="2000" dirty="0"/>
              <a:t>future </a:t>
            </a:r>
            <a:r>
              <a:rPr lang="en-IN" sz="2000" dirty="0" smtClean="0"/>
              <a:t>iterations, </a:t>
            </a:r>
            <a:r>
              <a:rPr lang="en-IN" sz="2000" dirty="0"/>
              <a:t>then use the risk multiplier in the “Risky” column</a:t>
            </a:r>
            <a:r>
              <a:rPr lang="en-IN" sz="2000" dirty="0" smtClean="0"/>
              <a:t>.</a:t>
            </a:r>
          </a:p>
          <a:p>
            <a:pPr marL="0" indent="0" algn="just">
              <a:buNone/>
            </a:pPr>
            <a:r>
              <a:rPr lang="en-IN" sz="2000" b="1" dirty="0"/>
              <a:t>Project-Specific Risks: </a:t>
            </a:r>
          </a:p>
          <a:p>
            <a:pPr marL="0" indent="0" algn="just">
              <a:buNone/>
            </a:pPr>
            <a:r>
              <a:rPr lang="en-IN" sz="2000" dirty="0" smtClean="0"/>
              <a:t>The </a:t>
            </a:r>
            <a:r>
              <a:rPr lang="en-IN" sz="2000" dirty="0"/>
              <a:t>generic risk multipliers include the normal risks of a flawed release plan</a:t>
            </a:r>
            <a:r>
              <a:rPr lang="en-IN" sz="2000" dirty="0" smtClean="0"/>
              <a:t>, ordinary </a:t>
            </a:r>
            <a:r>
              <a:rPr lang="en-IN" sz="2000" dirty="0"/>
              <a:t>requirements growth, and employee turnover. In addition to these risks, you </a:t>
            </a:r>
            <a:r>
              <a:rPr lang="en-IN" sz="2000" dirty="0" smtClean="0"/>
              <a:t>probably face </a:t>
            </a:r>
            <a:r>
              <a:rPr lang="en-IN" sz="2000" dirty="0"/>
              <a:t>some that are specific to your project. To manage these, create a risk census—that is, a </a:t>
            </a:r>
            <a:r>
              <a:rPr lang="en-IN" sz="2000" dirty="0" smtClean="0"/>
              <a:t>list of </a:t>
            </a:r>
            <a:r>
              <a:rPr lang="en-IN" sz="2000" dirty="0"/>
              <a:t>the risks your project faces that focuses on your project’s </a:t>
            </a:r>
            <a:r>
              <a:rPr lang="en-IN" sz="2000" dirty="0" smtClean="0"/>
              <a:t>unique risks. suggest </a:t>
            </a:r>
            <a:r>
              <a:rPr lang="en-IN" sz="2000" dirty="0"/>
              <a:t>starting work on your census by brainstorming catastrophes</a:t>
            </a:r>
            <a:r>
              <a:rPr lang="en-IN" sz="2000" dirty="0" smtClean="0"/>
              <a:t>. Gather </a:t>
            </a:r>
            <a:r>
              <a:rPr lang="en-IN" sz="2000" dirty="0"/>
              <a:t>the whole team and hand out index cards. Remind team members that during </a:t>
            </a:r>
            <a:r>
              <a:rPr lang="en-IN" sz="2000" dirty="0" smtClean="0"/>
              <a:t>this exercise</a:t>
            </a:r>
            <a:r>
              <a:rPr lang="en-IN" sz="2000" dirty="0"/>
              <a:t>, negative thinking is not only OK, it’s necessary. Ask them to consider </a:t>
            </a:r>
            <a:r>
              <a:rPr lang="en-IN" sz="2000" dirty="0" smtClean="0"/>
              <a:t>ways </a:t>
            </a:r>
            <a:r>
              <a:rPr lang="en-IN" sz="2000" dirty="0"/>
              <a:t>in </a:t>
            </a:r>
            <a:r>
              <a:rPr lang="en-IN" sz="2000" dirty="0" smtClean="0"/>
              <a:t>which the </a:t>
            </a:r>
            <a:r>
              <a:rPr lang="en-IN" sz="2000" dirty="0"/>
              <a:t>project could fail. Write several questions on the board:</a:t>
            </a:r>
          </a:p>
          <a:p>
            <a:pPr marL="0" indent="0" algn="just">
              <a:buNone/>
            </a:pP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44624"/>
            <a:ext cx="460085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27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08" y="188640"/>
            <a:ext cx="8856984" cy="64087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/>
              <a:t>1. What about the project keeps you up at night?</a:t>
            </a:r>
          </a:p>
          <a:p>
            <a:pPr marL="0" indent="0" algn="just">
              <a:buNone/>
            </a:pPr>
            <a:r>
              <a:rPr lang="en-IN" sz="2000" dirty="0"/>
              <a:t>2. Imagine it’s a year after the project’s disastrous failure and you’re being interviewed about</a:t>
            </a:r>
          </a:p>
          <a:p>
            <a:pPr marL="0" indent="0" algn="just">
              <a:buNone/>
            </a:pPr>
            <a:r>
              <a:rPr lang="en-IN" sz="2000" dirty="0"/>
              <a:t>what went wrong. What happened?</a:t>
            </a:r>
          </a:p>
          <a:p>
            <a:pPr marL="0" indent="0" algn="just">
              <a:buNone/>
            </a:pPr>
            <a:r>
              <a:rPr lang="en-IN" sz="2000" dirty="0"/>
              <a:t>3. Imagine your best dreams for the project, then write down the opposite.</a:t>
            </a:r>
          </a:p>
          <a:p>
            <a:pPr marL="0" indent="0" algn="just">
              <a:buNone/>
            </a:pPr>
            <a:r>
              <a:rPr lang="en-IN" sz="2000" dirty="0"/>
              <a:t>4. How could the project fail without anyone being at fault?</a:t>
            </a:r>
          </a:p>
          <a:p>
            <a:pPr marL="0" indent="0" algn="just">
              <a:buNone/>
            </a:pPr>
            <a:r>
              <a:rPr lang="en-IN" sz="2000" dirty="0"/>
              <a:t>5. How could the project fail if it were the stakeholders’ faults? The customers’ faults?</a:t>
            </a:r>
          </a:p>
          <a:p>
            <a:pPr marL="0" indent="0" algn="just">
              <a:buNone/>
            </a:pPr>
            <a:r>
              <a:rPr lang="en-IN" sz="2000" dirty="0"/>
              <a:t>Testers? Programmers? Management? Your fault? Etc.</a:t>
            </a:r>
          </a:p>
          <a:p>
            <a:pPr marL="0" indent="0" algn="just">
              <a:buNone/>
            </a:pPr>
            <a:r>
              <a:rPr lang="en-IN" sz="2000" dirty="0"/>
              <a:t>6. How could the project succeed but leave one specific stakeholder unsatisfied or angry</a:t>
            </a:r>
            <a:r>
              <a:rPr lang="en-IN" sz="2000" dirty="0" smtClean="0"/>
              <a:t>?</a:t>
            </a:r>
          </a:p>
          <a:p>
            <a:pPr marL="0" indent="0" algn="just">
              <a:buNone/>
            </a:pPr>
            <a:r>
              <a:rPr lang="en-IN" sz="2000" dirty="0"/>
              <a:t>Write your answers on the cards, then read them aloud to inspire further thoughts. </a:t>
            </a:r>
            <a:r>
              <a:rPr lang="en-IN" sz="2000" dirty="0" smtClean="0"/>
              <a:t>Some people </a:t>
            </a:r>
            <a:r>
              <a:rPr lang="en-IN" sz="2000" dirty="0"/>
              <a:t>may be more comfortable speaking out if a neutral facilitator reads the </a:t>
            </a:r>
            <a:r>
              <a:rPr lang="en-IN" sz="2000" dirty="0" smtClean="0"/>
              <a:t>cards anonymously.</a:t>
            </a:r>
          </a:p>
          <a:p>
            <a:pPr marL="0" indent="0" algn="just">
              <a:buNone/>
            </a:pPr>
            <a:r>
              <a:rPr lang="en-IN" sz="2000" dirty="0"/>
              <a:t>Once you have your list of catastrophes, brainstorm scenarios that could </a:t>
            </a:r>
            <a:r>
              <a:rPr lang="en-IN" sz="2000" dirty="0" smtClean="0"/>
              <a:t>lead to </a:t>
            </a:r>
            <a:r>
              <a:rPr lang="en-IN" sz="2000" dirty="0"/>
              <a:t>those catastrophes. From those scenarios, imagine possible root causes</a:t>
            </a:r>
            <a:r>
              <a:rPr lang="en-IN" sz="2000" dirty="0" smtClean="0"/>
              <a:t>. These </a:t>
            </a:r>
            <a:r>
              <a:rPr lang="en-IN" sz="2000" dirty="0"/>
              <a:t>root causes are your risks: the causes of scenarios that will lead </a:t>
            </a:r>
            <a:r>
              <a:rPr lang="en-IN" sz="2000" dirty="0" smtClean="0"/>
              <a:t>to catastrophic </a:t>
            </a:r>
            <a:r>
              <a:rPr lang="en-IN" sz="2000" dirty="0"/>
              <a:t>results</a:t>
            </a:r>
            <a:r>
              <a:rPr lang="en-IN" sz="2000" dirty="0" smtClean="0"/>
              <a:t>.</a:t>
            </a:r>
          </a:p>
          <a:p>
            <a:pPr marL="0" indent="0"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66712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80512" cy="69573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dirty="0"/>
              <a:t>For the risks you decide to handle, determine transition indicators, mitigation and </a:t>
            </a:r>
            <a:r>
              <a:rPr lang="en-IN" sz="2000" dirty="0" smtClean="0"/>
              <a:t>contingency activities</a:t>
            </a:r>
            <a:r>
              <a:rPr lang="en-IN" sz="2000" dirty="0"/>
              <a:t>, and your risk exposure:</a:t>
            </a:r>
          </a:p>
          <a:p>
            <a:pPr marL="0" indent="0" algn="just">
              <a:buNone/>
            </a:pPr>
            <a:r>
              <a:rPr lang="en-IN" sz="2000" dirty="0"/>
              <a:t>• Transition </a:t>
            </a:r>
            <a:r>
              <a:rPr lang="en-IN" sz="2000" dirty="0" smtClean="0"/>
              <a:t>indicators tell </a:t>
            </a:r>
            <a:r>
              <a:rPr lang="en-IN" sz="2000" dirty="0"/>
              <a:t>you when the risk will come true. It’s human nature to </a:t>
            </a:r>
            <a:r>
              <a:rPr lang="en-IN" sz="2000" dirty="0" smtClean="0"/>
              <a:t>downplay upcoming </a:t>
            </a:r>
            <a:r>
              <a:rPr lang="en-IN" sz="2000" dirty="0"/>
              <a:t>risks, so choose indicators that are objective rather than subjective. </a:t>
            </a:r>
            <a:r>
              <a:rPr lang="en-IN" sz="2000" dirty="0" smtClean="0"/>
              <a:t>For example</a:t>
            </a:r>
            <a:r>
              <a:rPr lang="en-IN" sz="2000" dirty="0"/>
              <a:t>, if your risk is “unexpected popularity causes extended downtime,” then </a:t>
            </a:r>
            <a:r>
              <a:rPr lang="en-IN" sz="2000" dirty="0" smtClean="0"/>
              <a:t>your transition </a:t>
            </a:r>
            <a:r>
              <a:rPr lang="en-IN" sz="2000" dirty="0"/>
              <a:t>indicator might be “server utilization trend shows upcoming utilization over </a:t>
            </a:r>
            <a:r>
              <a:rPr lang="en-IN" sz="2000" dirty="0" smtClean="0"/>
              <a:t>80 present.”</a:t>
            </a:r>
            <a:endParaRPr lang="en-IN" sz="2000" dirty="0"/>
          </a:p>
          <a:p>
            <a:pPr marL="0" indent="0" algn="just">
              <a:buNone/>
            </a:pPr>
            <a:r>
              <a:rPr lang="en-IN" sz="2000" dirty="0"/>
              <a:t>• </a:t>
            </a:r>
            <a:r>
              <a:rPr lang="en-IN" sz="2000" dirty="0" smtClean="0"/>
              <a:t>Mitigation activities </a:t>
            </a:r>
            <a:r>
              <a:rPr lang="en-IN" sz="2000" dirty="0"/>
              <a:t>reduce the impact of the risk. Mitigation happens in advance</a:t>
            </a:r>
            <a:r>
              <a:rPr lang="en-IN" sz="2000" dirty="0" smtClean="0"/>
              <a:t>, regardless </a:t>
            </a:r>
            <a:r>
              <a:rPr lang="en-IN" sz="2000" dirty="0"/>
              <a:t>of whether the risk comes to pass. Create stories for them and add them to </a:t>
            </a:r>
            <a:r>
              <a:rPr lang="en-IN" sz="2000" dirty="0" smtClean="0"/>
              <a:t>your release </a:t>
            </a:r>
            <a:r>
              <a:rPr lang="en-IN" sz="2000" dirty="0"/>
              <a:t>plan. To continue the example, possible stories include “support </a:t>
            </a:r>
            <a:r>
              <a:rPr lang="en-IN" sz="2000" dirty="0" smtClean="0"/>
              <a:t>horizontal scalability</a:t>
            </a:r>
            <a:r>
              <a:rPr lang="en-IN" sz="2000" dirty="0"/>
              <a:t>” and “prepare load balancer.”</a:t>
            </a:r>
          </a:p>
          <a:p>
            <a:pPr marL="0" indent="0" algn="just">
              <a:buNone/>
            </a:pPr>
            <a:r>
              <a:rPr lang="en-IN" sz="2000" dirty="0"/>
              <a:t>• </a:t>
            </a:r>
            <a:r>
              <a:rPr lang="en-IN" sz="2000" dirty="0" smtClean="0"/>
              <a:t>Contingency activities </a:t>
            </a:r>
            <a:r>
              <a:rPr lang="en-IN" sz="2000" dirty="0"/>
              <a:t>also reduce the impact of the risk, but they are only necessary if </a:t>
            </a:r>
            <a:r>
              <a:rPr lang="en-IN" sz="2000" dirty="0" smtClean="0"/>
              <a:t>the risk </a:t>
            </a:r>
            <a:r>
              <a:rPr lang="en-IN" sz="2000" dirty="0"/>
              <a:t>occurs. They often depend on mitigation activities that you perform in advance. </a:t>
            </a:r>
            <a:r>
              <a:rPr lang="en-IN" sz="2000" dirty="0" smtClean="0"/>
              <a:t>For example</a:t>
            </a:r>
            <a:r>
              <a:rPr lang="en-IN" sz="2000" dirty="0"/>
              <a:t>, “purchase more bandwidth from ISP,” “install load balancer,” and “purchase </a:t>
            </a:r>
            <a:r>
              <a:rPr lang="en-IN" sz="2000" dirty="0" smtClean="0"/>
              <a:t>and prepare </a:t>
            </a:r>
            <a:r>
              <a:rPr lang="en-IN" sz="2000" dirty="0"/>
              <a:t>additional frontend servers.”</a:t>
            </a:r>
          </a:p>
          <a:p>
            <a:pPr marL="0" indent="0" algn="just">
              <a:buNone/>
            </a:pPr>
            <a:r>
              <a:rPr lang="en-IN" sz="2000" dirty="0"/>
              <a:t>• Risk </a:t>
            </a:r>
            <a:r>
              <a:rPr lang="en-IN" sz="2000" dirty="0" smtClean="0"/>
              <a:t>exposure reflects </a:t>
            </a:r>
            <a:r>
              <a:rPr lang="en-IN" sz="2000" dirty="0"/>
              <a:t>how much time or money you should set aside to contain the risk</a:t>
            </a:r>
            <a:r>
              <a:rPr lang="en-IN" sz="2000" dirty="0" smtClean="0"/>
              <a:t>. To </a:t>
            </a:r>
            <a:r>
              <a:rPr lang="en-IN" sz="2000" dirty="0"/>
              <a:t>calculate this, first estimate the numerical probability of the risk and then multiply </a:t>
            </a:r>
            <a:r>
              <a:rPr lang="en-IN" sz="2000" dirty="0" smtClean="0"/>
              <a:t>that by </a:t>
            </a:r>
            <a:r>
              <a:rPr lang="en-IN" sz="2000" dirty="0"/>
              <a:t>the impact. When considering your impact, remember that you will have already </a:t>
            </a:r>
            <a:r>
              <a:rPr lang="en-IN" sz="2000" dirty="0" smtClean="0"/>
              <a:t>paid for </a:t>
            </a:r>
            <a:r>
              <a:rPr lang="en-IN" sz="2000" dirty="0"/>
              <a:t>mitigation activities, but contingency activities are part of the impact. For example</a:t>
            </a:r>
            <a:r>
              <a:rPr lang="en-IN" sz="2000" dirty="0" smtClean="0"/>
              <a:t>, you </a:t>
            </a:r>
            <a:r>
              <a:rPr lang="en-IN" sz="2000" dirty="0"/>
              <a:t>might believe that downtime due to popularity is 35 </a:t>
            </a:r>
            <a:r>
              <a:rPr lang="en-IN" sz="2000" dirty="0" smtClean="0"/>
              <a:t>present </a:t>
            </a:r>
            <a:r>
              <a:rPr lang="en-IN" sz="2000" dirty="0"/>
              <a:t>likely, and the impact </a:t>
            </a:r>
            <a:r>
              <a:rPr lang="en-IN" sz="2000" dirty="0" smtClean="0"/>
              <a:t>is three </a:t>
            </a:r>
            <a:r>
              <a:rPr lang="en-IN" sz="2000" dirty="0"/>
              <a:t>days of additional programmer time and $20,000 for bandwidth, colocation fees</a:t>
            </a:r>
            <a:r>
              <a:rPr lang="en-IN" sz="2000" dirty="0" smtClean="0"/>
              <a:t>, and </a:t>
            </a:r>
            <a:r>
              <a:rPr lang="en-IN" sz="2000" dirty="0"/>
              <a:t>new equipment. Your total risk exposure is $7,000 and one day.</a:t>
            </a:r>
          </a:p>
        </p:txBody>
      </p:sp>
    </p:spTree>
    <p:extLst>
      <p:ext uri="{BB962C8B-B14F-4D97-AF65-F5344CB8AC3E}">
        <p14:creationId xmlns:p14="http://schemas.microsoft.com/office/powerpoint/2010/main" val="1079165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80512" cy="69573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dirty="0"/>
              <a:t>For the risks you decide to handle, determine transition indicators, mitigation and </a:t>
            </a:r>
            <a:r>
              <a:rPr lang="en-IN" sz="2000" dirty="0" smtClean="0"/>
              <a:t>contingency activities</a:t>
            </a:r>
            <a:r>
              <a:rPr lang="en-IN" sz="2000" dirty="0"/>
              <a:t>, and your risk exposure:</a:t>
            </a:r>
          </a:p>
          <a:p>
            <a:pPr marL="0" indent="0" algn="just">
              <a:buNone/>
            </a:pPr>
            <a:r>
              <a:rPr lang="en-IN" sz="2000" dirty="0"/>
              <a:t>• Transition </a:t>
            </a:r>
            <a:r>
              <a:rPr lang="en-IN" sz="2000" dirty="0" smtClean="0"/>
              <a:t>indicators tell </a:t>
            </a:r>
            <a:r>
              <a:rPr lang="en-IN" sz="2000" dirty="0"/>
              <a:t>you when the risk will come true. It’s human nature to </a:t>
            </a:r>
            <a:r>
              <a:rPr lang="en-IN" sz="2000" dirty="0" smtClean="0"/>
              <a:t>downplay upcoming </a:t>
            </a:r>
            <a:r>
              <a:rPr lang="en-IN" sz="2000" dirty="0"/>
              <a:t>risks, so choose indicators that are objective rather than subjective. </a:t>
            </a:r>
            <a:r>
              <a:rPr lang="en-IN" sz="2000" dirty="0" smtClean="0"/>
              <a:t>For example</a:t>
            </a:r>
            <a:r>
              <a:rPr lang="en-IN" sz="2000" dirty="0"/>
              <a:t>, if your risk is “unexpected popularity causes extended downtime,” then </a:t>
            </a:r>
            <a:r>
              <a:rPr lang="en-IN" sz="2000" dirty="0" smtClean="0"/>
              <a:t>your transition </a:t>
            </a:r>
            <a:r>
              <a:rPr lang="en-IN" sz="2000" dirty="0"/>
              <a:t>indicator might be “server utilization trend shows upcoming utilization over </a:t>
            </a:r>
            <a:r>
              <a:rPr lang="en-IN" sz="2000" dirty="0" smtClean="0"/>
              <a:t>80 present.”</a:t>
            </a:r>
            <a:endParaRPr lang="en-IN" sz="2000" dirty="0"/>
          </a:p>
          <a:p>
            <a:pPr marL="0" indent="0" algn="just">
              <a:buNone/>
            </a:pPr>
            <a:r>
              <a:rPr lang="en-IN" sz="2000" dirty="0"/>
              <a:t>• </a:t>
            </a:r>
            <a:r>
              <a:rPr lang="en-IN" sz="2000" dirty="0" smtClean="0"/>
              <a:t>Mitigation activities </a:t>
            </a:r>
            <a:r>
              <a:rPr lang="en-IN" sz="2000" dirty="0"/>
              <a:t>reduce the impact of the risk. Mitigation happens in advance</a:t>
            </a:r>
            <a:r>
              <a:rPr lang="en-IN" sz="2000" dirty="0" smtClean="0"/>
              <a:t>, regardless </a:t>
            </a:r>
            <a:r>
              <a:rPr lang="en-IN" sz="2000" dirty="0"/>
              <a:t>of whether the risk comes to pass. Create stories for them and add them to </a:t>
            </a:r>
            <a:r>
              <a:rPr lang="en-IN" sz="2000" dirty="0" smtClean="0"/>
              <a:t>your release </a:t>
            </a:r>
            <a:r>
              <a:rPr lang="en-IN" sz="2000" dirty="0"/>
              <a:t>plan. To continue the example, possible stories include “support </a:t>
            </a:r>
            <a:r>
              <a:rPr lang="en-IN" sz="2000" dirty="0" smtClean="0"/>
              <a:t>horizontal scalability</a:t>
            </a:r>
            <a:r>
              <a:rPr lang="en-IN" sz="2000" dirty="0"/>
              <a:t>” and “prepare load balancer.”</a:t>
            </a:r>
          </a:p>
          <a:p>
            <a:pPr marL="0" indent="0" algn="just">
              <a:buNone/>
            </a:pPr>
            <a:r>
              <a:rPr lang="en-IN" sz="2000" dirty="0"/>
              <a:t>• </a:t>
            </a:r>
            <a:r>
              <a:rPr lang="en-IN" sz="2000" dirty="0" smtClean="0"/>
              <a:t>Contingency activities </a:t>
            </a:r>
            <a:r>
              <a:rPr lang="en-IN" sz="2000" dirty="0"/>
              <a:t>also reduce the impact of the risk, but they are only necessary if </a:t>
            </a:r>
            <a:r>
              <a:rPr lang="en-IN" sz="2000" dirty="0" smtClean="0"/>
              <a:t>the risk </a:t>
            </a:r>
            <a:r>
              <a:rPr lang="en-IN" sz="2000" dirty="0"/>
              <a:t>occurs. They often depend on mitigation activities that you perform in advance. </a:t>
            </a:r>
            <a:r>
              <a:rPr lang="en-IN" sz="2000" dirty="0" smtClean="0"/>
              <a:t>For example</a:t>
            </a:r>
            <a:r>
              <a:rPr lang="en-IN" sz="2000" dirty="0"/>
              <a:t>, “purchase more bandwidth from ISP,” “install load balancer,” and “purchase </a:t>
            </a:r>
            <a:r>
              <a:rPr lang="en-IN" sz="2000" dirty="0" smtClean="0"/>
              <a:t>and prepare </a:t>
            </a:r>
            <a:r>
              <a:rPr lang="en-IN" sz="2000" dirty="0"/>
              <a:t>additional frontend servers.”</a:t>
            </a:r>
          </a:p>
          <a:p>
            <a:pPr marL="0" indent="0" algn="just">
              <a:buNone/>
            </a:pPr>
            <a:r>
              <a:rPr lang="en-IN" sz="2000" dirty="0"/>
              <a:t>• Risk </a:t>
            </a:r>
            <a:r>
              <a:rPr lang="en-IN" sz="2000" dirty="0" smtClean="0"/>
              <a:t>exposure reflects </a:t>
            </a:r>
            <a:r>
              <a:rPr lang="en-IN" sz="2000" dirty="0"/>
              <a:t>how much time or money you should set aside to contain the risk</a:t>
            </a:r>
            <a:r>
              <a:rPr lang="en-IN" sz="2000" dirty="0" smtClean="0"/>
              <a:t>. To </a:t>
            </a:r>
            <a:r>
              <a:rPr lang="en-IN" sz="2000" dirty="0"/>
              <a:t>calculate this, first estimate the numerical probability of the risk and then multiply </a:t>
            </a:r>
            <a:r>
              <a:rPr lang="en-IN" sz="2000" dirty="0" smtClean="0"/>
              <a:t>that by </a:t>
            </a:r>
            <a:r>
              <a:rPr lang="en-IN" sz="2000" dirty="0"/>
              <a:t>the impact. When considering your impact, remember that you will have already </a:t>
            </a:r>
            <a:r>
              <a:rPr lang="en-IN" sz="2000" dirty="0" smtClean="0"/>
              <a:t>paid for </a:t>
            </a:r>
            <a:r>
              <a:rPr lang="en-IN" sz="2000" dirty="0"/>
              <a:t>mitigation activities, but contingency activities are part of the impact. For example</a:t>
            </a:r>
            <a:r>
              <a:rPr lang="en-IN" sz="2000" dirty="0" smtClean="0"/>
              <a:t>, you </a:t>
            </a:r>
            <a:r>
              <a:rPr lang="en-IN" sz="2000" dirty="0"/>
              <a:t>might believe that downtime due to popularity is 35 </a:t>
            </a:r>
            <a:r>
              <a:rPr lang="en-IN" sz="2000" dirty="0" smtClean="0"/>
              <a:t>present </a:t>
            </a:r>
            <a:r>
              <a:rPr lang="en-IN" sz="2000" dirty="0"/>
              <a:t>likely, and the impact </a:t>
            </a:r>
            <a:r>
              <a:rPr lang="en-IN" sz="2000" dirty="0" smtClean="0"/>
              <a:t>is three </a:t>
            </a:r>
            <a:r>
              <a:rPr lang="en-IN" sz="2000" dirty="0"/>
              <a:t>days of additional programmer time and $20,000 for bandwidth, colocation fees</a:t>
            </a:r>
            <a:r>
              <a:rPr lang="en-IN" sz="2000" dirty="0" smtClean="0"/>
              <a:t>, and </a:t>
            </a:r>
            <a:r>
              <a:rPr lang="en-IN" sz="2000" dirty="0"/>
              <a:t>new equipment. Your total risk exposure is $7,000 and one day.</a:t>
            </a:r>
          </a:p>
        </p:txBody>
      </p:sp>
    </p:spTree>
    <p:extLst>
      <p:ext uri="{BB962C8B-B14F-4D97-AF65-F5344CB8AC3E}">
        <p14:creationId xmlns:p14="http://schemas.microsoft.com/office/powerpoint/2010/main" val="288019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VISION:</a:t>
            </a:r>
          </a:p>
          <a:p>
            <a:pPr marL="0" indent="0">
              <a:buNone/>
            </a:pPr>
            <a:r>
              <a:rPr lang="en-IN" sz="2400" dirty="0" smtClean="0"/>
              <a:t>“Our </a:t>
            </a:r>
            <a:r>
              <a:rPr lang="en-IN" sz="2400" dirty="0"/>
              <a:t>vision is to serve customers </a:t>
            </a:r>
            <a:r>
              <a:rPr lang="en-IN" sz="2400" dirty="0" smtClean="0"/>
              <a:t>while maximizing </a:t>
            </a:r>
            <a:r>
              <a:rPr lang="en-IN" sz="2400" dirty="0"/>
              <a:t>stakeholder value and upholding the family values of our employees</a:t>
            </a:r>
            <a:r>
              <a:rPr lang="en-IN" sz="2400" dirty="0" smtClean="0"/>
              <a:t>.”</a:t>
            </a:r>
          </a:p>
          <a:p>
            <a:pPr marL="0" indent="0">
              <a:buNone/>
            </a:pPr>
            <a:r>
              <a:rPr lang="en-IN" sz="2400" b="1" dirty="0"/>
              <a:t>Where Visions Come From</a:t>
            </a:r>
          </a:p>
          <a:p>
            <a:pPr marL="0" indent="0">
              <a:buNone/>
            </a:pPr>
            <a:r>
              <a:rPr lang="en-IN" sz="2400" dirty="0"/>
              <a:t>Sometimes the vision for a project strikes as a single, compelling idea. One person gets a </a:t>
            </a:r>
            <a:r>
              <a:rPr lang="en-IN" sz="2400" dirty="0" smtClean="0"/>
              <a:t>bright idea</a:t>
            </a:r>
            <a:r>
              <a:rPr lang="en-IN" sz="2400" dirty="0"/>
              <a:t>, evangelizes it, and gets approval to pursue it. This person is a visionary.</a:t>
            </a:r>
          </a:p>
          <a:p>
            <a:pPr marL="0" indent="0">
              <a:buNone/>
            </a:pPr>
            <a:r>
              <a:rPr lang="en-IN" sz="2400" dirty="0"/>
              <a:t>More often, the vision isn’t so clear. There are multiple visionaries, each with their own </a:t>
            </a:r>
            <a:r>
              <a:rPr lang="en-IN" sz="2400" dirty="0" smtClean="0"/>
              <a:t>unique idea </a:t>
            </a:r>
            <a:r>
              <a:rPr lang="en-IN" sz="2400" dirty="0"/>
              <a:t>of what the project should deliver.</a:t>
            </a:r>
          </a:p>
          <a:p>
            <a:pPr marL="0" indent="0">
              <a:buNone/>
            </a:pPr>
            <a:r>
              <a:rPr lang="en-IN" sz="2400" dirty="0"/>
              <a:t>Either way, the project needs a single vision. Someone must unify, communicate, and </a:t>
            </a:r>
            <a:r>
              <a:rPr lang="en-IN" sz="2400" dirty="0" smtClean="0"/>
              <a:t>promote the </a:t>
            </a:r>
            <a:r>
              <a:rPr lang="en-IN" sz="2400" dirty="0"/>
              <a:t>vision to the team and to stakeholders. That someone is the product manager.</a:t>
            </a:r>
          </a:p>
        </p:txBody>
      </p:sp>
    </p:spTree>
    <p:extLst>
      <p:ext uri="{BB962C8B-B14F-4D97-AF65-F5344CB8AC3E}">
        <p14:creationId xmlns:p14="http://schemas.microsoft.com/office/powerpoint/2010/main" val="659809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624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Stories</a:t>
            </a:r>
          </a:p>
          <a:p>
            <a:r>
              <a:rPr lang="en-IN" dirty="0"/>
              <a:t>We plan our work in small, customer-centric pieces</a:t>
            </a:r>
            <a:r>
              <a:rPr lang="en-IN" dirty="0" smtClean="0"/>
              <a:t>. Stories </a:t>
            </a:r>
            <a:r>
              <a:rPr lang="en-IN" dirty="0"/>
              <a:t>may be the most misunderstood entity in all </a:t>
            </a:r>
            <a:r>
              <a:rPr lang="en-IN" dirty="0" smtClean="0"/>
              <a:t>of XP</a:t>
            </a:r>
            <a:r>
              <a:rPr lang="en-IN" dirty="0"/>
              <a:t>. They’re not requirements. They’re not use cases. They’re not even narratives. </a:t>
            </a:r>
            <a:r>
              <a:rPr lang="en-IN" dirty="0" smtClean="0"/>
              <a:t>They’re much </a:t>
            </a:r>
            <a:r>
              <a:rPr lang="en-IN" dirty="0"/>
              <a:t>simpler than that</a:t>
            </a:r>
            <a:r>
              <a:rPr lang="en-IN" dirty="0" smtClean="0"/>
              <a:t>. </a:t>
            </a:r>
            <a:endParaRPr lang="en-IN" dirty="0"/>
          </a:p>
          <a:p>
            <a:r>
              <a:rPr lang="en-IN" dirty="0" smtClean="0"/>
              <a:t>Stories are </a:t>
            </a:r>
            <a:r>
              <a:rPr lang="en-IN" dirty="0"/>
              <a:t>for planning. They’re simple one- or two-line descriptions of </a:t>
            </a:r>
            <a:r>
              <a:rPr lang="en-IN" dirty="0" smtClean="0"/>
              <a:t>work the </a:t>
            </a:r>
            <a:r>
              <a:rPr lang="en-IN" dirty="0"/>
              <a:t>team should produce. Alistair Cockburn calls them “promissory notes </a:t>
            </a:r>
            <a:r>
              <a:rPr lang="en-IN" dirty="0" smtClean="0"/>
              <a:t>for future </a:t>
            </a:r>
            <a:r>
              <a:rPr lang="en-IN" dirty="0"/>
              <a:t>conversation.”</a:t>
            </a:r>
          </a:p>
          <a:p>
            <a:r>
              <a:rPr lang="en-IN" dirty="0" smtClean="0"/>
              <a:t>Everything </a:t>
            </a:r>
            <a:r>
              <a:rPr lang="en-IN" dirty="0"/>
              <a:t>that stakeholders want the team to </a:t>
            </a:r>
            <a:r>
              <a:rPr lang="en-IN" dirty="0" smtClean="0"/>
              <a:t>produce should </a:t>
            </a:r>
            <a:r>
              <a:rPr lang="en-IN" dirty="0"/>
              <a:t>have a story, for example:</a:t>
            </a:r>
          </a:p>
          <a:p>
            <a:r>
              <a:rPr lang="en-IN" dirty="0"/>
              <a:t>• “Warehouse inventory report”</a:t>
            </a:r>
          </a:p>
          <a:p>
            <a:r>
              <a:rPr lang="en-IN" dirty="0"/>
              <a:t>• “Full-screen demo option for job fair”</a:t>
            </a:r>
          </a:p>
          <a:p>
            <a:r>
              <a:rPr lang="en-IN" dirty="0"/>
              <a:t>• “TPS report for upcoming investor dog-and-pony show”</a:t>
            </a:r>
          </a:p>
          <a:p>
            <a:r>
              <a:rPr lang="en-IN" dirty="0"/>
              <a:t>• “Customizable corporate branding on user login screen</a:t>
            </a:r>
            <a:r>
              <a:rPr lang="en-IN" dirty="0" smtClean="0"/>
              <a:t>”</a:t>
            </a:r>
          </a:p>
          <a:p>
            <a:r>
              <a:rPr lang="en-IN" dirty="0"/>
              <a:t>This isn’t enough detail for the team to implement and release </a:t>
            </a:r>
            <a:r>
              <a:rPr lang="en-IN" dirty="0" smtClean="0"/>
              <a:t>working software</a:t>
            </a:r>
            <a:r>
              <a:rPr lang="en-IN" dirty="0"/>
              <a:t>, nor is that the intent of stories. A story is a placeholder for a </a:t>
            </a:r>
            <a:r>
              <a:rPr lang="en-IN" dirty="0" smtClean="0"/>
              <a:t>detailed discussion </a:t>
            </a:r>
            <a:r>
              <a:rPr lang="en-IN" dirty="0"/>
              <a:t>about requirements. Customers are responsible for having </a:t>
            </a:r>
            <a:r>
              <a:rPr lang="en-IN" dirty="0" smtClean="0"/>
              <a:t>the requirements </a:t>
            </a:r>
            <a:r>
              <a:rPr lang="en-IN" dirty="0"/>
              <a:t>details available when the rest of the team needs them</a:t>
            </a:r>
            <a:r>
              <a:rPr lang="en-IN" dirty="0" smtClean="0"/>
              <a:t>. </a:t>
            </a:r>
          </a:p>
          <a:p>
            <a:r>
              <a:rPr lang="en-IN" dirty="0"/>
              <a:t>Although stories are short, they still have two important characteristics:</a:t>
            </a:r>
          </a:p>
          <a:p>
            <a:r>
              <a:rPr lang="en-IN" dirty="0"/>
              <a:t>1. Stories represent customer </a:t>
            </a:r>
            <a:r>
              <a:rPr lang="en-IN" dirty="0" err="1"/>
              <a:t>valueand</a:t>
            </a:r>
            <a:r>
              <a:rPr lang="en-IN" dirty="0"/>
              <a:t> are written in the customers’ terminology. (The best</a:t>
            </a:r>
          </a:p>
          <a:p>
            <a:r>
              <a:rPr lang="en-IN" dirty="0"/>
              <a:t>stories are actually written by customers.) They describe an end-result that the customer</a:t>
            </a:r>
          </a:p>
          <a:p>
            <a:r>
              <a:rPr lang="en-IN" dirty="0"/>
              <a:t>values, not implementation details.</a:t>
            </a:r>
          </a:p>
          <a:p>
            <a:r>
              <a:rPr lang="en-IN" dirty="0"/>
              <a:t>2. Stories have clear completion criteria. Customers can describe an objective test that would</a:t>
            </a:r>
          </a:p>
          <a:p>
            <a:r>
              <a:rPr lang="en-IN" dirty="0"/>
              <a:t>allow programmers to tell when they’ve successfully implemented the story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984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624"/>
            <a:ext cx="91440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following examples are </a:t>
            </a:r>
            <a:r>
              <a:rPr lang="en-IN" dirty="0" err="1"/>
              <a:t>notstories</a:t>
            </a:r>
            <a:r>
              <a:rPr lang="en-IN" dirty="0"/>
              <a:t>:</a:t>
            </a:r>
          </a:p>
          <a:p>
            <a:r>
              <a:rPr lang="en-IN" dirty="0"/>
              <a:t>• “Automate integration build” does not represent customer value.</a:t>
            </a:r>
          </a:p>
          <a:p>
            <a:r>
              <a:rPr lang="en-IN" dirty="0"/>
              <a:t>• “Deploy to staging server outside the firewall” describes implementation details rather</a:t>
            </a:r>
          </a:p>
          <a:p>
            <a:r>
              <a:rPr lang="en-IN" dirty="0"/>
              <a:t>than an end-result, and it doesn’t use customer terminology. “Provide demo that customer</a:t>
            </a:r>
          </a:p>
          <a:p>
            <a:r>
              <a:rPr lang="en-IN" dirty="0"/>
              <a:t>review board can use” would be better.</a:t>
            </a:r>
          </a:p>
          <a:p>
            <a:r>
              <a:rPr lang="en-IN" dirty="0"/>
              <a:t>• “Improve performance” has no clear completion criteria. Similarly, “Make it fast enough</a:t>
            </a:r>
          </a:p>
          <a:p>
            <a:r>
              <a:rPr lang="en-IN" dirty="0"/>
              <a:t>for my boss to be happy” lacks </a:t>
            </a:r>
            <a:r>
              <a:rPr lang="en-IN" dirty="0" smtClean="0"/>
              <a:t>objective completion </a:t>
            </a:r>
            <a:r>
              <a:rPr lang="en-IN" dirty="0"/>
              <a:t>criteria. “Searches complete within</a:t>
            </a:r>
          </a:p>
          <a:p>
            <a:r>
              <a:rPr lang="en-IN" dirty="0"/>
              <a:t>one second” is better</a:t>
            </a:r>
            <a:r>
              <a:rPr lang="en-IN" dirty="0" smtClean="0"/>
              <a:t>.</a:t>
            </a:r>
          </a:p>
          <a:p>
            <a:r>
              <a:rPr lang="en-IN" sz="2000" b="1" dirty="0" smtClean="0"/>
              <a:t>Story Cards</a:t>
            </a:r>
          </a:p>
          <a:p>
            <a:r>
              <a:rPr lang="en-IN" dirty="0" smtClean="0"/>
              <a:t>Write </a:t>
            </a:r>
            <a:r>
              <a:rPr lang="en-IN" dirty="0"/>
              <a:t>stories on index cards</a:t>
            </a:r>
            <a:r>
              <a:rPr lang="en-IN" dirty="0" smtClean="0"/>
              <a:t>.</a:t>
            </a:r>
          </a:p>
          <a:p>
            <a:r>
              <a:rPr lang="en-IN" dirty="0"/>
              <a:t>During release planning, customers and stakeholders gather around a big </a:t>
            </a:r>
            <a:r>
              <a:rPr lang="en-IN" dirty="0" smtClean="0"/>
              <a:t>table to </a:t>
            </a:r>
            <a:r>
              <a:rPr lang="en-IN" dirty="0"/>
              <a:t>select stories for the next release. It’s a difficult process of </a:t>
            </a:r>
            <a:r>
              <a:rPr lang="en-IN" dirty="0" smtClean="0"/>
              <a:t>balancing competing </a:t>
            </a:r>
            <a:r>
              <a:rPr lang="en-IN" dirty="0"/>
              <a:t>desires. Index cards help prevent these disputes by </a:t>
            </a:r>
            <a:r>
              <a:rPr lang="en-IN" dirty="0" smtClean="0"/>
              <a:t>visually showing </a:t>
            </a:r>
            <a:r>
              <a:rPr lang="en-IN" dirty="0"/>
              <a:t>priorities, making the scope of the work more clear, and </a:t>
            </a:r>
            <a:r>
              <a:rPr lang="en-IN" dirty="0" smtClean="0"/>
              <a:t>directing conflicts </a:t>
            </a:r>
            <a:r>
              <a:rPr lang="en-IN" dirty="0"/>
              <a:t>toward the plan rather than toward </a:t>
            </a:r>
            <a:r>
              <a:rPr lang="en-IN" dirty="0" smtClean="0"/>
              <a:t>personalities.</a:t>
            </a:r>
          </a:p>
          <a:p>
            <a:r>
              <a:rPr lang="en-IN" dirty="0"/>
              <a:t>Story cards also form an essential part of an informative workspace. After the</a:t>
            </a:r>
          </a:p>
          <a:p>
            <a:r>
              <a:rPr lang="en-IN" dirty="0"/>
              <a:t>planning meeting, move the cards to the release planning board—a big, </a:t>
            </a:r>
            <a:r>
              <a:rPr lang="en-IN" dirty="0" err="1"/>
              <a:t>sixfoot</a:t>
            </a:r>
            <a:r>
              <a:rPr lang="en-IN" dirty="0"/>
              <a:t> whiteboard, placed prominently in the team’s open </a:t>
            </a:r>
            <a:r>
              <a:rPr lang="en-IN" dirty="0" smtClean="0"/>
              <a:t>workspace. </a:t>
            </a:r>
            <a:r>
              <a:rPr lang="en-IN" dirty="0"/>
              <a:t>You can post hundreds of cards and still see them all clearly. </a:t>
            </a:r>
            <a:r>
              <a:rPr lang="en-IN" dirty="0" smtClean="0"/>
              <a:t>For each </a:t>
            </a:r>
            <a:r>
              <a:rPr lang="en-IN" dirty="0"/>
              <a:t>iteration, place the story cards to finish during the iteration on the</a:t>
            </a:r>
          </a:p>
          <a:p>
            <a:r>
              <a:rPr lang="en-IN" dirty="0"/>
              <a:t>iteration planning </a:t>
            </a:r>
            <a:r>
              <a:rPr lang="en-IN" dirty="0" smtClean="0"/>
              <a:t>board.</a:t>
            </a:r>
          </a:p>
          <a:p>
            <a:r>
              <a:rPr lang="en-IN" dirty="0"/>
              <a:t>Index cards also help you be responsive </a:t>
            </a:r>
            <a:r>
              <a:rPr lang="en-IN" dirty="0" smtClean="0"/>
              <a:t>to stakeholders</a:t>
            </a:r>
            <a:r>
              <a:rPr lang="en-IN" dirty="0"/>
              <a:t>. When you talk with a stakeholder and</a:t>
            </a:r>
          </a:p>
          <a:p>
            <a:r>
              <a:rPr lang="en-IN" dirty="0"/>
              <a:t>she has a suggestion, invite her to write it down </a:t>
            </a:r>
            <a:r>
              <a:rPr lang="en-IN" dirty="0" smtClean="0"/>
              <a:t>on a </a:t>
            </a:r>
            <a:r>
              <a:rPr lang="en-IN" dirty="0"/>
              <a:t>blank index card</a:t>
            </a:r>
            <a:r>
              <a:rPr lang="en-IN" dirty="0" smtClean="0"/>
              <a:t>. Afterward</a:t>
            </a:r>
            <a:r>
              <a:rPr lang="en-IN" dirty="0"/>
              <a:t>, take </a:t>
            </a:r>
            <a:r>
              <a:rPr lang="en-IN" dirty="0" smtClean="0"/>
              <a:t>the stakeholder </a:t>
            </a:r>
            <a:r>
              <a:rPr lang="en-IN" dirty="0"/>
              <a:t>and her card to the product manager</a:t>
            </a:r>
            <a:r>
              <a:rPr lang="en-IN" dirty="0" smtClean="0"/>
              <a:t>. They </a:t>
            </a:r>
            <a:r>
              <a:rPr lang="en-IN" dirty="0"/>
              <a:t>can walk over to the release planning board and discuss the story’s place in the </a:t>
            </a:r>
            <a:r>
              <a:rPr lang="en-IN" dirty="0" smtClean="0"/>
              <a:t>overall vision</a:t>
            </a:r>
            <a:r>
              <a:rPr lang="en-IN" dirty="0"/>
              <a:t>. Again, physical cards focus the discussion on relative priorities rather than </a:t>
            </a:r>
            <a:r>
              <a:rPr lang="en-IN" dirty="0" smtClean="0"/>
              <a:t>on contentious </a:t>
            </a:r>
            <a:r>
              <a:rPr lang="en-IN" dirty="0"/>
              <a:t>“approved/disapproved” decisions.</a:t>
            </a:r>
          </a:p>
        </p:txBody>
      </p:sp>
    </p:spTree>
    <p:extLst>
      <p:ext uri="{BB962C8B-B14F-4D97-AF65-F5344CB8AC3E}">
        <p14:creationId xmlns:p14="http://schemas.microsoft.com/office/powerpoint/2010/main" val="3712105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624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If the product manager and stakeholder decide to add the story to the </a:t>
            </a:r>
            <a:r>
              <a:rPr lang="en-IN" dirty="0" smtClean="0"/>
              <a:t>release plan</a:t>
            </a:r>
            <a:r>
              <a:rPr lang="en-IN" dirty="0"/>
              <a:t>, they can take it to the programmers right away. A brief discussion </a:t>
            </a:r>
            <a:r>
              <a:rPr lang="en-IN" dirty="0" smtClean="0"/>
              <a:t>allows the </a:t>
            </a:r>
            <a:r>
              <a:rPr lang="en-IN" dirty="0"/>
              <a:t>programmers to estimate the story. Developers write their </a:t>
            </a:r>
            <a:r>
              <a:rPr lang="en-IN" dirty="0" smtClean="0"/>
              <a:t>estimate—and possibly </a:t>
            </a:r>
            <a:r>
              <a:rPr lang="en-IN" dirty="0"/>
              <a:t>a few notes—on the card, and then the </a:t>
            </a:r>
            <a:r>
              <a:rPr lang="en-IN" dirty="0" smtClean="0"/>
              <a:t>stakeholder </a:t>
            </a:r>
            <a:r>
              <a:rPr lang="en-IN" dirty="0"/>
              <a:t>and </a:t>
            </a:r>
            <a:r>
              <a:rPr lang="en-IN" dirty="0" smtClean="0"/>
              <a:t>product manager </a:t>
            </a:r>
            <a:r>
              <a:rPr lang="en-IN" dirty="0"/>
              <a:t>place the card into the release plan</a:t>
            </a:r>
            <a:r>
              <a:rPr lang="en-IN" dirty="0" smtClean="0"/>
              <a:t>.</a:t>
            </a:r>
          </a:p>
          <a:p>
            <a:r>
              <a:rPr lang="en-IN" dirty="0"/>
              <a:t>Physical index cards enable these ways of </a:t>
            </a:r>
            <a:r>
              <a:rPr lang="en-IN" dirty="0" smtClean="0"/>
              <a:t>working in </a:t>
            </a:r>
            <a:r>
              <a:rPr lang="en-IN" dirty="0"/>
              <a:t>a very easy and natural way that’s </a:t>
            </a:r>
            <a:r>
              <a:rPr lang="en-IN" dirty="0" smtClean="0"/>
              <a:t>surprisingly difficult </a:t>
            </a:r>
            <a:r>
              <a:rPr lang="en-IN" dirty="0"/>
              <a:t>to replicate with computerized tools.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45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552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/>
              <a:t>Identifying the </a:t>
            </a:r>
            <a:r>
              <a:rPr lang="en-IN" sz="2400" b="1" dirty="0" smtClean="0"/>
              <a:t>Vision</a:t>
            </a:r>
          </a:p>
          <a:p>
            <a:pPr marL="0" indent="0">
              <a:buNone/>
            </a:pPr>
            <a:r>
              <a:rPr lang="en-IN" sz="2400" dirty="0"/>
              <a:t>If you only have one visionary, the best approach is to have that visionary act as </a:t>
            </a:r>
            <a:r>
              <a:rPr lang="en-IN" sz="2400" dirty="0" smtClean="0"/>
              <a:t>product manager</a:t>
            </a:r>
            <a:r>
              <a:rPr lang="en-IN" sz="2400" dirty="0"/>
              <a:t>. This reduces the possibility of any telephone-game confusion. As long as the </a:t>
            </a:r>
            <a:r>
              <a:rPr lang="en-IN" sz="2400" dirty="0" smtClean="0"/>
              <a:t>vision is </a:t>
            </a:r>
            <a:r>
              <a:rPr lang="en-IN" sz="2400" dirty="0"/>
              <a:t>both worthwhile and achievable, the visionary’s day-to-day </a:t>
            </a:r>
            <a:r>
              <a:rPr lang="en-IN" sz="2400" dirty="0" smtClean="0"/>
              <a:t> involvement </a:t>
            </a:r>
            <a:r>
              <a:rPr lang="en-IN" sz="2400" dirty="0"/>
              <a:t>as </a:t>
            </a:r>
            <a:r>
              <a:rPr lang="en-IN" sz="2400" dirty="0" smtClean="0"/>
              <a:t>product manager </a:t>
            </a:r>
            <a:r>
              <a:rPr lang="en-IN" sz="2400" dirty="0"/>
              <a:t>greatly improves the project’s chances of delivering an impressive product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IN" sz="2400" dirty="0"/>
              <a:t>If the visionary isn’t available to participate fully, as is often the case, someone else must </a:t>
            </a:r>
            <a:r>
              <a:rPr lang="en-IN" sz="2400" dirty="0" smtClean="0"/>
              <a:t>be the </a:t>
            </a:r>
            <a:r>
              <a:rPr lang="en-IN" sz="2400" dirty="0"/>
              <a:t>product manager.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Frequently, a project will have multiple visionaries. This is particularly common in </a:t>
            </a:r>
            <a:r>
              <a:rPr lang="en-IN" sz="2400" dirty="0" smtClean="0"/>
              <a:t>custom software </a:t>
            </a:r>
            <a:r>
              <a:rPr lang="en-IN" sz="2400" dirty="0"/>
              <a:t>development. If this is the case on your project, you need to help the </a:t>
            </a:r>
            <a:r>
              <a:rPr lang="en-IN" sz="2400" dirty="0" smtClean="0"/>
              <a:t>visionaries combine </a:t>
            </a:r>
            <a:r>
              <a:rPr lang="en-IN" sz="2400" dirty="0"/>
              <a:t>their ideas into a single, cohesive vision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IN" sz="2400" dirty="0"/>
              <a:t> Rather than being a visionary himself, the product manager</a:t>
            </a:r>
          </a:p>
          <a:p>
            <a:pPr marL="0" indent="0">
              <a:buNone/>
            </a:pPr>
            <a:r>
              <a:rPr lang="en-IN" sz="2400" dirty="0" err="1"/>
              <a:t>facilitatesdiscussion</a:t>
            </a:r>
            <a:r>
              <a:rPr lang="en-IN" sz="2400" dirty="0"/>
              <a:t> between multiple visionaries. The best person for the job is one who understands the business well, already knows each of the visionaries, and has political </a:t>
            </a:r>
            <a:r>
              <a:rPr lang="en-IN" sz="2400" dirty="0" smtClean="0"/>
              <a:t>savvy and </a:t>
            </a:r>
            <a:r>
              <a:rPr lang="en-IN" sz="2400" dirty="0"/>
              <a:t>good facilitation skills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7960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Documenting the </a:t>
            </a:r>
            <a:r>
              <a:rPr lang="en-IN" sz="2400" b="1" dirty="0" smtClean="0"/>
              <a:t>Vision</a:t>
            </a:r>
          </a:p>
          <a:p>
            <a:pPr marL="0" indent="0">
              <a:buNone/>
            </a:pPr>
            <a:r>
              <a:rPr lang="en-IN" sz="2400" dirty="0"/>
              <a:t>After you’ve worked with visionaries to create a cohesive vision, document it in a </a:t>
            </a:r>
            <a:r>
              <a:rPr lang="en-IN" sz="2400" dirty="0" smtClean="0"/>
              <a:t>vision statement</a:t>
            </a:r>
            <a:r>
              <a:rPr lang="en-IN" sz="2400" dirty="0"/>
              <a:t>. It’s best to do this collaboratively, as doing so will reveal areas of disagreement </a:t>
            </a:r>
            <a:r>
              <a:rPr lang="en-IN" sz="2400" dirty="0" smtClean="0"/>
              <a:t>and confusion</a:t>
            </a:r>
            <a:r>
              <a:rPr lang="en-IN" sz="2400" dirty="0"/>
              <a:t>. Without a vision statement, it’s all too easy to gloss over </a:t>
            </a:r>
            <a:r>
              <a:rPr lang="en-IN" sz="2400" dirty="0" smtClean="0"/>
              <a:t>disagreements </a:t>
            </a:r>
            <a:r>
              <a:rPr lang="en-IN" sz="2400" dirty="0"/>
              <a:t>and end </a:t>
            </a:r>
            <a:r>
              <a:rPr lang="en-IN" sz="2400" dirty="0" smtClean="0"/>
              <a:t>up with </a:t>
            </a:r>
            <a:r>
              <a:rPr lang="en-IN" sz="2400" dirty="0"/>
              <a:t>an unsatisfactory product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IN" sz="2400" dirty="0"/>
              <a:t>Once created, the vision statement will help you maintain and promote the vision. It will </a:t>
            </a:r>
            <a:r>
              <a:rPr lang="en-IN" sz="2400" dirty="0" smtClean="0"/>
              <a:t>act as </a:t>
            </a:r>
            <a:r>
              <a:rPr lang="en-IN" sz="2400" dirty="0"/>
              <a:t>a vehicle for discussions about the vision and a </a:t>
            </a:r>
            <a:r>
              <a:rPr lang="en-IN" sz="2400" dirty="0" smtClean="0"/>
              <a:t>touch point </a:t>
            </a:r>
            <a:r>
              <a:rPr lang="en-IN" sz="2400" dirty="0"/>
              <a:t>to remind stakeholders why </a:t>
            </a:r>
            <a:r>
              <a:rPr lang="en-IN" sz="2400" dirty="0" smtClean="0"/>
              <a:t>the project </a:t>
            </a:r>
            <a:r>
              <a:rPr lang="en-IN" sz="2400" dirty="0"/>
              <a:t>is valuable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IN" sz="2400" dirty="0" smtClean="0"/>
              <a:t>The </a:t>
            </a:r>
            <a:r>
              <a:rPr lang="en-IN" sz="2400" dirty="0"/>
              <a:t>vision statement should be a </a:t>
            </a:r>
            <a:r>
              <a:rPr lang="en-IN" sz="2400" dirty="0" smtClean="0"/>
              <a:t>living document</a:t>
            </a:r>
            <a:r>
              <a:rPr lang="en-IN" sz="2400" dirty="0"/>
              <a:t>: the product </a:t>
            </a:r>
            <a:r>
              <a:rPr lang="en-IN" sz="2400" dirty="0" smtClean="0"/>
              <a:t>manager should </a:t>
            </a:r>
            <a:r>
              <a:rPr lang="en-IN" sz="2400" dirty="0"/>
              <a:t>review it on a regular basis and make improvements. However, as a </a:t>
            </a:r>
            <a:r>
              <a:rPr lang="en-IN" sz="2400" dirty="0" smtClean="0"/>
              <a:t>fundamental statement </a:t>
            </a:r>
            <a:r>
              <a:rPr lang="en-IN" sz="2400" dirty="0"/>
              <a:t>of the project’s purpose, it may not change much.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0212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How to Create a Vision </a:t>
            </a:r>
            <a:r>
              <a:rPr lang="en-IN" sz="2400" b="1" dirty="0" smtClean="0"/>
              <a:t>Statement</a:t>
            </a:r>
          </a:p>
          <a:p>
            <a:pPr marL="0" indent="0">
              <a:buNone/>
            </a:pPr>
            <a:r>
              <a:rPr lang="en-IN" sz="2400" dirty="0"/>
              <a:t>The vision statement documents three things</a:t>
            </a:r>
            <a:r>
              <a:rPr lang="en-IN" sz="2400" dirty="0" smtClean="0"/>
              <a:t>:</a:t>
            </a:r>
          </a:p>
          <a:p>
            <a:pPr marL="0" indent="0">
              <a:buNone/>
            </a:pPr>
            <a:r>
              <a:rPr lang="en-IN" sz="2400" dirty="0" smtClean="0"/>
              <a:t>What the </a:t>
            </a:r>
            <a:r>
              <a:rPr lang="en-IN" sz="2400" dirty="0"/>
              <a:t>project should accomplish,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Why it is valuable</a:t>
            </a:r>
            <a:r>
              <a:rPr lang="en-IN" sz="2400" dirty="0"/>
              <a:t>, and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The </a:t>
            </a:r>
            <a:r>
              <a:rPr lang="en-IN" sz="2400" dirty="0"/>
              <a:t>project’s success </a:t>
            </a:r>
            <a:r>
              <a:rPr lang="en-IN" sz="2400" dirty="0" smtClean="0"/>
              <a:t>criteria</a:t>
            </a:r>
          </a:p>
          <a:p>
            <a:pPr marL="0" indent="0">
              <a:buNone/>
            </a:pPr>
            <a:r>
              <a:rPr lang="en-IN" sz="2400" dirty="0" smtClean="0"/>
              <a:t>The </a:t>
            </a:r>
            <a:r>
              <a:rPr lang="en-IN" sz="2400" dirty="0"/>
              <a:t>vision statement is a </a:t>
            </a:r>
            <a:r>
              <a:rPr lang="en-IN" sz="2400" dirty="0" smtClean="0"/>
              <a:t>clear </a:t>
            </a:r>
            <a:r>
              <a:rPr lang="en-IN" sz="2400" dirty="0"/>
              <a:t>and simple way of describing why the </a:t>
            </a:r>
            <a:r>
              <a:rPr lang="en-IN" sz="2400" dirty="0" smtClean="0"/>
              <a:t>project deserves </a:t>
            </a:r>
            <a:r>
              <a:rPr lang="en-IN" sz="2400" dirty="0"/>
              <a:t>to exist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IN" sz="2400" b="1" dirty="0"/>
              <a:t>In the first </a:t>
            </a:r>
            <a:r>
              <a:rPr lang="en-IN" sz="2400" b="1" dirty="0" smtClean="0"/>
              <a:t>section—what the </a:t>
            </a:r>
            <a:r>
              <a:rPr lang="en-IN" sz="2400" b="1" dirty="0"/>
              <a:t>project should accomplish</a:t>
            </a:r>
            <a:r>
              <a:rPr lang="en-IN" sz="2400" dirty="0"/>
              <a:t>—describe </a:t>
            </a:r>
            <a:r>
              <a:rPr lang="en-IN" sz="2400" dirty="0" smtClean="0"/>
              <a:t>the problem </a:t>
            </a:r>
            <a:r>
              <a:rPr lang="en-IN" sz="2400" dirty="0"/>
              <a:t>or opportunity that the project will address, expressed as an end result. Be specific</a:t>
            </a:r>
            <a:r>
              <a:rPr lang="en-IN" sz="2400" dirty="0" smtClean="0"/>
              <a:t>, but </a:t>
            </a:r>
            <a:r>
              <a:rPr lang="en-IN" sz="2400" dirty="0"/>
              <a:t>not prescriptive. Leave room for the team to work out the details.</a:t>
            </a:r>
          </a:p>
          <a:p>
            <a:pPr marL="0" indent="0">
              <a:buNone/>
            </a:pPr>
            <a:r>
              <a:rPr lang="en-IN" sz="2400" dirty="0"/>
              <a:t>Here is a real vision statement describing “Sasquatch,” a product developed by </a:t>
            </a:r>
            <a:r>
              <a:rPr lang="en-IN" sz="2400" dirty="0" smtClean="0"/>
              <a:t>two entrepreneurs </a:t>
            </a:r>
            <a:r>
              <a:rPr lang="en-IN" sz="2400" dirty="0"/>
              <a:t>who started a new company</a:t>
            </a:r>
            <a:r>
              <a:rPr lang="en-IN" sz="2400" dirty="0" smtClean="0"/>
              <a:t>:</a:t>
            </a:r>
          </a:p>
          <a:p>
            <a:pPr marL="0" indent="0">
              <a:buNone/>
            </a:pPr>
            <a:r>
              <a:rPr lang="en-IN" sz="2400" dirty="0"/>
              <a:t>Sasquatch helps teams collaborate over long distance. It enables the high-quality </a:t>
            </a:r>
            <a:r>
              <a:rPr lang="en-IN" sz="2400" dirty="0" smtClean="0"/>
              <a:t>team dynamics </a:t>
            </a:r>
            <a:r>
              <a:rPr lang="en-IN" sz="2400" dirty="0"/>
              <a:t>that occur when teams gather around a table and use index cards </a:t>
            </a:r>
            <a:r>
              <a:rPr lang="en-IN" sz="2400" dirty="0" smtClean="0"/>
              <a:t>to brainstorm</a:t>
            </a:r>
            <a:r>
              <a:rPr lang="en-IN" sz="2400" dirty="0"/>
              <a:t>, prioritize, and reflect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4385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Sasquatch’s focus is </a:t>
            </a:r>
            <a:r>
              <a:rPr lang="en-IN" sz="2400" dirty="0" smtClean="0"/>
              <a:t>collaboration and </a:t>
            </a:r>
            <a:r>
              <a:rPr lang="en-IN" sz="2400" dirty="0"/>
              <a:t>simplicity. It is not a project management tool</a:t>
            </a:r>
            <a:r>
              <a:rPr lang="en-IN" sz="2400" dirty="0" smtClean="0"/>
              <a:t>, a </a:t>
            </a:r>
            <a:r>
              <a:rPr lang="en-IN" sz="2400" dirty="0"/>
              <a:t>tracking tool, or a retrospectives tool. Instead, it is a free-form sandbox that </a:t>
            </a:r>
            <a:r>
              <a:rPr lang="en-IN" sz="2400" dirty="0" smtClean="0"/>
              <a:t>can fulfil </a:t>
            </a:r>
            <a:r>
              <a:rPr lang="en-IN" sz="2400" dirty="0"/>
              <a:t>any of these purposes. Sasquatch assumes that participants are </a:t>
            </a:r>
            <a:r>
              <a:rPr lang="en-IN" sz="2400" dirty="0" smtClean="0"/>
              <a:t>well-meaning and </a:t>
            </a:r>
            <a:r>
              <a:rPr lang="en-IN" sz="2400" dirty="0"/>
              <a:t>create their own rules. It does not incorporate mechanisms to enforce </a:t>
            </a:r>
            <a:r>
              <a:rPr lang="en-IN" sz="2400" dirty="0" smtClean="0"/>
              <a:t>particular behaviours </a:t>
            </a:r>
            <a:r>
              <a:rPr lang="en-IN" sz="2400" dirty="0"/>
              <a:t>among participants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IN" sz="2400" dirty="0"/>
              <a:t>Sasquatch exudes quality. Customers find it a joy to use, although they would </a:t>
            </a:r>
            <a:r>
              <a:rPr lang="en-IN" sz="2400" dirty="0" smtClean="0"/>
              <a:t>be hard-pressed </a:t>
            </a:r>
            <a:r>
              <a:rPr lang="en-IN" sz="2400" dirty="0"/>
              <a:t>to say why. It is full of small touches that make the experience </a:t>
            </a:r>
            <a:r>
              <a:rPr lang="en-IN" sz="2400" dirty="0" smtClean="0"/>
              <a:t>more enjoyable. </a:t>
            </a:r>
          </a:p>
          <a:p>
            <a:pPr marL="0" indent="0">
              <a:buNone/>
            </a:pPr>
            <a:r>
              <a:rPr lang="en-IN" sz="2400" dirty="0" smtClean="0"/>
              <a:t>Collaboration</a:t>
            </a:r>
            <a:r>
              <a:rPr lang="en-IN" sz="2400" dirty="0"/>
              <a:t>, simplicity, and quality take precedence over breadth of features</a:t>
            </a:r>
            <a:r>
              <a:rPr lang="en-IN" sz="2400" dirty="0" smtClean="0"/>
              <a:t>. Sasquatch </a:t>
            </a:r>
            <a:r>
              <a:rPr lang="en-IN" sz="2400" dirty="0"/>
              <a:t>development focuses on polishing existing features to a high gloss </a:t>
            </a:r>
            <a:r>
              <a:rPr lang="en-IN" sz="2400" dirty="0" smtClean="0"/>
              <a:t>before adding </a:t>
            </a:r>
            <a:r>
              <a:rPr lang="en-IN" sz="2400" dirty="0"/>
              <a:t>new ones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0182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In </a:t>
            </a:r>
            <a:r>
              <a:rPr lang="en-IN" sz="2400" b="1" dirty="0"/>
              <a:t>the second section, describe </a:t>
            </a:r>
            <a:r>
              <a:rPr lang="en-IN" sz="2400" b="1" dirty="0" smtClean="0"/>
              <a:t>why the </a:t>
            </a:r>
            <a:r>
              <a:rPr lang="en-IN" sz="2400" b="1" dirty="0"/>
              <a:t>project is </a:t>
            </a:r>
            <a:r>
              <a:rPr lang="en-IN" sz="2400" b="1" dirty="0" smtClean="0"/>
              <a:t>valuable</a:t>
            </a:r>
          </a:p>
          <a:p>
            <a:pPr marL="0" indent="0">
              <a:buNone/>
            </a:pPr>
            <a:r>
              <a:rPr lang="en-IN" sz="2400" dirty="0"/>
              <a:t>Sasquatch is valuable to our customers because long-distance collaboration is </a:t>
            </a:r>
            <a:r>
              <a:rPr lang="en-IN" sz="2400" dirty="0" smtClean="0"/>
              <a:t>so difficult </a:t>
            </a:r>
            <a:r>
              <a:rPr lang="en-IN" sz="2400" dirty="0"/>
              <a:t>without it. </a:t>
            </a:r>
            <a:r>
              <a:rPr lang="en-IN" sz="2400" dirty="0" smtClean="0"/>
              <a:t>Even </a:t>
            </a:r>
            <a:r>
              <a:rPr lang="en-IN" sz="2400" dirty="0"/>
              <a:t>with desktop sharing tools, one person becomes </a:t>
            </a:r>
            <a:r>
              <a:rPr lang="en-IN" sz="2400" dirty="0" smtClean="0"/>
              <a:t>the bottleneck </a:t>
            </a:r>
            <a:r>
              <a:rPr lang="en-IN" sz="2400" dirty="0"/>
              <a:t>for all discussion.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Teams </a:t>
            </a:r>
            <a:r>
              <a:rPr lang="en-IN" sz="2400" dirty="0"/>
              <a:t>used to the power of gathering around a </a:t>
            </a:r>
            <a:r>
              <a:rPr lang="en-IN" sz="2400" dirty="0" smtClean="0"/>
              <a:t>table chafe </a:t>
            </a:r>
            <a:r>
              <a:rPr lang="en-IN" sz="2400" dirty="0"/>
              <a:t>at these restrictions. Sasquatch gives everyone an opportunity to participate. </a:t>
            </a:r>
            <a:r>
              <a:rPr lang="en-IN" sz="2400" dirty="0" smtClean="0"/>
              <a:t>It makes </a:t>
            </a:r>
            <a:r>
              <a:rPr lang="en-IN" sz="2400" dirty="0"/>
              <a:t>long-distance collaboration effective and even enjoyable</a:t>
            </a:r>
            <a:r>
              <a:rPr lang="en-IN" sz="2400" dirty="0" smtClean="0"/>
              <a:t>. </a:t>
            </a:r>
          </a:p>
          <a:p>
            <a:pPr marL="0" indent="0">
              <a:buNone/>
            </a:pPr>
            <a:r>
              <a:rPr lang="en-IN" sz="2400" dirty="0" smtClean="0"/>
              <a:t>Sasquatch </a:t>
            </a:r>
            <a:r>
              <a:rPr lang="en-IN" sz="2400" dirty="0"/>
              <a:t>is valuable to us because it gives us an opportunity to create </a:t>
            </a:r>
            <a:r>
              <a:rPr lang="en-IN" sz="2400" dirty="0" smtClean="0"/>
              <a:t>an entrepreneurial </a:t>
            </a:r>
            <a:r>
              <a:rPr lang="en-IN" sz="2400" dirty="0"/>
              <a:t>product. Sasquatch’s success will allow us to form our own </a:t>
            </a:r>
            <a:r>
              <a:rPr lang="en-IN" sz="2400" dirty="0" smtClean="0"/>
              <a:t>product company </a:t>
            </a:r>
            <a:r>
              <a:rPr lang="en-IN" sz="2400" dirty="0"/>
              <a:t>and make a good living doing work that we love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3141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5527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/>
              <a:t>In the final section, describe the project’s success criteria: </a:t>
            </a:r>
            <a:endParaRPr lang="en-IN" sz="2400" b="1" dirty="0" smtClean="0"/>
          </a:p>
          <a:p>
            <a:pPr marL="0" indent="0" algn="just">
              <a:buNone/>
            </a:pPr>
            <a:r>
              <a:rPr lang="en-IN" sz="2400" dirty="0" smtClean="0"/>
              <a:t>how </a:t>
            </a:r>
            <a:r>
              <a:rPr lang="en-IN" sz="2400" dirty="0"/>
              <a:t>you will know that the </a:t>
            </a:r>
            <a:r>
              <a:rPr lang="en-IN" sz="2400" dirty="0" smtClean="0"/>
              <a:t>project has </a:t>
            </a:r>
            <a:r>
              <a:rPr lang="en-IN" sz="2400" dirty="0"/>
              <a:t>succeeded and when you will decide. Choose concrete, clear, and unambiguous targets:</a:t>
            </a:r>
          </a:p>
          <a:p>
            <a:pPr marL="0" indent="0" algn="just">
              <a:buNone/>
            </a:pPr>
            <a:r>
              <a:rPr lang="en-IN" sz="2400" dirty="0"/>
              <a:t>We will deploy Sasquatch in multiple stages with increasing measures of success </a:t>
            </a:r>
            <a:r>
              <a:rPr lang="en-IN" sz="2400" dirty="0" smtClean="0"/>
              <a:t>at each </a:t>
            </a:r>
            <a:r>
              <a:rPr lang="en-IN" sz="2400" dirty="0"/>
              <a:t>stage.</a:t>
            </a:r>
          </a:p>
          <a:p>
            <a:pPr marL="0" indent="0" algn="just">
              <a:buNone/>
            </a:pPr>
            <a:r>
              <a:rPr lang="en-IN" sz="2400" dirty="0"/>
              <a:t>In the first stage, we will demonstrate a proof-of-concept at a major Agile event. </a:t>
            </a:r>
            <a:r>
              <a:rPr lang="en-IN" sz="2400" dirty="0" smtClean="0"/>
              <a:t>We will </a:t>
            </a:r>
            <a:r>
              <a:rPr lang="en-IN" sz="2400" dirty="0"/>
              <a:t>be successful if we attract a positive response from agile experts</a:t>
            </a:r>
            <a:r>
              <a:rPr lang="en-IN" sz="2400" dirty="0" smtClean="0"/>
              <a:t>. </a:t>
            </a:r>
            <a:endParaRPr lang="en-IN" sz="2400" dirty="0"/>
          </a:p>
          <a:p>
            <a:pPr marL="0" indent="0" algn="just">
              <a:buNone/>
            </a:pPr>
            <a:r>
              <a:rPr lang="en-IN" sz="2400" dirty="0"/>
              <a:t>In the second stage, we will make a Sasquatch beta available for free use. We will </a:t>
            </a:r>
            <a:r>
              <a:rPr lang="en-IN" sz="2400" dirty="0" smtClean="0"/>
              <a:t>be successful </a:t>
            </a:r>
            <a:r>
              <a:rPr lang="en-IN" sz="2400" dirty="0"/>
              <a:t>if at least 10 teams use it on a regular basis for real-world projects </a:t>
            </a:r>
            <a:r>
              <a:rPr lang="en-IN" sz="2400" dirty="0" smtClean="0"/>
              <a:t>within 6 </a:t>
            </a:r>
            <a:r>
              <a:rPr lang="en-IN" sz="2400" dirty="0"/>
              <a:t>months.</a:t>
            </a:r>
          </a:p>
          <a:p>
            <a:pPr marL="0" indent="0" algn="just">
              <a:buNone/>
            </a:pPr>
            <a:r>
              <a:rPr lang="en-IN" sz="2400" dirty="0"/>
              <a:t>In the third stage, we will convert Sasquatch to a pay service. We will be </a:t>
            </a:r>
            <a:r>
              <a:rPr lang="en-IN" sz="2400" dirty="0" smtClean="0"/>
              <a:t>successful if </a:t>
            </a:r>
            <a:r>
              <a:rPr lang="en-IN" sz="2400" dirty="0"/>
              <a:t>it grosses at least $1,000 in the first three months.</a:t>
            </a:r>
          </a:p>
          <a:p>
            <a:pPr marL="0" indent="0" algn="just">
              <a:buNone/>
            </a:pPr>
            <a:r>
              <a:rPr lang="en-IN" sz="2400" dirty="0"/>
              <a:t>In the fourth stage, we will rely on Sasquatch for our income. We will be </a:t>
            </a:r>
            <a:r>
              <a:rPr lang="en-IN" sz="2400" dirty="0" smtClean="0"/>
              <a:t>successful if </a:t>
            </a:r>
            <a:r>
              <a:rPr lang="en-IN" sz="2400" dirty="0"/>
              <a:t>it meets our minimum monthly income requirements within one year of </a:t>
            </a:r>
            <a:r>
              <a:rPr lang="en-IN" sz="2400" dirty="0" smtClean="0"/>
              <a:t> accepting payment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343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55272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IN" sz="2400" b="1" dirty="0"/>
              <a:t>How to Release </a:t>
            </a:r>
            <a:r>
              <a:rPr lang="en-IN" sz="2400" b="1" dirty="0" smtClean="0"/>
              <a:t>Frequently</a:t>
            </a:r>
          </a:p>
          <a:p>
            <a:pPr marL="0" indent="0" algn="just">
              <a:buNone/>
            </a:pPr>
            <a:r>
              <a:rPr lang="en-IN" sz="2400" dirty="0"/>
              <a:t>Releasing frequently doesn’t mean setting aggressive deadlines. . In fact, aggressive </a:t>
            </a:r>
            <a:r>
              <a:rPr lang="en-IN" sz="2400" dirty="0" smtClean="0"/>
              <a:t>deadlines extends schedules </a:t>
            </a:r>
            <a:r>
              <a:rPr lang="en-IN" sz="2400" dirty="0"/>
              <a:t>rather than reducing them. Minimum marketable features are an excellent tool for doing so</a:t>
            </a:r>
            <a:r>
              <a:rPr lang="en-IN" sz="2400" dirty="0" smtClean="0"/>
              <a:t>. A </a:t>
            </a:r>
            <a:r>
              <a:rPr lang="en-IN" sz="2400" dirty="0"/>
              <a:t>minimum marketable feature, or MMF, is the smallest set of functionality that provides </a:t>
            </a:r>
            <a:r>
              <a:rPr lang="en-IN" sz="2400" dirty="0" smtClean="0"/>
              <a:t>value to </a:t>
            </a:r>
            <a:r>
              <a:rPr lang="en-IN" sz="2400" dirty="0"/>
              <a:t>your market, whether that market is internal users (as with custom software) or </a:t>
            </a:r>
            <a:r>
              <a:rPr lang="en-IN" sz="2400" dirty="0" smtClean="0"/>
              <a:t>external customers </a:t>
            </a:r>
            <a:r>
              <a:rPr lang="en-IN" sz="2400" dirty="0"/>
              <a:t>(as with commercial software). </a:t>
            </a:r>
            <a:endParaRPr lang="en-IN" sz="2400" dirty="0" smtClean="0"/>
          </a:p>
          <a:p>
            <a:pPr marL="0" indent="0" algn="just">
              <a:buNone/>
            </a:pPr>
            <a:r>
              <a:rPr lang="en-IN" sz="2400" dirty="0" smtClean="0"/>
              <a:t>MMFs </a:t>
            </a:r>
            <a:r>
              <a:rPr lang="en-IN" sz="2400" dirty="0"/>
              <a:t>provide value in many ways, such </a:t>
            </a:r>
            <a:r>
              <a:rPr lang="en-IN" sz="2400" dirty="0" smtClean="0"/>
              <a:t>as competitive </a:t>
            </a:r>
            <a:r>
              <a:rPr lang="en-IN" sz="2400" dirty="0"/>
              <a:t>differentiation, revenue generation, and cost savings</a:t>
            </a:r>
            <a:r>
              <a:rPr lang="en-IN" sz="2400" dirty="0" smtClean="0"/>
              <a:t>.</a:t>
            </a:r>
          </a:p>
          <a:p>
            <a:pPr marL="0" indent="0" algn="just">
              <a:buNone/>
            </a:pPr>
            <a:r>
              <a:rPr lang="en-IN" sz="2400" dirty="0"/>
              <a:t>As you create your release plan, think in terms of stakeholder value. Sometimes it’s helpful </a:t>
            </a:r>
            <a:r>
              <a:rPr lang="en-IN" sz="2400" dirty="0" smtClean="0"/>
              <a:t>to think </a:t>
            </a:r>
            <a:r>
              <a:rPr lang="en-IN" sz="2400" dirty="0"/>
              <a:t>of stories and how they make up a single MMF. Don’t forget the </a:t>
            </a:r>
            <a:r>
              <a:rPr lang="en-IN" sz="2400" dirty="0" smtClean="0"/>
              <a:t>minimum part </a:t>
            </a:r>
            <a:r>
              <a:rPr lang="en-IN" sz="2400" dirty="0"/>
              <a:t>of minimum</a:t>
            </a:r>
          </a:p>
          <a:p>
            <a:pPr marL="0" indent="0" algn="just">
              <a:buNone/>
            </a:pPr>
            <a:r>
              <a:rPr lang="en-IN" sz="2400" dirty="0"/>
              <a:t>marketable feature—try to make each feature as small as possible</a:t>
            </a:r>
            <a:r>
              <a:rPr lang="en-IN" sz="2400" dirty="0" smtClean="0"/>
              <a:t>.</a:t>
            </a:r>
          </a:p>
          <a:p>
            <a:pPr marL="0" indent="0" algn="just">
              <a:buNone/>
            </a:pPr>
            <a:r>
              <a:rPr lang="en-IN" sz="2400" dirty="0"/>
              <a:t>Once you have minimal features, group them into possible releases. This is a </a:t>
            </a:r>
            <a:r>
              <a:rPr lang="en-IN" sz="2400" dirty="0" smtClean="0"/>
              <a:t>brainstorming exercise</a:t>
            </a:r>
            <a:r>
              <a:rPr lang="en-IN" sz="2400" dirty="0"/>
              <a:t>, not your final plan, so try a variety of groupings. Think of ways to minimize </a:t>
            </a:r>
            <a:r>
              <a:rPr lang="en-IN" sz="2400" dirty="0" smtClean="0"/>
              <a:t>the number </a:t>
            </a:r>
            <a:r>
              <a:rPr lang="en-IN" sz="2400" dirty="0"/>
              <a:t>of features needed in each release</a:t>
            </a:r>
            <a:r>
              <a:rPr lang="en-IN" sz="2400" dirty="0" smtClean="0"/>
              <a:t>.</a:t>
            </a:r>
          </a:p>
          <a:p>
            <a:pPr marL="0" indent="0" algn="just">
              <a:buNone/>
            </a:pPr>
            <a:r>
              <a:rPr lang="en-IN" sz="2400" dirty="0"/>
              <a:t>The most difficult part of this exercise is figuring out how to make small releases.</a:t>
            </a:r>
          </a:p>
          <a:p>
            <a:pPr marL="0" indent="0" algn="just">
              <a:buNone/>
            </a:pPr>
            <a:endParaRPr lang="en-IN" sz="2400" dirty="0"/>
          </a:p>
          <a:p>
            <a:pPr marL="0" indent="0" algn="just">
              <a:buNone/>
            </a:pPr>
            <a:endParaRPr lang="en-IN" sz="2400" dirty="0" smtClean="0"/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7918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4030</Words>
  <Application>Microsoft Office PowerPoint</Application>
  <PresentationFormat>On-screen Show (4:3)</PresentationFormat>
  <Paragraphs>149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Unit 4: Planning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Raghavendra</dc:creator>
  <cp:lastModifiedBy>Raghavendra</cp:lastModifiedBy>
  <cp:revision>62</cp:revision>
  <dcterms:created xsi:type="dcterms:W3CDTF">2022-01-11T16:33:53Z</dcterms:created>
  <dcterms:modified xsi:type="dcterms:W3CDTF">2022-01-18T16:22:10Z</dcterms:modified>
</cp:coreProperties>
</file>