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9" r:id="rId5"/>
    <p:sldId id="262" r:id="rId6"/>
    <p:sldId id="260" r:id="rId7"/>
    <p:sldId id="264" r:id="rId8"/>
    <p:sldId id="267" r:id="rId9"/>
    <p:sldId id="268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4" r:id="rId28"/>
    <p:sldId id="286" r:id="rId29"/>
    <p:sldId id="287" r:id="rId30"/>
    <p:sldId id="288" r:id="rId31"/>
    <p:sldId id="289" r:id="rId32"/>
    <p:sldId id="290" r:id="rId33"/>
    <p:sldId id="292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C38C-121F-4A51-BA90-39386C5341EA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BE8F-AADE-4845-AB73-105D74AB972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C38C-121F-4A51-BA90-39386C5341EA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BE8F-AADE-4845-AB73-105D74AB97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C38C-121F-4A51-BA90-39386C5341EA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BE8F-AADE-4845-AB73-105D74AB97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C38C-121F-4A51-BA90-39386C5341EA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BE8F-AADE-4845-AB73-105D74AB97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C38C-121F-4A51-BA90-39386C5341EA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BE8F-AADE-4845-AB73-105D74AB972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C38C-121F-4A51-BA90-39386C5341EA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BE8F-AADE-4845-AB73-105D74AB97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C38C-121F-4A51-BA90-39386C5341EA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BE8F-AADE-4845-AB73-105D74AB9728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C38C-121F-4A51-BA90-39386C5341EA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BE8F-AADE-4845-AB73-105D74AB97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C38C-121F-4A51-BA90-39386C5341EA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BE8F-AADE-4845-AB73-105D74AB97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C38C-121F-4A51-BA90-39386C5341EA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BE8F-AADE-4845-AB73-105D74AB972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C38C-121F-4A51-BA90-39386C5341EA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BE8F-AADE-4845-AB73-105D74AB97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2CC38C-121F-4A51-BA90-39386C5341EA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270BE8F-AADE-4845-AB73-105D74AB972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620688"/>
            <a:ext cx="7772400" cy="1470025"/>
          </a:xfrm>
        </p:spPr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CUSTOMER SATISFACTION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1026" name="Picture 2" descr="Image result for CUSTOMER SATISFA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45024"/>
            <a:ext cx="4240044" cy="28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TtXKShKUsAbC-0R8TKKP2NcpUE8ELjDjmMh7CMV8QwZw8VUu2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247" y="2348880"/>
            <a:ext cx="4047992" cy="153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30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Customer complaints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31429"/>
            <a:ext cx="8229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Organisations use customer dissatisfaction as primary measure to assess their process improvements.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Verdana" pitchFamily="34" charset="0"/>
              </a:rPr>
              <a:t>The feedback obtained in all above cases is proactive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Verdana" pitchFamily="34" charset="0"/>
              </a:rPr>
              <a:t>Customer complaint is reactive but very useful</a:t>
            </a:r>
          </a:p>
          <a:p>
            <a:pPr marL="609600" indent="-609600"/>
            <a:endParaRPr lang="en-US" b="1" dirty="0" smtClean="0">
              <a:solidFill>
                <a:srgbClr val="2D8AD8"/>
              </a:solidFill>
              <a:latin typeface="Verdana" pitchFamily="34" charset="0"/>
            </a:endParaRPr>
          </a:p>
          <a:p>
            <a:pPr marL="609600" indent="-609600"/>
            <a:r>
              <a:rPr lang="en-US" b="1" dirty="0" smtClean="0">
                <a:solidFill>
                  <a:srgbClr val="2D8AD8"/>
                </a:solidFill>
                <a:latin typeface="Verdana" pitchFamily="34" charset="0"/>
              </a:rPr>
              <a:t>ASQ </a:t>
            </a:r>
            <a:r>
              <a:rPr lang="en-US" b="1" dirty="0">
                <a:solidFill>
                  <a:srgbClr val="2D8AD8"/>
                </a:solidFill>
                <a:latin typeface="Verdana" pitchFamily="34" charset="0"/>
              </a:rPr>
              <a:t>SURVEY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>
                <a:solidFill>
                  <a:srgbClr val="2D8AD8"/>
                </a:solidFill>
                <a:latin typeface="Verdana" pitchFamily="34" charset="0"/>
              </a:rPr>
              <a:t>REVEALS THAT ABOUT</a:t>
            </a:r>
          </a:p>
          <a:p>
            <a:pPr marL="609600" indent="-609600">
              <a:buFontTx/>
              <a:buAutoNum type="arabicPeriod"/>
            </a:pPr>
            <a:r>
              <a:rPr lang="en-US" b="1" dirty="0">
                <a:solidFill>
                  <a:srgbClr val="2D8AD8"/>
                </a:solidFill>
                <a:latin typeface="Arial" pitchFamily="34" charset="0"/>
              </a:rPr>
              <a:t>1.5%</a:t>
            </a:r>
            <a:r>
              <a:rPr lang="en-US" dirty="0">
                <a:solidFill>
                  <a:srgbClr val="2D8AD8"/>
                </a:solidFill>
                <a:latin typeface="Arial" pitchFamily="34" charset="0"/>
              </a:rPr>
              <a:t> COMPLAINTS REACH TOP MANAGEMENT</a:t>
            </a:r>
          </a:p>
          <a:p>
            <a:pPr marL="609600" indent="-609600">
              <a:buFontTx/>
              <a:buAutoNum type="arabicPeriod"/>
            </a:pPr>
            <a:r>
              <a:rPr lang="en-US" b="1" dirty="0">
                <a:solidFill>
                  <a:srgbClr val="2D8AD8"/>
                </a:solidFill>
                <a:latin typeface="Arial" pitchFamily="34" charset="0"/>
              </a:rPr>
              <a:t>20%</a:t>
            </a:r>
            <a:r>
              <a:rPr lang="en-US" dirty="0">
                <a:solidFill>
                  <a:srgbClr val="2D8AD8"/>
                </a:solidFill>
                <a:latin typeface="Arial" pitchFamily="34" charset="0"/>
              </a:rPr>
              <a:t> TO FRONT LINE PERSONNEL</a:t>
            </a:r>
          </a:p>
          <a:p>
            <a:pPr marL="609600" indent="-609600">
              <a:buFontTx/>
              <a:buAutoNum type="arabicPeriod"/>
            </a:pPr>
            <a:r>
              <a:rPr lang="en-US" b="1" dirty="0">
                <a:solidFill>
                  <a:srgbClr val="2D8AD8"/>
                </a:solidFill>
                <a:latin typeface="Arial" pitchFamily="34" charset="0"/>
              </a:rPr>
              <a:t>80%</a:t>
            </a:r>
            <a:r>
              <a:rPr lang="en-US" dirty="0">
                <a:solidFill>
                  <a:srgbClr val="2D8AD8"/>
                </a:solidFill>
                <a:latin typeface="Arial" pitchFamily="34" charset="0"/>
              </a:rPr>
              <a:t> DON’T REPORT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812" y="4365104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57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complaints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Verdana" pitchFamily="34" charset="0"/>
              </a:rPr>
              <a:t>I</a:t>
            </a:r>
            <a:r>
              <a:rPr lang="en-US" dirty="0" smtClean="0">
                <a:latin typeface="Verdana" pitchFamily="34" charset="0"/>
              </a:rPr>
              <a:t>t indicates that it is easy for the top management to </a:t>
            </a:r>
            <a:r>
              <a:rPr lang="en-US" dirty="0" smtClean="0">
                <a:solidFill>
                  <a:srgbClr val="2D8AD8"/>
                </a:solidFill>
                <a:latin typeface="Verdana" pitchFamily="34" charset="0"/>
              </a:rPr>
              <a:t>perceive that every thing is ok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Verdana" pitchFamily="34" charset="0"/>
              </a:rPr>
              <a:t>When satisfied customers r included in the data, no. of complaints to management is lower than 1.5%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Verdana" pitchFamily="34" charset="0"/>
              </a:rPr>
              <a:t>Frequently dissatisfied customers don’t say anything &amp; quietly switch over to competitor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21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complaints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Verdana" pitchFamily="34" charset="0"/>
              </a:rPr>
              <a:t>Those who don’t complain r the one who should worry the organization most</a:t>
            </a:r>
          </a:p>
          <a:p>
            <a:pPr>
              <a:lnSpc>
                <a:spcPct val="80000"/>
              </a:lnSpc>
            </a:pPr>
            <a:endParaRPr lang="en-US" dirty="0" smtClean="0">
              <a:latin typeface="Verdana" pitchFamily="34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Verdana" pitchFamily="34" charset="0"/>
              </a:rPr>
              <a:t>By taking the positive approach to the complaints it is possible to improve the products/services</a:t>
            </a:r>
          </a:p>
          <a:p>
            <a:pPr>
              <a:lnSpc>
                <a:spcPct val="80000"/>
              </a:lnSpc>
            </a:pPr>
            <a:endParaRPr lang="en-US" dirty="0" smtClean="0">
              <a:latin typeface="Verdana" pitchFamily="34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Verdana" pitchFamily="34" charset="0"/>
              </a:rPr>
              <a:t>In fact complaints give the organization a second chance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967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D8AD8"/>
                </a:solidFill>
                <a:latin typeface="Verdana" pitchFamily="34" charset="0"/>
              </a:rPr>
              <a:t>ONCE U HAVE IDENTIFIED THE  COMPLAINTS/ PROBLEMS</a:t>
            </a:r>
          </a:p>
          <a:p>
            <a:endParaRPr lang="en-IN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114800" y="2628900"/>
            <a:ext cx="0" cy="1143000"/>
          </a:xfrm>
          <a:prstGeom prst="line">
            <a:avLst/>
          </a:prstGeom>
          <a:noFill/>
          <a:ln w="38100">
            <a:solidFill>
              <a:srgbClr val="2D8AD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3608" y="4293096"/>
            <a:ext cx="7128792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FF99"/>
              </a:buClr>
            </a:pPr>
            <a:r>
              <a:rPr lang="en-US" sz="2400" kern="0" dirty="0">
                <a:solidFill>
                  <a:srgbClr val="2D8AD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NOW TURN TO ELIMINATION.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FF99"/>
              </a:buClr>
            </a:pPr>
            <a:r>
              <a:rPr lang="en-US" sz="2400" kern="0" dirty="0">
                <a:solidFill>
                  <a:srgbClr val="2D8AD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INCORPORATE CUSTOMER VOICE INTO PRODUCT/ SERVICE</a:t>
            </a:r>
          </a:p>
        </p:txBody>
      </p:sp>
    </p:spTree>
    <p:extLst>
      <p:ext uri="{BB962C8B-B14F-4D97-AF65-F5344CB8AC3E}">
        <p14:creationId xmlns:p14="http://schemas.microsoft.com/office/powerpoint/2010/main" val="226825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 quality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Elements of customers service are</a:t>
            </a:r>
          </a:p>
          <a:p>
            <a:r>
              <a:rPr lang="en-IN" sz="2800" dirty="0" smtClean="0"/>
              <a:t>Organization</a:t>
            </a:r>
          </a:p>
          <a:p>
            <a:r>
              <a:rPr lang="en-IN" sz="2800" dirty="0" smtClean="0"/>
              <a:t>Customer care</a:t>
            </a:r>
          </a:p>
          <a:p>
            <a:r>
              <a:rPr lang="en-IN" sz="2800" dirty="0" smtClean="0"/>
              <a:t>Communication</a:t>
            </a:r>
          </a:p>
          <a:p>
            <a:r>
              <a:rPr lang="en-IN" sz="2800" dirty="0" smtClean="0"/>
              <a:t>Front line people</a:t>
            </a:r>
          </a:p>
          <a:p>
            <a:r>
              <a:rPr lang="en-IN" sz="2800" dirty="0" smtClean="0"/>
              <a:t>Leadership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167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CUSTOMERS’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NORMAL REQUIREMENTS Are typically what one gets by just asking customers what they want.</a:t>
            </a:r>
          </a:p>
          <a:p>
            <a:r>
              <a:rPr lang="en-IN" dirty="0"/>
              <a:t>EXPECTED REQUIREMENTS Are the obvious / compulsory requirements. For example, if meal is served hot, customers barely notice it. If it's cold or too hot, dissatisfaction occurs. Expected requirements must be fulfilled.</a:t>
            </a:r>
          </a:p>
          <a:p>
            <a:r>
              <a:rPr lang="en-IN" dirty="0"/>
              <a:t>EXCITING REQUIREMENTS</a:t>
            </a:r>
          </a:p>
          <a:p>
            <a:r>
              <a:rPr lang="en-IN" dirty="0"/>
              <a:t>	Beyond the customer's expectations. </a:t>
            </a:r>
          </a:p>
          <a:p>
            <a:r>
              <a:rPr lang="en-IN" dirty="0"/>
              <a:t>	If provided , customer would be excited</a:t>
            </a:r>
          </a:p>
          <a:p>
            <a:r>
              <a:rPr lang="en-IN" dirty="0"/>
              <a:t>	If not ,they would hardly complain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632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OTHER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NORMAL REQUIREMENTS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More is better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EXPECTED </a:t>
            </a:r>
            <a:r>
              <a:rPr lang="en-IN" dirty="0"/>
              <a:t>REQUIREMENTS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Must be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EXCITING </a:t>
            </a:r>
            <a:r>
              <a:rPr lang="en-IN" dirty="0"/>
              <a:t>REQUIREMENTS</a:t>
            </a:r>
          </a:p>
          <a:p>
            <a:pPr>
              <a:lnSpc>
                <a:spcPct val="150000"/>
              </a:lnSpc>
            </a:pPr>
            <a:r>
              <a:rPr lang="en-IN" dirty="0" err="1" smtClean="0"/>
              <a:t>Delightening</a:t>
            </a:r>
            <a:r>
              <a:rPr lang="en-IN" dirty="0" smtClean="0"/>
              <a:t>, exciting, wow factor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42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KANOS MODEL</a:t>
            </a:r>
            <a:br>
              <a:rPr lang="en-IN" dirty="0"/>
            </a:br>
            <a:endParaRPr lang="en-IN" dirty="0"/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1143000" y="2057400"/>
            <a:ext cx="7086600" cy="3657600"/>
            <a:chOff x="576" y="912"/>
            <a:chExt cx="4464" cy="2304"/>
          </a:xfrm>
        </p:grpSpPr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V="1">
              <a:off x="2668" y="1351"/>
              <a:ext cx="0" cy="14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1576" y="2021"/>
              <a:ext cx="2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2600" y="1104"/>
              <a:ext cx="1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i="1">
                  <a:latin typeface="Arial" pitchFamily="34" charset="0"/>
                </a:rPr>
                <a:t>+</a:t>
              </a: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4101" y="1915"/>
              <a:ext cx="1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i="1">
                  <a:latin typeface="Arial" pitchFamily="34" charset="0"/>
                </a:rPr>
                <a:t>+</a:t>
              </a:r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1404" y="1915"/>
              <a:ext cx="2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i="1">
                  <a:latin typeface="Arial" pitchFamily="34" charset="0"/>
                </a:rPr>
                <a:t>-</a:t>
              </a:r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2600" y="2797"/>
              <a:ext cx="2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i="1">
                  <a:latin typeface="Arial" pitchFamily="34" charset="0"/>
                </a:rPr>
                <a:t>-</a:t>
              </a:r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2256" y="912"/>
              <a:ext cx="9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400" b="1" i="1">
                  <a:latin typeface="Arial" pitchFamily="34" charset="0"/>
                </a:rPr>
                <a:t>Satisfaction</a:t>
              </a: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2304" y="3024"/>
              <a:ext cx="9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400" b="1" i="1">
                  <a:latin typeface="Arial" pitchFamily="34" charset="0"/>
                </a:rPr>
                <a:t>Dissatisfaction</a:t>
              </a: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576" y="1824"/>
              <a:ext cx="10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400" b="1" i="1">
                  <a:latin typeface="Arial" pitchFamily="34" charset="0"/>
                </a:rPr>
                <a:t>Service Dysfunctions</a:t>
              </a:r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4320" y="1753"/>
              <a:ext cx="720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 b="1" i="1">
                  <a:latin typeface="Arial" pitchFamily="34" charset="0"/>
                </a:rPr>
                <a:t>Service        Fully    Functions</a:t>
              </a:r>
            </a:p>
          </p:txBody>
        </p:sp>
      </p:grpSp>
      <p:sp>
        <p:nvSpPr>
          <p:cNvPr id="26" name="Arc 21"/>
          <p:cNvSpPr>
            <a:spLocks/>
          </p:cNvSpPr>
          <p:nvPr/>
        </p:nvSpPr>
        <p:spPr bwMode="auto">
          <a:xfrm rot="7134080">
            <a:off x="2603500" y="2514600"/>
            <a:ext cx="1600200" cy="1295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Arc 19"/>
          <p:cNvSpPr>
            <a:spLocks/>
          </p:cNvSpPr>
          <p:nvPr/>
        </p:nvSpPr>
        <p:spPr bwMode="auto">
          <a:xfrm rot="17118688">
            <a:off x="4667250" y="4040188"/>
            <a:ext cx="1752600" cy="1295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 flipV="1">
            <a:off x="2971800" y="2590800"/>
            <a:ext cx="3124200" cy="23622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6172200" y="2590800"/>
            <a:ext cx="22860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b="1" i="1">
                <a:solidFill>
                  <a:srgbClr val="2D8AD8"/>
                </a:solidFill>
                <a:latin typeface="Arial" pitchFamily="34" charset="0"/>
              </a:rPr>
              <a:t>The more requirements are met the more one is satisfied</a:t>
            </a:r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6248400" y="2133600"/>
            <a:ext cx="1600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b="1" i="1" dirty="0">
                <a:solidFill>
                  <a:srgbClr val="2D8AD8"/>
                </a:solidFill>
                <a:latin typeface="Arial" pitchFamily="34" charset="0"/>
              </a:rPr>
              <a:t>MORE IS BETTER</a:t>
            </a: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1143000" y="2133600"/>
            <a:ext cx="25146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b="1" i="1" dirty="0">
                <a:solidFill>
                  <a:srgbClr val="009900"/>
                </a:solidFill>
                <a:latin typeface="Arial" pitchFamily="34" charset="0"/>
              </a:rPr>
              <a:t>If the requirement is absent it does not cause dissatisfaction, but it will delight clients if present - "camera options</a:t>
            </a:r>
            <a:r>
              <a:rPr lang="en-US" sz="1400" b="1" i="1" dirty="0">
                <a:latin typeface="Arial" pitchFamily="34" charset="0"/>
              </a:rPr>
              <a:t>"</a:t>
            </a: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5486400" y="4572000"/>
            <a:ext cx="25146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b="1" i="1" dirty="0">
                <a:solidFill>
                  <a:srgbClr val="CC3300"/>
                </a:solidFill>
                <a:latin typeface="Arial" pitchFamily="34" charset="0"/>
              </a:rPr>
              <a:t>Less satisfied when the product or service is less functional, but cannot increase satisfaction substantially if operational - "up-time"</a:t>
            </a: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5638800" y="4267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b="1" i="1" dirty="0">
                <a:solidFill>
                  <a:srgbClr val="CC3300"/>
                </a:solidFill>
                <a:latin typeface="Arial" pitchFamily="34" charset="0"/>
              </a:rPr>
              <a:t>Must Be</a:t>
            </a: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2971800" y="3124200"/>
            <a:ext cx="1600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200" b="1" i="1" dirty="0">
                <a:solidFill>
                  <a:srgbClr val="009900"/>
                </a:solidFill>
                <a:latin typeface="Arial" pitchFamily="34" charset="0"/>
              </a:rPr>
              <a:t>EXCITERS</a:t>
            </a:r>
          </a:p>
        </p:txBody>
      </p:sp>
    </p:spTree>
    <p:extLst>
      <p:ext uri="{BB962C8B-B14F-4D97-AF65-F5344CB8AC3E}">
        <p14:creationId xmlns:p14="http://schemas.microsoft.com/office/powerpoint/2010/main" val="229947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Employee involvement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82142"/>
            <a:ext cx="5040560" cy="5133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81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7304"/>
            <a:ext cx="6429697" cy="6205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7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Important asset of organization-Customer</a:t>
            </a:r>
          </a:p>
          <a:p>
            <a:r>
              <a:rPr lang="en-IN" dirty="0" smtClean="0"/>
              <a:t>Organization success –No of customer it has</a:t>
            </a:r>
          </a:p>
          <a:p>
            <a:r>
              <a:rPr lang="en-IN" dirty="0" smtClean="0"/>
              <a:t>Frequent buying, prompt payment-increase cash flow</a:t>
            </a:r>
          </a:p>
          <a:p>
            <a:r>
              <a:rPr lang="en-IN" dirty="0" smtClean="0"/>
              <a:t>Measure of quality-Customer satisfaction </a:t>
            </a:r>
          </a:p>
          <a:p>
            <a:r>
              <a:rPr lang="en-IN" dirty="0" smtClean="0"/>
              <a:t>Reflected in </a:t>
            </a:r>
            <a:r>
              <a:rPr lang="en-IN" dirty="0" err="1" smtClean="0"/>
              <a:t>Malcom</a:t>
            </a:r>
            <a:r>
              <a:rPr lang="en-IN" dirty="0" smtClean="0"/>
              <a:t> </a:t>
            </a:r>
            <a:r>
              <a:rPr lang="en-IN" dirty="0" err="1" smtClean="0"/>
              <a:t>Baldrige</a:t>
            </a:r>
            <a:r>
              <a:rPr lang="en-IN" dirty="0" smtClean="0"/>
              <a:t> National Quality award.(Customer satisfaction accounts for 30% of total points)</a:t>
            </a:r>
          </a:p>
          <a:p>
            <a:r>
              <a:rPr lang="en-IN" dirty="0" smtClean="0"/>
              <a:t>It is woven throughout ISO 9001-2000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12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96708"/>
            <a:ext cx="6440680" cy="6244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4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78" y="548680"/>
            <a:ext cx="7718125" cy="583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15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33" y="476672"/>
            <a:ext cx="8426199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1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30435"/>
            <a:ext cx="6624735" cy="6415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73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95188"/>
            <a:ext cx="7305511" cy="3960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89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Empowerment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Everyone must understand the need for change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The system needs to change to the new paradigm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The organisation must enable its employees.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6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Suggestion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Be progressive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Remove fear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Simplify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Respond quickly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Reward the idea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6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Recognition and Rewards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21" y="1484784"/>
            <a:ext cx="7525230" cy="506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4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7579750" cy="536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493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6912768" cy="5263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733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8280920" cy="6048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43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4704"/>
            <a:ext cx="7532140" cy="5727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95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7599999" cy="535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18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54" y="836712"/>
            <a:ext cx="7850092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4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48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https://www.slideshare.net/thediaryrose/rewards-and-recognition-in-tqm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08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INTRODUCTION     </a:t>
            </a:r>
            <a:r>
              <a:rPr lang="en-IN" sz="2400" dirty="0" smtClean="0">
                <a:solidFill>
                  <a:srgbClr val="FF0000"/>
                </a:solidFill>
              </a:rPr>
              <a:t>continued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Quality product or service –meets the needs at reasonable price (on time delivery and outstanding service)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Customer satisfaction is illustrated in Teboul model.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Customer satisfaction is hard to measure, measurement is not precise.—most attitudes, variability among people same person at different times (</a:t>
            </a:r>
            <a:r>
              <a:rPr lang="en-IN" dirty="0" err="1" smtClean="0"/>
              <a:t>Jarrat</a:t>
            </a:r>
            <a:r>
              <a:rPr lang="en-IN" dirty="0" smtClean="0"/>
              <a:t> Rosenberg).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Customer satisfaction should not be viewed in vacuum. 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The value customer place on one product compared to another –Customer loyalty.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Sustained by maintaining a favourable comparison when compared with competitors.(Robert Gardner)</a:t>
            </a:r>
          </a:p>
          <a:p>
            <a:pPr>
              <a:lnSpc>
                <a:spcPct val="120000"/>
              </a:lnSpc>
            </a:pPr>
            <a:endParaRPr lang="en-IN" dirty="0" smtClean="0"/>
          </a:p>
          <a:p>
            <a:pPr>
              <a:lnSpc>
                <a:spcPct val="120000"/>
              </a:lnSpc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44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4664"/>
            <a:ext cx="7519973" cy="5649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0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Customer perception of quality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0121"/>
            <a:ext cx="7592460" cy="1795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33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American Society for Quality (ASQ) Ranking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01" y="1772816"/>
            <a:ext cx="7458290" cy="430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64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976664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1. Performance: </a:t>
            </a:r>
            <a:r>
              <a:rPr lang="en-IN" dirty="0" smtClean="0"/>
              <a:t>Product or service is ready for use, availability, reliability, maintainability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2. Features: </a:t>
            </a:r>
            <a:r>
              <a:rPr lang="en-IN" dirty="0" smtClean="0"/>
              <a:t>Identifiable feature of product or service are psychological.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3.Service: </a:t>
            </a:r>
            <a:r>
              <a:rPr lang="en-IN" dirty="0" smtClean="0"/>
              <a:t>Is emerging as a method </a:t>
            </a:r>
            <a:r>
              <a:rPr lang="en-IN" dirty="0"/>
              <a:t>f</a:t>
            </a:r>
            <a:r>
              <a:rPr lang="en-IN" dirty="0" smtClean="0"/>
              <a:t>or organization to give the customer-added value.</a:t>
            </a:r>
          </a:p>
          <a:p>
            <a:r>
              <a:rPr lang="en-IN" dirty="0" smtClean="0"/>
              <a:t>Customer service is intangible. Made up of small things,</a:t>
            </a:r>
          </a:p>
          <a:p>
            <a:r>
              <a:rPr lang="en-IN" dirty="0" smtClean="0"/>
              <a:t>not quantifiable</a:t>
            </a:r>
          </a:p>
          <a:p>
            <a:r>
              <a:rPr lang="en-IN" dirty="0" smtClean="0"/>
              <a:t>Providing customer service is different from and more difficult to achieve than excellent product quality.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4.Warranty : </a:t>
            </a:r>
            <a:r>
              <a:rPr lang="en-IN" dirty="0" smtClean="0"/>
              <a:t>Organisations public promise of a quality product backed up by a guarantee of customer satisfaction.</a:t>
            </a:r>
          </a:p>
          <a:p>
            <a:r>
              <a:rPr lang="en-IN" dirty="0" smtClean="0"/>
              <a:t>Warranty forces organization to focus on the customers definition </a:t>
            </a:r>
          </a:p>
          <a:p>
            <a:r>
              <a:rPr lang="en-IN" dirty="0" smtClean="0"/>
              <a:t>Generates more sales from existing customers by enhancing loyalty.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7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87680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5. Price:</a:t>
            </a:r>
            <a:r>
              <a:rPr lang="en-IN" dirty="0" smtClean="0"/>
              <a:t> Todays customer pay higher price to obtain value.</a:t>
            </a:r>
          </a:p>
          <a:p>
            <a:r>
              <a:rPr lang="en-IN" dirty="0" smtClean="0"/>
              <a:t>They are constantly evaluating one organizations product against those of its competitors.(Greatest value)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1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3348</TotalTime>
  <Words>662</Words>
  <Application>Microsoft Office PowerPoint</Application>
  <PresentationFormat>On-screen Show (4:3)</PresentationFormat>
  <Paragraphs>103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Clarity</vt:lpstr>
      <vt:lpstr>CUSTOMER SATISFACTION</vt:lpstr>
      <vt:lpstr>INTRODUCTION</vt:lpstr>
      <vt:lpstr>PowerPoint Presentation</vt:lpstr>
      <vt:lpstr>INTRODUCTION     continued</vt:lpstr>
      <vt:lpstr>PowerPoint Presentation</vt:lpstr>
      <vt:lpstr>Customer perception of quality</vt:lpstr>
      <vt:lpstr>American Society for Quality (ASQ) Ranking</vt:lpstr>
      <vt:lpstr>PowerPoint Presentation</vt:lpstr>
      <vt:lpstr>PowerPoint Presentation</vt:lpstr>
      <vt:lpstr>Customer complaints</vt:lpstr>
      <vt:lpstr>Customer complaints</vt:lpstr>
      <vt:lpstr>Customer complaints</vt:lpstr>
      <vt:lpstr>PowerPoint Presentation</vt:lpstr>
      <vt:lpstr>Service quality</vt:lpstr>
      <vt:lpstr>CUSTOMERS’ REQUIREMENTS</vt:lpstr>
      <vt:lpstr>IN OTHER WORDS</vt:lpstr>
      <vt:lpstr>KANOS MODEL </vt:lpstr>
      <vt:lpstr>Employee involvement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Empowerment</vt:lpstr>
      <vt:lpstr>Suggestion system</vt:lpstr>
      <vt:lpstr>Recognition and Rewards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SATISFACTION</dc:title>
  <dc:creator>Pc name</dc:creator>
  <cp:lastModifiedBy>Pc name</cp:lastModifiedBy>
  <cp:revision>29</cp:revision>
  <dcterms:created xsi:type="dcterms:W3CDTF">2018-02-21T03:51:44Z</dcterms:created>
  <dcterms:modified xsi:type="dcterms:W3CDTF">2018-03-22T03:57:45Z</dcterms:modified>
</cp:coreProperties>
</file>