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57" r:id="rId3"/>
    <p:sldId id="261" r:id="rId4"/>
    <p:sldId id="262" r:id="rId5"/>
    <p:sldId id="263" r:id="rId6"/>
    <p:sldId id="264" r:id="rId7"/>
    <p:sldId id="266" r:id="rId8"/>
    <p:sldId id="267" r:id="rId9"/>
    <p:sldId id="258"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1" r:id="rId43"/>
    <p:sldId id="302" r:id="rId44"/>
    <p:sldId id="303"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45160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AE8D8E-DEEF-4D66-9A41-425E0A4FF4A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16074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11459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664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77165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167074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962218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976449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362311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438702DC-194F-4DCA-888F-F40128ABA8E9}" type="slidenum">
              <a:rPr lang="en-US" altLang="en-US"/>
              <a:pPr/>
              <a:t>‹#›</a:t>
            </a:fld>
            <a:endParaRPr lang="en-US" altLang="en-US"/>
          </a:p>
        </p:txBody>
      </p:sp>
    </p:spTree>
    <p:extLst>
      <p:ext uri="{BB962C8B-B14F-4D97-AF65-F5344CB8AC3E}">
        <p14:creationId xmlns:p14="http://schemas.microsoft.com/office/powerpoint/2010/main" val="2552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609600" y="1719263"/>
            <a:ext cx="5384800" cy="4411662"/>
          </a:xfrm>
        </p:spPr>
        <p:txBody>
          <a:bodyPr/>
          <a:lstStyle/>
          <a:p>
            <a:endParaRPr lang="en-US"/>
          </a:p>
        </p:txBody>
      </p:sp>
      <p:sp>
        <p:nvSpPr>
          <p:cNvPr id="4" name="Text Placeholder 3"/>
          <p:cNvSpPr>
            <a:spLocks noGrp="1"/>
          </p:cNvSpPr>
          <p:nvPr>
            <p:ph type="body" sz="half" idx="2"/>
          </p:nvPr>
        </p:nvSpPr>
        <p:spPr>
          <a:xfrm>
            <a:off x="6197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37C17991-F4CF-4859-B02B-217DAD475C86}" type="slidenum">
              <a:rPr lang="en-US" altLang="en-US"/>
              <a:pPr/>
              <a:t>‹#›</a:t>
            </a:fld>
            <a:endParaRPr lang="en-US" altLang="en-US"/>
          </a:p>
        </p:txBody>
      </p:sp>
    </p:spTree>
    <p:extLst>
      <p:ext uri="{BB962C8B-B14F-4D97-AF65-F5344CB8AC3E}">
        <p14:creationId xmlns:p14="http://schemas.microsoft.com/office/powerpoint/2010/main" val="28969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32141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36415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E8D8E-DEEF-4D66-9A41-425E0A4FF4A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4403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AE8D8E-DEEF-4D66-9A41-425E0A4FF4AD}"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307060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1382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728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DAE8D8E-DEEF-4D66-9A41-425E0A4FF4AD}" type="datetimeFigureOut">
              <a:rPr lang="en-US" smtClean="0"/>
              <a:t>10/19/2022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90236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AE8D8E-DEEF-4D66-9A41-425E0A4FF4A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22452-7567-4021-A658-A97BD80496DD}" type="slidenum">
              <a:rPr lang="en-US" smtClean="0"/>
              <a:t>‹#›</a:t>
            </a:fld>
            <a:endParaRPr lang="en-US"/>
          </a:p>
        </p:txBody>
      </p:sp>
    </p:spTree>
    <p:extLst>
      <p:ext uri="{BB962C8B-B14F-4D97-AF65-F5344CB8AC3E}">
        <p14:creationId xmlns:p14="http://schemas.microsoft.com/office/powerpoint/2010/main" val="276448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DAE8D8E-DEEF-4D66-9A41-425E0A4FF4AD}" type="datetimeFigureOut">
              <a:rPr lang="en-US" smtClean="0"/>
              <a:t>10/19/2022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422452-7567-4021-A658-A97BD80496DD}" type="slidenum">
              <a:rPr lang="en-US" smtClean="0"/>
              <a:t>‹#›</a:t>
            </a:fld>
            <a:endParaRPr lang="en-US"/>
          </a:p>
        </p:txBody>
      </p:sp>
    </p:spTree>
    <p:extLst>
      <p:ext uri="{BB962C8B-B14F-4D97-AF65-F5344CB8AC3E}">
        <p14:creationId xmlns:p14="http://schemas.microsoft.com/office/powerpoint/2010/main" val="51044563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TOTAL QUALITY MANAGEMENT</a:t>
            </a:r>
            <a:endParaRPr lang="en-US" dirty="0"/>
          </a:p>
        </p:txBody>
      </p:sp>
    </p:spTree>
    <p:extLst>
      <p:ext uri="{BB962C8B-B14F-4D97-AF65-F5344CB8AC3E}">
        <p14:creationId xmlns:p14="http://schemas.microsoft.com/office/powerpoint/2010/main" val="140832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74638"/>
            <a:ext cx="7391400" cy="1173162"/>
          </a:xfrm>
        </p:spPr>
        <p:txBody>
          <a:bodyPr/>
          <a:lstStyle/>
          <a:p>
            <a:r>
              <a:rPr lang="en-GB" sz="3500"/>
              <a:t>Criteria 1</a:t>
            </a:r>
            <a:br>
              <a:rPr lang="en-GB" sz="3500"/>
            </a:br>
            <a:r>
              <a:rPr lang="en-GB" sz="3500"/>
              <a:t>Leadership </a:t>
            </a:r>
            <a:endParaRPr lang="en-US" sz="3500"/>
          </a:p>
        </p:txBody>
      </p:sp>
      <p:sp>
        <p:nvSpPr>
          <p:cNvPr id="6147" name="Rectangle 3"/>
          <p:cNvSpPr>
            <a:spLocks noGrp="1" noChangeArrowheads="1"/>
          </p:cNvSpPr>
          <p:nvPr>
            <p:ph idx="1"/>
          </p:nvPr>
        </p:nvSpPr>
        <p:spPr>
          <a:xfrm>
            <a:off x="1981200" y="1866901"/>
            <a:ext cx="8229600" cy="4264025"/>
          </a:xfrm>
        </p:spPr>
        <p:txBody>
          <a:bodyPr/>
          <a:lstStyle/>
          <a:p>
            <a:pPr>
              <a:buClr>
                <a:schemeClr val="tx1"/>
              </a:buClr>
              <a:buFont typeface="Wingdings" panose="05000000000000000000" pitchFamily="2" charset="2"/>
              <a:buChar char="§"/>
            </a:pPr>
            <a:r>
              <a:rPr lang="en-GB"/>
              <a:t>Top management must realize importance of quality</a:t>
            </a:r>
          </a:p>
          <a:p>
            <a:pPr>
              <a:buClr>
                <a:schemeClr val="tx1"/>
              </a:buClr>
              <a:buFont typeface="Wingdings" panose="05000000000000000000" pitchFamily="2" charset="2"/>
              <a:buChar char="§"/>
            </a:pPr>
            <a:r>
              <a:rPr lang="en-GB"/>
              <a:t>Quality is responsibility of everybody, but ultimate responsibility is CEO</a:t>
            </a:r>
          </a:p>
          <a:p>
            <a:pPr>
              <a:buClr>
                <a:schemeClr val="tx1"/>
              </a:buClr>
              <a:buFont typeface="Wingdings" panose="05000000000000000000" pitchFamily="2" charset="2"/>
              <a:buChar char="§"/>
            </a:pPr>
            <a:r>
              <a:rPr lang="en-GB"/>
              <a:t>Involvement and commitment to CQI</a:t>
            </a:r>
          </a:p>
          <a:p>
            <a:pPr>
              <a:buClr>
                <a:schemeClr val="tx1"/>
              </a:buClr>
              <a:buFont typeface="Wingdings" panose="05000000000000000000" pitchFamily="2" charset="2"/>
              <a:buChar char="§"/>
            </a:pPr>
            <a:r>
              <a:rPr lang="en-GB"/>
              <a:t>Quality excellence becomes part of business strategy</a:t>
            </a:r>
          </a:p>
          <a:p>
            <a:pPr>
              <a:buClr>
                <a:schemeClr val="tx1"/>
              </a:buClr>
              <a:buFont typeface="Wingdings" panose="05000000000000000000" pitchFamily="2" charset="2"/>
              <a:buChar char="§"/>
            </a:pPr>
            <a:r>
              <a:rPr lang="en-GB"/>
              <a:t>Lead in the implementation process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22239"/>
            <a:ext cx="7543800" cy="1157287"/>
          </a:xfrm>
        </p:spPr>
        <p:txBody>
          <a:bodyPr/>
          <a:lstStyle/>
          <a:p>
            <a:r>
              <a:rPr lang="en-GB" sz="3200"/>
              <a:t>Characteristics of Successful Leaders</a:t>
            </a:r>
            <a:endParaRPr lang="en-US" sz="3200"/>
          </a:p>
        </p:txBody>
      </p:sp>
      <p:sp>
        <p:nvSpPr>
          <p:cNvPr id="7171" name="Rectangle 3"/>
          <p:cNvSpPr>
            <a:spLocks noGrp="1" noChangeArrowheads="1"/>
          </p:cNvSpPr>
          <p:nvPr>
            <p:ph idx="1"/>
          </p:nvPr>
        </p:nvSpPr>
        <p:spPr>
          <a:xfrm>
            <a:off x="1981200" y="1447801"/>
            <a:ext cx="8229600" cy="4683125"/>
          </a:xfrm>
        </p:spPr>
        <p:txBody>
          <a:bodyPr>
            <a:normAutofit fontScale="92500" lnSpcReduction="10000"/>
          </a:bodyPr>
          <a:lstStyle/>
          <a:p>
            <a:pPr marL="609600" indent="-609600">
              <a:buFontTx/>
              <a:buAutoNum type="arabicPeriod"/>
            </a:pPr>
            <a:r>
              <a:rPr lang="en-GB" sz="2100"/>
              <a:t>Give attention to external and internal customers</a:t>
            </a:r>
          </a:p>
          <a:p>
            <a:pPr marL="609600" indent="-609600">
              <a:buFontTx/>
              <a:buAutoNum type="arabicPeriod"/>
            </a:pPr>
            <a:r>
              <a:rPr lang="en-GB" sz="2100"/>
              <a:t>Empower, not control subordinates. Provide resources, training, and work environment to help them do their jobs</a:t>
            </a:r>
          </a:p>
          <a:p>
            <a:pPr marL="609600" indent="-609600">
              <a:buFontTx/>
              <a:buAutoNum type="arabicPeriod"/>
            </a:pPr>
            <a:r>
              <a:rPr lang="en-GB" sz="2100"/>
              <a:t>Emphasize improvement rather than maintenance</a:t>
            </a:r>
          </a:p>
          <a:p>
            <a:pPr marL="609600" indent="-609600">
              <a:buFontTx/>
              <a:buAutoNum type="arabicPeriod"/>
            </a:pPr>
            <a:r>
              <a:rPr lang="en-GB" sz="2100"/>
              <a:t>Emphasize prevention</a:t>
            </a:r>
          </a:p>
          <a:p>
            <a:pPr marL="609600" indent="-609600">
              <a:buFontTx/>
              <a:buAutoNum type="arabicPeriod"/>
            </a:pPr>
            <a:r>
              <a:rPr lang="en-GB" sz="2100"/>
              <a:t>Encourage collaboration rather than competition</a:t>
            </a:r>
          </a:p>
          <a:p>
            <a:pPr marL="609600" indent="-609600">
              <a:buClr>
                <a:schemeClr val="tx1"/>
              </a:buClr>
              <a:buFontTx/>
              <a:buAutoNum type="arabicPeriod"/>
            </a:pPr>
            <a:r>
              <a:rPr lang="en-GB" sz="2100"/>
              <a:t>Train and coach, not direct and supervise</a:t>
            </a:r>
          </a:p>
          <a:p>
            <a:pPr marL="609600" indent="-609600">
              <a:buClr>
                <a:schemeClr val="tx1"/>
              </a:buClr>
              <a:buFontTx/>
              <a:buAutoNum type="arabicPeriod"/>
            </a:pPr>
            <a:r>
              <a:rPr lang="en-GB" sz="2100"/>
              <a:t>Learn from problems – opportunity for improvement</a:t>
            </a:r>
          </a:p>
          <a:p>
            <a:pPr marL="609600" indent="-609600">
              <a:buClr>
                <a:schemeClr val="tx1"/>
              </a:buClr>
              <a:buFontTx/>
              <a:buAutoNum type="arabicPeriod"/>
            </a:pPr>
            <a:r>
              <a:rPr lang="en-GB" sz="2100"/>
              <a:t>Continually try to improve communications</a:t>
            </a:r>
          </a:p>
          <a:p>
            <a:pPr marL="609600" indent="-609600">
              <a:buClr>
                <a:schemeClr val="tx1"/>
              </a:buClr>
              <a:buFontTx/>
              <a:buAutoNum type="arabicPeriod"/>
            </a:pPr>
            <a:r>
              <a:rPr lang="en-GB" sz="2100"/>
              <a:t>Continually demonstrate commitment to quality</a:t>
            </a:r>
          </a:p>
          <a:p>
            <a:pPr marL="609600" indent="-609600">
              <a:buClr>
                <a:schemeClr val="tx1"/>
              </a:buClr>
              <a:buFontTx/>
              <a:buAutoNum type="arabicPeriod"/>
            </a:pPr>
            <a:r>
              <a:rPr lang="en-GB" sz="2100"/>
              <a:t>Choose suppliers on the basis of quality, not price</a:t>
            </a:r>
          </a:p>
          <a:p>
            <a:pPr marL="609600" indent="-609600">
              <a:buClr>
                <a:schemeClr val="tx1"/>
              </a:buClr>
              <a:buFontTx/>
              <a:buAutoNum type="arabicPeriod"/>
            </a:pPr>
            <a:r>
              <a:rPr lang="en-GB" sz="2100"/>
              <a:t>Establish organisational systems that supports quality efforts</a:t>
            </a:r>
            <a:endParaRPr lang="en-US" sz="2100"/>
          </a:p>
          <a:p>
            <a:pPr marL="609600" indent="-609600">
              <a:buFontTx/>
              <a:buAutoNum type="arabicPeriod"/>
            </a:pPr>
            <a:endParaRPr lang="en-US"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609601"/>
            <a:ext cx="7543800" cy="811213"/>
          </a:xfrm>
        </p:spPr>
        <p:txBody>
          <a:bodyPr/>
          <a:lstStyle/>
          <a:p>
            <a:r>
              <a:rPr lang="en-GB" sz="3600"/>
              <a:t>Implementation Process</a:t>
            </a:r>
            <a:endParaRPr lang="en-US" sz="3600"/>
          </a:p>
        </p:txBody>
      </p:sp>
      <p:sp>
        <p:nvSpPr>
          <p:cNvPr id="9219" name="Rectangle 3"/>
          <p:cNvSpPr>
            <a:spLocks noGrp="1" noChangeArrowheads="1"/>
          </p:cNvSpPr>
          <p:nvPr>
            <p:ph idx="1"/>
          </p:nvPr>
        </p:nvSpPr>
        <p:spPr>
          <a:xfrm>
            <a:off x="2286000" y="1371600"/>
            <a:ext cx="7924800" cy="4648200"/>
          </a:xfrm>
        </p:spPr>
        <p:txBody>
          <a:bodyPr>
            <a:normAutofit fontScale="92500" lnSpcReduction="20000"/>
          </a:bodyPr>
          <a:lstStyle/>
          <a:p>
            <a:pPr>
              <a:buClr>
                <a:schemeClr val="tx1"/>
              </a:buClr>
              <a:buFont typeface="Wingdings" panose="05000000000000000000" pitchFamily="2" charset="2"/>
              <a:buChar char="§"/>
            </a:pPr>
            <a:r>
              <a:rPr lang="en-GB" sz="2400"/>
              <a:t>Must begin from top management, most important CEO commitment</a:t>
            </a:r>
          </a:p>
          <a:p>
            <a:pPr>
              <a:buClr>
                <a:schemeClr val="tx1"/>
              </a:buClr>
              <a:buFont typeface="Wingdings" panose="05000000000000000000" pitchFamily="2" charset="2"/>
              <a:buChar char="§"/>
            </a:pPr>
            <a:r>
              <a:rPr lang="en-GB" sz="2400"/>
              <a:t>Cannot be delegated (indifference, lack of involvement cited as principle reason for failure)</a:t>
            </a:r>
          </a:p>
          <a:p>
            <a:pPr>
              <a:buClr>
                <a:schemeClr val="tx1"/>
              </a:buClr>
              <a:buFont typeface="Wingdings" panose="05000000000000000000" pitchFamily="2" charset="2"/>
              <a:buChar char="§"/>
            </a:pPr>
            <a:r>
              <a:rPr lang="en-GB" sz="2400"/>
              <a:t>Top/senior management must be educated on TQM philosophy and concepts, also visit successful companies, read books, articles, attend seminars</a:t>
            </a:r>
          </a:p>
          <a:p>
            <a:pPr>
              <a:buClr>
                <a:schemeClr val="tx1"/>
              </a:buClr>
              <a:buFont typeface="Wingdings" panose="05000000000000000000" pitchFamily="2" charset="2"/>
              <a:buChar char="§"/>
            </a:pPr>
            <a:r>
              <a:rPr lang="en-GB" sz="2400"/>
              <a:t>Timing of implementation – is the org ready, re-organization, change in senior personnel, current crisis – then need to postpone to favourable time</a:t>
            </a:r>
          </a:p>
          <a:p>
            <a:pPr>
              <a:buClr>
                <a:schemeClr val="tx1"/>
              </a:buClr>
              <a:buFont typeface="Wingdings" panose="05000000000000000000" pitchFamily="2" charset="2"/>
              <a:buChar char="§"/>
            </a:pPr>
            <a:r>
              <a:rPr lang="en-GB" sz="2400"/>
              <a:t>Need a roadmap/framework for implementation </a:t>
            </a:r>
          </a:p>
          <a:p>
            <a:pPr>
              <a:buClr>
                <a:schemeClr val="tx1"/>
              </a:buClr>
              <a:buFont typeface="Wingdings" panose="05000000000000000000" pitchFamily="2" charset="2"/>
              <a:buChar char="§"/>
            </a:pPr>
            <a:r>
              <a:rPr lang="en-GB" sz="2400"/>
              <a:t>Formation of Quality Council – policies, strategies, programmes</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28800" y="381001"/>
            <a:ext cx="7543800" cy="811213"/>
          </a:xfrm>
        </p:spPr>
        <p:txBody>
          <a:bodyPr/>
          <a:lstStyle/>
          <a:p>
            <a:r>
              <a:rPr lang="en-GB" sz="3600"/>
              <a:t>Implementation Process</a:t>
            </a:r>
            <a:endParaRPr lang="en-US" sz="3600"/>
          </a:p>
        </p:txBody>
      </p:sp>
      <p:sp>
        <p:nvSpPr>
          <p:cNvPr id="54275" name="Rectangle 3"/>
          <p:cNvSpPr>
            <a:spLocks noGrp="1" noChangeArrowheads="1"/>
          </p:cNvSpPr>
          <p:nvPr>
            <p:ph idx="1"/>
          </p:nvPr>
        </p:nvSpPr>
        <p:spPr>
          <a:xfrm>
            <a:off x="2286000" y="1295400"/>
            <a:ext cx="7924800" cy="5257800"/>
          </a:xfrm>
        </p:spPr>
        <p:txBody>
          <a:bodyPr>
            <a:normAutofit fontScale="92500" lnSpcReduction="10000"/>
          </a:bodyPr>
          <a:lstStyle/>
          <a:p>
            <a:pPr marL="571500" indent="-571500">
              <a:buClr>
                <a:schemeClr val="tx1"/>
              </a:buClr>
              <a:buNone/>
            </a:pPr>
            <a:r>
              <a:rPr lang="en-GB" sz="2400"/>
              <a:t>Quality council job– </a:t>
            </a:r>
          </a:p>
          <a:p>
            <a:pPr marL="839788" lvl="1" indent="-495300">
              <a:buClr>
                <a:schemeClr val="tx1"/>
              </a:buClr>
              <a:buFont typeface="Wingdings" panose="05000000000000000000" pitchFamily="2" charset="2"/>
              <a:buAutoNum type="arabicPeriod"/>
            </a:pPr>
            <a:r>
              <a:rPr lang="en-GB" sz="1800"/>
              <a:t>Develop core values, vision statement, mission statement, and quality policy statement</a:t>
            </a:r>
          </a:p>
          <a:p>
            <a:pPr marL="839788" lvl="1" indent="-495300">
              <a:buClr>
                <a:schemeClr val="tx1"/>
              </a:buClr>
              <a:buFont typeface="Wingdings" panose="05000000000000000000" pitchFamily="2" charset="2"/>
              <a:buAutoNum type="arabicPeriod"/>
            </a:pPr>
            <a:r>
              <a:rPr lang="en-GB" sz="1800"/>
              <a:t>Develop strategic long-term plan with goals and annual quality improvement program with objectives</a:t>
            </a:r>
          </a:p>
          <a:p>
            <a:pPr marL="839788" lvl="1" indent="-495300">
              <a:buClr>
                <a:schemeClr val="tx1"/>
              </a:buClr>
              <a:buFont typeface="Wingdings" panose="05000000000000000000" pitchFamily="2" charset="2"/>
              <a:buAutoNum type="arabicPeriod"/>
            </a:pPr>
            <a:r>
              <a:rPr lang="en-GB" sz="1800"/>
              <a:t>Create total education and training plan</a:t>
            </a:r>
          </a:p>
          <a:p>
            <a:pPr marL="839788" lvl="1" indent="-495300">
              <a:buClr>
                <a:schemeClr val="tx1"/>
              </a:buClr>
              <a:buFont typeface="Wingdings" panose="05000000000000000000" pitchFamily="2" charset="2"/>
              <a:buAutoNum type="arabicPeriod"/>
            </a:pPr>
            <a:r>
              <a:rPr lang="en-GB" sz="1800"/>
              <a:t>Determine and continually monitor cost of poor quality</a:t>
            </a:r>
          </a:p>
          <a:p>
            <a:pPr marL="839788" lvl="1" indent="-495300">
              <a:buClr>
                <a:schemeClr val="tx1"/>
              </a:buClr>
              <a:buFont typeface="Wingdings" panose="05000000000000000000" pitchFamily="2" charset="2"/>
              <a:buAutoNum type="arabicPeriod"/>
            </a:pPr>
            <a:r>
              <a:rPr lang="en-GB" sz="1800"/>
              <a:t>Determine performance measures for the organization, approve them for functional areas, and monitor them.</a:t>
            </a:r>
          </a:p>
          <a:p>
            <a:pPr marL="839788" lvl="1" indent="-495300">
              <a:buClr>
                <a:schemeClr val="tx1"/>
              </a:buClr>
              <a:buFont typeface="Wingdings" panose="05000000000000000000" pitchFamily="2" charset="2"/>
              <a:buAutoNum type="arabicPeriod"/>
            </a:pPr>
            <a:r>
              <a:rPr lang="en-GB" sz="1800"/>
              <a:t>Continually determine projects that improve processes, particularly those affect external and internal customer satisfaction</a:t>
            </a:r>
          </a:p>
          <a:p>
            <a:pPr marL="839788" lvl="1" indent="-495300">
              <a:buClr>
                <a:schemeClr val="tx1"/>
              </a:buClr>
              <a:buFont typeface="Wingdings" panose="05000000000000000000" pitchFamily="2" charset="2"/>
              <a:buAutoNum type="arabicPeriod"/>
            </a:pPr>
            <a:r>
              <a:rPr lang="en-GB" sz="1800"/>
              <a:t>Establish multifunctional project and departmental or work group teams and monitor progress</a:t>
            </a:r>
          </a:p>
          <a:p>
            <a:pPr marL="839788" lvl="1" indent="-495300">
              <a:buClr>
                <a:schemeClr val="tx1"/>
              </a:buClr>
              <a:buFont typeface="Wingdings" panose="05000000000000000000" pitchFamily="2" charset="2"/>
              <a:buAutoNum type="arabicPeriod"/>
            </a:pPr>
            <a:r>
              <a:rPr lang="en-GB" sz="1800"/>
              <a:t>Establish or revise the recognition and reward system to account new way of doing business. Must begin from top management, most important CEO commitment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28800" y="381001"/>
            <a:ext cx="7543800" cy="811213"/>
          </a:xfrm>
        </p:spPr>
        <p:txBody>
          <a:bodyPr/>
          <a:lstStyle/>
          <a:p>
            <a:r>
              <a:rPr lang="en-GB" sz="3600"/>
              <a:t>Implementation Process</a:t>
            </a:r>
            <a:endParaRPr lang="en-US" sz="3600"/>
          </a:p>
        </p:txBody>
      </p:sp>
      <p:sp>
        <p:nvSpPr>
          <p:cNvPr id="55299" name="Rectangle 3"/>
          <p:cNvSpPr>
            <a:spLocks noGrp="1" noChangeArrowheads="1"/>
          </p:cNvSpPr>
          <p:nvPr>
            <p:ph idx="1"/>
          </p:nvPr>
        </p:nvSpPr>
        <p:spPr>
          <a:xfrm>
            <a:off x="2286000" y="1295400"/>
            <a:ext cx="7924800" cy="5257800"/>
          </a:xfrm>
        </p:spPr>
        <p:txBody>
          <a:bodyPr>
            <a:normAutofit fontScale="92500" lnSpcReduction="20000"/>
          </a:bodyPr>
          <a:lstStyle/>
          <a:p>
            <a:pPr marL="571500" indent="-571500">
              <a:buClr>
                <a:schemeClr val="tx1"/>
              </a:buClr>
              <a:buNone/>
            </a:pPr>
            <a:r>
              <a:rPr lang="en-GB" sz="2400" b="1"/>
              <a:t>Core values</a:t>
            </a:r>
          </a:p>
          <a:p>
            <a:pPr marL="571500" indent="-571500">
              <a:buClr>
                <a:schemeClr val="tx1"/>
              </a:buClr>
              <a:buNone/>
            </a:pPr>
            <a:r>
              <a:rPr lang="en-GB" sz="2400"/>
              <a:t>- foster TQM behaviour and define the culture</a:t>
            </a:r>
          </a:p>
          <a:p>
            <a:pPr marL="571500" indent="-571500">
              <a:buClr>
                <a:schemeClr val="tx1"/>
              </a:buClr>
              <a:buNone/>
            </a:pPr>
            <a:r>
              <a:rPr lang="en-GB" sz="2400"/>
              <a:t>- need to develop own values</a:t>
            </a:r>
          </a:p>
          <a:p>
            <a:pPr marL="571500" indent="-571500">
              <a:buClr>
                <a:schemeClr val="tx1"/>
              </a:buClr>
              <a:buNone/>
            </a:pPr>
            <a:r>
              <a:rPr lang="en-GB" sz="2400"/>
              <a:t>Examples from Malcolm Baldrige National Quality Award </a:t>
            </a:r>
          </a:p>
          <a:p>
            <a:pPr marL="839788" lvl="1" indent="-495300">
              <a:buClr>
                <a:schemeClr val="tx1"/>
              </a:buClr>
              <a:buFont typeface="Wingdings" panose="05000000000000000000" pitchFamily="2" charset="2"/>
              <a:buAutoNum type="arabicPeriod"/>
            </a:pPr>
            <a:r>
              <a:rPr lang="en-GB" sz="1800"/>
              <a:t>Customer-driven excellence</a:t>
            </a:r>
          </a:p>
          <a:p>
            <a:pPr marL="839788" lvl="1" indent="-495300">
              <a:buClr>
                <a:schemeClr val="tx1"/>
              </a:buClr>
              <a:buFont typeface="Wingdings" panose="05000000000000000000" pitchFamily="2" charset="2"/>
              <a:buAutoNum type="arabicPeriod"/>
            </a:pPr>
            <a:r>
              <a:rPr lang="en-GB" sz="1800"/>
              <a:t>Visionary leadership</a:t>
            </a:r>
          </a:p>
          <a:p>
            <a:pPr marL="839788" lvl="1" indent="-495300">
              <a:buClr>
                <a:schemeClr val="tx1"/>
              </a:buClr>
              <a:buFont typeface="Wingdings" panose="05000000000000000000" pitchFamily="2" charset="2"/>
              <a:buAutoNum type="arabicPeriod"/>
            </a:pPr>
            <a:r>
              <a:rPr lang="en-GB" sz="1800"/>
              <a:t>Organizational and personal learning</a:t>
            </a:r>
          </a:p>
          <a:p>
            <a:pPr marL="839788" lvl="1" indent="-495300">
              <a:buClr>
                <a:schemeClr val="tx1"/>
              </a:buClr>
              <a:buFont typeface="Wingdings" panose="05000000000000000000" pitchFamily="2" charset="2"/>
              <a:buAutoNum type="arabicPeriod"/>
            </a:pPr>
            <a:r>
              <a:rPr lang="en-GB" sz="1800"/>
              <a:t>Valuing employees and partners</a:t>
            </a:r>
          </a:p>
          <a:p>
            <a:pPr marL="839788" lvl="1" indent="-495300">
              <a:buClr>
                <a:schemeClr val="tx1"/>
              </a:buClr>
              <a:buFont typeface="Wingdings" panose="05000000000000000000" pitchFamily="2" charset="2"/>
              <a:buAutoNum type="arabicPeriod"/>
            </a:pPr>
            <a:r>
              <a:rPr lang="en-GB" sz="1800"/>
              <a:t>Agility</a:t>
            </a:r>
          </a:p>
          <a:p>
            <a:pPr marL="839788" lvl="1" indent="-495300">
              <a:buClr>
                <a:schemeClr val="tx1"/>
              </a:buClr>
              <a:buFont typeface="Wingdings" panose="05000000000000000000" pitchFamily="2" charset="2"/>
              <a:buAutoNum type="arabicPeriod"/>
            </a:pPr>
            <a:r>
              <a:rPr lang="en-GB" sz="1800"/>
              <a:t>Management for innovation</a:t>
            </a:r>
          </a:p>
          <a:p>
            <a:pPr marL="839788" lvl="1" indent="-495300">
              <a:buClr>
                <a:schemeClr val="tx1"/>
              </a:buClr>
              <a:buFont typeface="Wingdings" panose="05000000000000000000" pitchFamily="2" charset="2"/>
              <a:buAutoNum type="arabicPeriod"/>
            </a:pPr>
            <a:r>
              <a:rPr lang="en-GB" sz="1800"/>
              <a:t>Management by fact</a:t>
            </a:r>
          </a:p>
          <a:p>
            <a:pPr marL="839788" lvl="1" indent="-495300">
              <a:buClr>
                <a:schemeClr val="tx1"/>
              </a:buClr>
              <a:buFont typeface="Wingdings" panose="05000000000000000000" pitchFamily="2" charset="2"/>
              <a:buAutoNum type="arabicPeriod"/>
            </a:pPr>
            <a:r>
              <a:rPr lang="en-GB" sz="1800"/>
              <a:t>Systems perspective</a:t>
            </a:r>
          </a:p>
          <a:p>
            <a:pPr marL="839788" lvl="1" indent="-495300">
              <a:buClr>
                <a:schemeClr val="tx1"/>
              </a:buClr>
              <a:buFont typeface="Wingdings" panose="05000000000000000000" pitchFamily="2" charset="2"/>
              <a:buAutoNum type="arabicPeriod"/>
            </a:pPr>
            <a:r>
              <a:rPr lang="en-GB" sz="1800"/>
              <a:t>Social responsibility</a:t>
            </a:r>
          </a:p>
          <a:p>
            <a:pPr marL="839788" lvl="1" indent="-495300">
              <a:buClr>
                <a:schemeClr val="tx1"/>
              </a:buClr>
              <a:buFont typeface="Wingdings" panose="05000000000000000000" pitchFamily="2" charset="2"/>
              <a:buAutoNum type="arabicPeriod"/>
            </a:pPr>
            <a:r>
              <a:rPr lang="en-GB" sz="1800"/>
              <a:t>Focus results and creating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274638"/>
            <a:ext cx="8229600" cy="1249362"/>
          </a:xfrm>
        </p:spPr>
        <p:txBody>
          <a:bodyPr/>
          <a:lstStyle/>
          <a:p>
            <a:r>
              <a:rPr lang="en-GB" sz="3200"/>
              <a:t>Criteria 2</a:t>
            </a:r>
            <a:br>
              <a:rPr lang="en-GB" sz="3200"/>
            </a:br>
            <a:r>
              <a:rPr lang="en-GB" sz="3200"/>
              <a:t>Customer Satisfaction</a:t>
            </a:r>
            <a:endParaRPr lang="en-US" sz="3200"/>
          </a:p>
        </p:txBody>
      </p:sp>
      <p:sp>
        <p:nvSpPr>
          <p:cNvPr id="10243" name="Rectangle 3"/>
          <p:cNvSpPr>
            <a:spLocks noGrp="1" noChangeArrowheads="1"/>
          </p:cNvSpPr>
          <p:nvPr>
            <p:ph idx="1"/>
          </p:nvPr>
        </p:nvSpPr>
        <p:spPr>
          <a:xfrm>
            <a:off x="1981200" y="1676400"/>
            <a:ext cx="8229600" cy="4876800"/>
          </a:xfrm>
        </p:spPr>
        <p:txBody>
          <a:bodyPr>
            <a:normAutofit lnSpcReduction="10000"/>
          </a:bodyPr>
          <a:lstStyle/>
          <a:p>
            <a:pPr>
              <a:lnSpc>
                <a:spcPct val="90000"/>
              </a:lnSpc>
              <a:buClr>
                <a:schemeClr val="tx1"/>
              </a:buClr>
              <a:buFont typeface="Wingdings" panose="05000000000000000000" pitchFamily="2" charset="2"/>
              <a:buChar char="§"/>
            </a:pPr>
            <a:r>
              <a:rPr lang="en-GB" sz="2400"/>
              <a:t>Customer is always right – in Japan customer is “King”</a:t>
            </a:r>
          </a:p>
          <a:p>
            <a:pPr>
              <a:lnSpc>
                <a:spcPct val="90000"/>
              </a:lnSpc>
              <a:buClr>
                <a:schemeClr val="tx1"/>
              </a:buClr>
              <a:buFont typeface="Wingdings" panose="05000000000000000000" pitchFamily="2" charset="2"/>
              <a:buChar char="§"/>
            </a:pPr>
            <a:r>
              <a:rPr lang="en-GB" sz="2400"/>
              <a:t>Customer expectations constantly changing – 10 years ago acceptable, now not any more!</a:t>
            </a:r>
          </a:p>
          <a:p>
            <a:pPr>
              <a:lnSpc>
                <a:spcPct val="90000"/>
              </a:lnSpc>
              <a:buClr>
                <a:schemeClr val="tx1"/>
              </a:buClr>
              <a:buFont typeface="Wingdings" panose="05000000000000000000" pitchFamily="2" charset="2"/>
              <a:buChar char="§"/>
            </a:pPr>
            <a:r>
              <a:rPr lang="en-GB" sz="2400"/>
              <a:t>Delighting customers (Kano Model)</a:t>
            </a:r>
          </a:p>
          <a:p>
            <a:pPr>
              <a:lnSpc>
                <a:spcPct val="90000"/>
              </a:lnSpc>
              <a:buClr>
                <a:schemeClr val="tx1"/>
              </a:buClr>
              <a:buFont typeface="Wingdings" panose="05000000000000000000" pitchFamily="2" charset="2"/>
              <a:buChar char="§"/>
            </a:pPr>
            <a:r>
              <a:rPr lang="en-GB" sz="2400"/>
              <a:t>Satisfaction is a function of total experience with organization</a:t>
            </a:r>
          </a:p>
          <a:p>
            <a:pPr>
              <a:lnSpc>
                <a:spcPct val="90000"/>
              </a:lnSpc>
              <a:buClr>
                <a:schemeClr val="tx1"/>
              </a:buClr>
              <a:buFont typeface="Wingdings" panose="05000000000000000000" pitchFamily="2" charset="2"/>
              <a:buChar char="§"/>
            </a:pPr>
            <a:r>
              <a:rPr lang="en-GB" sz="2400"/>
              <a:t>Must give customers a quality product or service, reasonable price, on-time delivery, and outstanding service</a:t>
            </a:r>
          </a:p>
          <a:p>
            <a:pPr>
              <a:lnSpc>
                <a:spcPct val="90000"/>
              </a:lnSpc>
              <a:buClr>
                <a:schemeClr val="tx1"/>
              </a:buClr>
              <a:buFont typeface="Wingdings" panose="05000000000000000000" pitchFamily="2" charset="2"/>
              <a:buChar char="§"/>
            </a:pPr>
            <a:r>
              <a:rPr lang="en-GB" sz="2400"/>
              <a:t>Need to continually examine the quality systems and practices to be responsive to ever – changing needs, requirements and expectations – Retain and Win new customers</a:t>
            </a:r>
          </a:p>
          <a:p>
            <a:pPr>
              <a:lnSpc>
                <a:spcPct val="90000"/>
              </a:lnSpc>
            </a:pPr>
            <a:endParaRPr lang="en-US"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381001"/>
            <a:ext cx="7543800" cy="811213"/>
          </a:xfrm>
        </p:spPr>
        <p:txBody>
          <a:bodyPr/>
          <a:lstStyle/>
          <a:p>
            <a:r>
              <a:rPr lang="en-GB" sz="3200"/>
              <a:t>Issues for customer satisfaction</a:t>
            </a:r>
            <a:endParaRPr lang="en-US" sz="3200"/>
          </a:p>
        </p:txBody>
      </p:sp>
      <p:sp>
        <p:nvSpPr>
          <p:cNvPr id="11267" name="Rectangle 3"/>
          <p:cNvSpPr>
            <a:spLocks noGrp="1" noChangeArrowheads="1"/>
          </p:cNvSpPr>
          <p:nvPr>
            <p:ph idx="1"/>
          </p:nvPr>
        </p:nvSpPr>
        <p:spPr>
          <a:xfrm>
            <a:off x="2209800" y="1524000"/>
            <a:ext cx="7620000" cy="3962400"/>
          </a:xfrm>
        </p:spPr>
        <p:txBody>
          <a:bodyPr>
            <a:normAutofit fontScale="92500"/>
          </a:bodyPr>
          <a:lstStyle/>
          <a:p>
            <a:pPr marL="533400" indent="-533400">
              <a:buNone/>
            </a:pPr>
            <a:r>
              <a:rPr lang="en-GB" sz="2600"/>
              <a:t>Checklist for both internal and external customers</a:t>
            </a:r>
          </a:p>
          <a:p>
            <a:pPr marL="533400" indent="-533400">
              <a:buFontTx/>
              <a:buAutoNum type="arabicPeriod"/>
            </a:pPr>
            <a:r>
              <a:rPr lang="en-GB" sz="2600"/>
              <a:t>Who are my customers?</a:t>
            </a:r>
          </a:p>
          <a:p>
            <a:pPr marL="533400" indent="-533400">
              <a:buFontTx/>
              <a:buAutoNum type="arabicPeriod"/>
            </a:pPr>
            <a:r>
              <a:rPr lang="en-GB" sz="2600"/>
              <a:t>What do they need?</a:t>
            </a:r>
          </a:p>
          <a:p>
            <a:pPr marL="533400" indent="-533400">
              <a:buFontTx/>
              <a:buAutoNum type="arabicPeriod"/>
            </a:pPr>
            <a:r>
              <a:rPr lang="en-GB" sz="2600"/>
              <a:t>What are their measures and expectations?</a:t>
            </a:r>
          </a:p>
          <a:p>
            <a:pPr marL="533400" indent="-533400">
              <a:buFontTx/>
              <a:buAutoNum type="arabicPeriod"/>
            </a:pPr>
            <a:r>
              <a:rPr lang="en-GB" sz="2600"/>
              <a:t>Does my product/service exceed their expectations?</a:t>
            </a:r>
          </a:p>
          <a:p>
            <a:pPr marL="533400" indent="-533400">
              <a:buFontTx/>
              <a:buAutoNum type="arabicPeriod"/>
            </a:pPr>
            <a:r>
              <a:rPr lang="en-GB" sz="2600"/>
              <a:t>How do I satisfy their needs?</a:t>
            </a:r>
          </a:p>
          <a:p>
            <a:pPr marL="533400" indent="-533400">
              <a:buFontTx/>
              <a:buAutoNum type="arabicPeriod"/>
            </a:pPr>
            <a:r>
              <a:rPr lang="en-GB" sz="2600"/>
              <a:t>What corrective action is necessary?</a:t>
            </a:r>
            <a:endParaRPr 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674689"/>
            <a:ext cx="7543800" cy="725487"/>
          </a:xfrm>
        </p:spPr>
        <p:txBody>
          <a:bodyPr/>
          <a:lstStyle/>
          <a:p>
            <a:r>
              <a:rPr lang="en-GB" sz="3600"/>
              <a:t>Customer Feedback</a:t>
            </a:r>
            <a:endParaRPr lang="en-US" sz="3600"/>
          </a:p>
        </p:txBody>
      </p:sp>
      <p:sp>
        <p:nvSpPr>
          <p:cNvPr id="12291" name="Rectangle 3"/>
          <p:cNvSpPr>
            <a:spLocks noGrp="1" noChangeArrowheads="1"/>
          </p:cNvSpPr>
          <p:nvPr>
            <p:ph idx="1"/>
          </p:nvPr>
        </p:nvSpPr>
        <p:spPr>
          <a:xfrm>
            <a:off x="2286000" y="1752600"/>
            <a:ext cx="7848600" cy="4419600"/>
          </a:xfrm>
        </p:spPr>
        <p:txBody>
          <a:bodyPr/>
          <a:lstStyle/>
          <a:p>
            <a:pPr marL="495300" indent="-495300">
              <a:buClr>
                <a:schemeClr val="tx1"/>
              </a:buClr>
              <a:buNone/>
            </a:pPr>
            <a:r>
              <a:rPr lang="en-GB"/>
              <a:t>	To focus on customer, an effective feedback program is necessary, objectives of program are to:</a:t>
            </a:r>
          </a:p>
          <a:p>
            <a:pPr marL="1093788" lvl="2" indent="-400050">
              <a:buClr>
                <a:schemeClr val="tx1"/>
              </a:buClr>
              <a:buFont typeface="Wingdings" panose="05000000000000000000" pitchFamily="2" charset="2"/>
              <a:buAutoNum type="arabicPeriod"/>
            </a:pPr>
            <a:r>
              <a:rPr lang="en-GB"/>
              <a:t>Discover customer dissatisfaction</a:t>
            </a:r>
          </a:p>
          <a:p>
            <a:pPr marL="1093788" lvl="2" indent="-400050">
              <a:buClr>
                <a:schemeClr val="tx1"/>
              </a:buClr>
              <a:buFont typeface="Wingdings" panose="05000000000000000000" pitchFamily="2" charset="2"/>
              <a:buAutoNum type="arabicPeriod"/>
            </a:pPr>
            <a:r>
              <a:rPr lang="en-GB"/>
              <a:t>Discover priorities of quality, price, delivery</a:t>
            </a:r>
          </a:p>
          <a:p>
            <a:pPr marL="1093788" lvl="2" indent="-400050">
              <a:buClr>
                <a:schemeClr val="tx1"/>
              </a:buClr>
              <a:buFont typeface="Wingdings" panose="05000000000000000000" pitchFamily="2" charset="2"/>
              <a:buAutoNum type="arabicPeriod"/>
            </a:pPr>
            <a:r>
              <a:rPr lang="en-GB"/>
              <a:t>Compare performance with competitors</a:t>
            </a:r>
          </a:p>
          <a:p>
            <a:pPr marL="1093788" lvl="2" indent="-400050">
              <a:buClr>
                <a:schemeClr val="tx1"/>
              </a:buClr>
              <a:buFont typeface="Wingdings" panose="05000000000000000000" pitchFamily="2" charset="2"/>
              <a:buAutoNum type="arabicPeriod"/>
            </a:pPr>
            <a:r>
              <a:rPr lang="en-GB"/>
              <a:t>Identify customer’s needs</a:t>
            </a:r>
          </a:p>
          <a:p>
            <a:pPr marL="1093788" lvl="2" indent="-400050">
              <a:buClr>
                <a:schemeClr val="tx1"/>
              </a:buClr>
              <a:buFont typeface="Wingdings" panose="05000000000000000000" pitchFamily="2" charset="2"/>
              <a:buAutoNum type="arabicPeriod"/>
            </a:pPr>
            <a:r>
              <a:rPr lang="en-GB"/>
              <a:t>Determine opportunities for improvement</a:t>
            </a:r>
          </a:p>
          <a:p>
            <a:pPr marL="495300" indent="-495300">
              <a:buClr>
                <a:schemeClr val="tx1"/>
              </a:buClr>
              <a:buFont typeface="Wingdings" panose="05000000000000000000" pitchFamily="2" charset="2"/>
              <a:buChar cha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304800"/>
            <a:ext cx="8534400" cy="1143000"/>
          </a:xfrm>
        </p:spPr>
        <p:txBody>
          <a:bodyPr/>
          <a:lstStyle/>
          <a:p>
            <a:r>
              <a:rPr lang="en-GB" sz="3200"/>
              <a:t>Customer Feedback Tools/Method</a:t>
            </a:r>
            <a:endParaRPr lang="en-US" sz="3200"/>
          </a:p>
        </p:txBody>
      </p:sp>
      <p:sp>
        <p:nvSpPr>
          <p:cNvPr id="13315" name="Rectangle 3"/>
          <p:cNvSpPr>
            <a:spLocks noGrp="1" noChangeArrowheads="1"/>
          </p:cNvSpPr>
          <p:nvPr>
            <p:ph idx="1"/>
          </p:nvPr>
        </p:nvSpPr>
        <p:spPr>
          <a:xfrm>
            <a:off x="2133600" y="1600200"/>
            <a:ext cx="8077200" cy="4800600"/>
          </a:xfrm>
        </p:spPr>
        <p:txBody>
          <a:bodyPr/>
          <a:lstStyle/>
          <a:p>
            <a:pPr>
              <a:buClr>
                <a:schemeClr val="tx1"/>
              </a:buClr>
              <a:buFont typeface="Wingdings" panose="05000000000000000000" pitchFamily="2" charset="2"/>
              <a:buChar char="§"/>
            </a:pPr>
            <a:r>
              <a:rPr lang="en-GB"/>
              <a:t>Warranty cards/Questionnaire</a:t>
            </a:r>
          </a:p>
          <a:p>
            <a:pPr>
              <a:buClr>
                <a:schemeClr val="tx1"/>
              </a:buClr>
              <a:buFont typeface="Wingdings" panose="05000000000000000000" pitchFamily="2" charset="2"/>
              <a:buChar char="§"/>
            </a:pPr>
            <a:r>
              <a:rPr lang="en-GB"/>
              <a:t>Telephone/Mail Surveys</a:t>
            </a:r>
          </a:p>
          <a:p>
            <a:pPr>
              <a:buClr>
                <a:schemeClr val="tx1"/>
              </a:buClr>
              <a:buFont typeface="Wingdings" panose="05000000000000000000" pitchFamily="2" charset="2"/>
              <a:buChar char="§"/>
            </a:pPr>
            <a:r>
              <a:rPr lang="en-GB"/>
              <a:t>Focus Groups</a:t>
            </a:r>
          </a:p>
          <a:p>
            <a:pPr>
              <a:buClr>
                <a:schemeClr val="tx1"/>
              </a:buClr>
              <a:buFont typeface="Wingdings" panose="05000000000000000000" pitchFamily="2" charset="2"/>
              <a:buChar char="§"/>
            </a:pPr>
            <a:r>
              <a:rPr lang="en-GB"/>
              <a:t>Customer Complaints</a:t>
            </a:r>
          </a:p>
          <a:p>
            <a:pPr>
              <a:buClr>
                <a:schemeClr val="tx1"/>
              </a:buClr>
              <a:buFont typeface="Wingdings" panose="05000000000000000000" pitchFamily="2" charset="2"/>
              <a:buChar char="§"/>
            </a:pPr>
            <a:r>
              <a:rPr lang="en-GB"/>
              <a:t>Customer Satisfaction Index</a:t>
            </a:r>
          </a:p>
          <a:p>
            <a:pPr>
              <a:buClr>
                <a:schemeClr val="tx1"/>
              </a:buClr>
              <a:buFont typeface="Wingdings" panose="05000000000000000000" pitchFamily="2" charset="2"/>
              <a:buChar char="§"/>
            </a:pPr>
            <a:endParaRPr lang="en-GB"/>
          </a:p>
          <a:p>
            <a:pPr>
              <a:buFont typeface="Wingdings" panose="05000000000000000000" pitchFamily="2" charset="2"/>
              <a:buNone/>
            </a:pPr>
            <a:r>
              <a:rPr lang="en-GB" sz="2400"/>
              <a:t>	Good experience are told to 6 people while bad experience are repeated to 15 people</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22239"/>
            <a:ext cx="7543800" cy="1157287"/>
          </a:xfrm>
        </p:spPr>
        <p:txBody>
          <a:bodyPr/>
          <a:lstStyle/>
          <a:p>
            <a:r>
              <a:rPr lang="en-GB" sz="3600"/>
              <a:t>Criteria 3</a:t>
            </a:r>
            <a:br>
              <a:rPr lang="en-GB" sz="3600"/>
            </a:br>
            <a:r>
              <a:rPr lang="en-GB" sz="3600"/>
              <a:t>Employee Involvement</a:t>
            </a:r>
            <a:endParaRPr lang="en-US" sz="3600"/>
          </a:p>
        </p:txBody>
      </p:sp>
      <p:sp>
        <p:nvSpPr>
          <p:cNvPr id="14339" name="Rectangle 3"/>
          <p:cNvSpPr>
            <a:spLocks noGrp="1" noChangeArrowheads="1"/>
          </p:cNvSpPr>
          <p:nvPr>
            <p:ph idx="1"/>
          </p:nvPr>
        </p:nvSpPr>
        <p:spPr>
          <a:xfrm>
            <a:off x="2286000" y="1676400"/>
            <a:ext cx="7467600" cy="4495800"/>
          </a:xfrm>
        </p:spPr>
        <p:txBody>
          <a:bodyPr>
            <a:normAutofit fontScale="92500"/>
          </a:bodyPr>
          <a:lstStyle/>
          <a:p>
            <a:pPr>
              <a:lnSpc>
                <a:spcPct val="80000"/>
              </a:lnSpc>
              <a:buClr>
                <a:schemeClr val="tx1"/>
              </a:buClr>
              <a:buFont typeface="Wingdings" panose="05000000000000000000" pitchFamily="2" charset="2"/>
              <a:buChar char="§"/>
            </a:pPr>
            <a:r>
              <a:rPr lang="en-GB" sz="2600"/>
              <a:t>People – most important resource/asset</a:t>
            </a:r>
          </a:p>
          <a:p>
            <a:pPr>
              <a:lnSpc>
                <a:spcPct val="80000"/>
              </a:lnSpc>
              <a:buClr>
                <a:schemeClr val="tx1"/>
              </a:buClr>
              <a:buFont typeface="Wingdings" panose="05000000000000000000" pitchFamily="2" charset="2"/>
              <a:buChar char="§"/>
            </a:pPr>
            <a:r>
              <a:rPr lang="en-GB" sz="2600"/>
              <a:t>Quality comes from people</a:t>
            </a:r>
          </a:p>
          <a:p>
            <a:pPr>
              <a:lnSpc>
                <a:spcPct val="80000"/>
              </a:lnSpc>
              <a:buClr>
                <a:schemeClr val="tx1"/>
              </a:buClr>
              <a:buFont typeface="Wingdings" panose="05000000000000000000" pitchFamily="2" charset="2"/>
              <a:buChar char="§"/>
            </a:pPr>
            <a:r>
              <a:rPr lang="en-GB" sz="2600"/>
              <a:t>Deming – 15% operator errors, 85% management system</a:t>
            </a:r>
          </a:p>
          <a:p>
            <a:pPr>
              <a:lnSpc>
                <a:spcPct val="80000"/>
              </a:lnSpc>
              <a:buClr>
                <a:schemeClr val="tx1"/>
              </a:buClr>
              <a:buFont typeface="Wingdings" panose="05000000000000000000" pitchFamily="2" charset="2"/>
              <a:buChar char="§"/>
            </a:pPr>
            <a:r>
              <a:rPr lang="en-GB" sz="2600"/>
              <a:t>Project teams – Quality Control Circles (QCC), QIT</a:t>
            </a:r>
          </a:p>
          <a:p>
            <a:pPr>
              <a:lnSpc>
                <a:spcPct val="80000"/>
              </a:lnSpc>
              <a:buClr>
                <a:schemeClr val="tx1"/>
              </a:buClr>
              <a:buFont typeface="Wingdings" panose="05000000000000000000" pitchFamily="2" charset="2"/>
              <a:buChar char="§"/>
            </a:pPr>
            <a:r>
              <a:rPr lang="en-GB" sz="2600"/>
              <a:t>Education and training – life long, continuous both knowledge and skills</a:t>
            </a:r>
          </a:p>
          <a:p>
            <a:pPr>
              <a:lnSpc>
                <a:spcPct val="80000"/>
              </a:lnSpc>
              <a:buClr>
                <a:schemeClr val="tx1"/>
              </a:buClr>
              <a:buFont typeface="Wingdings" panose="05000000000000000000" pitchFamily="2" charset="2"/>
              <a:buChar char="§"/>
            </a:pPr>
            <a:r>
              <a:rPr lang="en-GB" sz="2600"/>
              <a:t>Suggestion schemes; Kaizen, 5S teams</a:t>
            </a:r>
          </a:p>
          <a:p>
            <a:pPr>
              <a:lnSpc>
                <a:spcPct val="80000"/>
              </a:lnSpc>
              <a:buClr>
                <a:schemeClr val="tx1"/>
              </a:buClr>
              <a:buFont typeface="Wingdings" panose="05000000000000000000" pitchFamily="2" charset="2"/>
              <a:buChar char="§"/>
            </a:pPr>
            <a:r>
              <a:rPr lang="en-GB" sz="2600"/>
              <a:t>Motivational programmes, incentive schemes</a:t>
            </a:r>
          </a:p>
          <a:p>
            <a:pPr>
              <a:lnSpc>
                <a:spcPct val="80000"/>
              </a:lnSpc>
              <a:buClr>
                <a:schemeClr val="tx1"/>
              </a:buClr>
              <a:buFont typeface="Wingdings" panose="05000000000000000000" pitchFamily="2" charset="2"/>
              <a:buChar char="§"/>
            </a:pPr>
            <a:r>
              <a:rPr lang="en-GB" sz="2600"/>
              <a:t>Conducive work culture, right attitude, commitment</a:t>
            </a:r>
            <a:endParaRPr lang="en-US"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Quality Management (TQM) </a:t>
            </a:r>
            <a:endParaRPr lang="en-US" dirty="0"/>
          </a:p>
        </p:txBody>
      </p:sp>
      <p:sp>
        <p:nvSpPr>
          <p:cNvPr id="3" name="Content Placeholder 2"/>
          <p:cNvSpPr>
            <a:spLocks noGrp="1"/>
          </p:cNvSpPr>
          <p:nvPr>
            <p:ph idx="1"/>
          </p:nvPr>
        </p:nvSpPr>
        <p:spPr/>
        <p:txBody>
          <a:bodyPr>
            <a:normAutofit/>
          </a:bodyPr>
          <a:lstStyle/>
          <a:p>
            <a:r>
              <a:rPr lang="en-US" dirty="0" smtClean="0"/>
              <a:t>Is an enhancement to the traditional way of doing business. It is a proven technique to guarantee survival in world-class competition.</a:t>
            </a:r>
          </a:p>
          <a:p>
            <a:r>
              <a:rPr lang="en-US" dirty="0" smtClean="0"/>
              <a:t> Only by changing the actions of management will the culture and actions of an entire organization be transformed. </a:t>
            </a:r>
          </a:p>
          <a:p>
            <a:r>
              <a:rPr lang="en-US" dirty="0" smtClean="0"/>
              <a:t>TQM is for the most part common sense. Analyzing the three words, we have </a:t>
            </a:r>
          </a:p>
          <a:p>
            <a:r>
              <a:rPr lang="en-US" dirty="0" smtClean="0"/>
              <a:t>Total—Made up of the whole. </a:t>
            </a:r>
          </a:p>
          <a:p>
            <a:r>
              <a:rPr lang="en-US" dirty="0" smtClean="0"/>
              <a:t>Quality—Degree of excellence a product or service provides.</a:t>
            </a:r>
          </a:p>
          <a:p>
            <a:r>
              <a:rPr lang="en-US" dirty="0" smtClean="0"/>
              <a:t>Management—Act, art, or manner of handling, controlling, directing, etc.</a:t>
            </a:r>
            <a:endParaRPr lang="en-US" dirty="0"/>
          </a:p>
        </p:txBody>
      </p:sp>
    </p:spTree>
    <p:extLst>
      <p:ext uri="{BB962C8B-B14F-4D97-AF65-F5344CB8AC3E}">
        <p14:creationId xmlns:p14="http://schemas.microsoft.com/office/powerpoint/2010/main" val="203199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274638"/>
            <a:ext cx="8534400" cy="1020762"/>
          </a:xfrm>
        </p:spPr>
        <p:txBody>
          <a:bodyPr>
            <a:normAutofit fontScale="90000"/>
          </a:bodyPr>
          <a:lstStyle/>
          <a:p>
            <a:r>
              <a:rPr lang="en-GB" sz="3500"/>
              <a:t>Criteria 4</a:t>
            </a:r>
            <a:br>
              <a:rPr lang="en-GB" sz="3500"/>
            </a:br>
            <a:r>
              <a:rPr lang="en-GB" sz="3500"/>
              <a:t>Continuous Process Improvement</a:t>
            </a:r>
            <a:endParaRPr lang="en-US" sz="3500"/>
          </a:p>
        </p:txBody>
      </p:sp>
      <p:sp>
        <p:nvSpPr>
          <p:cNvPr id="15363" name="Rectangle 3"/>
          <p:cNvSpPr>
            <a:spLocks noGrp="1" noChangeArrowheads="1"/>
          </p:cNvSpPr>
          <p:nvPr>
            <p:ph idx="1"/>
          </p:nvPr>
        </p:nvSpPr>
        <p:spPr>
          <a:xfrm>
            <a:off x="2209800" y="1524000"/>
            <a:ext cx="8001000" cy="5029200"/>
          </a:xfrm>
        </p:spPr>
        <p:txBody>
          <a:bodyPr/>
          <a:lstStyle/>
          <a:p>
            <a:pPr>
              <a:lnSpc>
                <a:spcPct val="90000"/>
              </a:lnSpc>
              <a:buClr>
                <a:schemeClr val="tx1"/>
              </a:buClr>
              <a:buFont typeface="Wingdings" panose="05000000000000000000" pitchFamily="2" charset="2"/>
              <a:buChar char="§"/>
            </a:pPr>
            <a:r>
              <a:rPr lang="en-GB"/>
              <a:t>View all work as process – production and business</a:t>
            </a:r>
          </a:p>
          <a:p>
            <a:pPr>
              <a:lnSpc>
                <a:spcPct val="90000"/>
              </a:lnSpc>
              <a:buClr>
                <a:schemeClr val="tx1"/>
              </a:buClr>
              <a:buFont typeface="Wingdings" panose="05000000000000000000" pitchFamily="2" charset="2"/>
              <a:buChar char="§"/>
            </a:pPr>
            <a:r>
              <a:rPr lang="en-GB"/>
              <a:t>Process – purchasing, design, invoicing, etc.</a:t>
            </a:r>
          </a:p>
          <a:p>
            <a:pPr>
              <a:lnSpc>
                <a:spcPct val="90000"/>
              </a:lnSpc>
              <a:buClr>
                <a:schemeClr val="tx1"/>
              </a:buClr>
              <a:buFont typeface="Wingdings" panose="05000000000000000000" pitchFamily="2" charset="2"/>
              <a:buChar char="§"/>
            </a:pPr>
            <a:r>
              <a:rPr lang="en-GB"/>
              <a:t>Inputs – PROCESS – outputs</a:t>
            </a:r>
          </a:p>
          <a:p>
            <a:pPr>
              <a:lnSpc>
                <a:spcPct val="90000"/>
              </a:lnSpc>
              <a:buClr>
                <a:schemeClr val="tx1"/>
              </a:buClr>
              <a:buFont typeface="Wingdings" panose="05000000000000000000" pitchFamily="2" charset="2"/>
              <a:buChar char="§"/>
            </a:pPr>
            <a:r>
              <a:rPr lang="en-GB"/>
              <a:t>Process improvement – increased customer satisfaction</a:t>
            </a:r>
          </a:p>
          <a:p>
            <a:pPr>
              <a:lnSpc>
                <a:spcPct val="90000"/>
              </a:lnSpc>
              <a:buClr>
                <a:schemeClr val="tx1"/>
              </a:buClr>
              <a:buFont typeface="Wingdings" panose="05000000000000000000" pitchFamily="2" charset="2"/>
              <a:buChar char="§"/>
            </a:pPr>
            <a:r>
              <a:rPr lang="en-GB"/>
              <a:t>Improvement – 5 ways; Reduce resources, Reduce errors, Meet expectations of downstream customers, Make process safer, make process more satisfying to the person doing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Continuous Improvement</a:t>
            </a:r>
          </a:p>
        </p:txBody>
      </p:sp>
      <p:sp>
        <p:nvSpPr>
          <p:cNvPr id="45059" name="Rectangle 3"/>
          <p:cNvSpPr>
            <a:spLocks noGrp="1" noChangeArrowheads="1"/>
          </p:cNvSpPr>
          <p:nvPr>
            <p:ph idx="1"/>
          </p:nvPr>
        </p:nvSpPr>
        <p:spPr/>
        <p:txBody>
          <a:bodyPr/>
          <a:lstStyle/>
          <a:p>
            <a:pPr>
              <a:buFont typeface="Wingdings" panose="05000000000000000000" pitchFamily="2" charset="2"/>
              <a:buNone/>
            </a:pPr>
            <a:r>
              <a:rPr lang="en-US" sz="2600"/>
              <a:t>Inputs – processing – outputs</a:t>
            </a:r>
          </a:p>
          <a:p>
            <a:endParaRPr lang="en-US" sz="2600"/>
          </a:p>
        </p:txBody>
      </p:sp>
      <p:sp>
        <p:nvSpPr>
          <p:cNvPr id="45060" name="Text Box 4"/>
          <p:cNvSpPr txBox="1">
            <a:spLocks noChangeArrowheads="1"/>
          </p:cNvSpPr>
          <p:nvPr/>
        </p:nvSpPr>
        <p:spPr bwMode="auto">
          <a:xfrm>
            <a:off x="3048000" y="3581401"/>
            <a:ext cx="1447800" cy="13874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sz="1600" b="1">
                <a:latin typeface="Tahoma" panose="020B0604030504040204" pitchFamily="34" charset="0"/>
              </a:rPr>
              <a:t>Input</a:t>
            </a:r>
          </a:p>
          <a:p>
            <a:pPr>
              <a:lnSpc>
                <a:spcPct val="65000"/>
              </a:lnSpc>
              <a:spcBef>
                <a:spcPct val="50000"/>
              </a:spcBef>
            </a:pPr>
            <a:r>
              <a:rPr lang="en-US" sz="1600">
                <a:latin typeface="Tahoma" panose="020B0604030504040204" pitchFamily="34" charset="0"/>
              </a:rPr>
              <a:t>Materials</a:t>
            </a:r>
          </a:p>
          <a:p>
            <a:pPr>
              <a:lnSpc>
                <a:spcPct val="65000"/>
              </a:lnSpc>
              <a:spcBef>
                <a:spcPct val="50000"/>
              </a:spcBef>
            </a:pPr>
            <a:r>
              <a:rPr lang="en-US" sz="1600">
                <a:latin typeface="Tahoma" panose="020B0604030504040204" pitchFamily="34" charset="0"/>
              </a:rPr>
              <a:t>Info, Data</a:t>
            </a:r>
          </a:p>
          <a:p>
            <a:pPr>
              <a:lnSpc>
                <a:spcPct val="65000"/>
              </a:lnSpc>
              <a:spcBef>
                <a:spcPct val="50000"/>
              </a:spcBef>
            </a:pPr>
            <a:r>
              <a:rPr lang="en-US" sz="1600">
                <a:latin typeface="Tahoma" panose="020B0604030504040204" pitchFamily="34" charset="0"/>
              </a:rPr>
              <a:t>People</a:t>
            </a:r>
          </a:p>
          <a:p>
            <a:pPr>
              <a:lnSpc>
                <a:spcPct val="65000"/>
              </a:lnSpc>
              <a:spcBef>
                <a:spcPct val="50000"/>
              </a:spcBef>
            </a:pPr>
            <a:r>
              <a:rPr lang="en-US" sz="1600">
                <a:latin typeface="Tahoma" panose="020B0604030504040204" pitchFamily="34" charset="0"/>
              </a:rPr>
              <a:t>Money</a:t>
            </a:r>
          </a:p>
        </p:txBody>
      </p:sp>
      <p:sp>
        <p:nvSpPr>
          <p:cNvPr id="45061" name="AutoShape 5"/>
          <p:cNvSpPr>
            <a:spLocks noChangeArrowheads="1"/>
          </p:cNvSpPr>
          <p:nvPr/>
        </p:nvSpPr>
        <p:spPr bwMode="auto">
          <a:xfrm>
            <a:off x="4495800" y="3886200"/>
            <a:ext cx="914400" cy="609600"/>
          </a:xfrm>
          <a:prstGeom prst="rightArrow">
            <a:avLst>
              <a:gd name="adj1" fmla="val 50000"/>
              <a:gd name="adj2"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Text Box 6"/>
          <p:cNvSpPr txBox="1">
            <a:spLocks noChangeArrowheads="1"/>
          </p:cNvSpPr>
          <p:nvPr/>
        </p:nvSpPr>
        <p:spPr bwMode="auto">
          <a:xfrm>
            <a:off x="5410200" y="3124201"/>
            <a:ext cx="1981200" cy="2587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Tahoma" panose="020B0604030504040204" pitchFamily="34" charset="0"/>
              </a:rPr>
              <a:t>Process</a:t>
            </a:r>
          </a:p>
          <a:p>
            <a:pPr>
              <a:lnSpc>
                <a:spcPct val="75000"/>
              </a:lnSpc>
              <a:spcBef>
                <a:spcPct val="50000"/>
              </a:spcBef>
            </a:pPr>
            <a:r>
              <a:rPr lang="en-US" sz="1400">
                <a:latin typeface="Tahoma" panose="020B0604030504040204" pitchFamily="34" charset="0"/>
              </a:rPr>
              <a:t>Work methods</a:t>
            </a:r>
          </a:p>
          <a:p>
            <a:pPr>
              <a:lnSpc>
                <a:spcPct val="75000"/>
              </a:lnSpc>
              <a:spcBef>
                <a:spcPct val="50000"/>
              </a:spcBef>
            </a:pPr>
            <a:r>
              <a:rPr lang="en-US" sz="1400">
                <a:latin typeface="Tahoma" panose="020B0604030504040204" pitchFamily="34" charset="0"/>
              </a:rPr>
              <a:t>Procedures</a:t>
            </a:r>
          </a:p>
          <a:p>
            <a:pPr>
              <a:lnSpc>
                <a:spcPct val="75000"/>
              </a:lnSpc>
              <a:spcBef>
                <a:spcPct val="50000"/>
              </a:spcBef>
            </a:pPr>
            <a:r>
              <a:rPr lang="en-US" sz="1400">
                <a:latin typeface="Tahoma" panose="020B0604030504040204" pitchFamily="34" charset="0"/>
              </a:rPr>
              <a:t>Tools</a:t>
            </a:r>
          </a:p>
          <a:p>
            <a:pPr>
              <a:lnSpc>
                <a:spcPct val="75000"/>
              </a:lnSpc>
              <a:spcBef>
                <a:spcPct val="50000"/>
              </a:spcBef>
            </a:pPr>
            <a:r>
              <a:rPr lang="en-US" sz="1400">
                <a:latin typeface="Tahoma" panose="020B0604030504040204" pitchFamily="34" charset="0"/>
              </a:rPr>
              <a:t>Production – Cutting, Welding, etc.</a:t>
            </a:r>
          </a:p>
          <a:p>
            <a:pPr>
              <a:lnSpc>
                <a:spcPct val="75000"/>
              </a:lnSpc>
              <a:spcBef>
                <a:spcPct val="50000"/>
              </a:spcBef>
            </a:pPr>
            <a:r>
              <a:rPr lang="en-US" sz="1400">
                <a:latin typeface="Tahoma" panose="020B0604030504040204" pitchFamily="34" charset="0"/>
              </a:rPr>
              <a:t>Bank – deposit/withdrawal process, </a:t>
            </a:r>
          </a:p>
          <a:p>
            <a:pPr>
              <a:lnSpc>
                <a:spcPct val="75000"/>
              </a:lnSpc>
              <a:spcBef>
                <a:spcPct val="50000"/>
              </a:spcBef>
            </a:pPr>
            <a:r>
              <a:rPr lang="en-US" sz="1400">
                <a:latin typeface="Tahoma" panose="020B0604030504040204" pitchFamily="34" charset="0"/>
              </a:rPr>
              <a:t>Kad Pintar Application Process at NRD</a:t>
            </a:r>
          </a:p>
        </p:txBody>
      </p:sp>
      <p:sp>
        <p:nvSpPr>
          <p:cNvPr id="45063" name="AutoShape 7"/>
          <p:cNvSpPr>
            <a:spLocks noChangeArrowheads="1"/>
          </p:cNvSpPr>
          <p:nvPr/>
        </p:nvSpPr>
        <p:spPr bwMode="auto">
          <a:xfrm>
            <a:off x="7391400" y="3810000"/>
            <a:ext cx="914400" cy="609600"/>
          </a:xfrm>
          <a:prstGeom prst="rightArrow">
            <a:avLst>
              <a:gd name="adj1" fmla="val 50000"/>
              <a:gd name="adj2"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Text Box 8"/>
          <p:cNvSpPr txBox="1">
            <a:spLocks noChangeArrowheads="1"/>
          </p:cNvSpPr>
          <p:nvPr/>
        </p:nvSpPr>
        <p:spPr bwMode="auto">
          <a:xfrm>
            <a:off x="8305800" y="3124200"/>
            <a:ext cx="1828800" cy="2579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14178596" algn="ctr" rotWithShape="0">
                    <a:srgbClr val="808080"/>
                  </a:outerShdw>
                </a:effectLst>
              </a14:hiddenEffects>
            </a:ext>
          </a:extLst>
        </p:spPr>
        <p:txBody>
          <a:bodyPr>
            <a:spAutoFit/>
          </a:bodyPr>
          <a:lstStyle/>
          <a:p>
            <a:pPr>
              <a:spcBef>
                <a:spcPct val="50000"/>
              </a:spcBef>
            </a:pPr>
            <a:r>
              <a:rPr lang="en-US" sz="1600" b="1">
                <a:latin typeface="Tahoma" panose="020B0604030504040204" pitchFamily="34" charset="0"/>
              </a:rPr>
              <a:t>Outputs</a:t>
            </a:r>
          </a:p>
          <a:p>
            <a:pPr>
              <a:spcBef>
                <a:spcPct val="50000"/>
              </a:spcBef>
            </a:pPr>
            <a:r>
              <a:rPr lang="en-US" sz="1400">
                <a:latin typeface="Tahoma" panose="020B0604030504040204" pitchFamily="34" charset="0"/>
              </a:rPr>
              <a:t>Products</a:t>
            </a:r>
          </a:p>
          <a:p>
            <a:pPr>
              <a:spcBef>
                <a:spcPct val="50000"/>
              </a:spcBef>
            </a:pPr>
            <a:r>
              <a:rPr lang="en-US" sz="1400">
                <a:latin typeface="Tahoma" panose="020B0604030504040204" pitchFamily="34" charset="0"/>
              </a:rPr>
              <a:t>Delivered service</a:t>
            </a:r>
          </a:p>
          <a:p>
            <a:pPr>
              <a:spcBef>
                <a:spcPct val="50000"/>
              </a:spcBef>
            </a:pPr>
            <a:r>
              <a:rPr lang="en-US" sz="1400">
                <a:latin typeface="Tahoma" panose="020B0604030504040204" pitchFamily="34" charset="0"/>
              </a:rPr>
              <a:t>In-process jobs – forms signed, drawing completed</a:t>
            </a:r>
          </a:p>
          <a:p>
            <a:pPr>
              <a:spcBef>
                <a:spcPct val="50000"/>
              </a:spcBef>
            </a:pPr>
            <a:r>
              <a:rPr lang="en-US" sz="1400">
                <a:latin typeface="Tahoma" panose="020B0604030504040204" pitchFamily="34" charset="0"/>
              </a:rPr>
              <a:t>Others</a:t>
            </a:r>
          </a:p>
          <a:p>
            <a:pPr>
              <a:spcBef>
                <a:spcPct val="50000"/>
              </a:spcBef>
            </a:pPr>
            <a:r>
              <a:rPr lang="en-US" sz="1400">
                <a:latin typeface="Tahoma" panose="020B0604030504040204" pitchFamily="34" charset="0"/>
              </a:rPr>
              <a:t>Also by-products, wastes</a:t>
            </a:r>
            <a:endParaRPr lang="en-US" sz="2400">
              <a:latin typeface="Tahoma" panose="020B0604030504040204" pitchFamily="34" charset="0"/>
            </a:endParaRPr>
          </a:p>
        </p:txBody>
      </p:sp>
      <p:sp>
        <p:nvSpPr>
          <p:cNvPr id="45065" name="Text Box 9"/>
          <p:cNvSpPr txBox="1">
            <a:spLocks noChangeArrowheads="1"/>
          </p:cNvSpPr>
          <p:nvPr/>
        </p:nvSpPr>
        <p:spPr bwMode="auto">
          <a:xfrm>
            <a:off x="5867400" y="6019800"/>
            <a:ext cx="1295400" cy="3762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Conditions</a:t>
            </a:r>
          </a:p>
        </p:txBody>
      </p:sp>
      <p:sp>
        <p:nvSpPr>
          <p:cNvPr id="45066" name="Line 10"/>
          <p:cNvSpPr>
            <a:spLocks noChangeShapeType="1"/>
          </p:cNvSpPr>
          <p:nvPr/>
        </p:nvSpPr>
        <p:spPr bwMode="auto">
          <a:xfrm flipV="1">
            <a:off x="6477000" y="5715000"/>
            <a:ext cx="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67" name="Line 11"/>
          <p:cNvSpPr>
            <a:spLocks noChangeShapeType="1"/>
          </p:cNvSpPr>
          <p:nvPr/>
        </p:nvSpPr>
        <p:spPr bwMode="auto">
          <a:xfrm flipH="1" flipV="1">
            <a:off x="8839200" y="251460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68" name="Line 12"/>
          <p:cNvSpPr>
            <a:spLocks noChangeShapeType="1"/>
          </p:cNvSpPr>
          <p:nvPr/>
        </p:nvSpPr>
        <p:spPr bwMode="auto">
          <a:xfrm flipH="1">
            <a:off x="6324600" y="2514600"/>
            <a:ext cx="91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69" name="Line 13"/>
          <p:cNvSpPr>
            <a:spLocks noChangeShapeType="1"/>
          </p:cNvSpPr>
          <p:nvPr/>
        </p:nvSpPr>
        <p:spPr bwMode="auto">
          <a:xfrm>
            <a:off x="6324600" y="25146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0" name="Text Box 14"/>
          <p:cNvSpPr txBox="1">
            <a:spLocks noChangeArrowheads="1"/>
          </p:cNvSpPr>
          <p:nvPr/>
        </p:nvSpPr>
        <p:spPr bwMode="auto">
          <a:xfrm>
            <a:off x="7086600" y="2286000"/>
            <a:ext cx="1295400" cy="3762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feedback</a:t>
            </a:r>
          </a:p>
        </p:txBody>
      </p:sp>
      <p:sp>
        <p:nvSpPr>
          <p:cNvPr id="45071" name="Line 15"/>
          <p:cNvSpPr>
            <a:spLocks noChangeShapeType="1"/>
          </p:cNvSpPr>
          <p:nvPr/>
        </p:nvSpPr>
        <p:spPr bwMode="auto">
          <a:xfrm flipH="1">
            <a:off x="8382000" y="2514600"/>
            <a:ext cx="457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0-#ppt_w/2"/>
                                          </p:val>
                                        </p:tav>
                                        <p:tav tm="100000">
                                          <p:val>
                                            <p:strVal val="#ppt_x"/>
                                          </p:val>
                                        </p:tav>
                                      </p:tavLst>
                                    </p:anim>
                                    <p:anim calcmode="lin" valueType="num">
                                      <p:cBhvr additive="base">
                                        <p:cTn id="14"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1"/>
                                        </p:tgtEl>
                                        <p:attrNameLst>
                                          <p:attrName>style.visibility</p:attrName>
                                        </p:attrNameLst>
                                      </p:cBhvr>
                                      <p:to>
                                        <p:strVal val="visible"/>
                                      </p:to>
                                    </p:set>
                                    <p:anim calcmode="lin" valueType="num">
                                      <p:cBhvr additive="base">
                                        <p:cTn id="19" dur="500" fill="hold"/>
                                        <p:tgtEl>
                                          <p:spTgt spid="45061"/>
                                        </p:tgtEl>
                                        <p:attrNameLst>
                                          <p:attrName>ppt_x</p:attrName>
                                        </p:attrNameLst>
                                      </p:cBhvr>
                                      <p:tavLst>
                                        <p:tav tm="0">
                                          <p:val>
                                            <p:strVal val="0-#ppt_w/2"/>
                                          </p:val>
                                        </p:tav>
                                        <p:tav tm="100000">
                                          <p:val>
                                            <p:strVal val="#ppt_x"/>
                                          </p:val>
                                        </p:tav>
                                      </p:tavLst>
                                    </p:anim>
                                    <p:anim calcmode="lin" valueType="num">
                                      <p:cBhvr additive="base">
                                        <p:cTn id="20"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2"/>
                                        </p:tgtEl>
                                        <p:attrNameLst>
                                          <p:attrName>style.visibility</p:attrName>
                                        </p:attrNameLst>
                                      </p:cBhvr>
                                      <p:to>
                                        <p:strVal val="visible"/>
                                      </p:to>
                                    </p:set>
                                    <p:anim calcmode="lin" valueType="num">
                                      <p:cBhvr additive="base">
                                        <p:cTn id="25" dur="500" fill="hold"/>
                                        <p:tgtEl>
                                          <p:spTgt spid="45062"/>
                                        </p:tgtEl>
                                        <p:attrNameLst>
                                          <p:attrName>ppt_x</p:attrName>
                                        </p:attrNameLst>
                                      </p:cBhvr>
                                      <p:tavLst>
                                        <p:tav tm="0">
                                          <p:val>
                                            <p:strVal val="0-#ppt_w/2"/>
                                          </p:val>
                                        </p:tav>
                                        <p:tav tm="100000">
                                          <p:val>
                                            <p:strVal val="#ppt_x"/>
                                          </p:val>
                                        </p:tav>
                                      </p:tavLst>
                                    </p:anim>
                                    <p:anim calcmode="lin" valueType="num">
                                      <p:cBhvr additive="base">
                                        <p:cTn id="26"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3"/>
                                        </p:tgtEl>
                                        <p:attrNameLst>
                                          <p:attrName>style.visibility</p:attrName>
                                        </p:attrNameLst>
                                      </p:cBhvr>
                                      <p:to>
                                        <p:strVal val="visible"/>
                                      </p:to>
                                    </p:set>
                                    <p:anim calcmode="lin" valueType="num">
                                      <p:cBhvr additive="base">
                                        <p:cTn id="31" dur="500" fill="hold"/>
                                        <p:tgtEl>
                                          <p:spTgt spid="45063"/>
                                        </p:tgtEl>
                                        <p:attrNameLst>
                                          <p:attrName>ppt_x</p:attrName>
                                        </p:attrNameLst>
                                      </p:cBhvr>
                                      <p:tavLst>
                                        <p:tav tm="0">
                                          <p:val>
                                            <p:strVal val="0-#ppt_w/2"/>
                                          </p:val>
                                        </p:tav>
                                        <p:tav tm="100000">
                                          <p:val>
                                            <p:strVal val="#ppt_x"/>
                                          </p:val>
                                        </p:tav>
                                      </p:tavLst>
                                    </p:anim>
                                    <p:anim calcmode="lin" valueType="num">
                                      <p:cBhvr additive="base">
                                        <p:cTn id="32"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4"/>
                                        </p:tgtEl>
                                        <p:attrNameLst>
                                          <p:attrName>style.visibility</p:attrName>
                                        </p:attrNameLst>
                                      </p:cBhvr>
                                      <p:to>
                                        <p:strVal val="visible"/>
                                      </p:to>
                                    </p:set>
                                    <p:anim calcmode="lin" valueType="num">
                                      <p:cBhvr additive="base">
                                        <p:cTn id="37" dur="500" fill="hold"/>
                                        <p:tgtEl>
                                          <p:spTgt spid="45064"/>
                                        </p:tgtEl>
                                        <p:attrNameLst>
                                          <p:attrName>ppt_x</p:attrName>
                                        </p:attrNameLst>
                                      </p:cBhvr>
                                      <p:tavLst>
                                        <p:tav tm="0">
                                          <p:val>
                                            <p:strVal val="0-#ppt_w/2"/>
                                          </p:val>
                                        </p:tav>
                                        <p:tav tm="100000">
                                          <p:val>
                                            <p:strVal val="#ppt_x"/>
                                          </p:val>
                                        </p:tav>
                                      </p:tavLst>
                                    </p:anim>
                                    <p:anim calcmode="lin" valueType="num">
                                      <p:cBhvr additive="base">
                                        <p:cTn id="38"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067"/>
                                        </p:tgtEl>
                                        <p:attrNameLst>
                                          <p:attrName>style.visibility</p:attrName>
                                        </p:attrNameLst>
                                      </p:cBhvr>
                                      <p:to>
                                        <p:strVal val="visible"/>
                                      </p:to>
                                    </p:set>
                                    <p:anim calcmode="lin" valueType="num">
                                      <p:cBhvr additive="base">
                                        <p:cTn id="43" dur="500" fill="hold"/>
                                        <p:tgtEl>
                                          <p:spTgt spid="45067"/>
                                        </p:tgtEl>
                                        <p:attrNameLst>
                                          <p:attrName>ppt_x</p:attrName>
                                        </p:attrNameLst>
                                      </p:cBhvr>
                                      <p:tavLst>
                                        <p:tav tm="0">
                                          <p:val>
                                            <p:strVal val="#ppt_x"/>
                                          </p:val>
                                        </p:tav>
                                        <p:tav tm="100000">
                                          <p:val>
                                            <p:strVal val="#ppt_x"/>
                                          </p:val>
                                        </p:tav>
                                      </p:tavLst>
                                    </p:anim>
                                    <p:anim calcmode="lin" valueType="num">
                                      <p:cBhvr additive="base">
                                        <p:cTn id="44" dur="500" fill="hold"/>
                                        <p:tgtEl>
                                          <p:spTgt spid="4506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71"/>
                                        </p:tgtEl>
                                        <p:attrNameLst>
                                          <p:attrName>style.visibility</p:attrName>
                                        </p:attrNameLst>
                                      </p:cBhvr>
                                      <p:to>
                                        <p:strVal val="visible"/>
                                      </p:to>
                                    </p:set>
                                    <p:anim calcmode="lin" valueType="num">
                                      <p:cBhvr additive="base">
                                        <p:cTn id="49" dur="500" fill="hold"/>
                                        <p:tgtEl>
                                          <p:spTgt spid="45071"/>
                                        </p:tgtEl>
                                        <p:attrNameLst>
                                          <p:attrName>ppt_x</p:attrName>
                                        </p:attrNameLst>
                                      </p:cBhvr>
                                      <p:tavLst>
                                        <p:tav tm="0">
                                          <p:val>
                                            <p:strVal val="#ppt_x"/>
                                          </p:val>
                                        </p:tav>
                                        <p:tav tm="100000">
                                          <p:val>
                                            <p:strVal val="#ppt_x"/>
                                          </p:val>
                                        </p:tav>
                                      </p:tavLst>
                                    </p:anim>
                                    <p:anim calcmode="lin" valueType="num">
                                      <p:cBhvr additive="base">
                                        <p:cTn id="50" dur="500" fill="hold"/>
                                        <p:tgtEl>
                                          <p:spTgt spid="4507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45070"/>
                                        </p:tgtEl>
                                        <p:attrNameLst>
                                          <p:attrName>style.visibility</p:attrName>
                                        </p:attrNameLst>
                                      </p:cBhvr>
                                      <p:to>
                                        <p:strVal val="visible"/>
                                      </p:to>
                                    </p:set>
                                    <p:anim to="" calcmode="lin" valueType="num">
                                      <p:cBhvr>
                                        <p:cTn id="55" dur="1" fill="hold"/>
                                        <p:tgtEl>
                                          <p:spTgt spid="45070"/>
                                        </p:tgtEl>
                                        <p:attrNameLst>
                                          <p:attrName/>
                                        </p:attrNameLst>
                                      </p:cBhvr>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5068"/>
                                        </p:tgtEl>
                                        <p:attrNameLst>
                                          <p:attrName>style.visibility</p:attrName>
                                        </p:attrNameLst>
                                      </p:cBhvr>
                                      <p:to>
                                        <p:strVal val="visible"/>
                                      </p:to>
                                    </p:set>
                                    <p:anim calcmode="lin" valueType="num">
                                      <p:cBhvr additive="base">
                                        <p:cTn id="60" dur="500" fill="hold"/>
                                        <p:tgtEl>
                                          <p:spTgt spid="45068"/>
                                        </p:tgtEl>
                                        <p:attrNameLst>
                                          <p:attrName>ppt_x</p:attrName>
                                        </p:attrNameLst>
                                      </p:cBhvr>
                                      <p:tavLst>
                                        <p:tav tm="0">
                                          <p:val>
                                            <p:strVal val="#ppt_x"/>
                                          </p:val>
                                        </p:tav>
                                        <p:tav tm="100000">
                                          <p:val>
                                            <p:strVal val="#ppt_x"/>
                                          </p:val>
                                        </p:tav>
                                      </p:tavLst>
                                    </p:anim>
                                    <p:anim calcmode="lin" valueType="num">
                                      <p:cBhvr additive="base">
                                        <p:cTn id="61" dur="500" fill="hold"/>
                                        <p:tgtEl>
                                          <p:spTgt spid="45068"/>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5069"/>
                                        </p:tgtEl>
                                        <p:attrNameLst>
                                          <p:attrName>style.visibility</p:attrName>
                                        </p:attrNameLst>
                                      </p:cBhvr>
                                      <p:to>
                                        <p:strVal val="visible"/>
                                      </p:to>
                                    </p:set>
                                    <p:anim calcmode="lin" valueType="num">
                                      <p:cBhvr additive="base">
                                        <p:cTn id="66" dur="500" fill="hold"/>
                                        <p:tgtEl>
                                          <p:spTgt spid="45069"/>
                                        </p:tgtEl>
                                        <p:attrNameLst>
                                          <p:attrName>ppt_x</p:attrName>
                                        </p:attrNameLst>
                                      </p:cBhvr>
                                      <p:tavLst>
                                        <p:tav tm="0">
                                          <p:val>
                                            <p:strVal val="#ppt_x"/>
                                          </p:val>
                                        </p:tav>
                                        <p:tav tm="100000">
                                          <p:val>
                                            <p:strVal val="#ppt_x"/>
                                          </p:val>
                                        </p:tav>
                                      </p:tavLst>
                                    </p:anim>
                                    <p:anim calcmode="lin" valueType="num">
                                      <p:cBhvr additive="base">
                                        <p:cTn id="67" dur="500" fill="hold"/>
                                        <p:tgtEl>
                                          <p:spTgt spid="45069"/>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5065"/>
                                        </p:tgtEl>
                                        <p:attrNameLst>
                                          <p:attrName>style.visibility</p:attrName>
                                        </p:attrNameLst>
                                      </p:cBhvr>
                                      <p:to>
                                        <p:strVal val="visible"/>
                                      </p:to>
                                    </p:set>
                                    <p:anim calcmode="lin" valueType="num">
                                      <p:cBhvr additive="base">
                                        <p:cTn id="72" dur="500" fill="hold"/>
                                        <p:tgtEl>
                                          <p:spTgt spid="45065"/>
                                        </p:tgtEl>
                                        <p:attrNameLst>
                                          <p:attrName>ppt_x</p:attrName>
                                        </p:attrNameLst>
                                      </p:cBhvr>
                                      <p:tavLst>
                                        <p:tav tm="0">
                                          <p:val>
                                            <p:strVal val="#ppt_x"/>
                                          </p:val>
                                        </p:tav>
                                        <p:tav tm="100000">
                                          <p:val>
                                            <p:strVal val="#ppt_x"/>
                                          </p:val>
                                        </p:tav>
                                      </p:tavLst>
                                    </p:anim>
                                    <p:anim calcmode="lin" valueType="num">
                                      <p:cBhvr additive="base">
                                        <p:cTn id="73"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5066"/>
                                        </p:tgtEl>
                                        <p:attrNameLst>
                                          <p:attrName>style.visibility</p:attrName>
                                        </p:attrNameLst>
                                      </p:cBhvr>
                                      <p:to>
                                        <p:strVal val="visible"/>
                                      </p:to>
                                    </p:set>
                                    <p:anim calcmode="lin" valueType="num">
                                      <p:cBhvr additive="base">
                                        <p:cTn id="78" dur="500" fill="hold"/>
                                        <p:tgtEl>
                                          <p:spTgt spid="45066"/>
                                        </p:tgtEl>
                                        <p:attrNameLst>
                                          <p:attrName>ppt_x</p:attrName>
                                        </p:attrNameLst>
                                      </p:cBhvr>
                                      <p:tavLst>
                                        <p:tav tm="0">
                                          <p:val>
                                            <p:strVal val="#ppt_x"/>
                                          </p:val>
                                        </p:tav>
                                        <p:tav tm="100000">
                                          <p:val>
                                            <p:strVal val="#ppt_x"/>
                                          </p:val>
                                        </p:tav>
                                      </p:tavLst>
                                    </p:anim>
                                    <p:anim calcmode="lin" valueType="num">
                                      <p:cBhvr additive="base">
                                        <p:cTn id="79"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0" grpId="0" animBg="1" autoUpdateAnimBg="0"/>
      <p:bldP spid="45061" grpId="0" animBg="1"/>
      <p:bldP spid="45062" grpId="0" animBg="1" autoUpdateAnimBg="0"/>
      <p:bldP spid="45063" grpId="0" animBg="1"/>
      <p:bldP spid="45064" grpId="0" animBg="1" autoUpdateAnimBg="0"/>
      <p:bldP spid="45065" grpId="0" animBg="1"/>
      <p:bldP spid="45066" grpId="0" animBg="1"/>
      <p:bldP spid="45067" grpId="0" animBg="1"/>
      <p:bldP spid="45068" grpId="0" animBg="1"/>
      <p:bldP spid="45069" grpId="0" animBg="1"/>
      <p:bldP spid="45070" grpId="0" animBg="1"/>
      <p:bldP spid="450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762001"/>
            <a:ext cx="7543800" cy="811213"/>
          </a:xfrm>
        </p:spPr>
        <p:txBody>
          <a:bodyPr/>
          <a:lstStyle/>
          <a:p>
            <a:r>
              <a:rPr lang="en-GB" sz="3600"/>
              <a:t>Problem – Solving Method</a:t>
            </a:r>
            <a:endParaRPr lang="en-US" sz="3600"/>
          </a:p>
        </p:txBody>
      </p:sp>
      <p:sp>
        <p:nvSpPr>
          <p:cNvPr id="16387" name="Rectangle 3"/>
          <p:cNvSpPr>
            <a:spLocks noGrp="1" noChangeArrowheads="1"/>
          </p:cNvSpPr>
          <p:nvPr>
            <p:ph idx="1"/>
          </p:nvPr>
        </p:nvSpPr>
        <p:spPr>
          <a:xfrm>
            <a:off x="2362200" y="1676400"/>
            <a:ext cx="7848600" cy="3962400"/>
          </a:xfrm>
        </p:spPr>
        <p:txBody>
          <a:bodyPr/>
          <a:lstStyle/>
          <a:p>
            <a:pPr marL="609600" indent="-609600">
              <a:buClr>
                <a:schemeClr val="tx1"/>
              </a:buClr>
              <a:buFont typeface="Wingdings" panose="05000000000000000000" pitchFamily="2" charset="2"/>
              <a:buChar char="§"/>
            </a:pPr>
            <a:r>
              <a:rPr lang="en-GB"/>
              <a:t>Identify the opportunity (for improvement)</a:t>
            </a:r>
          </a:p>
          <a:p>
            <a:pPr marL="609600" indent="-609600">
              <a:buClr>
                <a:schemeClr val="tx1"/>
              </a:buClr>
              <a:buFont typeface="Wingdings" panose="05000000000000000000" pitchFamily="2" charset="2"/>
              <a:buChar char="§"/>
            </a:pPr>
            <a:r>
              <a:rPr lang="en-GB"/>
              <a:t>Analyze the current process</a:t>
            </a:r>
          </a:p>
          <a:p>
            <a:pPr marL="609600" indent="-609600">
              <a:buClr>
                <a:schemeClr val="tx1"/>
              </a:buClr>
              <a:buFont typeface="Wingdings" panose="05000000000000000000" pitchFamily="2" charset="2"/>
              <a:buChar char="§"/>
            </a:pPr>
            <a:r>
              <a:rPr lang="en-GB"/>
              <a:t>Develop the optimal solution(s)</a:t>
            </a:r>
          </a:p>
          <a:p>
            <a:pPr marL="609600" indent="-609600">
              <a:buClr>
                <a:schemeClr val="tx1"/>
              </a:buClr>
              <a:buFont typeface="Wingdings" panose="05000000000000000000" pitchFamily="2" charset="2"/>
              <a:buChar char="§"/>
            </a:pPr>
            <a:r>
              <a:rPr lang="en-GB"/>
              <a:t>Implement changes</a:t>
            </a:r>
          </a:p>
          <a:p>
            <a:pPr marL="609600" indent="-609600">
              <a:buClr>
                <a:schemeClr val="tx1"/>
              </a:buClr>
              <a:buFont typeface="Wingdings" panose="05000000000000000000" pitchFamily="2" charset="2"/>
              <a:buChar char="§"/>
            </a:pPr>
            <a:r>
              <a:rPr lang="en-GB"/>
              <a:t>Study the results</a:t>
            </a:r>
          </a:p>
          <a:p>
            <a:pPr marL="609600" indent="-609600">
              <a:buClr>
                <a:schemeClr val="tx1"/>
              </a:buClr>
              <a:buFont typeface="Wingdings" panose="05000000000000000000" pitchFamily="2" charset="2"/>
              <a:buChar char="§"/>
            </a:pPr>
            <a:r>
              <a:rPr lang="en-GB"/>
              <a:t>Standardize the solution</a:t>
            </a:r>
          </a:p>
          <a:p>
            <a:pPr marL="609600" indent="-609600">
              <a:buClr>
                <a:schemeClr val="tx1"/>
              </a:buClr>
              <a:buFont typeface="Wingdings" panose="05000000000000000000" pitchFamily="2" charset="2"/>
              <a:buChar char="§"/>
            </a:pPr>
            <a:r>
              <a:rPr lang="en-GB"/>
              <a:t>Plan for the future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381001"/>
            <a:ext cx="8229600" cy="1096963"/>
          </a:xfrm>
        </p:spPr>
        <p:txBody>
          <a:bodyPr/>
          <a:lstStyle/>
          <a:p>
            <a:r>
              <a:rPr lang="en-GB" sz="3200"/>
              <a:t>Identify the opportunity (for improvement)</a:t>
            </a:r>
            <a:endParaRPr lang="en-US" sz="3200"/>
          </a:p>
        </p:txBody>
      </p:sp>
      <p:sp>
        <p:nvSpPr>
          <p:cNvPr id="17411" name="Rectangle 3"/>
          <p:cNvSpPr>
            <a:spLocks noGrp="1" noChangeArrowheads="1"/>
          </p:cNvSpPr>
          <p:nvPr>
            <p:ph idx="1"/>
          </p:nvPr>
        </p:nvSpPr>
        <p:spPr>
          <a:xfrm>
            <a:off x="2438400" y="1752600"/>
            <a:ext cx="7772400" cy="4572000"/>
          </a:xfrm>
        </p:spPr>
        <p:txBody>
          <a:bodyPr/>
          <a:lstStyle/>
          <a:p>
            <a:pPr>
              <a:buClr>
                <a:schemeClr val="tx1"/>
              </a:buClr>
              <a:buFont typeface="Wingdings" panose="05000000000000000000" pitchFamily="2" charset="2"/>
              <a:buChar char="§"/>
            </a:pPr>
            <a:r>
              <a:rPr lang="en-GB"/>
              <a:t>Phase 1 – Identify problems</a:t>
            </a:r>
          </a:p>
          <a:p>
            <a:pPr>
              <a:buClr>
                <a:schemeClr val="tx1"/>
              </a:buClr>
              <a:buFont typeface="Wingdings" panose="05000000000000000000" pitchFamily="2" charset="2"/>
              <a:buChar char="§"/>
            </a:pPr>
            <a:r>
              <a:rPr lang="en-GB"/>
              <a:t>Use Pareto Analysis – external &amp; internal failures, returns</a:t>
            </a:r>
          </a:p>
          <a:p>
            <a:pPr>
              <a:buClr>
                <a:schemeClr val="tx1"/>
              </a:buClr>
              <a:buFont typeface="Wingdings" panose="05000000000000000000" pitchFamily="2" charset="2"/>
              <a:buChar char="§"/>
            </a:pPr>
            <a:r>
              <a:rPr lang="en-GB"/>
              <a:t>Phase 2 – Form a team (same function of multifunctional)</a:t>
            </a:r>
          </a:p>
          <a:p>
            <a:pPr>
              <a:buClr>
                <a:schemeClr val="tx1"/>
              </a:buClr>
              <a:buFont typeface="Wingdings" panose="05000000000000000000" pitchFamily="2" charset="2"/>
              <a:buChar char="§"/>
            </a:pPr>
            <a:r>
              <a:rPr lang="en-GB"/>
              <a:t>Phase 3 – Define scope of problem (Paint process – data collected for a week showed high 30% ‘runs’ defect)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600"/>
              <a:t>Pareto Diagram Example</a:t>
            </a:r>
          </a:p>
        </p:txBody>
      </p:sp>
      <p:sp>
        <p:nvSpPr>
          <p:cNvPr id="46083" name="Rectangle 3"/>
          <p:cNvSpPr>
            <a:spLocks noGrp="1" noChangeArrowheads="1" noTextEdit="1"/>
          </p:cNvSpPr>
          <p:nvPr>
            <p:ph type="clipArt" sz="half" idx="1"/>
          </p:nvPr>
        </p:nvSpPr>
        <p:spPr/>
      </p:sp>
      <p:sp>
        <p:nvSpPr>
          <p:cNvPr id="46084" name="Rectangle 4"/>
          <p:cNvSpPr>
            <a:spLocks noGrp="1" noChangeArrowheads="1"/>
          </p:cNvSpPr>
          <p:nvPr>
            <p:ph type="body" sz="half" idx="2"/>
          </p:nvPr>
        </p:nvSpPr>
        <p:spPr/>
        <p:txBody>
          <a:bodyPr/>
          <a:lstStyle/>
          <a:p>
            <a:endParaRPr lang="en-US" sz="2600"/>
          </a:p>
        </p:txBody>
      </p:sp>
      <p:sp>
        <p:nvSpPr>
          <p:cNvPr id="46085" name="Rectangle 5"/>
          <p:cNvSpPr>
            <a:spLocks noChangeArrowheads="1"/>
          </p:cNvSpPr>
          <p:nvPr/>
        </p:nvSpPr>
        <p:spPr bwMode="auto">
          <a:xfrm>
            <a:off x="3486150" y="18526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4608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1852614"/>
            <a:ext cx="5219700" cy="3152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415926"/>
            <a:ext cx="7543800" cy="811213"/>
          </a:xfrm>
        </p:spPr>
        <p:txBody>
          <a:bodyPr/>
          <a:lstStyle/>
          <a:p>
            <a:r>
              <a:rPr lang="en-GB" sz="3200"/>
              <a:t>Analyze the current process</a:t>
            </a:r>
            <a:endParaRPr lang="en-US" sz="3200"/>
          </a:p>
        </p:txBody>
      </p:sp>
      <p:sp>
        <p:nvSpPr>
          <p:cNvPr id="18435" name="Rectangle 3"/>
          <p:cNvSpPr>
            <a:spLocks noGrp="1" noChangeArrowheads="1"/>
          </p:cNvSpPr>
          <p:nvPr>
            <p:ph idx="1"/>
          </p:nvPr>
        </p:nvSpPr>
        <p:spPr>
          <a:xfrm>
            <a:off x="2362200" y="1600200"/>
            <a:ext cx="7848600" cy="4800600"/>
          </a:xfrm>
        </p:spPr>
        <p:txBody>
          <a:bodyPr/>
          <a:lstStyle/>
          <a:p>
            <a:pPr>
              <a:buClr>
                <a:schemeClr val="tx1"/>
              </a:buClr>
              <a:buFont typeface="Wingdings" panose="05000000000000000000" pitchFamily="2" charset="2"/>
              <a:buChar char="§"/>
            </a:pPr>
            <a:r>
              <a:rPr lang="en-GB"/>
              <a:t>Understand the current process, how it is performed</a:t>
            </a:r>
          </a:p>
          <a:p>
            <a:pPr>
              <a:buClr>
                <a:schemeClr val="tx1"/>
              </a:buClr>
              <a:buFont typeface="Wingdings" panose="05000000000000000000" pitchFamily="2" charset="2"/>
              <a:buChar char="§"/>
            </a:pPr>
            <a:r>
              <a:rPr lang="en-GB"/>
              <a:t>Develop process flow diagram</a:t>
            </a:r>
          </a:p>
          <a:p>
            <a:pPr>
              <a:buClr>
                <a:schemeClr val="tx1"/>
              </a:buClr>
              <a:buFont typeface="Wingdings" panose="05000000000000000000" pitchFamily="2" charset="2"/>
              <a:buChar char="§"/>
            </a:pPr>
            <a:r>
              <a:rPr lang="en-GB"/>
              <a:t>Define target performance</a:t>
            </a:r>
          </a:p>
          <a:p>
            <a:pPr>
              <a:buClr>
                <a:schemeClr val="tx1"/>
              </a:buClr>
              <a:buFont typeface="Wingdings" panose="05000000000000000000" pitchFamily="2" charset="2"/>
              <a:buChar char="§"/>
            </a:pPr>
            <a:r>
              <a:rPr lang="en-GB"/>
              <a:t>Collect data, information</a:t>
            </a:r>
          </a:p>
          <a:p>
            <a:pPr>
              <a:buClr>
                <a:schemeClr val="tx1"/>
              </a:buClr>
              <a:buFont typeface="Wingdings" panose="05000000000000000000" pitchFamily="2" charset="2"/>
              <a:buChar char="§"/>
            </a:pPr>
            <a:r>
              <a:rPr lang="en-GB"/>
              <a:t>Determine causes not solution (use cause and effect diagram)</a:t>
            </a:r>
          </a:p>
          <a:p>
            <a:pPr>
              <a:buClr>
                <a:schemeClr val="tx1"/>
              </a:buClr>
              <a:buFont typeface="Wingdings" panose="05000000000000000000" pitchFamily="2" charset="2"/>
              <a:buChar char="§"/>
            </a:pPr>
            <a:r>
              <a:rPr lang="en-GB"/>
              <a:t>Root cause if possible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2600"/>
              <a:t>Process Flow Chart – Ink filling process</a:t>
            </a:r>
          </a:p>
        </p:txBody>
      </p:sp>
      <p:pic>
        <p:nvPicPr>
          <p:cNvPr id="47108" name="Picture 4"/>
          <p:cNvPicPr>
            <a:picLocks noGrp="1" noChangeAspect="1" noChangeArrowheads="1"/>
          </p:cNvPicPr>
          <p:nvPr>
            <p:ph type="clipArt" sz="half" idx="1"/>
          </p:nvPr>
        </p:nvPicPr>
        <p:blipFill>
          <a:blip r:embed="rId2" cstate="print">
            <a:extLst>
              <a:ext uri="{28A0092B-C50C-407E-A947-70E740481C1C}">
                <a14:useLocalDpi xmlns:a14="http://schemas.microsoft.com/office/drawing/2010/main" val="0"/>
              </a:ext>
            </a:extLst>
          </a:blip>
          <a:srcRect/>
          <a:stretch>
            <a:fillRect/>
          </a:stretch>
        </p:blipFill>
        <p:spPr>
          <a:xfrm>
            <a:off x="4437064" y="1524001"/>
            <a:ext cx="3868737" cy="460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07" name="Rectangle 3"/>
          <p:cNvSpPr>
            <a:spLocks noGrp="1" noChangeArrowheads="1"/>
          </p:cNvSpPr>
          <p:nvPr>
            <p:ph type="body" sz="half" idx="2"/>
          </p:nvPr>
        </p:nvSpPr>
        <p:spPr/>
        <p:txBody>
          <a:bodyPr/>
          <a:lstStyle/>
          <a:p>
            <a:endParaRPr lang="en-US" sz="26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415926"/>
            <a:ext cx="7543800" cy="811213"/>
          </a:xfrm>
        </p:spPr>
        <p:txBody>
          <a:bodyPr/>
          <a:lstStyle/>
          <a:p>
            <a:r>
              <a:rPr lang="en-GB" sz="3200"/>
              <a:t>Analyze the current process</a:t>
            </a:r>
            <a:endParaRPr lang="en-US" sz="3200"/>
          </a:p>
        </p:txBody>
      </p:sp>
      <p:sp>
        <p:nvSpPr>
          <p:cNvPr id="18435" name="Rectangle 3"/>
          <p:cNvSpPr>
            <a:spLocks noGrp="1" noChangeArrowheads="1"/>
          </p:cNvSpPr>
          <p:nvPr>
            <p:ph idx="1"/>
          </p:nvPr>
        </p:nvSpPr>
        <p:spPr>
          <a:xfrm>
            <a:off x="2362200" y="1600200"/>
            <a:ext cx="7848600" cy="4800600"/>
          </a:xfrm>
        </p:spPr>
        <p:txBody>
          <a:bodyPr/>
          <a:lstStyle/>
          <a:p>
            <a:pPr>
              <a:buClr>
                <a:schemeClr val="tx1"/>
              </a:buClr>
              <a:buFont typeface="Wingdings" panose="05000000000000000000" pitchFamily="2" charset="2"/>
              <a:buChar char="§"/>
            </a:pPr>
            <a:r>
              <a:rPr lang="en-GB"/>
              <a:t>Understand the current process, how it is performed</a:t>
            </a:r>
          </a:p>
          <a:p>
            <a:pPr>
              <a:buClr>
                <a:schemeClr val="tx1"/>
              </a:buClr>
              <a:buFont typeface="Wingdings" panose="05000000000000000000" pitchFamily="2" charset="2"/>
              <a:buChar char="§"/>
            </a:pPr>
            <a:r>
              <a:rPr lang="en-GB"/>
              <a:t>Develop process flow diagram</a:t>
            </a:r>
          </a:p>
          <a:p>
            <a:pPr>
              <a:buClr>
                <a:schemeClr val="tx1"/>
              </a:buClr>
              <a:buFont typeface="Wingdings" panose="05000000000000000000" pitchFamily="2" charset="2"/>
              <a:buChar char="§"/>
            </a:pPr>
            <a:r>
              <a:rPr lang="en-GB"/>
              <a:t>Define target performance</a:t>
            </a:r>
          </a:p>
          <a:p>
            <a:pPr>
              <a:buClr>
                <a:schemeClr val="tx1"/>
              </a:buClr>
              <a:buFont typeface="Wingdings" panose="05000000000000000000" pitchFamily="2" charset="2"/>
              <a:buChar char="§"/>
            </a:pPr>
            <a:r>
              <a:rPr lang="en-GB"/>
              <a:t>Collect data, information</a:t>
            </a:r>
          </a:p>
          <a:p>
            <a:pPr>
              <a:buClr>
                <a:schemeClr val="tx1"/>
              </a:buClr>
              <a:buFont typeface="Wingdings" panose="05000000000000000000" pitchFamily="2" charset="2"/>
              <a:buChar char="§"/>
            </a:pPr>
            <a:r>
              <a:rPr lang="en-GB"/>
              <a:t>Determine causes not solution (use cause and effect diagram)</a:t>
            </a:r>
          </a:p>
          <a:p>
            <a:pPr>
              <a:buClr>
                <a:schemeClr val="tx1"/>
              </a:buClr>
              <a:buFont typeface="Wingdings" panose="05000000000000000000" pitchFamily="2" charset="2"/>
              <a:buChar char="§"/>
            </a:pPr>
            <a:r>
              <a:rPr lang="en-GB"/>
              <a:t>Root cause if possible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noTextEdit="1"/>
          </p:cNvSpPr>
          <p:nvPr>
            <p:ph type="clipArt" sz="half" idx="1"/>
          </p:nvPr>
        </p:nvSpPr>
        <p:spPr/>
      </p:sp>
      <p:sp>
        <p:nvSpPr>
          <p:cNvPr id="48132" name="Rectangle 4"/>
          <p:cNvSpPr>
            <a:spLocks noGrp="1" noChangeArrowheads="1"/>
          </p:cNvSpPr>
          <p:nvPr>
            <p:ph type="body" sz="half" idx="2"/>
          </p:nvPr>
        </p:nvSpPr>
        <p:spPr/>
        <p:txBody>
          <a:bodyPr/>
          <a:lstStyle/>
          <a:p>
            <a:endParaRPr lang="en-US" sz="2600"/>
          </a:p>
        </p:txBody>
      </p:sp>
      <p:sp>
        <p:nvSpPr>
          <p:cNvPr id="48133" name="Rectangle 5"/>
          <p:cNvSpPr>
            <a:spLocks noChangeArrowheads="1"/>
          </p:cNvSpPr>
          <p:nvPr/>
        </p:nvSpPr>
        <p:spPr bwMode="auto">
          <a:xfrm>
            <a:off x="1981200" y="8572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4813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447800"/>
            <a:ext cx="8458200" cy="483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Affinity diagram Example</a:t>
            </a:r>
          </a:p>
        </p:txBody>
      </p:sp>
      <p:pic>
        <p:nvPicPr>
          <p:cNvPr id="49156" name="Picture 4"/>
          <p:cNvPicPr>
            <a:picLocks noGrp="1" noChangeAspect="1" noChangeArrowheads="1"/>
          </p:cNvPicPr>
          <p:nvPr>
            <p:ph type="clipArt" sz="half" idx="1"/>
          </p:nvPr>
        </p:nvPicPr>
        <p:blipFill>
          <a:blip r:embed="rId2" cstate="print">
            <a:extLst>
              <a:ext uri="{28A0092B-C50C-407E-A947-70E740481C1C}">
                <a14:useLocalDpi xmlns:a14="http://schemas.microsoft.com/office/drawing/2010/main" val="0"/>
              </a:ext>
            </a:extLst>
          </a:blip>
          <a:srcRect/>
          <a:stretch>
            <a:fillRect/>
          </a:stretch>
        </p:blipFill>
        <p:spPr>
          <a:xfrm>
            <a:off x="3276600" y="1941514"/>
            <a:ext cx="5943600" cy="3806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5" name="Rectangle 3"/>
          <p:cNvSpPr>
            <a:spLocks noGrp="1" noChangeArrowheads="1"/>
          </p:cNvSpPr>
          <p:nvPr>
            <p:ph type="body" sz="half" idx="2"/>
          </p:nvPr>
        </p:nvSpPr>
        <p:spPr/>
        <p:txBody>
          <a:bodyPr/>
          <a:lstStyle/>
          <a:p>
            <a:endParaRPr lang="en-US" sz="26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z="3600"/>
              <a:t>Definition of TQM (BS4778:1991)</a:t>
            </a:r>
            <a:endParaRPr lang="en-US" sz="3600"/>
          </a:p>
        </p:txBody>
      </p:sp>
      <p:sp>
        <p:nvSpPr>
          <p:cNvPr id="41987" name="Rectangle 3"/>
          <p:cNvSpPr>
            <a:spLocks noGrp="1" noChangeArrowheads="1"/>
          </p:cNvSpPr>
          <p:nvPr>
            <p:ph idx="1"/>
          </p:nvPr>
        </p:nvSpPr>
        <p:spPr>
          <a:noFill/>
        </p:spPr>
        <p:txBody>
          <a:bodyPr/>
          <a:lstStyle/>
          <a:p>
            <a:pPr>
              <a:spcBef>
                <a:spcPct val="0"/>
              </a:spcBef>
              <a:buClrTx/>
              <a:buSzTx/>
              <a:buFontTx/>
              <a:buNone/>
            </a:pPr>
            <a:r>
              <a:rPr lang="en-GB"/>
              <a:t>	A management philosophy embracing all activities through which the needs and expectations of the </a:t>
            </a:r>
            <a:r>
              <a:rPr lang="en-GB">
                <a:solidFill>
                  <a:srgbClr val="FF0000"/>
                </a:solidFill>
              </a:rPr>
              <a:t>CUSTOMER</a:t>
            </a:r>
            <a:r>
              <a:rPr lang="en-GB"/>
              <a:t> and </a:t>
            </a:r>
            <a:r>
              <a:rPr lang="en-GB">
                <a:solidFill>
                  <a:srgbClr val="FF0000"/>
                </a:solidFill>
              </a:rPr>
              <a:t>COMMUNITY</a:t>
            </a:r>
            <a:r>
              <a:rPr lang="en-GB"/>
              <a:t>, and the objectives of the organization are satisfied in the most efficient and cost effective manner by maximising the potential of ALL employees in a continuing drive for improvement.”</a:t>
            </a:r>
          </a:p>
          <a:p>
            <a:pPr>
              <a:spcBef>
                <a:spcPct val="0"/>
              </a:spcBef>
              <a:buClrTx/>
              <a:buSzTx/>
              <a:buFontTx/>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3600" y="381000"/>
            <a:ext cx="8229600" cy="838200"/>
          </a:xfrm>
        </p:spPr>
        <p:txBody>
          <a:bodyPr/>
          <a:lstStyle/>
          <a:p>
            <a:r>
              <a:rPr lang="en-GB" sz="3200"/>
              <a:t>Develop the optimal solution(s)</a:t>
            </a:r>
            <a:endParaRPr lang="en-US" sz="3200"/>
          </a:p>
        </p:txBody>
      </p:sp>
      <p:sp>
        <p:nvSpPr>
          <p:cNvPr id="19459" name="Rectangle 3"/>
          <p:cNvSpPr>
            <a:spLocks noGrp="1" noChangeArrowheads="1"/>
          </p:cNvSpPr>
          <p:nvPr>
            <p:ph idx="1"/>
          </p:nvPr>
        </p:nvSpPr>
        <p:spPr>
          <a:xfrm>
            <a:off x="2209800" y="1295400"/>
            <a:ext cx="8229600" cy="5410200"/>
          </a:xfrm>
        </p:spPr>
        <p:txBody>
          <a:bodyPr>
            <a:normAutofit fontScale="92500"/>
          </a:bodyPr>
          <a:lstStyle/>
          <a:p>
            <a:pPr>
              <a:lnSpc>
                <a:spcPct val="90000"/>
              </a:lnSpc>
              <a:buClr>
                <a:schemeClr val="tx1"/>
              </a:buClr>
              <a:buFont typeface="Wingdings" panose="05000000000000000000" pitchFamily="2" charset="2"/>
              <a:buChar char="§"/>
            </a:pPr>
            <a:r>
              <a:rPr lang="en-GB" sz="2600"/>
              <a:t>To establish solutions</a:t>
            </a:r>
          </a:p>
          <a:p>
            <a:pPr>
              <a:lnSpc>
                <a:spcPct val="90000"/>
              </a:lnSpc>
              <a:buClr>
                <a:schemeClr val="tx1"/>
              </a:buClr>
              <a:buFont typeface="Wingdings" panose="05000000000000000000" pitchFamily="2" charset="2"/>
              <a:buChar char="§"/>
            </a:pPr>
            <a:r>
              <a:rPr lang="en-GB" sz="2600"/>
              <a:t>Recommended optimal solution to improve process</a:t>
            </a:r>
          </a:p>
          <a:p>
            <a:pPr>
              <a:lnSpc>
                <a:spcPct val="90000"/>
              </a:lnSpc>
              <a:buClr>
                <a:schemeClr val="tx1"/>
              </a:buClr>
              <a:buFont typeface="Wingdings" panose="05000000000000000000" pitchFamily="2" charset="2"/>
              <a:buChar char="§"/>
            </a:pPr>
            <a:r>
              <a:rPr lang="en-GB" sz="2600"/>
              <a:t>Create new process, combine different process, modify existing process</a:t>
            </a:r>
          </a:p>
          <a:p>
            <a:pPr>
              <a:lnSpc>
                <a:spcPct val="90000"/>
              </a:lnSpc>
              <a:buClr>
                <a:schemeClr val="tx1"/>
              </a:buClr>
              <a:buFont typeface="Wingdings" panose="05000000000000000000" pitchFamily="2" charset="2"/>
              <a:buChar char="§"/>
            </a:pPr>
            <a:r>
              <a:rPr lang="en-GB" sz="2600"/>
              <a:t>Creativity (rubber pad adhesive, door trim)</a:t>
            </a:r>
          </a:p>
          <a:p>
            <a:pPr>
              <a:lnSpc>
                <a:spcPct val="90000"/>
              </a:lnSpc>
              <a:buClr>
                <a:schemeClr val="tx1"/>
              </a:buClr>
              <a:buFont typeface="Wingdings" panose="05000000000000000000" pitchFamily="2" charset="2"/>
              <a:buChar char="§"/>
            </a:pPr>
            <a:r>
              <a:rPr lang="en-GB" sz="2600"/>
              <a:t>Brainstorming, Delphi, Nominal Group Technique</a:t>
            </a:r>
          </a:p>
          <a:p>
            <a:pPr>
              <a:lnSpc>
                <a:spcPct val="90000"/>
              </a:lnSpc>
              <a:buClr>
                <a:schemeClr val="tx1"/>
              </a:buClr>
              <a:buFont typeface="Wingdings" panose="05000000000000000000" pitchFamily="2" charset="2"/>
              <a:buChar char="§"/>
            </a:pPr>
            <a:r>
              <a:rPr lang="en-GB" sz="2600"/>
              <a:t>Evaluate and testing of ideas/possible solutions</a:t>
            </a:r>
          </a:p>
          <a:p>
            <a:pPr>
              <a:lnSpc>
                <a:spcPct val="90000"/>
              </a:lnSpc>
              <a:buClr>
                <a:schemeClr val="tx1"/>
              </a:buClr>
              <a:buFont typeface="Wingdings" panose="05000000000000000000" pitchFamily="2" charset="2"/>
              <a:buNone/>
            </a:pPr>
            <a:r>
              <a:rPr lang="en-GB" b="1">
                <a:solidFill>
                  <a:schemeClr val="tx2"/>
                </a:solidFill>
              </a:rPr>
              <a:t>Implement changes</a:t>
            </a:r>
          </a:p>
          <a:p>
            <a:pPr>
              <a:lnSpc>
                <a:spcPct val="90000"/>
              </a:lnSpc>
              <a:buClr>
                <a:schemeClr val="tx1"/>
              </a:buClr>
              <a:buFont typeface="Wingdings" panose="05000000000000000000" pitchFamily="2" charset="2"/>
              <a:buChar char="§"/>
            </a:pPr>
            <a:r>
              <a:rPr lang="en-GB" sz="2600"/>
              <a:t>To prepare implementation plan, obtain approval, conduct process improvements, study results</a:t>
            </a:r>
          </a:p>
          <a:p>
            <a:pPr>
              <a:lnSpc>
                <a:spcPct val="90000"/>
              </a:lnSpc>
              <a:buClr>
                <a:schemeClr val="tx1"/>
              </a:buClr>
              <a:buFont typeface="Wingdings" panose="05000000000000000000" pitchFamily="2" charset="2"/>
              <a:buChar char="§"/>
            </a:pPr>
            <a:r>
              <a:rPr lang="en-GB" sz="2600"/>
              <a:t>Why is it done? How, When, Who, When it will be done?</a:t>
            </a:r>
            <a:endParaRPr lang="en-US" sz="2600"/>
          </a:p>
          <a:p>
            <a:pPr>
              <a:lnSpc>
                <a:spcPct val="90000"/>
              </a:lnSpc>
              <a:buClr>
                <a:schemeClr val="tx1"/>
              </a:buClr>
              <a:buFont typeface="Wingdings" panose="05000000000000000000" pitchFamily="2" charset="2"/>
              <a:buNone/>
            </a:pPr>
            <a:endParaRPr lang="en-US" sz="26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p>
        </p:txBody>
      </p:sp>
      <p:pic>
        <p:nvPicPr>
          <p:cNvPr id="50180" name="Picture 4" descr="Picture1"/>
          <p:cNvPicPr>
            <a:picLocks noGrp="1" noChangeAspect="1" noChangeArrowheads="1"/>
          </p:cNvPicPr>
          <p:nvPr>
            <p:ph type="clipArt" sz="half" idx="1"/>
          </p:nvPr>
        </p:nvPicPr>
        <p:blipFill>
          <a:blip r:embed="rId2" cstate="print">
            <a:extLst>
              <a:ext uri="{28A0092B-C50C-407E-A947-70E740481C1C}">
                <a14:useLocalDpi xmlns:a14="http://schemas.microsoft.com/office/drawing/2010/main" val="0"/>
              </a:ext>
            </a:extLst>
          </a:blip>
          <a:srcRect/>
          <a:stretch>
            <a:fillRect/>
          </a:stretch>
        </p:blipFill>
        <p:spPr>
          <a:xfrm>
            <a:off x="2362200" y="1524000"/>
            <a:ext cx="7391400" cy="4294188"/>
          </a:xfr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Rectangle 3"/>
          <p:cNvSpPr>
            <a:spLocks noGrp="1" noChangeArrowheads="1"/>
          </p:cNvSpPr>
          <p:nvPr>
            <p:ph type="body" sz="half" idx="2"/>
          </p:nvPr>
        </p:nvSpPr>
        <p:spPr/>
        <p:txBody>
          <a:bodyPr/>
          <a:lstStyle/>
          <a:p>
            <a:endParaRPr lang="en-US" sz="26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Effects of Improvement</a:t>
            </a:r>
          </a:p>
        </p:txBody>
      </p:sp>
      <p:pic>
        <p:nvPicPr>
          <p:cNvPr id="51204" name="Picture 4"/>
          <p:cNvPicPr>
            <a:picLocks noGrp="1" noChangeAspect="1" noChangeArrowheads="1"/>
          </p:cNvPicPr>
          <p:nvPr>
            <p:ph type="clipArt" sz="half" idx="1"/>
          </p:nvPr>
        </p:nvPicPr>
        <p:blipFill>
          <a:blip r:embed="rId2" cstate="print">
            <a:extLst>
              <a:ext uri="{28A0092B-C50C-407E-A947-70E740481C1C}">
                <a14:useLocalDpi xmlns:a14="http://schemas.microsoft.com/office/drawing/2010/main" val="0"/>
              </a:ext>
            </a:extLst>
          </a:blip>
          <a:srcRect/>
          <a:stretch>
            <a:fillRect/>
          </a:stretch>
        </p:blipFill>
        <p:spPr>
          <a:xfrm>
            <a:off x="2667000" y="2165351"/>
            <a:ext cx="7162800" cy="3463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3" name="Rectangle 3"/>
          <p:cNvSpPr>
            <a:spLocks noGrp="1" noChangeArrowheads="1"/>
          </p:cNvSpPr>
          <p:nvPr>
            <p:ph type="body" sz="half" idx="2"/>
          </p:nvPr>
        </p:nvSpPr>
        <p:spPr/>
        <p:txBody>
          <a:bodyPr/>
          <a:lstStyle/>
          <a:p>
            <a:endParaRPr lang="en-US" sz="26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362200" y="1698625"/>
            <a:ext cx="80010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023" tIns="0" rIns="0" bIns="0" anchor="ctr">
            <a:spAutoFit/>
          </a:bodyPr>
          <a:lstStyle>
            <a:lvl1pPr>
              <a:tabLst>
                <a:tab pos="365125" algn="l"/>
              </a:tabLst>
              <a:defRPr>
                <a:solidFill>
                  <a:schemeClr val="tx1"/>
                </a:solidFill>
                <a:latin typeface="Arial" panose="020B0604020202020204" pitchFamily="34" charset="0"/>
              </a:defRPr>
            </a:lvl1pPr>
            <a:lvl2pPr>
              <a:tabLst>
                <a:tab pos="365125" algn="l"/>
              </a:tabLst>
              <a:defRPr>
                <a:solidFill>
                  <a:schemeClr val="tx1"/>
                </a:solidFill>
                <a:latin typeface="Arial" panose="020B0604020202020204" pitchFamily="34" charset="0"/>
              </a:defRPr>
            </a:lvl2pPr>
            <a:lvl3pPr>
              <a:tabLst>
                <a:tab pos="365125" algn="l"/>
              </a:tabLst>
              <a:defRPr>
                <a:solidFill>
                  <a:schemeClr val="tx1"/>
                </a:solidFill>
                <a:latin typeface="Arial" panose="020B0604020202020204" pitchFamily="34" charset="0"/>
              </a:defRPr>
            </a:lvl3pPr>
            <a:lvl4pPr>
              <a:tabLst>
                <a:tab pos="365125" algn="l"/>
              </a:tabLst>
              <a:defRPr>
                <a:solidFill>
                  <a:schemeClr val="tx1"/>
                </a:solidFill>
                <a:latin typeface="Arial" panose="020B0604020202020204" pitchFamily="34" charset="0"/>
              </a:defRPr>
            </a:lvl4pPr>
            <a:lvl5pPr>
              <a:tabLst>
                <a:tab pos="365125" algn="l"/>
              </a:tabLst>
              <a:defRPr>
                <a:solidFill>
                  <a:schemeClr val="tx1"/>
                </a:solidFill>
                <a:latin typeface="Arial" panose="020B0604020202020204" pitchFamily="34" charset="0"/>
              </a:defRPr>
            </a:lvl5pPr>
            <a:lvl6pPr fontAlgn="base">
              <a:spcBef>
                <a:spcPct val="0"/>
              </a:spcBef>
              <a:spcAft>
                <a:spcPct val="0"/>
              </a:spcAft>
              <a:tabLst>
                <a:tab pos="365125" algn="l"/>
              </a:tabLst>
              <a:defRPr>
                <a:solidFill>
                  <a:schemeClr val="tx1"/>
                </a:solidFill>
                <a:latin typeface="Arial" panose="020B0604020202020204" pitchFamily="34" charset="0"/>
              </a:defRPr>
            </a:lvl6pPr>
            <a:lvl7pPr fontAlgn="base">
              <a:spcBef>
                <a:spcPct val="0"/>
              </a:spcBef>
              <a:spcAft>
                <a:spcPct val="0"/>
              </a:spcAft>
              <a:tabLst>
                <a:tab pos="365125" algn="l"/>
              </a:tabLst>
              <a:defRPr>
                <a:solidFill>
                  <a:schemeClr val="tx1"/>
                </a:solidFill>
                <a:latin typeface="Arial" panose="020B0604020202020204" pitchFamily="34" charset="0"/>
              </a:defRPr>
            </a:lvl7pPr>
            <a:lvl8pPr fontAlgn="base">
              <a:spcBef>
                <a:spcPct val="0"/>
              </a:spcBef>
              <a:spcAft>
                <a:spcPct val="0"/>
              </a:spcAft>
              <a:tabLst>
                <a:tab pos="365125" algn="l"/>
              </a:tabLst>
              <a:defRPr>
                <a:solidFill>
                  <a:schemeClr val="tx1"/>
                </a:solidFill>
                <a:latin typeface="Arial" panose="020B0604020202020204" pitchFamily="34" charset="0"/>
              </a:defRPr>
            </a:lvl8pPr>
            <a:lvl9pPr fontAlgn="base">
              <a:spcBef>
                <a:spcPct val="0"/>
              </a:spcBef>
              <a:spcAft>
                <a:spcPct val="0"/>
              </a:spcAft>
              <a:tabLst>
                <a:tab pos="365125" algn="l"/>
              </a:tabLst>
              <a:defRPr>
                <a:solidFill>
                  <a:schemeClr val="tx1"/>
                </a:solidFill>
                <a:latin typeface="Arial" panose="020B0604020202020204" pitchFamily="34" charset="0"/>
              </a:defRPr>
            </a:lvl9pPr>
          </a:lstStyle>
          <a:p>
            <a:r>
              <a:rPr lang="en-GB" sz="2800">
                <a:cs typeface="Times New Roman" panose="02020603050405020304" pitchFamily="18" charset="0"/>
              </a:rPr>
              <a:t>Measure and evaluate results of changes</a:t>
            </a:r>
            <a:endParaRPr lang="en-US" sz="2800"/>
          </a:p>
          <a:p>
            <a:pPr eaLnBrk="0" hangingPunct="0">
              <a:buFont typeface="Wingdings" panose="05000000000000000000" pitchFamily="2" charset="2"/>
              <a:buNone/>
            </a:pPr>
            <a:r>
              <a:rPr lang="en-GB" sz="2800">
                <a:cs typeface="Times New Roman" panose="02020603050405020304" pitchFamily="18" charset="0"/>
              </a:rPr>
              <a:t>Standardize solution – certify process, operator, done? </a:t>
            </a:r>
          </a:p>
          <a:p>
            <a:pPr eaLnBrk="0" hangingPunct="0">
              <a:buFont typeface="Wingdings" panose="05000000000000000000" pitchFamily="2" charset="2"/>
              <a:buNone/>
            </a:pPr>
            <a:r>
              <a:rPr lang="en-GB" sz="2800">
                <a:cs typeface="Times New Roman" panose="02020603050405020304" pitchFamily="18" charset="0"/>
              </a:rPr>
              <a:t>Next project/problem areas</a:t>
            </a:r>
            <a:endParaRPr lang="en-US" sz="2800"/>
          </a:p>
          <a:p>
            <a:pPr eaLnBrk="0" hangingPunct="0">
              <a:buFont typeface="Wingdings" panose="05000000000000000000" pitchFamily="2" charset="2"/>
              <a:buNone/>
            </a:pPr>
            <a:endParaRPr lang="en-US" sz="2800"/>
          </a:p>
        </p:txBody>
      </p:sp>
      <p:graphicFrame>
        <p:nvGraphicFramePr>
          <p:cNvPr id="20590" name="Group 110"/>
          <p:cNvGraphicFramePr>
            <a:graphicFrameLocks noGrp="1"/>
          </p:cNvGraphicFramePr>
          <p:nvPr/>
        </p:nvGraphicFramePr>
        <p:xfrm>
          <a:off x="2514600" y="3657601"/>
          <a:ext cx="7391400" cy="1668145"/>
        </p:xfrm>
        <a:graphic>
          <a:graphicData uri="http://schemas.openxmlformats.org/drawingml/2006/table">
            <a:tbl>
              <a:tblPr/>
              <a:tblGrid>
                <a:gridCol w="990600">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180975">
                <a:tc gridSpan="6">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Positron Control Wave Soldering Process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7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What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Specs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Who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How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Where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When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66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 880 Flux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0.864 g</a:t>
                      </a:r>
                      <a:endPar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Lab technician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Specific gravity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Lab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Daily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79" name="Rectangle 99"/>
          <p:cNvSpPr>
            <a:spLocks noChangeArrowheads="1"/>
          </p:cNvSpPr>
          <p:nvPr/>
        </p:nvSpPr>
        <p:spPr bwMode="auto">
          <a:xfrm>
            <a:off x="2286000" y="465138"/>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20675" algn="l"/>
              </a:tabLst>
              <a:defRPr>
                <a:solidFill>
                  <a:schemeClr val="tx1"/>
                </a:solidFill>
                <a:latin typeface="Arial" panose="020B0604020202020204" pitchFamily="34" charset="0"/>
              </a:defRPr>
            </a:lvl1pPr>
            <a:lvl2pPr>
              <a:tabLst>
                <a:tab pos="320675" algn="l"/>
              </a:tabLst>
              <a:defRPr>
                <a:solidFill>
                  <a:schemeClr val="tx1"/>
                </a:solidFill>
                <a:latin typeface="Arial" panose="020B0604020202020204" pitchFamily="34" charset="0"/>
              </a:defRPr>
            </a:lvl2pPr>
            <a:lvl3pPr>
              <a:tabLst>
                <a:tab pos="320675" algn="l"/>
              </a:tabLst>
              <a:defRPr>
                <a:solidFill>
                  <a:schemeClr val="tx1"/>
                </a:solidFill>
                <a:latin typeface="Arial" panose="020B0604020202020204" pitchFamily="34" charset="0"/>
              </a:defRPr>
            </a:lvl3pPr>
            <a:lvl4pPr>
              <a:tabLst>
                <a:tab pos="320675" algn="l"/>
              </a:tabLst>
              <a:defRPr>
                <a:solidFill>
                  <a:schemeClr val="tx1"/>
                </a:solidFill>
                <a:latin typeface="Arial" panose="020B0604020202020204" pitchFamily="34" charset="0"/>
              </a:defRPr>
            </a:lvl4pPr>
            <a:lvl5pPr>
              <a:tabLst>
                <a:tab pos="320675" algn="l"/>
              </a:tabLst>
              <a:defRPr>
                <a:solidFill>
                  <a:schemeClr val="tx1"/>
                </a:solidFill>
                <a:latin typeface="Arial" panose="020B0604020202020204" pitchFamily="34" charset="0"/>
              </a:defRPr>
            </a:lvl5pPr>
            <a:lvl6pPr fontAlgn="base">
              <a:spcBef>
                <a:spcPct val="0"/>
              </a:spcBef>
              <a:spcAft>
                <a:spcPct val="0"/>
              </a:spcAft>
              <a:tabLst>
                <a:tab pos="320675" algn="l"/>
              </a:tabLst>
              <a:defRPr>
                <a:solidFill>
                  <a:schemeClr val="tx1"/>
                </a:solidFill>
                <a:latin typeface="Arial" panose="020B0604020202020204" pitchFamily="34" charset="0"/>
              </a:defRPr>
            </a:lvl6pPr>
            <a:lvl7pPr fontAlgn="base">
              <a:spcBef>
                <a:spcPct val="0"/>
              </a:spcBef>
              <a:spcAft>
                <a:spcPct val="0"/>
              </a:spcAft>
              <a:tabLst>
                <a:tab pos="320675" algn="l"/>
              </a:tabLst>
              <a:defRPr>
                <a:solidFill>
                  <a:schemeClr val="tx1"/>
                </a:solidFill>
                <a:latin typeface="Arial" panose="020B0604020202020204" pitchFamily="34" charset="0"/>
              </a:defRPr>
            </a:lvl7pPr>
            <a:lvl8pPr fontAlgn="base">
              <a:spcBef>
                <a:spcPct val="0"/>
              </a:spcBef>
              <a:spcAft>
                <a:spcPct val="0"/>
              </a:spcAft>
              <a:tabLst>
                <a:tab pos="320675" algn="l"/>
              </a:tabLst>
              <a:defRPr>
                <a:solidFill>
                  <a:schemeClr val="tx1"/>
                </a:solidFill>
                <a:latin typeface="Arial" panose="020B0604020202020204" pitchFamily="34" charset="0"/>
              </a:defRPr>
            </a:lvl8pPr>
            <a:lvl9pPr fontAlgn="base">
              <a:spcBef>
                <a:spcPct val="0"/>
              </a:spcBef>
              <a:spcAft>
                <a:spcPct val="0"/>
              </a:spcAft>
              <a:tabLst>
                <a:tab pos="320675" algn="l"/>
              </a:tabLst>
              <a:defRPr>
                <a:solidFill>
                  <a:schemeClr val="tx1"/>
                </a:solidFill>
                <a:latin typeface="Arial" panose="020B0604020202020204" pitchFamily="34" charset="0"/>
              </a:defRPr>
            </a:lvl9pPr>
          </a:lstStyle>
          <a:p>
            <a:pPr eaLnBrk="0" hangingPunct="0"/>
            <a:r>
              <a:rPr lang="en-GB" sz="2800" b="1">
                <a:solidFill>
                  <a:schemeClr val="tx2"/>
                </a:solidFill>
                <a:latin typeface="Tahoma" panose="020B0604030504040204" pitchFamily="34" charset="0"/>
              </a:rPr>
              <a:t>Study the results/Standardize the solution/Plan for the future</a:t>
            </a:r>
            <a:endParaRPr lang="en-US" sz="2800" b="1">
              <a:solidFill>
                <a:schemeClr val="tx2"/>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22238"/>
            <a:ext cx="7543800" cy="1243012"/>
          </a:xfrm>
        </p:spPr>
        <p:txBody>
          <a:bodyPr/>
          <a:lstStyle/>
          <a:p>
            <a:r>
              <a:rPr lang="en-GB" sz="3200"/>
              <a:t>Criteria 5</a:t>
            </a:r>
            <a:br>
              <a:rPr lang="en-GB" sz="3200"/>
            </a:br>
            <a:r>
              <a:rPr lang="en-GB" sz="3200"/>
              <a:t>Supplier Partnership</a:t>
            </a:r>
            <a:endParaRPr lang="en-US" sz="3200"/>
          </a:p>
        </p:txBody>
      </p:sp>
      <p:sp>
        <p:nvSpPr>
          <p:cNvPr id="21507" name="Rectangle 3"/>
          <p:cNvSpPr>
            <a:spLocks noGrp="1" noChangeArrowheads="1"/>
          </p:cNvSpPr>
          <p:nvPr>
            <p:ph idx="1"/>
          </p:nvPr>
        </p:nvSpPr>
        <p:spPr>
          <a:xfrm>
            <a:off x="2286000" y="1600200"/>
            <a:ext cx="7924800" cy="4876800"/>
          </a:xfrm>
        </p:spPr>
        <p:txBody>
          <a:bodyPr/>
          <a:lstStyle/>
          <a:p>
            <a:pPr>
              <a:buClr>
                <a:schemeClr val="tx1"/>
              </a:buClr>
              <a:buFont typeface="Wingdings" panose="05000000000000000000" pitchFamily="2" charset="2"/>
              <a:buChar char="§"/>
            </a:pPr>
            <a:r>
              <a:rPr lang="en-GB"/>
              <a:t>40% product cost comes from purchased materials, therefore Supplier Quality Management important</a:t>
            </a:r>
          </a:p>
          <a:p>
            <a:pPr>
              <a:buClr>
                <a:schemeClr val="tx1"/>
              </a:buClr>
              <a:buFont typeface="Wingdings" panose="05000000000000000000" pitchFamily="2" charset="2"/>
              <a:buChar char="§"/>
            </a:pPr>
            <a:r>
              <a:rPr lang="en-GB"/>
              <a:t>Substantial portion quality problems from suppliers</a:t>
            </a:r>
          </a:p>
          <a:p>
            <a:pPr>
              <a:buClr>
                <a:schemeClr val="tx1"/>
              </a:buClr>
              <a:buFont typeface="Wingdings" panose="05000000000000000000" pitchFamily="2" charset="2"/>
              <a:buChar char="§"/>
            </a:pPr>
            <a:r>
              <a:rPr lang="en-GB"/>
              <a:t>Need partnership to achieve quality improvement – long-term purchase contract </a:t>
            </a:r>
          </a:p>
          <a:p>
            <a:pPr>
              <a:buClr>
                <a:schemeClr val="tx1"/>
              </a:buClr>
              <a:buFont typeface="Wingdings" panose="05000000000000000000" pitchFamily="2" charset="2"/>
              <a:buChar char="§"/>
            </a:pPr>
            <a:r>
              <a:rPr lang="en-GB"/>
              <a:t>Supplier Management activities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274638"/>
            <a:ext cx="8077200" cy="1096962"/>
          </a:xfrm>
        </p:spPr>
        <p:txBody>
          <a:bodyPr/>
          <a:lstStyle/>
          <a:p>
            <a:r>
              <a:rPr lang="en-GB" sz="3200"/>
              <a:t>Criteria 5</a:t>
            </a:r>
            <a:br>
              <a:rPr lang="en-GB" sz="3200"/>
            </a:br>
            <a:r>
              <a:rPr lang="en-GB" sz="3200"/>
              <a:t>Supplier Partnership</a:t>
            </a:r>
            <a:endParaRPr lang="en-US" sz="3200"/>
          </a:p>
        </p:txBody>
      </p:sp>
      <p:sp>
        <p:nvSpPr>
          <p:cNvPr id="22531" name="Rectangle 3"/>
          <p:cNvSpPr>
            <a:spLocks noGrp="1" noChangeArrowheads="1"/>
          </p:cNvSpPr>
          <p:nvPr>
            <p:ph idx="1"/>
          </p:nvPr>
        </p:nvSpPr>
        <p:spPr>
          <a:xfrm>
            <a:off x="1981200" y="1676400"/>
            <a:ext cx="8305800" cy="4876800"/>
          </a:xfrm>
        </p:spPr>
        <p:txBody>
          <a:bodyPr/>
          <a:lstStyle/>
          <a:p>
            <a:pPr marL="609600" indent="-609600">
              <a:buClr>
                <a:schemeClr val="tx1"/>
              </a:buClr>
              <a:buFont typeface="Wingdings" panose="05000000000000000000" pitchFamily="2" charset="2"/>
              <a:buChar char="§"/>
            </a:pPr>
            <a:r>
              <a:rPr lang="en-GB"/>
              <a:t>Define product/program requirements;</a:t>
            </a:r>
          </a:p>
          <a:p>
            <a:pPr marL="990600" lvl="1" indent="-646113">
              <a:buFontTx/>
              <a:buAutoNum type="arabicPeriod"/>
            </a:pPr>
            <a:r>
              <a:rPr lang="en-GB"/>
              <a:t>Evaluate potential and select the best suppliers</a:t>
            </a:r>
          </a:p>
          <a:p>
            <a:pPr marL="990600" lvl="1" indent="-646113">
              <a:buFontTx/>
              <a:buAutoNum type="arabicPeriod"/>
            </a:pPr>
            <a:r>
              <a:rPr lang="en-GB"/>
              <a:t>Conduct joint quality planning and execution</a:t>
            </a:r>
          </a:p>
          <a:p>
            <a:pPr marL="990600" lvl="1" indent="-646113">
              <a:buFontTx/>
              <a:buAutoNum type="arabicPeriod"/>
            </a:pPr>
            <a:r>
              <a:rPr lang="en-GB"/>
              <a:t>Require statistical evidence of quality</a:t>
            </a:r>
          </a:p>
          <a:p>
            <a:pPr marL="990600" lvl="1" indent="-646113">
              <a:buFontTx/>
              <a:buAutoNum type="arabicPeriod"/>
            </a:pPr>
            <a:r>
              <a:rPr lang="en-GB"/>
              <a:t>Certify suppliers, e.g. ISO 900, Ford Q1</a:t>
            </a:r>
          </a:p>
          <a:p>
            <a:pPr marL="990600" lvl="1" indent="-646113">
              <a:buFontTx/>
              <a:buAutoNum type="arabicPeriod"/>
            </a:pPr>
            <a:r>
              <a:rPr lang="en-GB"/>
              <a:t>Develop and apply Supplier Quality Ratings</a:t>
            </a:r>
          </a:p>
          <a:p>
            <a:pPr marL="1371600" lvl="2" indent="-677863">
              <a:buClr>
                <a:schemeClr val="tx1"/>
              </a:buClr>
              <a:buFont typeface="Wingdings" panose="05000000000000000000" pitchFamily="2" charset="2"/>
              <a:buChar char="§"/>
            </a:pPr>
            <a:r>
              <a:rPr lang="en-GB" sz="2800"/>
              <a:t>Defects/Percent non-conforming</a:t>
            </a:r>
          </a:p>
          <a:p>
            <a:pPr marL="1371600" lvl="2" indent="-677863">
              <a:buClr>
                <a:schemeClr val="tx1"/>
              </a:buClr>
              <a:buFont typeface="Wingdings" panose="05000000000000000000" pitchFamily="2" charset="2"/>
              <a:buChar char="§"/>
            </a:pPr>
            <a:r>
              <a:rPr lang="en-GB" sz="2800"/>
              <a:t>Price and Quality costs</a:t>
            </a:r>
          </a:p>
          <a:p>
            <a:pPr marL="1371600" lvl="2" indent="-677863">
              <a:buClr>
                <a:schemeClr val="tx1"/>
              </a:buClr>
              <a:buFont typeface="Wingdings" panose="05000000000000000000" pitchFamily="2" charset="2"/>
              <a:buChar char="§"/>
            </a:pPr>
            <a:r>
              <a:rPr lang="en-GB" sz="2800"/>
              <a:t>Delivery and Service</a:t>
            </a: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207964"/>
            <a:ext cx="6731000" cy="1209675"/>
          </a:xfrm>
        </p:spPr>
        <p:txBody>
          <a:bodyPr/>
          <a:lstStyle/>
          <a:p>
            <a:r>
              <a:rPr lang="en-GB" sz="3000"/>
              <a:t>Criteria 6</a:t>
            </a:r>
            <a:br>
              <a:rPr lang="en-GB" sz="3000"/>
            </a:br>
            <a:r>
              <a:rPr lang="en-GB" sz="3000"/>
              <a:t>Performance Measures</a:t>
            </a:r>
            <a:endParaRPr lang="en-US" sz="3000"/>
          </a:p>
        </p:txBody>
      </p:sp>
      <p:sp>
        <p:nvSpPr>
          <p:cNvPr id="23555" name="Rectangle 3"/>
          <p:cNvSpPr>
            <a:spLocks noGrp="1" noChangeArrowheads="1"/>
          </p:cNvSpPr>
          <p:nvPr>
            <p:ph idx="1"/>
          </p:nvPr>
        </p:nvSpPr>
        <p:spPr>
          <a:xfrm>
            <a:off x="2438400" y="1676400"/>
            <a:ext cx="8001000" cy="5181600"/>
          </a:xfrm>
        </p:spPr>
        <p:txBody>
          <a:bodyPr>
            <a:normAutofit lnSpcReduction="10000"/>
          </a:bodyPr>
          <a:lstStyle/>
          <a:p>
            <a:pPr>
              <a:lnSpc>
                <a:spcPct val="80000"/>
              </a:lnSpc>
              <a:buClr>
                <a:schemeClr val="tx1"/>
              </a:buClr>
              <a:buFont typeface="Wingdings" panose="05000000000000000000" pitchFamily="2" charset="2"/>
              <a:buChar char="§"/>
            </a:pPr>
            <a:r>
              <a:rPr lang="en-GB" sz="2600"/>
              <a:t>Managing by fact rather than gut feelings</a:t>
            </a:r>
          </a:p>
          <a:p>
            <a:pPr>
              <a:lnSpc>
                <a:spcPct val="80000"/>
              </a:lnSpc>
              <a:buClr>
                <a:schemeClr val="tx1"/>
              </a:buClr>
              <a:buFont typeface="Wingdings" panose="05000000000000000000" pitchFamily="2" charset="2"/>
              <a:buChar char="§"/>
            </a:pPr>
            <a:r>
              <a:rPr lang="en-GB" sz="2600"/>
              <a:t>Effective management requires measuring</a:t>
            </a:r>
          </a:p>
          <a:p>
            <a:pPr>
              <a:lnSpc>
                <a:spcPct val="80000"/>
              </a:lnSpc>
              <a:buClr>
                <a:schemeClr val="tx1"/>
              </a:buClr>
              <a:buFont typeface="Wingdings" panose="05000000000000000000" pitchFamily="2" charset="2"/>
              <a:buChar char="§"/>
            </a:pPr>
            <a:r>
              <a:rPr lang="en-GB" sz="2600"/>
              <a:t>Use a baseline, to identify potential projects, to asses results from improvement</a:t>
            </a:r>
          </a:p>
          <a:p>
            <a:pPr>
              <a:lnSpc>
                <a:spcPct val="80000"/>
              </a:lnSpc>
              <a:buClr>
                <a:schemeClr val="tx1"/>
              </a:buClr>
              <a:buFont typeface="Wingdings" panose="05000000000000000000" pitchFamily="2" charset="2"/>
              <a:buChar char="§"/>
            </a:pPr>
            <a:r>
              <a:rPr lang="en-GB" sz="2600"/>
              <a:t>E.g. Production measures – defects per million, inventory turns, on-time delivery</a:t>
            </a:r>
          </a:p>
          <a:p>
            <a:pPr>
              <a:lnSpc>
                <a:spcPct val="80000"/>
              </a:lnSpc>
              <a:buClr>
                <a:schemeClr val="tx1"/>
              </a:buClr>
              <a:buFont typeface="Wingdings" panose="05000000000000000000" pitchFamily="2" charset="2"/>
              <a:buChar char="§"/>
            </a:pPr>
            <a:r>
              <a:rPr lang="en-GB" sz="2600"/>
              <a:t>Service – billing errors, sales, activity times</a:t>
            </a:r>
          </a:p>
          <a:p>
            <a:pPr>
              <a:lnSpc>
                <a:spcPct val="80000"/>
              </a:lnSpc>
              <a:buClr>
                <a:schemeClr val="tx1"/>
              </a:buClr>
              <a:buFont typeface="Wingdings" panose="05000000000000000000" pitchFamily="2" charset="2"/>
              <a:buChar char="§"/>
            </a:pPr>
            <a:r>
              <a:rPr lang="en-GB" sz="2600"/>
              <a:t>Customer Satisfaction</a:t>
            </a:r>
          </a:p>
          <a:p>
            <a:pPr>
              <a:lnSpc>
                <a:spcPct val="80000"/>
              </a:lnSpc>
              <a:buClr>
                <a:schemeClr val="tx1"/>
              </a:buClr>
              <a:buFont typeface="Wingdings" panose="05000000000000000000" pitchFamily="2" charset="2"/>
              <a:buChar char="§"/>
            </a:pPr>
            <a:r>
              <a:rPr lang="en-GB" sz="2600"/>
              <a:t>Methods for measuring</a:t>
            </a:r>
          </a:p>
          <a:p>
            <a:pPr>
              <a:lnSpc>
                <a:spcPct val="80000"/>
              </a:lnSpc>
              <a:buClr>
                <a:schemeClr val="tx1"/>
              </a:buClr>
              <a:buFont typeface="Wingdings" panose="05000000000000000000" pitchFamily="2" charset="2"/>
              <a:buChar char="§"/>
            </a:pPr>
            <a:r>
              <a:rPr lang="en-GB" sz="2600"/>
              <a:t>Cost of poor quality</a:t>
            </a:r>
          </a:p>
          <a:p>
            <a:pPr lvl="2">
              <a:lnSpc>
                <a:spcPct val="80000"/>
              </a:lnSpc>
            </a:pPr>
            <a:r>
              <a:rPr lang="en-GB"/>
              <a:t>Internal failure</a:t>
            </a:r>
          </a:p>
          <a:p>
            <a:pPr lvl="2">
              <a:lnSpc>
                <a:spcPct val="80000"/>
              </a:lnSpc>
            </a:pPr>
            <a:r>
              <a:rPr lang="en-GB"/>
              <a:t>External failure</a:t>
            </a:r>
          </a:p>
          <a:p>
            <a:pPr lvl="2">
              <a:lnSpc>
                <a:spcPct val="80000"/>
              </a:lnSpc>
            </a:pPr>
            <a:r>
              <a:rPr lang="en-GB"/>
              <a:t>Prevention costs</a:t>
            </a:r>
          </a:p>
          <a:p>
            <a:pPr lvl="2">
              <a:lnSpc>
                <a:spcPct val="80000"/>
              </a:lnSpc>
            </a:pPr>
            <a:r>
              <a:rPr lang="en-GB"/>
              <a:t>Appraisal costs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122239"/>
            <a:ext cx="7543800" cy="1157287"/>
          </a:xfrm>
        </p:spPr>
        <p:txBody>
          <a:bodyPr/>
          <a:lstStyle/>
          <a:p>
            <a:r>
              <a:rPr lang="en-GB" sz="3200"/>
              <a:t>Performance Measures</a:t>
            </a:r>
            <a:r>
              <a:rPr lang="en-GB" sz="3500"/>
              <a:t> </a:t>
            </a:r>
            <a:endParaRPr lang="en-US" sz="3500"/>
          </a:p>
        </p:txBody>
      </p:sp>
      <p:sp>
        <p:nvSpPr>
          <p:cNvPr id="24579" name="Rectangle 3"/>
          <p:cNvSpPr>
            <a:spLocks noGrp="1" noChangeArrowheads="1"/>
          </p:cNvSpPr>
          <p:nvPr>
            <p:ph idx="1"/>
          </p:nvPr>
        </p:nvSpPr>
        <p:spPr>
          <a:xfrm>
            <a:off x="2362200" y="1524000"/>
            <a:ext cx="7391400" cy="4953000"/>
          </a:xfrm>
        </p:spPr>
        <p:txBody>
          <a:bodyPr/>
          <a:lstStyle/>
          <a:p>
            <a:pPr>
              <a:lnSpc>
                <a:spcPct val="90000"/>
              </a:lnSpc>
              <a:buClr>
                <a:schemeClr val="tx1"/>
              </a:buClr>
              <a:buFont typeface="Wingdings" panose="05000000000000000000" pitchFamily="2" charset="2"/>
              <a:buChar char="§"/>
            </a:pPr>
            <a:r>
              <a:rPr lang="en-GB"/>
              <a:t>Award Models (MBNQA, EFQM, PMQA)</a:t>
            </a:r>
            <a:endParaRPr lang="en-GB" sz="3400"/>
          </a:p>
          <a:p>
            <a:pPr>
              <a:lnSpc>
                <a:spcPct val="90000"/>
              </a:lnSpc>
              <a:buClr>
                <a:schemeClr val="tx1"/>
              </a:buClr>
              <a:buFont typeface="Wingdings" panose="05000000000000000000" pitchFamily="2" charset="2"/>
              <a:buChar char="§"/>
            </a:pPr>
            <a:r>
              <a:rPr lang="en-GB"/>
              <a:t>Benchmarking – grade to competitors, or best practice</a:t>
            </a:r>
          </a:p>
          <a:p>
            <a:pPr>
              <a:lnSpc>
                <a:spcPct val="90000"/>
              </a:lnSpc>
              <a:buClr>
                <a:schemeClr val="tx1"/>
              </a:buClr>
              <a:buFont typeface="Wingdings" panose="05000000000000000000" pitchFamily="2" charset="2"/>
              <a:buChar char="§"/>
            </a:pPr>
            <a:r>
              <a:rPr lang="en-GB"/>
              <a:t>Statistical measures – control charts, Cpk</a:t>
            </a:r>
          </a:p>
          <a:p>
            <a:pPr>
              <a:lnSpc>
                <a:spcPct val="90000"/>
              </a:lnSpc>
              <a:buClr>
                <a:schemeClr val="tx1"/>
              </a:buClr>
              <a:buFont typeface="Wingdings" panose="05000000000000000000" pitchFamily="2" charset="2"/>
              <a:buChar char="§"/>
            </a:pPr>
            <a:r>
              <a:rPr lang="en-GB"/>
              <a:t>Certifications</a:t>
            </a:r>
          </a:p>
          <a:p>
            <a:pPr lvl="2">
              <a:lnSpc>
                <a:spcPct val="90000"/>
              </a:lnSpc>
              <a:buClr>
                <a:schemeClr val="tx1"/>
              </a:buClr>
              <a:buFont typeface="Wingdings" panose="05000000000000000000" pitchFamily="2" charset="2"/>
              <a:buChar char="§"/>
            </a:pPr>
            <a:r>
              <a:rPr lang="en-GB" sz="2800"/>
              <a:t>ISO 9000:2000 Quality Mgt System</a:t>
            </a:r>
          </a:p>
          <a:p>
            <a:pPr lvl="2">
              <a:lnSpc>
                <a:spcPct val="90000"/>
              </a:lnSpc>
              <a:buClr>
                <a:schemeClr val="tx1"/>
              </a:buClr>
              <a:buFont typeface="Wingdings" panose="05000000000000000000" pitchFamily="2" charset="2"/>
              <a:buChar char="§"/>
            </a:pPr>
            <a:r>
              <a:rPr lang="en-GB" sz="2800"/>
              <a:t>ISO 14000 Environmental Mgt System, </a:t>
            </a:r>
          </a:p>
          <a:p>
            <a:pPr lvl="2">
              <a:lnSpc>
                <a:spcPct val="90000"/>
              </a:lnSpc>
              <a:buClr>
                <a:schemeClr val="tx1"/>
              </a:buClr>
              <a:buFont typeface="Wingdings" panose="05000000000000000000" pitchFamily="2" charset="2"/>
              <a:buChar char="§"/>
            </a:pPr>
            <a:r>
              <a:rPr lang="en-GB" sz="2800"/>
              <a:t>Underwriters Lab (UL), GMP</a:t>
            </a:r>
          </a:p>
          <a:p>
            <a:pPr lvl="2">
              <a:lnSpc>
                <a:spcPct val="90000"/>
              </a:lnSpc>
              <a:buClr>
                <a:schemeClr val="tx1"/>
              </a:buClr>
              <a:buFont typeface="Wingdings" panose="05000000000000000000" pitchFamily="2" charset="2"/>
              <a:buChar char="§"/>
            </a:pPr>
            <a:r>
              <a:rPr lang="en-GB" sz="2800"/>
              <a:t>QS 9000, ISO/TS 16949</a:t>
            </a:r>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b="1" smtClean="0"/>
              <a:t>Quality Gurus</a:t>
            </a:r>
          </a:p>
        </p:txBody>
      </p:sp>
      <p:sp>
        <p:nvSpPr>
          <p:cNvPr id="19461" name="Rectangle 3"/>
          <p:cNvSpPr>
            <a:spLocks noGrp="1" noChangeArrowheads="1"/>
          </p:cNvSpPr>
          <p:nvPr>
            <p:ph idx="1"/>
          </p:nvPr>
        </p:nvSpPr>
        <p:spPr>
          <a:xfrm>
            <a:off x="2208213" y="1628776"/>
            <a:ext cx="4343400" cy="4537075"/>
          </a:xfrm>
        </p:spPr>
        <p:txBody>
          <a:bodyPr/>
          <a:lstStyle/>
          <a:p>
            <a:r>
              <a:rPr lang="en-US" smtClean="0"/>
              <a:t>W Edwards Deming</a:t>
            </a:r>
          </a:p>
          <a:p>
            <a:r>
              <a:rPr lang="en-US" smtClean="0"/>
              <a:t>Joseph Juran</a:t>
            </a:r>
          </a:p>
          <a:p>
            <a:r>
              <a:rPr lang="en-US" smtClean="0"/>
              <a:t>Philip Crosby</a:t>
            </a:r>
          </a:p>
          <a:p>
            <a:endParaRPr lang="en-US" sz="2000"/>
          </a:p>
          <a:p>
            <a:r>
              <a:rPr lang="en-US" smtClean="0"/>
              <a:t>Shigeo Shingo</a:t>
            </a:r>
          </a:p>
          <a:p>
            <a:r>
              <a:rPr lang="en-US" smtClean="0"/>
              <a:t>Kaoru Ishikawa</a:t>
            </a:r>
          </a:p>
          <a:p>
            <a:r>
              <a:rPr lang="en-US" smtClean="0"/>
              <a:t>Yoshio Kondo</a:t>
            </a:r>
          </a:p>
          <a:p>
            <a:r>
              <a:rPr lang="en-US" smtClean="0"/>
              <a:t>Taiichi Ohno</a:t>
            </a:r>
          </a:p>
        </p:txBody>
      </p:sp>
      <p:sp>
        <p:nvSpPr>
          <p:cNvPr id="1945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Shewhart</a:t>
            </a:r>
            <a:endParaRPr lang="en-US" dirty="0"/>
          </a:p>
        </p:txBody>
      </p:sp>
      <p:sp>
        <p:nvSpPr>
          <p:cNvPr id="3" name="Content Placeholder 2"/>
          <p:cNvSpPr>
            <a:spLocks noGrp="1"/>
          </p:cNvSpPr>
          <p:nvPr>
            <p:ph idx="1"/>
          </p:nvPr>
        </p:nvSpPr>
        <p:spPr/>
        <p:txBody>
          <a:bodyPr/>
          <a:lstStyle/>
          <a:p>
            <a:r>
              <a:rPr lang="en-US" dirty="0" smtClean="0"/>
              <a:t>Walter A. </a:t>
            </a:r>
            <a:r>
              <a:rPr lang="en-US" dirty="0" err="1" smtClean="0"/>
              <a:t>Shewhart</a:t>
            </a:r>
            <a:r>
              <a:rPr lang="en-US" dirty="0" smtClean="0"/>
              <a:t>, PhD, spent his professional career at Western Electric and Bell Telephone Laboratories, both divisions of AT&amp;T. He developed control chart theory with control limits, assignable and chance causes of variation, and rational subgroups. In 1931, he authored Economic Control of Quality of </a:t>
            </a:r>
            <a:r>
              <a:rPr lang="en-US" dirty="0" err="1" smtClean="0"/>
              <a:t>Manufactured</a:t>
            </a:r>
            <a:r>
              <a:rPr lang="en-US" dirty="0" smtClean="0"/>
              <a:t> Product, which is regarded as a complete and thorough work of the basic principles of quality control. He also developed the PDSA cycle for learning and improvement</a:t>
            </a:r>
            <a:endParaRPr lang="en-US" dirty="0"/>
          </a:p>
        </p:txBody>
      </p:sp>
    </p:spTree>
    <p:extLst>
      <p:ext uri="{BB962C8B-B14F-4D97-AF65-F5344CB8AC3E}">
        <p14:creationId xmlns:p14="http://schemas.microsoft.com/office/powerpoint/2010/main" val="314308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Total Quality Management</a:t>
            </a:r>
            <a:endParaRPr lang="en-US" b="0">
              <a:solidFill>
                <a:schemeClr val="tx1"/>
              </a:solidFill>
            </a:endParaRPr>
          </a:p>
        </p:txBody>
      </p:sp>
      <p:graphicFrame>
        <p:nvGraphicFramePr>
          <p:cNvPr id="43191" name="Group 183"/>
          <p:cNvGraphicFramePr>
            <a:graphicFrameLocks noGrp="1"/>
          </p:cNvGraphicFramePr>
          <p:nvPr>
            <p:ph type="tbl" idx="1"/>
          </p:nvPr>
        </p:nvGraphicFramePr>
        <p:xfrm>
          <a:off x="2057400" y="1524000"/>
          <a:ext cx="8153400" cy="4853942"/>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Quality element</a:t>
                      </a:r>
                    </a:p>
                  </a:txBody>
                  <a:tcP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Previous state</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TQM</a:t>
                      </a:r>
                    </a:p>
                  </a:txBody>
                  <a:tcPr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Definition</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Product-oriented</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Customer-oriented</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02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Priorities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Second to service and cost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First among equals of service and cost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386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Decisions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Short-term</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Long-term</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Emphasis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Prevention</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22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Errors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Operations</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System</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386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Responsibility</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Quality Control</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Everyone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386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Problem solving</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Managers</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Teams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222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Procurement</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Price</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Life-cycle costs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7302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Manager’s role</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 assign, control, and enforce</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Delegate, coach, facilitate, and mentor</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Ronald Fisher</a:t>
            </a:r>
            <a:endParaRPr lang="en-US" dirty="0"/>
          </a:p>
        </p:txBody>
      </p:sp>
      <p:sp>
        <p:nvSpPr>
          <p:cNvPr id="3" name="Content Placeholder 2"/>
          <p:cNvSpPr>
            <a:spLocks noGrp="1"/>
          </p:cNvSpPr>
          <p:nvPr>
            <p:ph idx="1"/>
          </p:nvPr>
        </p:nvSpPr>
        <p:spPr/>
        <p:txBody>
          <a:bodyPr/>
          <a:lstStyle/>
          <a:p>
            <a:r>
              <a:rPr lang="en-US" dirty="0" smtClean="0"/>
              <a:t>In the conventional sense, Fisher is not known as a quality guru. However, he created a solid foundation of </a:t>
            </a:r>
            <a:r>
              <a:rPr lang="en-US" dirty="0" err="1" smtClean="0"/>
              <a:t>statistical</a:t>
            </a:r>
            <a:r>
              <a:rPr lang="en-US" dirty="0" smtClean="0"/>
              <a:t> methods, such as design of experiments (DOE) and analysis of variance (ANOVA) in the 1930s. DOE is one of the most powerful tools used by many organizations in problem solving and process improvements. </a:t>
            </a:r>
            <a:r>
              <a:rPr lang="en-US" dirty="0" err="1" smtClean="0"/>
              <a:t>Analysis</a:t>
            </a:r>
            <a:r>
              <a:rPr lang="en-US" dirty="0" smtClean="0"/>
              <a:t> of variance became widely known after being included in his book Statistical Methods for Research Workers in 1925. Fisher also published The Design of Experiments in 1935 and Statistical Tables in 1947.1</a:t>
            </a:r>
            <a:endParaRPr lang="en-US" dirty="0"/>
          </a:p>
        </p:txBody>
      </p:sp>
    </p:spTree>
    <p:extLst>
      <p:ext uri="{BB962C8B-B14F-4D97-AF65-F5344CB8AC3E}">
        <p14:creationId xmlns:p14="http://schemas.microsoft.com/office/powerpoint/2010/main" val="2436763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Deming</a:t>
            </a:r>
            <a:endParaRPr lang="en-US" dirty="0"/>
          </a:p>
        </p:txBody>
      </p:sp>
      <p:sp>
        <p:nvSpPr>
          <p:cNvPr id="3" name="Content Placeholder 2"/>
          <p:cNvSpPr>
            <a:spLocks noGrp="1"/>
          </p:cNvSpPr>
          <p:nvPr>
            <p:ph idx="1"/>
          </p:nvPr>
        </p:nvSpPr>
        <p:spPr/>
        <p:txBody>
          <a:bodyPr/>
          <a:lstStyle/>
          <a:p>
            <a:r>
              <a:rPr lang="en-US" dirty="0" smtClean="0"/>
              <a:t>W. Edwards Deming, PhD, In 1950, he taught statistical process control and the importance of quality to the leading CEOs of Japanese industry. He is credited with providing the foundation for the Japanese quality miracle and resurgence as an economic power. Deming is the best-known quality expert in the world. His 14 points provide a theory for management to improve quality, productivity, and competitive position. He has authored a number of books including Out of the Crisis and Quality, Productivity, and Competitive Position as well as 161 scholarly studies</a:t>
            </a:r>
            <a:endParaRPr lang="en-US" dirty="0"/>
          </a:p>
        </p:txBody>
      </p:sp>
    </p:spTree>
    <p:extLst>
      <p:ext uri="{BB962C8B-B14F-4D97-AF65-F5344CB8AC3E}">
        <p14:creationId xmlns:p14="http://schemas.microsoft.com/office/powerpoint/2010/main" val="2281881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W Edwards Deming </a:t>
            </a:r>
            <a:r>
              <a:rPr lang="en-US" sz="3600"/>
              <a:t>(1900-1993)</a:t>
            </a:r>
            <a:br>
              <a:rPr lang="en-US" sz="3600"/>
            </a:br>
            <a:r>
              <a:rPr lang="en-US" sz="3600" i="1"/>
              <a:t>the key to quality: reducing variation</a:t>
            </a:r>
            <a:endParaRPr lang="en-US" smtClean="0"/>
          </a:p>
        </p:txBody>
      </p:sp>
      <p:sp>
        <p:nvSpPr>
          <p:cNvPr id="20485" name="Rectangle 3"/>
          <p:cNvSpPr>
            <a:spLocks noGrp="1" noChangeArrowheads="1"/>
          </p:cNvSpPr>
          <p:nvPr>
            <p:ph idx="1"/>
          </p:nvPr>
        </p:nvSpPr>
        <p:spPr/>
        <p:txBody>
          <a:bodyPr>
            <a:normAutofit fontScale="92500" lnSpcReduction="10000"/>
          </a:bodyPr>
          <a:lstStyle/>
          <a:p>
            <a:r>
              <a:rPr lang="en-US" sz="2400"/>
              <a:t>Electrical Engineering,</a:t>
            </a:r>
            <a:br>
              <a:rPr lang="en-US" sz="2400"/>
            </a:br>
            <a:r>
              <a:rPr lang="en-US" sz="2400"/>
              <a:t>	University of Wyoming, 1921</a:t>
            </a:r>
          </a:p>
          <a:p>
            <a:r>
              <a:rPr lang="en-US" sz="2400"/>
              <a:t>PhD, Yale University</a:t>
            </a:r>
          </a:p>
          <a:p>
            <a:r>
              <a:rPr lang="en-US" sz="2400"/>
              <a:t>Western Electric Hawthorne, Chicago</a:t>
            </a:r>
          </a:p>
          <a:p>
            <a:r>
              <a:rPr lang="en-US" sz="2400"/>
              <a:t>US census statistician, 1939/40</a:t>
            </a:r>
          </a:p>
          <a:p>
            <a:r>
              <a:rPr lang="en-US" sz="2400"/>
              <a:t>Teaching Shewhart methods, 1942</a:t>
            </a:r>
          </a:p>
          <a:p>
            <a:r>
              <a:rPr lang="en-US" sz="2400"/>
              <a:t>invited to Japan after the war ....</a:t>
            </a:r>
          </a:p>
          <a:p>
            <a:r>
              <a:rPr lang="en-US" sz="2400" i="1"/>
              <a:t>Quality, Productivity and Competitive Position</a:t>
            </a:r>
            <a:r>
              <a:rPr lang="en-US" sz="2400"/>
              <a:t>, 1982</a:t>
            </a:r>
          </a:p>
          <a:p>
            <a:r>
              <a:rPr lang="en-US" sz="2400" i="1"/>
              <a:t>Out of the Crisis</a:t>
            </a:r>
            <a:r>
              <a:rPr lang="en-US" sz="2400"/>
              <a:t>, 1986/88</a:t>
            </a:r>
          </a:p>
          <a:p>
            <a:r>
              <a:rPr lang="en-US" sz="2400"/>
              <a:t>British Deming Association, Salisbury</a:t>
            </a:r>
          </a:p>
        </p:txBody>
      </p:sp>
      <p:sp>
        <p:nvSpPr>
          <p:cNvPr id="2048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2209800" y="914400"/>
            <a:ext cx="7772400" cy="609600"/>
          </a:xfrm>
        </p:spPr>
        <p:txBody>
          <a:bodyPr>
            <a:normAutofit fontScale="90000"/>
          </a:bodyPr>
          <a:lstStyle/>
          <a:p>
            <a:r>
              <a:rPr lang="en-US" smtClean="0"/>
              <a:t>W Edwards Deming</a:t>
            </a:r>
          </a:p>
        </p:txBody>
      </p:sp>
      <p:sp>
        <p:nvSpPr>
          <p:cNvPr id="21509" name="Rectangle 3"/>
          <p:cNvSpPr>
            <a:spLocks noGrp="1" noChangeArrowheads="1"/>
          </p:cNvSpPr>
          <p:nvPr>
            <p:ph idx="1"/>
          </p:nvPr>
        </p:nvSpPr>
        <p:spPr/>
        <p:txBody>
          <a:bodyPr/>
          <a:lstStyle/>
          <a:p>
            <a:r>
              <a:rPr lang="en-US" smtClean="0"/>
              <a:t>regarded by the Japanese as the chief architect of their industrial success</a:t>
            </a:r>
          </a:p>
          <a:p>
            <a:r>
              <a:rPr lang="en-US" smtClean="0"/>
              <a:t>“all processes are vulnerable to loss of quality through variation: if levels of variation are managed, they can be decreased and quality raised”</a:t>
            </a:r>
          </a:p>
          <a:p>
            <a:r>
              <a:rPr lang="en-US" smtClean="0"/>
              <a:t>quality is about people, not products</a:t>
            </a:r>
          </a:p>
        </p:txBody>
      </p:sp>
      <p:sp>
        <p:nvSpPr>
          <p:cNvPr id="2150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057400" y="762000"/>
            <a:ext cx="7772400" cy="685800"/>
          </a:xfrm>
        </p:spPr>
        <p:txBody>
          <a:bodyPr>
            <a:normAutofit fontScale="90000"/>
          </a:bodyPr>
          <a:lstStyle/>
          <a:p>
            <a:r>
              <a:rPr lang="en-US" smtClean="0"/>
              <a:t>W Edwards Deming</a:t>
            </a:r>
          </a:p>
        </p:txBody>
      </p:sp>
      <p:sp>
        <p:nvSpPr>
          <p:cNvPr id="22533" name="Rectangle 3"/>
          <p:cNvSpPr>
            <a:spLocks noGrp="1" noChangeArrowheads="1"/>
          </p:cNvSpPr>
          <p:nvPr>
            <p:ph idx="1"/>
          </p:nvPr>
        </p:nvSpPr>
        <p:spPr>
          <a:xfrm>
            <a:off x="2057400" y="1752600"/>
            <a:ext cx="8305800" cy="4419600"/>
          </a:xfrm>
        </p:spPr>
        <p:txBody>
          <a:bodyPr/>
          <a:lstStyle/>
          <a:p>
            <a:r>
              <a:rPr lang="en-US" smtClean="0"/>
              <a:t>Core element is the “management circle”</a:t>
            </a:r>
          </a:p>
          <a:p>
            <a:pPr lvl="1">
              <a:buSzTx/>
            </a:pPr>
            <a:r>
              <a:rPr lang="en-US" smtClean="0"/>
              <a:t>planning</a:t>
            </a:r>
          </a:p>
          <a:p>
            <a:pPr lvl="1">
              <a:buSzTx/>
            </a:pPr>
            <a:r>
              <a:rPr lang="en-US" smtClean="0"/>
              <a:t>do/implementation</a:t>
            </a:r>
          </a:p>
          <a:p>
            <a:pPr lvl="1">
              <a:buSzTx/>
            </a:pPr>
            <a:r>
              <a:rPr lang="en-US" smtClean="0"/>
              <a:t>check/study</a:t>
            </a:r>
          </a:p>
          <a:p>
            <a:pPr lvl="1">
              <a:buSzTx/>
            </a:pPr>
            <a:r>
              <a:rPr lang="en-US" smtClean="0"/>
              <a:t>action</a:t>
            </a:r>
          </a:p>
          <a:p>
            <a:pPr lvl="1">
              <a:buSzTx/>
            </a:pPr>
            <a:r>
              <a:rPr lang="en-US" smtClean="0"/>
              <a:t>PDCA (or PISA) cycle</a:t>
            </a:r>
          </a:p>
          <a:p>
            <a:r>
              <a:rPr lang="en-US" smtClean="0"/>
              <a:t>Continuous improvement (Kaizen)</a:t>
            </a:r>
          </a:p>
          <a:p>
            <a:pPr lvl="1">
              <a:buSzTx/>
            </a:pPr>
            <a:r>
              <a:rPr lang="en-US" smtClean="0"/>
              <a:t>teamwork and competence in problem solving</a:t>
            </a:r>
          </a:p>
        </p:txBody>
      </p:sp>
      <p:sp>
        <p:nvSpPr>
          <p:cNvPr id="2253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W Edwards Deming</a:t>
            </a:r>
            <a:br>
              <a:rPr lang="en-US" smtClean="0"/>
            </a:br>
            <a:r>
              <a:rPr lang="en-US" sz="3600" i="1"/>
              <a:t>fourteen points</a:t>
            </a:r>
            <a:endParaRPr lang="en-US" smtClean="0"/>
          </a:p>
        </p:txBody>
      </p:sp>
      <p:sp>
        <p:nvSpPr>
          <p:cNvPr id="25605" name="Rectangle 3"/>
          <p:cNvSpPr>
            <a:spLocks noGrp="1" noChangeArrowheads="1"/>
          </p:cNvSpPr>
          <p:nvPr>
            <p:ph idx="1"/>
          </p:nvPr>
        </p:nvSpPr>
        <p:spPr/>
        <p:txBody>
          <a:bodyPr/>
          <a:lstStyle/>
          <a:p>
            <a:pPr>
              <a:buFontTx/>
              <a:buNone/>
            </a:pPr>
            <a:r>
              <a:rPr lang="en-US" sz="2400" dirty="0"/>
              <a:t>1	create constancy of </a:t>
            </a:r>
            <a:r>
              <a:rPr lang="en-US" sz="2400" dirty="0" smtClean="0"/>
              <a:t>purpose for </a:t>
            </a:r>
            <a:r>
              <a:rPr lang="en-US" sz="2400" dirty="0"/>
              <a:t>continual improvement of products and service</a:t>
            </a:r>
          </a:p>
          <a:p>
            <a:pPr>
              <a:buFontTx/>
              <a:buNone/>
            </a:pPr>
            <a:r>
              <a:rPr lang="en-US" sz="2400" dirty="0" smtClean="0"/>
              <a:t>2	adopt </a:t>
            </a:r>
            <a:r>
              <a:rPr lang="en-US" sz="2400" dirty="0"/>
              <a:t>the new philosophy created in </a:t>
            </a:r>
            <a:r>
              <a:rPr lang="en-US" sz="2400" dirty="0" smtClean="0"/>
              <a:t>Japan</a:t>
            </a:r>
            <a:endParaRPr lang="en-US" sz="2400" dirty="0"/>
          </a:p>
          <a:p>
            <a:pPr>
              <a:buFontTx/>
              <a:buNone/>
            </a:pPr>
            <a:r>
              <a:rPr lang="en-US" sz="2400" dirty="0"/>
              <a:t>3	cease dependence on mass inspection</a:t>
            </a:r>
            <a:br>
              <a:rPr lang="en-US" sz="2400" dirty="0"/>
            </a:br>
            <a:r>
              <a:rPr lang="en-US" sz="2400" dirty="0"/>
              <a:t>build quality into the product</a:t>
            </a:r>
          </a:p>
          <a:p>
            <a:pPr>
              <a:buFontTx/>
              <a:buNone/>
            </a:pPr>
            <a:r>
              <a:rPr lang="en-US" sz="2400" dirty="0"/>
              <a:t>4	end lowest tender contract:</a:t>
            </a:r>
            <a:br>
              <a:rPr lang="en-US" sz="2400" dirty="0"/>
            </a:br>
            <a:r>
              <a:rPr lang="en-US" sz="2400" dirty="0"/>
              <a:t>require meaningful quality along with price</a:t>
            </a:r>
          </a:p>
          <a:p>
            <a:pPr>
              <a:buFontTx/>
              <a:buNone/>
            </a:pPr>
            <a:r>
              <a:rPr lang="en-US" sz="2400" dirty="0"/>
              <a:t>5	improve constantly and forever every process</a:t>
            </a:r>
            <a:br>
              <a:rPr lang="en-US" sz="2400" dirty="0"/>
            </a:br>
            <a:r>
              <a:rPr lang="en-US" sz="2400" dirty="0"/>
              <a:t>for planning, production and service</a:t>
            </a:r>
            <a:endParaRPr lang="en-US" dirty="0" smtClean="0"/>
          </a:p>
        </p:txBody>
      </p:sp>
      <p:sp>
        <p:nvSpPr>
          <p:cNvPr id="2560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W Edwards Deming</a:t>
            </a:r>
            <a:br>
              <a:rPr lang="en-US" smtClean="0"/>
            </a:br>
            <a:r>
              <a:rPr lang="en-US" sz="3600" i="1"/>
              <a:t>fourteen points</a:t>
            </a:r>
            <a:endParaRPr lang="en-US" smtClean="0"/>
          </a:p>
        </p:txBody>
      </p:sp>
      <p:sp>
        <p:nvSpPr>
          <p:cNvPr id="26629" name="Rectangle 3"/>
          <p:cNvSpPr>
            <a:spLocks noGrp="1" noChangeArrowheads="1"/>
          </p:cNvSpPr>
          <p:nvPr>
            <p:ph idx="1"/>
          </p:nvPr>
        </p:nvSpPr>
        <p:spPr/>
        <p:txBody>
          <a:bodyPr>
            <a:normAutofit lnSpcReduction="10000"/>
          </a:bodyPr>
          <a:lstStyle/>
          <a:p>
            <a:pPr>
              <a:buFontTx/>
              <a:buNone/>
            </a:pPr>
            <a:r>
              <a:rPr lang="en-US" sz="2400"/>
              <a:t>6	institute modern methods of training on the job</a:t>
            </a:r>
            <a:br>
              <a:rPr lang="en-US" sz="2400"/>
            </a:br>
            <a:r>
              <a:rPr lang="en-US" sz="2400"/>
              <a:t>for all, including management</a:t>
            </a:r>
          </a:p>
          <a:p>
            <a:pPr>
              <a:buFontTx/>
              <a:buNone/>
            </a:pPr>
            <a:r>
              <a:rPr lang="en-US" sz="2400"/>
              <a:t>7	adopt and institute leadership</a:t>
            </a:r>
            <a:br>
              <a:rPr lang="en-US" sz="2400"/>
            </a:br>
            <a:r>
              <a:rPr lang="en-US" sz="2400"/>
              <a:t>aimed at helping people do a better job</a:t>
            </a:r>
          </a:p>
          <a:p>
            <a:pPr>
              <a:buFontTx/>
              <a:buNone/>
            </a:pPr>
            <a:r>
              <a:rPr lang="en-US" sz="2400"/>
              <a:t>8	drive out fear</a:t>
            </a:r>
            <a:br>
              <a:rPr lang="en-US" sz="2400"/>
            </a:br>
            <a:r>
              <a:rPr lang="en-US" sz="2400"/>
              <a:t>encourage effective two-way communication</a:t>
            </a:r>
          </a:p>
          <a:p>
            <a:pPr>
              <a:buFontTx/>
              <a:buNone/>
            </a:pPr>
            <a:r>
              <a:rPr lang="en-US" sz="2400"/>
              <a:t>9	break down barriers</a:t>
            </a:r>
            <a:br>
              <a:rPr lang="en-US" sz="2400"/>
            </a:br>
            <a:r>
              <a:rPr lang="en-US" sz="2400"/>
              <a:t>between departments and staff areas</a:t>
            </a:r>
          </a:p>
          <a:p>
            <a:pPr>
              <a:buFontTx/>
              <a:buNone/>
            </a:pPr>
            <a:r>
              <a:rPr lang="en-US" sz="2400"/>
              <a:t>10	 eliminate exhortations for the workforce</a:t>
            </a:r>
            <a:br>
              <a:rPr lang="en-US" sz="2400"/>
            </a:br>
            <a:r>
              <a:rPr lang="en-US" sz="2400"/>
              <a:t>they only create adversarial relationships		</a:t>
            </a:r>
            <a:endParaRPr lang="en-US" smtClean="0"/>
          </a:p>
        </p:txBody>
      </p:sp>
      <p:sp>
        <p:nvSpPr>
          <p:cNvPr id="2662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662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W Edwards Deming</a:t>
            </a:r>
            <a:br>
              <a:rPr lang="en-US" smtClean="0"/>
            </a:br>
            <a:r>
              <a:rPr lang="en-US" sz="3600" i="1"/>
              <a:t>fourteen points</a:t>
            </a:r>
            <a:endParaRPr lang="en-US" smtClean="0"/>
          </a:p>
        </p:txBody>
      </p:sp>
      <p:sp>
        <p:nvSpPr>
          <p:cNvPr id="27653" name="Rectangle 3"/>
          <p:cNvSpPr>
            <a:spLocks noGrp="1" noChangeArrowheads="1"/>
          </p:cNvSpPr>
          <p:nvPr>
            <p:ph idx="1"/>
          </p:nvPr>
        </p:nvSpPr>
        <p:spPr/>
        <p:txBody>
          <a:bodyPr/>
          <a:lstStyle/>
          <a:p>
            <a:pPr>
              <a:buFontTx/>
              <a:buNone/>
            </a:pPr>
            <a:r>
              <a:rPr lang="en-US" sz="2400"/>
              <a:t>11 eliminate quotas and numerical targets</a:t>
            </a:r>
            <a:br>
              <a:rPr lang="en-US" sz="2400"/>
            </a:br>
            <a:r>
              <a:rPr lang="en-US" sz="2400"/>
              <a:t>substitute aid and helpful leadership</a:t>
            </a:r>
          </a:p>
          <a:p>
            <a:pPr>
              <a:buFontTx/>
              <a:buNone/>
            </a:pPr>
            <a:r>
              <a:rPr lang="en-US" sz="2400"/>
              <a:t>12 remove barriers to pride of workmanship</a:t>
            </a:r>
            <a:br>
              <a:rPr lang="en-US" sz="2400"/>
            </a:br>
            <a:r>
              <a:rPr lang="en-US" sz="2400"/>
              <a:t>including annual appraisals</a:t>
            </a:r>
            <a:br>
              <a:rPr lang="en-US" sz="2400"/>
            </a:br>
            <a:r>
              <a:rPr lang="en-US" sz="2400"/>
              <a:t>and management by objectives</a:t>
            </a:r>
          </a:p>
          <a:p>
            <a:pPr>
              <a:buFontTx/>
              <a:buNone/>
            </a:pPr>
            <a:r>
              <a:rPr lang="en-US" sz="2400"/>
              <a:t>13	 encourage education and self improvement</a:t>
            </a:r>
            <a:br>
              <a:rPr lang="en-US" sz="2400"/>
            </a:br>
            <a:r>
              <a:rPr lang="en-US" sz="2400"/>
              <a:t>for everyone</a:t>
            </a:r>
          </a:p>
          <a:p>
            <a:pPr>
              <a:buFontTx/>
              <a:buNone/>
            </a:pPr>
            <a:r>
              <a:rPr lang="en-US" sz="2400"/>
              <a:t>14	 define top management permanent commitment</a:t>
            </a:r>
            <a:br>
              <a:rPr lang="en-US" sz="2400"/>
            </a:br>
            <a:r>
              <a:rPr lang="en-US" sz="2400"/>
              <a:t>to ever improving quality and productivity</a:t>
            </a:r>
            <a:br>
              <a:rPr lang="en-US" sz="2400"/>
            </a:br>
            <a:r>
              <a:rPr lang="en-US" sz="2400"/>
              <a:t>and their obligation to implement all these principles</a:t>
            </a:r>
            <a:endParaRPr lang="en-US" smtClean="0"/>
          </a:p>
        </p:txBody>
      </p:sp>
      <p:sp>
        <p:nvSpPr>
          <p:cNvPr id="2765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Joseph </a:t>
            </a:r>
            <a:r>
              <a:rPr lang="en-US" dirty="0" err="1" smtClean="0"/>
              <a:t>Juran</a:t>
            </a:r>
            <a:r>
              <a:rPr lang="en-US" dirty="0" smtClean="0"/>
              <a:t> (1904-2008)</a:t>
            </a:r>
          </a:p>
        </p:txBody>
      </p:sp>
      <p:sp>
        <p:nvSpPr>
          <p:cNvPr id="27653" name="Rectangle 3"/>
          <p:cNvSpPr>
            <a:spLocks noGrp="1" noChangeArrowheads="1"/>
          </p:cNvSpPr>
          <p:nvPr>
            <p:ph idx="1"/>
          </p:nvPr>
        </p:nvSpPr>
        <p:spPr/>
        <p:txBody>
          <a:bodyPr/>
          <a:lstStyle/>
          <a:p>
            <a:pPr>
              <a:defRPr/>
            </a:pPr>
            <a:r>
              <a:rPr lang="en-US" dirty="0"/>
              <a:t>Western Electric manufacturing, 1920s</a:t>
            </a:r>
          </a:p>
          <a:p>
            <a:pPr>
              <a:defRPr/>
            </a:pPr>
            <a:r>
              <a:rPr lang="en-US" dirty="0"/>
              <a:t>AT&amp;T manufacturing</a:t>
            </a:r>
          </a:p>
          <a:p>
            <a:pPr>
              <a:defRPr/>
            </a:pPr>
            <a:r>
              <a:rPr lang="en-US" i="1" dirty="0"/>
              <a:t>Quality Control Handbook</a:t>
            </a:r>
            <a:r>
              <a:rPr lang="en-US" dirty="0"/>
              <a:t>, 1951</a:t>
            </a:r>
          </a:p>
          <a:p>
            <a:pPr>
              <a:defRPr/>
            </a:pPr>
            <a:r>
              <a:rPr lang="en-US" dirty="0"/>
              <a:t>Management of Quality courses</a:t>
            </a:r>
          </a:p>
          <a:p>
            <a:pPr>
              <a:defRPr/>
            </a:pPr>
            <a:r>
              <a:rPr lang="en-US" i="1" dirty="0" err="1"/>
              <a:t>Juran</a:t>
            </a:r>
            <a:r>
              <a:rPr lang="en-US" i="1" dirty="0"/>
              <a:t> on Planning for Quality, </a:t>
            </a:r>
            <a:r>
              <a:rPr lang="en-US" dirty="0"/>
              <a:t>1988</a:t>
            </a:r>
          </a:p>
          <a:p>
            <a:pPr>
              <a:defRPr/>
            </a:pPr>
            <a:r>
              <a:rPr lang="en-US" dirty="0">
                <a:solidFill>
                  <a:schemeClr val="tx1">
                    <a:lumMod val="50000"/>
                  </a:schemeClr>
                </a:solidFill>
              </a:rPr>
              <a:t>died aged 103 of natural causes</a:t>
            </a:r>
          </a:p>
        </p:txBody>
      </p:sp>
      <p:sp>
        <p:nvSpPr>
          <p:cNvPr id="2867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86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Joseph Juran</a:t>
            </a:r>
          </a:p>
        </p:txBody>
      </p:sp>
      <p:sp>
        <p:nvSpPr>
          <p:cNvPr id="29701" name="Rectangle 3"/>
          <p:cNvSpPr>
            <a:spLocks noGrp="1" noChangeArrowheads="1"/>
          </p:cNvSpPr>
          <p:nvPr>
            <p:ph idx="1"/>
          </p:nvPr>
        </p:nvSpPr>
        <p:spPr/>
        <p:txBody>
          <a:bodyPr/>
          <a:lstStyle/>
          <a:p>
            <a:r>
              <a:rPr lang="en-US" smtClean="0"/>
              <a:t>structure CWQM concept: </a:t>
            </a:r>
            <a:br>
              <a:rPr lang="en-US" smtClean="0"/>
            </a:br>
            <a:r>
              <a:rPr lang="en-US" smtClean="0"/>
              <a:t>Company-Wide Quality Management</a:t>
            </a:r>
          </a:p>
          <a:p>
            <a:r>
              <a:rPr lang="en-US" smtClean="0"/>
              <a:t>essential for senior managers to</a:t>
            </a:r>
          </a:p>
          <a:p>
            <a:pPr lvl="1">
              <a:buSzTx/>
            </a:pPr>
            <a:r>
              <a:rPr lang="en-US" smtClean="0"/>
              <a:t>involve themselves</a:t>
            </a:r>
          </a:p>
          <a:p>
            <a:pPr lvl="1">
              <a:buSzTx/>
            </a:pPr>
            <a:r>
              <a:rPr lang="en-US" smtClean="0"/>
              <a:t>define the goals</a:t>
            </a:r>
          </a:p>
          <a:p>
            <a:pPr lvl="1">
              <a:buSzTx/>
            </a:pPr>
            <a:r>
              <a:rPr lang="en-US" smtClean="0"/>
              <a:t>assign responsibilities</a:t>
            </a:r>
          </a:p>
          <a:p>
            <a:pPr lvl="1">
              <a:buSzTx/>
            </a:pPr>
            <a:r>
              <a:rPr lang="en-US" smtClean="0"/>
              <a:t>measure progress</a:t>
            </a:r>
          </a:p>
        </p:txBody>
      </p:sp>
      <p:sp>
        <p:nvSpPr>
          <p:cNvPr id="296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Total Quality Management</a:t>
            </a:r>
            <a:endParaRPr lang="en-US" b="0">
              <a:solidFill>
                <a:schemeClr val="tx1"/>
              </a:solidFill>
            </a:endParaRPr>
          </a:p>
        </p:txBody>
      </p:sp>
      <p:sp>
        <p:nvSpPr>
          <p:cNvPr id="44035" name="Rectangle 3"/>
          <p:cNvSpPr>
            <a:spLocks noGrp="1" noChangeArrowheads="1"/>
          </p:cNvSpPr>
          <p:nvPr>
            <p:ph idx="1"/>
          </p:nvPr>
        </p:nvSpPr>
        <p:spPr/>
        <p:txBody>
          <a:bodyPr/>
          <a:lstStyle/>
          <a:p>
            <a:r>
              <a:rPr lang="en-GB"/>
              <a:t>Requires cultural change – prevention not detection, pro-active versus fire-fighting, life-cycle costs not price, etc</a:t>
            </a:r>
          </a:p>
          <a:p>
            <a:r>
              <a:rPr lang="en-GB"/>
              <a:t>Many companies will not start this transformation unless faced with disaster/problems or forced by customers</a:t>
            </a:r>
          </a:p>
          <a:p>
            <a:pPr>
              <a:spcBef>
                <a:spcPct val="0"/>
              </a:spcBef>
              <a:buClrTx/>
              <a:buSzTx/>
              <a:buFont typeface="Wingdings" panose="05000000000000000000" pitchFamily="2" charset="2"/>
              <a:buChar char="§"/>
            </a:pP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mtClean="0"/>
              <a:t>Joseph Juran</a:t>
            </a:r>
          </a:p>
        </p:txBody>
      </p:sp>
      <p:sp>
        <p:nvSpPr>
          <p:cNvPr id="30725" name="Rectangle 3"/>
          <p:cNvSpPr>
            <a:spLocks noGrp="1" noChangeArrowheads="1"/>
          </p:cNvSpPr>
          <p:nvPr>
            <p:ph idx="1"/>
          </p:nvPr>
        </p:nvSpPr>
        <p:spPr/>
        <p:txBody>
          <a:bodyPr/>
          <a:lstStyle/>
          <a:p>
            <a:r>
              <a:rPr lang="en-US" smtClean="0"/>
              <a:t>empowerment of the workforce</a:t>
            </a:r>
          </a:p>
          <a:p>
            <a:r>
              <a:rPr lang="en-US" smtClean="0"/>
              <a:t>quality linked to </a:t>
            </a:r>
            <a:br>
              <a:rPr lang="en-US" smtClean="0"/>
            </a:br>
            <a:r>
              <a:rPr lang="en-US" smtClean="0"/>
              <a:t>	human relations and teamwork</a:t>
            </a:r>
          </a:p>
          <a:p>
            <a:r>
              <a:rPr lang="en-US" smtClean="0"/>
              <a:t>key elements</a:t>
            </a:r>
          </a:p>
          <a:p>
            <a:pPr lvl="1">
              <a:buSzTx/>
            </a:pPr>
            <a:r>
              <a:rPr lang="en-US" smtClean="0"/>
              <a:t>identifying customers and their needs</a:t>
            </a:r>
          </a:p>
          <a:p>
            <a:pPr lvl="1">
              <a:buSzTx/>
            </a:pPr>
            <a:r>
              <a:rPr lang="en-US" smtClean="0"/>
              <a:t>creating measurements of quality</a:t>
            </a:r>
          </a:p>
          <a:p>
            <a:pPr lvl="1">
              <a:buSzTx/>
            </a:pPr>
            <a:r>
              <a:rPr lang="en-US" smtClean="0"/>
              <a:t>planning processes to meet quality goals</a:t>
            </a:r>
          </a:p>
          <a:p>
            <a:pPr lvl="1">
              <a:buSzTx/>
            </a:pPr>
            <a:r>
              <a:rPr lang="en-US" smtClean="0"/>
              <a:t>continuous improvements</a:t>
            </a:r>
          </a:p>
        </p:txBody>
      </p:sp>
      <p:sp>
        <p:nvSpPr>
          <p:cNvPr id="3072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mtClean="0"/>
              <a:t>Philip Crosby (1926-2001)</a:t>
            </a:r>
            <a:br>
              <a:rPr lang="en-US" smtClean="0"/>
            </a:br>
            <a:r>
              <a:rPr lang="en-US" sz="3200" i="1"/>
              <a:t>conformance to requirements</a:t>
            </a:r>
            <a:endParaRPr lang="en-US" smtClean="0"/>
          </a:p>
        </p:txBody>
      </p:sp>
      <p:sp>
        <p:nvSpPr>
          <p:cNvPr id="31749" name="Rectangle 4"/>
          <p:cNvSpPr>
            <a:spLocks noGrp="1" noChangeArrowheads="1"/>
          </p:cNvSpPr>
          <p:nvPr>
            <p:ph idx="1"/>
          </p:nvPr>
        </p:nvSpPr>
        <p:spPr/>
        <p:txBody>
          <a:bodyPr/>
          <a:lstStyle/>
          <a:p>
            <a:r>
              <a:rPr lang="en-US" smtClean="0"/>
              <a:t>Martin missiles</a:t>
            </a:r>
          </a:p>
          <a:p>
            <a:r>
              <a:rPr lang="en-US" smtClean="0"/>
              <a:t>QM at ITT, then corporate VP</a:t>
            </a:r>
          </a:p>
          <a:p>
            <a:r>
              <a:rPr lang="en-US" smtClean="0"/>
              <a:t>1979: </a:t>
            </a:r>
            <a:r>
              <a:rPr lang="en-US" i="1" smtClean="0"/>
              <a:t>Quality is Free</a:t>
            </a:r>
          </a:p>
          <a:p>
            <a:r>
              <a:rPr lang="en-US" smtClean="0"/>
              <a:t>Philip Crosby Associates Inc.</a:t>
            </a:r>
            <a:endParaRPr lang="en-US" i="1" smtClean="0"/>
          </a:p>
          <a:p>
            <a:r>
              <a:rPr lang="en-US" smtClean="0"/>
              <a:t>1984:</a:t>
            </a:r>
            <a:r>
              <a:rPr lang="en-US" i="1" smtClean="0"/>
              <a:t> Quality without Tears</a:t>
            </a:r>
            <a:r>
              <a:rPr lang="en-US" smtClean="0"/>
              <a:t> </a:t>
            </a:r>
          </a:p>
          <a:p>
            <a:pPr algn="ctr">
              <a:buFontTx/>
              <a:buNone/>
            </a:pPr>
            <a:r>
              <a:rPr lang="en-US" smtClean="0"/>
              <a:t>“Do It Right First Time”</a:t>
            </a:r>
          </a:p>
          <a:p>
            <a:pPr algn="ctr">
              <a:buFontTx/>
              <a:buNone/>
            </a:pPr>
            <a:r>
              <a:rPr lang="en-US" smtClean="0"/>
              <a:t>“Zero Defects”</a:t>
            </a:r>
          </a:p>
        </p:txBody>
      </p:sp>
      <p:sp>
        <p:nvSpPr>
          <p:cNvPr id="3174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86000" y="609600"/>
            <a:ext cx="8077200" cy="1143000"/>
          </a:xfrm>
        </p:spPr>
        <p:txBody>
          <a:bodyPr>
            <a:normAutofit fontScale="90000"/>
          </a:bodyPr>
          <a:lstStyle/>
          <a:p>
            <a:r>
              <a:rPr lang="en-US" smtClean="0"/>
              <a:t>Philip Crosby</a:t>
            </a:r>
            <a:br>
              <a:rPr lang="en-US" smtClean="0"/>
            </a:br>
            <a:r>
              <a:rPr lang="en-US" sz="3600" i="1"/>
              <a:t>Four absolutes of quality management</a:t>
            </a:r>
            <a:endParaRPr lang="en-US" smtClean="0"/>
          </a:p>
        </p:txBody>
      </p:sp>
      <p:sp>
        <p:nvSpPr>
          <p:cNvPr id="32773" name="Rectangle 3"/>
          <p:cNvSpPr>
            <a:spLocks noGrp="1" noChangeArrowheads="1"/>
          </p:cNvSpPr>
          <p:nvPr>
            <p:ph idx="1"/>
          </p:nvPr>
        </p:nvSpPr>
        <p:spPr>
          <a:noFill/>
        </p:spPr>
        <p:txBody>
          <a:bodyPr/>
          <a:lstStyle/>
          <a:p>
            <a:r>
              <a:rPr lang="en-US"/>
              <a:t>quality is defined as conformance to requirements, </a:t>
            </a:r>
            <a:r>
              <a:rPr lang="en-US" b="1"/>
              <a:t>not</a:t>
            </a:r>
            <a:r>
              <a:rPr lang="en-US"/>
              <a:t> as </a:t>
            </a:r>
            <a:r>
              <a:rPr lang="en-US" i="1"/>
              <a:t>goodness</a:t>
            </a:r>
            <a:r>
              <a:rPr lang="en-US"/>
              <a:t> or </a:t>
            </a:r>
            <a:r>
              <a:rPr lang="en-US" i="1"/>
              <a:t>elegance</a:t>
            </a:r>
          </a:p>
          <a:p>
            <a:r>
              <a:rPr lang="en-US"/>
              <a:t>the system for creating quality is prevention, </a:t>
            </a:r>
            <a:r>
              <a:rPr lang="en-US" b="1"/>
              <a:t>not</a:t>
            </a:r>
            <a:r>
              <a:rPr lang="en-US"/>
              <a:t> appraisal</a:t>
            </a:r>
          </a:p>
          <a:p>
            <a:r>
              <a:rPr lang="en-US"/>
              <a:t>the performance standard must be Zero defects, </a:t>
            </a:r>
            <a:r>
              <a:rPr lang="en-US" b="1"/>
              <a:t>not </a:t>
            </a:r>
            <a:r>
              <a:rPr lang="en-US"/>
              <a:t>that’s close enough</a:t>
            </a:r>
          </a:p>
          <a:p>
            <a:r>
              <a:rPr lang="en-US"/>
              <a:t>the measurement of quality is the Price of Nonconformance, </a:t>
            </a:r>
            <a:r>
              <a:rPr lang="en-US" b="1"/>
              <a:t>not</a:t>
            </a:r>
            <a:r>
              <a:rPr lang="en-US"/>
              <a:t> indices</a:t>
            </a:r>
          </a:p>
        </p:txBody>
      </p:sp>
      <p:sp>
        <p:nvSpPr>
          <p:cNvPr id="3277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Philip Crosby</a:t>
            </a:r>
          </a:p>
        </p:txBody>
      </p:sp>
      <p:sp>
        <p:nvSpPr>
          <p:cNvPr id="33797" name="Rectangle 4"/>
          <p:cNvSpPr>
            <a:spLocks noGrp="1" noChangeArrowheads="1"/>
          </p:cNvSpPr>
          <p:nvPr>
            <p:ph idx="1"/>
          </p:nvPr>
        </p:nvSpPr>
        <p:spPr>
          <a:noFill/>
        </p:spPr>
        <p:txBody>
          <a:bodyPr/>
          <a:lstStyle/>
          <a:p>
            <a:r>
              <a:rPr lang="en-US" smtClean="0"/>
              <a:t>1992: “Quality, meaning getting everyone to do what they have agreed to do and to do it right first time is the skeletal structure of an organisation, finance is the nourishment and relationships are the soul”</a:t>
            </a:r>
          </a:p>
        </p:txBody>
      </p:sp>
      <p:sp>
        <p:nvSpPr>
          <p:cNvPr id="3379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Philip Crosby</a:t>
            </a:r>
          </a:p>
        </p:txBody>
      </p:sp>
      <p:sp>
        <p:nvSpPr>
          <p:cNvPr id="34821" name="Rectangle 3"/>
          <p:cNvSpPr>
            <a:spLocks noGrp="1" noChangeArrowheads="1"/>
          </p:cNvSpPr>
          <p:nvPr>
            <p:ph idx="1"/>
          </p:nvPr>
        </p:nvSpPr>
        <p:spPr>
          <a:xfrm>
            <a:off x="2209800" y="1981201"/>
            <a:ext cx="7772400" cy="2779713"/>
          </a:xfrm>
          <a:noFill/>
        </p:spPr>
        <p:txBody>
          <a:bodyPr/>
          <a:lstStyle/>
          <a:p>
            <a:r>
              <a:rPr lang="en-US" smtClean="0"/>
              <a:t>manufacturing companies spend around 20% of revenue doing things wrong, then doing them over again</a:t>
            </a:r>
          </a:p>
          <a:p>
            <a:r>
              <a:rPr lang="en-US" smtClean="0"/>
              <a:t>service companies may spend 35% of operating expenses in a similar way</a:t>
            </a:r>
          </a:p>
        </p:txBody>
      </p:sp>
      <p:sp>
        <p:nvSpPr>
          <p:cNvPr id="3481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smtClean="0"/>
              <a:t>Four Absolutes of Quality Management (Crosby, 1979)</a:t>
            </a:r>
          </a:p>
        </p:txBody>
      </p:sp>
      <p:sp>
        <p:nvSpPr>
          <p:cNvPr id="35845" name="Rectangle 3"/>
          <p:cNvSpPr>
            <a:spLocks noGrp="1" noChangeArrowheads="1"/>
          </p:cNvSpPr>
          <p:nvPr>
            <p:ph idx="1"/>
          </p:nvPr>
        </p:nvSpPr>
        <p:spPr>
          <a:xfrm>
            <a:off x="2209800" y="2895600"/>
            <a:ext cx="8153400" cy="2362200"/>
          </a:xfrm>
        </p:spPr>
        <p:txBody>
          <a:bodyPr/>
          <a:lstStyle/>
          <a:p>
            <a:pPr>
              <a:buFont typeface="Monotype Sorts" pitchFamily="2" charset="2"/>
              <a:buNone/>
            </a:pPr>
            <a:r>
              <a:rPr lang="en-US" b="1" smtClean="0"/>
              <a:t>Cost of Quality</a:t>
            </a:r>
            <a:r>
              <a:rPr lang="en-US" smtClean="0"/>
              <a:t> classified as:</a:t>
            </a:r>
          </a:p>
          <a:p>
            <a:pPr lvl="1">
              <a:buSzTx/>
              <a:buFont typeface="Monotype Sorts" pitchFamily="2" charset="2"/>
              <a:buChar char="¬"/>
            </a:pPr>
            <a:r>
              <a:rPr lang="en-US" sz="3200"/>
              <a:t> Prevention costs</a:t>
            </a:r>
          </a:p>
          <a:p>
            <a:pPr lvl="1">
              <a:buSzTx/>
              <a:buFont typeface="Monotype Sorts" pitchFamily="2" charset="2"/>
              <a:buChar char="¬"/>
            </a:pPr>
            <a:r>
              <a:rPr lang="en-US" sz="3200"/>
              <a:t> Appraisal costs</a:t>
            </a:r>
          </a:p>
          <a:p>
            <a:pPr lvl="1">
              <a:buSzTx/>
              <a:buFont typeface="Monotype Sorts" pitchFamily="2" charset="2"/>
              <a:buChar char="¬"/>
            </a:pPr>
            <a:r>
              <a:rPr lang="en-US" sz="3200"/>
              <a:t> Failure costs</a:t>
            </a:r>
            <a:endParaRPr lang="en-US"/>
          </a:p>
        </p:txBody>
      </p:sp>
      <p:sp>
        <p:nvSpPr>
          <p:cNvPr id="3584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Feigenbaum</a:t>
            </a:r>
            <a:endParaRPr lang="en-US" dirty="0"/>
          </a:p>
        </p:txBody>
      </p:sp>
      <p:sp>
        <p:nvSpPr>
          <p:cNvPr id="3" name="Content Placeholder 2"/>
          <p:cNvSpPr>
            <a:spLocks noGrp="1"/>
          </p:cNvSpPr>
          <p:nvPr>
            <p:ph idx="1"/>
          </p:nvPr>
        </p:nvSpPr>
        <p:spPr/>
        <p:txBody>
          <a:bodyPr/>
          <a:lstStyle/>
          <a:p>
            <a:pPr algn="just"/>
            <a:r>
              <a:rPr lang="en-US" dirty="0" smtClean="0"/>
              <a:t>Armand V. </a:t>
            </a:r>
            <a:r>
              <a:rPr lang="en-US" dirty="0" err="1" smtClean="0"/>
              <a:t>Feigenbaum</a:t>
            </a:r>
            <a:r>
              <a:rPr lang="en-US" dirty="0" smtClean="0"/>
              <a:t>, PhD, argues that total quality control is necessary to achieve productivity, market penetration, and competitive advantage. </a:t>
            </a:r>
            <a:endParaRPr lang="en-US" dirty="0"/>
          </a:p>
          <a:p>
            <a:pPr algn="just"/>
            <a:r>
              <a:rPr lang="en-US" dirty="0" smtClean="0"/>
              <a:t>Quality begins by identifying the customer’s requirements and ends with a product or service in the hands of a satisfied customer. In addition to customer satisfaction, </a:t>
            </a:r>
          </a:p>
          <a:p>
            <a:pPr algn="just"/>
            <a:r>
              <a:rPr lang="en-US" dirty="0" smtClean="0"/>
              <a:t>Some of </a:t>
            </a:r>
            <a:r>
              <a:rPr lang="en-US" dirty="0" err="1" smtClean="0"/>
              <a:t>Feigenbaum’s</a:t>
            </a:r>
            <a:r>
              <a:rPr lang="en-US" dirty="0" smtClean="0"/>
              <a:t> quality principles are genuine management involvement, employee involvement, first-line supervision leadership, and company-wide quality control. In 1951, he authored Total Quality Control</a:t>
            </a:r>
            <a:endParaRPr lang="en-US" dirty="0"/>
          </a:p>
        </p:txBody>
      </p:sp>
    </p:spTree>
    <p:extLst>
      <p:ext uri="{BB962C8B-B14F-4D97-AF65-F5344CB8AC3E}">
        <p14:creationId xmlns:p14="http://schemas.microsoft.com/office/powerpoint/2010/main" val="2931166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Ishikawa</a:t>
            </a:r>
            <a:endParaRPr lang="en-US" dirty="0"/>
          </a:p>
        </p:txBody>
      </p:sp>
      <p:sp>
        <p:nvSpPr>
          <p:cNvPr id="3" name="Content Placeholder 2"/>
          <p:cNvSpPr>
            <a:spLocks noGrp="1"/>
          </p:cNvSpPr>
          <p:nvPr>
            <p:ph idx="1"/>
          </p:nvPr>
        </p:nvSpPr>
        <p:spPr/>
        <p:txBody>
          <a:bodyPr/>
          <a:lstStyle/>
          <a:p>
            <a:r>
              <a:rPr lang="en-US" dirty="0" smtClean="0"/>
              <a:t>Kaoru Ishikawa, PhD, studied under Deming, </a:t>
            </a:r>
            <a:r>
              <a:rPr lang="en-US" dirty="0" err="1" smtClean="0"/>
              <a:t>Juran</a:t>
            </a:r>
            <a:r>
              <a:rPr lang="en-US" dirty="0" smtClean="0"/>
              <a:t>, and </a:t>
            </a:r>
            <a:r>
              <a:rPr lang="en-US" dirty="0" err="1" smtClean="0"/>
              <a:t>Feigenbaum</a:t>
            </a:r>
            <a:r>
              <a:rPr lang="en-US" dirty="0" smtClean="0"/>
              <a:t>. He borrowed the total quality control concept and adapted it for the Japanese. In addition, he authored SPC texts in Japanese and in English. Ishikawa is best known for the development of the cause and effect diagram, which is sometimes called an Ishikawa diagram. He developed the quality circle concept in Japan, whereby work groups, including their supervisor, were trained in SPC concepts. The groups then met to identify and solve quality problems in their work environment.</a:t>
            </a:r>
            <a:endParaRPr lang="en-US" dirty="0"/>
          </a:p>
        </p:txBody>
      </p:sp>
    </p:spTree>
    <p:extLst>
      <p:ext uri="{BB962C8B-B14F-4D97-AF65-F5344CB8AC3E}">
        <p14:creationId xmlns:p14="http://schemas.microsoft.com/office/powerpoint/2010/main" val="368451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2209800" y="609600"/>
            <a:ext cx="8001000" cy="1143000"/>
          </a:xfrm>
        </p:spPr>
        <p:txBody>
          <a:bodyPr>
            <a:normAutofit fontScale="90000"/>
          </a:bodyPr>
          <a:lstStyle/>
          <a:p>
            <a:r>
              <a:rPr lang="en-US" smtClean="0"/>
              <a:t>Kaoru Ishikawa (1915-1989)</a:t>
            </a:r>
            <a:br>
              <a:rPr lang="en-US" smtClean="0"/>
            </a:br>
            <a:r>
              <a:rPr lang="en-US" sz="3600" i="1"/>
              <a:t>Pareto and cause-and-effect diagrams</a:t>
            </a:r>
            <a:endParaRPr lang="en-US" smtClean="0"/>
          </a:p>
        </p:txBody>
      </p:sp>
      <p:sp>
        <p:nvSpPr>
          <p:cNvPr id="41989" name="Rectangle 3"/>
          <p:cNvSpPr>
            <a:spLocks noGrp="1" noChangeArrowheads="1"/>
          </p:cNvSpPr>
          <p:nvPr>
            <p:ph idx="1"/>
          </p:nvPr>
        </p:nvSpPr>
        <p:spPr>
          <a:xfrm>
            <a:off x="2209801" y="1981200"/>
            <a:ext cx="8012113" cy="4419600"/>
          </a:xfrm>
        </p:spPr>
        <p:txBody>
          <a:bodyPr/>
          <a:lstStyle/>
          <a:p>
            <a:r>
              <a:rPr lang="en-US" smtClean="0"/>
              <a:t>1939: engineering. graduate </a:t>
            </a:r>
            <a:br>
              <a:rPr lang="en-US" smtClean="0"/>
            </a:br>
            <a:r>
              <a:rPr lang="en-US" smtClean="0"/>
              <a:t>	(Tokyo University)</a:t>
            </a:r>
          </a:p>
          <a:p>
            <a:r>
              <a:rPr lang="en-US" smtClean="0"/>
              <a:t>1947: Assistant Professor</a:t>
            </a:r>
          </a:p>
          <a:p>
            <a:r>
              <a:rPr lang="en-US" smtClean="0"/>
              <a:t>1955-60: Company-wide QC movement</a:t>
            </a:r>
          </a:p>
          <a:p>
            <a:r>
              <a:rPr lang="en-US" smtClean="0"/>
              <a:t>1960: Professor (Tokyo University)</a:t>
            </a:r>
          </a:p>
          <a:p>
            <a:endParaRPr lang="en-US" smtClean="0"/>
          </a:p>
        </p:txBody>
      </p:sp>
      <p:sp>
        <p:nvSpPr>
          <p:cNvPr id="4198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smtClean="0"/>
              <a:t>Kaoru Ishikawa</a:t>
            </a:r>
          </a:p>
        </p:txBody>
      </p:sp>
      <p:sp>
        <p:nvSpPr>
          <p:cNvPr id="43013" name="Rectangle 3"/>
          <p:cNvSpPr>
            <a:spLocks noGrp="1" noChangeArrowheads="1"/>
          </p:cNvSpPr>
          <p:nvPr>
            <p:ph idx="1"/>
          </p:nvPr>
        </p:nvSpPr>
        <p:spPr/>
        <p:txBody>
          <a:bodyPr/>
          <a:lstStyle/>
          <a:p>
            <a:pPr algn="ctr">
              <a:buFontTx/>
              <a:buNone/>
            </a:pPr>
            <a:r>
              <a:rPr lang="en-US" smtClean="0"/>
              <a:t>“quality does not only mean </a:t>
            </a:r>
          </a:p>
          <a:p>
            <a:pPr algn="ctr">
              <a:buFontTx/>
              <a:buNone/>
            </a:pPr>
            <a:r>
              <a:rPr lang="en-US" smtClean="0"/>
              <a:t>the quality of the product, </a:t>
            </a:r>
          </a:p>
          <a:p>
            <a:pPr algn="ctr">
              <a:buFontTx/>
              <a:buNone/>
            </a:pPr>
            <a:r>
              <a:rPr lang="en-US" smtClean="0"/>
              <a:t>but also of after sales service, </a:t>
            </a:r>
          </a:p>
          <a:p>
            <a:pPr algn="ctr">
              <a:buFontTx/>
              <a:buNone/>
            </a:pPr>
            <a:r>
              <a:rPr lang="en-US" smtClean="0"/>
              <a:t>quality of management, </a:t>
            </a:r>
          </a:p>
          <a:p>
            <a:pPr algn="ctr">
              <a:buFontTx/>
              <a:buNone/>
            </a:pPr>
            <a:r>
              <a:rPr lang="en-US" smtClean="0"/>
              <a:t>the company itself</a:t>
            </a:r>
          </a:p>
          <a:p>
            <a:pPr algn="ctr">
              <a:buFontTx/>
              <a:buNone/>
            </a:pPr>
            <a:r>
              <a:rPr lang="en-US" smtClean="0"/>
              <a:t> and human life”</a:t>
            </a:r>
          </a:p>
          <a:p>
            <a:endParaRPr lang="en-US" smtClean="0"/>
          </a:p>
        </p:txBody>
      </p:sp>
      <p:sp>
        <p:nvSpPr>
          <p:cNvPr id="4301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Line 2"/>
          <p:cNvSpPr>
            <a:spLocks noChangeShapeType="1"/>
          </p:cNvSpPr>
          <p:nvPr/>
        </p:nvSpPr>
        <p:spPr bwMode="auto">
          <a:xfrm>
            <a:off x="5715000" y="2514601"/>
            <a:ext cx="0" cy="3651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 name="Line 3"/>
          <p:cNvSpPr>
            <a:spLocks noChangeShapeType="1"/>
          </p:cNvSpPr>
          <p:nvPr/>
        </p:nvSpPr>
        <p:spPr bwMode="auto">
          <a:xfrm>
            <a:off x="5715000" y="3581401"/>
            <a:ext cx="0" cy="3651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 name="Line 4"/>
          <p:cNvSpPr>
            <a:spLocks noChangeShapeType="1"/>
          </p:cNvSpPr>
          <p:nvPr/>
        </p:nvSpPr>
        <p:spPr bwMode="auto">
          <a:xfrm>
            <a:off x="5715000" y="4495801"/>
            <a:ext cx="0" cy="3651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0" name="Rectangle 6"/>
          <p:cNvSpPr>
            <a:spLocks noChangeArrowheads="1"/>
          </p:cNvSpPr>
          <p:nvPr/>
        </p:nvSpPr>
        <p:spPr bwMode="auto">
          <a:xfrm>
            <a:off x="2667001" y="1905001"/>
            <a:ext cx="635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sz="2800" b="1">
                <a:cs typeface="Times New Roman" panose="02020603050405020304" pitchFamily="18" charset="0"/>
              </a:rPr>
              <a:t>Improve Quality (Product/Service)</a:t>
            </a:r>
            <a:endParaRPr lang="en-US" sz="2800" b="1"/>
          </a:p>
        </p:txBody>
      </p:sp>
      <p:sp>
        <p:nvSpPr>
          <p:cNvPr id="1031" name="Rectangle 7"/>
          <p:cNvSpPr>
            <a:spLocks noChangeArrowheads="1"/>
          </p:cNvSpPr>
          <p:nvPr/>
        </p:nvSpPr>
        <p:spPr bwMode="auto">
          <a:xfrm>
            <a:off x="2514600" y="2895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sz="2400" b="1">
                <a:cs typeface="Times New Roman" panose="02020603050405020304" pitchFamily="18" charset="0"/>
              </a:rPr>
              <a:t>Increase Productivity (less rejects, faster job)</a:t>
            </a:r>
            <a:endParaRPr lang="en-US" sz="2400" b="1"/>
          </a:p>
        </p:txBody>
      </p:sp>
      <p:sp>
        <p:nvSpPr>
          <p:cNvPr id="1032" name="Rectangle 8"/>
          <p:cNvSpPr>
            <a:spLocks noChangeArrowheads="1"/>
          </p:cNvSpPr>
          <p:nvPr/>
        </p:nvSpPr>
        <p:spPr bwMode="auto">
          <a:xfrm>
            <a:off x="2057400" y="4032162"/>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sz="2400" b="1">
                <a:cs typeface="Times New Roman" panose="02020603050405020304" pitchFamily="18" charset="0"/>
              </a:rPr>
              <a:t>Lower Costs and Higher Profit</a:t>
            </a:r>
          </a:p>
          <a:p>
            <a:pPr algn="ctr"/>
            <a:endParaRPr lang="en-US" sz="2400" b="1"/>
          </a:p>
          <a:p>
            <a:pPr algn="ctr" eaLnBrk="0" hangingPunct="0"/>
            <a:r>
              <a:rPr lang="en-GB" sz="2400" b="1">
                <a:cs typeface="Times New Roman" panose="02020603050405020304" pitchFamily="18" charset="0"/>
              </a:rPr>
              <a:t>Business Growth, Competitive, Jobs, Investment</a:t>
            </a:r>
            <a:endParaRPr lang="en-US" sz="2400" b="1"/>
          </a:p>
        </p:txBody>
      </p:sp>
      <p:sp>
        <p:nvSpPr>
          <p:cNvPr id="1033" name="Rectangle 9"/>
          <p:cNvSpPr>
            <a:spLocks noChangeArrowheads="1"/>
          </p:cNvSpPr>
          <p:nvPr/>
        </p:nvSpPr>
        <p:spPr bwMode="auto">
          <a:xfrm>
            <a:off x="1981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900" b="1">
                <a:solidFill>
                  <a:schemeClr val="tx2"/>
                </a:solidFill>
                <a:latin typeface="Arial" panose="020B0604020202020204" pitchFamily="34" charset="0"/>
                <a:cs typeface="Arial" panose="020B0604020202020204" pitchFamily="34" charset="0"/>
              </a:defRPr>
            </a:lvl1pPr>
            <a:lvl2pPr>
              <a:defRPr sz="3900" b="1">
                <a:solidFill>
                  <a:schemeClr val="tx2"/>
                </a:solidFill>
                <a:latin typeface="Arial" panose="020B0604020202020204" pitchFamily="34" charset="0"/>
                <a:cs typeface="Arial" panose="020B0604020202020204" pitchFamily="34" charset="0"/>
              </a:defRPr>
            </a:lvl2pPr>
            <a:lvl3pPr>
              <a:defRPr sz="3900" b="1">
                <a:solidFill>
                  <a:schemeClr val="tx2"/>
                </a:solidFill>
                <a:latin typeface="Arial" panose="020B0604020202020204" pitchFamily="34" charset="0"/>
                <a:cs typeface="Arial" panose="020B0604020202020204" pitchFamily="34" charset="0"/>
              </a:defRPr>
            </a:lvl3pPr>
            <a:lvl4pPr>
              <a:defRPr sz="3900" b="1">
                <a:solidFill>
                  <a:schemeClr val="tx2"/>
                </a:solidFill>
                <a:latin typeface="Arial" panose="020B0604020202020204" pitchFamily="34" charset="0"/>
                <a:cs typeface="Arial" panose="020B0604020202020204" pitchFamily="34" charset="0"/>
              </a:defRPr>
            </a:lvl4pPr>
            <a:lvl5pPr>
              <a:defRPr sz="3900" b="1">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GB"/>
              <a:t>Effect of Quality Improvement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US" smtClean="0"/>
              <a:t>Kaoru Ishikawa </a:t>
            </a:r>
            <a:r>
              <a:rPr lang="en-US" sz="3600"/>
              <a:t>(points 1-7 of 15)</a:t>
            </a:r>
            <a:endParaRPr lang="en-US" smtClean="0"/>
          </a:p>
        </p:txBody>
      </p:sp>
      <p:sp>
        <p:nvSpPr>
          <p:cNvPr id="44037" name="Rectangle 3"/>
          <p:cNvSpPr>
            <a:spLocks noGrp="1" noChangeArrowheads="1"/>
          </p:cNvSpPr>
          <p:nvPr>
            <p:ph idx="1"/>
          </p:nvPr>
        </p:nvSpPr>
        <p:spPr>
          <a:xfrm>
            <a:off x="2209800" y="1600200"/>
            <a:ext cx="7772400" cy="4800600"/>
          </a:xfrm>
        </p:spPr>
        <p:txBody>
          <a:bodyPr/>
          <a:lstStyle/>
          <a:p>
            <a:pPr lvl="1">
              <a:buSzTx/>
            </a:pPr>
            <a:r>
              <a:rPr lang="en-US" smtClean="0"/>
              <a:t>product quality is improved and becomes uniform. Defects are reduced</a:t>
            </a:r>
          </a:p>
          <a:p>
            <a:pPr lvl="1">
              <a:buSzTx/>
            </a:pPr>
            <a:r>
              <a:rPr lang="en-US" smtClean="0"/>
              <a:t>reliability of goods is improved</a:t>
            </a:r>
          </a:p>
          <a:p>
            <a:pPr lvl="1">
              <a:buSzTx/>
            </a:pPr>
            <a:r>
              <a:rPr lang="en-US" smtClean="0"/>
              <a:t>cost is reduced</a:t>
            </a:r>
          </a:p>
          <a:p>
            <a:pPr lvl="1">
              <a:buSzTx/>
            </a:pPr>
            <a:r>
              <a:rPr lang="en-US" smtClean="0"/>
              <a:t>quantity of production is increased,</a:t>
            </a:r>
            <a:br>
              <a:rPr lang="en-US" smtClean="0"/>
            </a:br>
            <a:r>
              <a:rPr lang="en-US" smtClean="0"/>
              <a:t>rational production schedules are possible</a:t>
            </a:r>
          </a:p>
          <a:p>
            <a:pPr lvl="1">
              <a:buSzTx/>
            </a:pPr>
            <a:r>
              <a:rPr lang="en-US" smtClean="0"/>
              <a:t>wasteful work and rework are reduced</a:t>
            </a:r>
          </a:p>
          <a:p>
            <a:pPr lvl="1">
              <a:buSzTx/>
            </a:pPr>
            <a:r>
              <a:rPr lang="en-US" smtClean="0"/>
              <a:t>technique is established and improved</a:t>
            </a:r>
          </a:p>
          <a:p>
            <a:pPr lvl="1">
              <a:buSzTx/>
            </a:pPr>
            <a:r>
              <a:rPr lang="en-US" smtClean="0"/>
              <a:t>inspection and testing costs are reduced</a:t>
            </a:r>
          </a:p>
        </p:txBody>
      </p:sp>
      <p:sp>
        <p:nvSpPr>
          <p:cNvPr id="4403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40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209800" y="609600"/>
            <a:ext cx="7924800" cy="1143000"/>
          </a:xfrm>
        </p:spPr>
        <p:txBody>
          <a:bodyPr/>
          <a:lstStyle/>
          <a:p>
            <a:r>
              <a:rPr lang="en-US" smtClean="0"/>
              <a:t>Kaoru Ishikawa </a:t>
            </a:r>
            <a:r>
              <a:rPr lang="en-US" sz="3600"/>
              <a:t>(points 8-15 of 15)</a:t>
            </a:r>
          </a:p>
        </p:txBody>
      </p:sp>
      <p:sp>
        <p:nvSpPr>
          <p:cNvPr id="45061" name="Rectangle 3"/>
          <p:cNvSpPr>
            <a:spLocks noGrp="1" noChangeArrowheads="1"/>
          </p:cNvSpPr>
          <p:nvPr>
            <p:ph idx="1"/>
          </p:nvPr>
        </p:nvSpPr>
        <p:spPr>
          <a:xfrm>
            <a:off x="2133600" y="2057400"/>
            <a:ext cx="8153400" cy="4191000"/>
          </a:xfrm>
        </p:spPr>
        <p:txBody>
          <a:bodyPr/>
          <a:lstStyle/>
          <a:p>
            <a:pPr lvl="1">
              <a:buSzTx/>
            </a:pPr>
            <a:r>
              <a:rPr lang="en-US" smtClean="0"/>
              <a:t>rational contracts between vendor/vendee</a:t>
            </a:r>
          </a:p>
          <a:p>
            <a:pPr lvl="1">
              <a:buSzTx/>
            </a:pPr>
            <a:r>
              <a:rPr lang="en-US" smtClean="0"/>
              <a:t>sales market is enlarged</a:t>
            </a:r>
          </a:p>
          <a:p>
            <a:pPr lvl="1">
              <a:buSzTx/>
            </a:pPr>
            <a:r>
              <a:rPr lang="en-US" smtClean="0"/>
              <a:t>better relationships between departments</a:t>
            </a:r>
          </a:p>
          <a:p>
            <a:pPr lvl="1">
              <a:buSzTx/>
            </a:pPr>
            <a:r>
              <a:rPr lang="en-US" smtClean="0"/>
              <a:t>false data and reports are reduced</a:t>
            </a:r>
          </a:p>
          <a:p>
            <a:pPr lvl="1">
              <a:buSzTx/>
            </a:pPr>
            <a:r>
              <a:rPr lang="en-US" smtClean="0"/>
              <a:t>freer, more democratic discussions</a:t>
            </a:r>
          </a:p>
          <a:p>
            <a:pPr lvl="1">
              <a:buSzTx/>
            </a:pPr>
            <a:r>
              <a:rPr lang="en-US" smtClean="0"/>
              <a:t>smoother operation of meetings</a:t>
            </a:r>
          </a:p>
          <a:p>
            <a:pPr lvl="1">
              <a:buSzTx/>
            </a:pPr>
            <a:r>
              <a:rPr lang="en-US" smtClean="0"/>
              <a:t>more rational repairs and installation</a:t>
            </a:r>
          </a:p>
          <a:p>
            <a:pPr lvl="1">
              <a:buSzTx/>
            </a:pPr>
            <a:r>
              <a:rPr lang="en-US" smtClean="0"/>
              <a:t>improved human relations</a:t>
            </a:r>
          </a:p>
        </p:txBody>
      </p:sp>
      <p:sp>
        <p:nvSpPr>
          <p:cNvPr id="4505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50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Taguchi</a:t>
            </a:r>
            <a:endParaRPr lang="en-US" dirty="0"/>
          </a:p>
        </p:txBody>
      </p:sp>
      <p:sp>
        <p:nvSpPr>
          <p:cNvPr id="3" name="Content Placeholder 2"/>
          <p:cNvSpPr>
            <a:spLocks noGrp="1"/>
          </p:cNvSpPr>
          <p:nvPr>
            <p:ph idx="1"/>
          </p:nvPr>
        </p:nvSpPr>
        <p:spPr/>
        <p:txBody>
          <a:bodyPr/>
          <a:lstStyle/>
          <a:p>
            <a:r>
              <a:rPr lang="en-US" dirty="0" err="1" smtClean="0"/>
              <a:t>Genichi</a:t>
            </a:r>
            <a:r>
              <a:rPr lang="en-US" dirty="0" smtClean="0"/>
              <a:t> Taguchi, PhD, developed his loss function concept that combines cost, target, and variation into one metric. Because the loss function is reactive, he developed the signal to noise ratio as a proactive equivalent. The cornerstone of Taguchi’s philosophy is the robust design of parameters and tolerances. It is built on the simplification and use of traditional design of experiments. These concepts are described in Chapter 16.</a:t>
            </a:r>
            <a:endParaRPr lang="en-US" dirty="0"/>
          </a:p>
        </p:txBody>
      </p:sp>
    </p:spTree>
    <p:extLst>
      <p:ext uri="{BB962C8B-B14F-4D97-AF65-F5344CB8AC3E}">
        <p14:creationId xmlns:p14="http://schemas.microsoft.com/office/powerpoint/2010/main" val="4818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smtClean="0"/>
              <a:t>Yoshio Kondo (b.1924)</a:t>
            </a:r>
            <a:br>
              <a:rPr lang="en-US" smtClean="0"/>
            </a:br>
            <a:r>
              <a:rPr lang="en-US" sz="3600" i="1"/>
              <a:t>motivation of employees is important</a:t>
            </a:r>
          </a:p>
        </p:txBody>
      </p:sp>
      <p:sp>
        <p:nvSpPr>
          <p:cNvPr id="46085" name="Rectangle 3"/>
          <p:cNvSpPr>
            <a:spLocks noGrp="1" noChangeArrowheads="1"/>
          </p:cNvSpPr>
          <p:nvPr>
            <p:ph idx="1"/>
          </p:nvPr>
        </p:nvSpPr>
        <p:spPr/>
        <p:txBody>
          <a:bodyPr/>
          <a:lstStyle/>
          <a:p>
            <a:r>
              <a:rPr lang="en-US" smtClean="0"/>
              <a:t>1945: graduated from Kyoto University</a:t>
            </a:r>
          </a:p>
          <a:p>
            <a:r>
              <a:rPr lang="en-US" smtClean="0"/>
              <a:t>1961: doctorate in engineering &amp; Prof</a:t>
            </a:r>
          </a:p>
          <a:p>
            <a:r>
              <a:rPr lang="en-US" smtClean="0"/>
              <a:t>1987 Emeritus Professor</a:t>
            </a:r>
          </a:p>
          <a:p>
            <a:r>
              <a:rPr lang="en-US" smtClean="0"/>
              <a:t>1989: </a:t>
            </a:r>
            <a:r>
              <a:rPr lang="en-US" i="1" smtClean="0"/>
              <a:t>Human Motivation</a:t>
            </a:r>
          </a:p>
          <a:p>
            <a:pPr lvl="1">
              <a:buSzTx/>
              <a:buFont typeface="CommonBullets" pitchFamily="34" charset="2"/>
              <a:buNone/>
            </a:pPr>
            <a:r>
              <a:rPr lang="en-US" i="1" smtClean="0"/>
              <a:t>			- a key factor for management</a:t>
            </a:r>
            <a:endParaRPr lang="en-US" smtClean="0"/>
          </a:p>
          <a:p>
            <a:r>
              <a:rPr lang="en-US" smtClean="0"/>
              <a:t>1993: </a:t>
            </a:r>
            <a:r>
              <a:rPr lang="en-US" i="1" smtClean="0"/>
              <a:t>Companywide Quality Control</a:t>
            </a:r>
          </a:p>
          <a:p>
            <a:pPr lvl="2"/>
            <a:r>
              <a:rPr lang="en-US" smtClean="0"/>
              <a:t>leadership is central to implementation of TQM</a:t>
            </a:r>
          </a:p>
        </p:txBody>
      </p:sp>
      <p:sp>
        <p:nvSpPr>
          <p:cNvPr id="4608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60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smtClean="0"/>
              <a:t>Yoshio Kondo</a:t>
            </a:r>
          </a:p>
        </p:txBody>
      </p:sp>
      <p:sp>
        <p:nvSpPr>
          <p:cNvPr id="47109" name="Rectangle 3"/>
          <p:cNvSpPr>
            <a:spLocks noGrp="1" noChangeArrowheads="1"/>
          </p:cNvSpPr>
          <p:nvPr>
            <p:ph idx="1"/>
          </p:nvPr>
        </p:nvSpPr>
        <p:spPr/>
        <p:txBody>
          <a:bodyPr/>
          <a:lstStyle/>
          <a:p>
            <a:r>
              <a:rPr lang="en-US" smtClean="0"/>
              <a:t>Human work should include:</a:t>
            </a:r>
          </a:p>
          <a:p>
            <a:pPr lvl="1">
              <a:buSzTx/>
            </a:pPr>
            <a:r>
              <a:rPr lang="en-US" smtClean="0"/>
              <a:t>creativity</a:t>
            </a:r>
          </a:p>
          <a:p>
            <a:pPr lvl="2"/>
            <a:r>
              <a:rPr lang="en-US" smtClean="0"/>
              <a:t>the joy of thinking</a:t>
            </a:r>
          </a:p>
          <a:p>
            <a:pPr lvl="1">
              <a:buSzTx/>
            </a:pPr>
            <a:r>
              <a:rPr lang="en-US" smtClean="0"/>
              <a:t>physical activity</a:t>
            </a:r>
          </a:p>
          <a:p>
            <a:pPr lvl="2"/>
            <a:r>
              <a:rPr lang="en-US" smtClean="0"/>
              <a:t>the joy of working with sweat on the forehead</a:t>
            </a:r>
          </a:p>
          <a:p>
            <a:pPr lvl="1">
              <a:buSzTx/>
            </a:pPr>
            <a:r>
              <a:rPr lang="en-US" smtClean="0"/>
              <a:t>sociality</a:t>
            </a:r>
          </a:p>
          <a:p>
            <a:pPr lvl="2"/>
            <a:r>
              <a:rPr lang="en-US" smtClean="0"/>
              <a:t>the joy of sharing pleasure and pain with colleagues</a:t>
            </a:r>
          </a:p>
        </p:txBody>
      </p:sp>
      <p:sp>
        <p:nvSpPr>
          <p:cNvPr id="4710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71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US" smtClean="0"/>
              <a:t>Yoshio Kondo</a:t>
            </a:r>
          </a:p>
        </p:txBody>
      </p:sp>
      <p:sp>
        <p:nvSpPr>
          <p:cNvPr id="48133" name="Rectangle 3"/>
          <p:cNvSpPr>
            <a:spLocks noGrp="1" noChangeArrowheads="1"/>
          </p:cNvSpPr>
          <p:nvPr>
            <p:ph idx="1"/>
          </p:nvPr>
        </p:nvSpPr>
        <p:spPr/>
        <p:txBody>
          <a:bodyPr/>
          <a:lstStyle/>
          <a:p>
            <a:r>
              <a:rPr lang="en-US" smtClean="0"/>
              <a:t>Four points of action</a:t>
            </a:r>
            <a:br>
              <a:rPr lang="en-US" smtClean="0"/>
            </a:br>
            <a:r>
              <a:rPr lang="en-US" smtClean="0"/>
              <a:t>to support motivation</a:t>
            </a:r>
          </a:p>
          <a:p>
            <a:pPr lvl="1">
              <a:buSzTx/>
            </a:pPr>
            <a:r>
              <a:rPr lang="en-US" smtClean="0"/>
              <a:t>when giving work instruction,</a:t>
            </a:r>
            <a:br>
              <a:rPr lang="en-US" smtClean="0"/>
            </a:br>
            <a:r>
              <a:rPr lang="en-US" smtClean="0"/>
              <a:t>	clarify the true aims of the work</a:t>
            </a:r>
          </a:p>
          <a:p>
            <a:pPr lvl="1">
              <a:buSzTx/>
            </a:pPr>
            <a:r>
              <a:rPr lang="en-US" smtClean="0"/>
              <a:t>see that people have a strong sense</a:t>
            </a:r>
            <a:br>
              <a:rPr lang="en-US" smtClean="0"/>
            </a:br>
            <a:r>
              <a:rPr lang="en-US" smtClean="0"/>
              <a:t>	of responsibility towards their work</a:t>
            </a:r>
          </a:p>
          <a:p>
            <a:pPr lvl="1">
              <a:buSzTx/>
            </a:pPr>
            <a:r>
              <a:rPr lang="en-US" smtClean="0"/>
              <a:t>give time for the creation of ideas</a:t>
            </a:r>
          </a:p>
          <a:p>
            <a:pPr lvl="1">
              <a:buSzTx/>
            </a:pPr>
            <a:r>
              <a:rPr lang="en-US" smtClean="0"/>
              <a:t>nurture ideas and bring them to fruition</a:t>
            </a:r>
          </a:p>
        </p:txBody>
      </p:sp>
      <p:sp>
        <p:nvSpPr>
          <p:cNvPr id="4813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smtClean="0"/>
              <a:t>Yoshio Kondo</a:t>
            </a:r>
          </a:p>
        </p:txBody>
      </p:sp>
      <p:sp>
        <p:nvSpPr>
          <p:cNvPr id="49157" name="Rectangle 3"/>
          <p:cNvSpPr>
            <a:spLocks noGrp="1" noChangeArrowheads="1"/>
          </p:cNvSpPr>
          <p:nvPr>
            <p:ph idx="1"/>
          </p:nvPr>
        </p:nvSpPr>
        <p:spPr>
          <a:xfrm>
            <a:off x="2133600" y="1981200"/>
            <a:ext cx="8077200" cy="4114800"/>
          </a:xfrm>
        </p:spPr>
        <p:txBody>
          <a:bodyPr/>
          <a:lstStyle/>
          <a:p>
            <a:r>
              <a:rPr lang="en-US" smtClean="0"/>
              <a:t>Leaders must have</a:t>
            </a:r>
          </a:p>
          <a:p>
            <a:pPr lvl="1">
              <a:buSzTx/>
            </a:pPr>
            <a:r>
              <a:rPr lang="en-US" smtClean="0"/>
              <a:t>a dream (vision and shared goals)</a:t>
            </a:r>
          </a:p>
          <a:p>
            <a:pPr lvl="1">
              <a:buSzTx/>
            </a:pPr>
            <a:r>
              <a:rPr lang="en-US" smtClean="0"/>
              <a:t>strength of will and tenacity of purpose</a:t>
            </a:r>
          </a:p>
          <a:p>
            <a:pPr lvl="1">
              <a:buSzTx/>
            </a:pPr>
            <a:r>
              <a:rPr lang="en-US" smtClean="0"/>
              <a:t>ability to win the support of followers</a:t>
            </a:r>
          </a:p>
          <a:p>
            <a:pPr lvl="1">
              <a:buSzTx/>
            </a:pPr>
            <a:r>
              <a:rPr lang="en-US" smtClean="0"/>
              <a:t>ability to do more than their followers,</a:t>
            </a:r>
            <a:br>
              <a:rPr lang="en-US" smtClean="0"/>
            </a:br>
            <a:r>
              <a:rPr lang="en-US" smtClean="0"/>
              <a:t>	without interfering when they can do it alone</a:t>
            </a:r>
          </a:p>
          <a:p>
            <a:pPr lvl="1">
              <a:buSzTx/>
            </a:pPr>
            <a:r>
              <a:rPr lang="en-US" smtClean="0"/>
              <a:t>successes</a:t>
            </a:r>
          </a:p>
          <a:p>
            <a:pPr lvl="1">
              <a:buSzTx/>
            </a:pPr>
            <a:r>
              <a:rPr lang="en-US" smtClean="0"/>
              <a:t>ability to give the right advice</a:t>
            </a:r>
          </a:p>
          <a:p>
            <a:endParaRPr lang="en-US" smtClean="0"/>
          </a:p>
        </p:txBody>
      </p:sp>
      <p:sp>
        <p:nvSpPr>
          <p:cNvPr id="4915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491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1524000" y="609600"/>
            <a:ext cx="9144000" cy="1143000"/>
          </a:xfrm>
        </p:spPr>
        <p:txBody>
          <a:bodyPr/>
          <a:lstStyle/>
          <a:p>
            <a:r>
              <a:rPr lang="en-GB" smtClean="0"/>
              <a:t>Taiichi Ohno (1912-1990)</a:t>
            </a:r>
          </a:p>
        </p:txBody>
      </p:sp>
      <p:sp>
        <p:nvSpPr>
          <p:cNvPr id="50181" name="Rectangle 3"/>
          <p:cNvSpPr>
            <a:spLocks noGrp="1" noChangeArrowheads="1"/>
          </p:cNvSpPr>
          <p:nvPr>
            <p:ph idx="1"/>
          </p:nvPr>
        </p:nvSpPr>
        <p:spPr>
          <a:xfrm>
            <a:off x="1524000" y="1592263"/>
            <a:ext cx="9144000" cy="4419600"/>
          </a:xfrm>
        </p:spPr>
        <p:txBody>
          <a:bodyPr/>
          <a:lstStyle/>
          <a:p>
            <a:r>
              <a:rPr lang="en-GB" smtClean="0"/>
              <a:t>graduated with mech eng degree from Nogoya</a:t>
            </a:r>
          </a:p>
          <a:p>
            <a:r>
              <a:rPr lang="en-GB" smtClean="0"/>
              <a:t>worked for the Toyoda Weaving Company </a:t>
            </a:r>
          </a:p>
          <a:p>
            <a:r>
              <a:rPr lang="en-GB" smtClean="0"/>
              <a:t>1939: Toyota Motor as machine shop manager </a:t>
            </a:r>
          </a:p>
          <a:p>
            <a:r>
              <a:rPr lang="en-GB" smtClean="0"/>
              <a:t>1988: </a:t>
            </a:r>
            <a:r>
              <a:rPr lang="en-GB" b="1" i="1" smtClean="0"/>
              <a:t>Workplace Management ~</a:t>
            </a:r>
            <a:r>
              <a:rPr lang="en-GB" smtClean="0"/>
              <a:t> just-in-time and </a:t>
            </a:r>
            <a:r>
              <a:rPr lang="en-GB" b="1" i="1" smtClean="0"/>
              <a:t>Toyota Production System</a:t>
            </a:r>
            <a:br>
              <a:rPr lang="en-GB" b="1" i="1" smtClean="0"/>
            </a:br>
            <a:r>
              <a:rPr lang="en-GB" b="1" i="1" smtClean="0"/>
              <a:t>	</a:t>
            </a:r>
            <a:r>
              <a:rPr lang="en-GB" smtClean="0"/>
              <a:t>(later known as Lean Manufacturing). </a:t>
            </a:r>
          </a:p>
          <a:p>
            <a:r>
              <a:rPr lang="en-GB" smtClean="0"/>
              <a:t>regarded as the father of </a:t>
            </a:r>
            <a:br>
              <a:rPr lang="en-GB" smtClean="0"/>
            </a:br>
            <a:r>
              <a:rPr lang="en-GB" smtClean="0"/>
              <a:t>	</a:t>
            </a:r>
            <a:r>
              <a:rPr lang="en-GB" b="1" smtClean="0"/>
              <a:t>Just-In-Time (JIT) </a:t>
            </a:r>
            <a:r>
              <a:rPr lang="en-GB" smtClean="0"/>
              <a:t>at Toyota. </a:t>
            </a:r>
          </a:p>
          <a:p>
            <a:endParaRPr lang="en-GB" smtClean="0"/>
          </a:p>
        </p:txBody>
      </p:sp>
      <p:sp>
        <p:nvSpPr>
          <p:cNvPr id="5017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501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811338" y="333375"/>
            <a:ext cx="7772400" cy="1143000"/>
          </a:xfrm>
        </p:spPr>
        <p:txBody>
          <a:bodyPr/>
          <a:lstStyle/>
          <a:p>
            <a:r>
              <a:rPr lang="en-GB" b="1" smtClean="0"/>
              <a:t>Ohno: seven forms of waste</a:t>
            </a:r>
          </a:p>
        </p:txBody>
      </p:sp>
      <p:sp>
        <p:nvSpPr>
          <p:cNvPr id="51205" name="Rectangle 3"/>
          <p:cNvSpPr>
            <a:spLocks noGrp="1" noChangeArrowheads="1"/>
          </p:cNvSpPr>
          <p:nvPr>
            <p:ph idx="1"/>
          </p:nvPr>
        </p:nvSpPr>
        <p:spPr>
          <a:xfrm>
            <a:off x="1992313" y="1592263"/>
            <a:ext cx="7772400" cy="4419600"/>
          </a:xfrm>
        </p:spPr>
        <p:txBody>
          <a:bodyPr/>
          <a:lstStyle/>
          <a:p>
            <a:r>
              <a:rPr lang="en-GB" smtClean="0"/>
              <a:t>overproduction </a:t>
            </a:r>
          </a:p>
          <a:p>
            <a:r>
              <a:rPr lang="en-GB" smtClean="0"/>
              <a:t>waiting </a:t>
            </a:r>
          </a:p>
          <a:p>
            <a:r>
              <a:rPr lang="en-GB" smtClean="0"/>
              <a:t>transportation </a:t>
            </a:r>
          </a:p>
          <a:p>
            <a:r>
              <a:rPr lang="en-GB" smtClean="0"/>
              <a:t>motion </a:t>
            </a:r>
          </a:p>
          <a:p>
            <a:r>
              <a:rPr lang="en-GB" smtClean="0"/>
              <a:t>inventory </a:t>
            </a:r>
          </a:p>
          <a:p>
            <a:r>
              <a:rPr lang="en-GB" smtClean="0"/>
              <a:t>defects </a:t>
            </a:r>
          </a:p>
          <a:p>
            <a:r>
              <a:rPr lang="en-GB" smtClean="0"/>
              <a:t>overprocessing</a:t>
            </a:r>
          </a:p>
        </p:txBody>
      </p:sp>
      <p:sp>
        <p:nvSpPr>
          <p:cNvPr id="5120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11 January 2007</a:t>
            </a:r>
          </a:p>
        </p:txBody>
      </p:sp>
      <p:sp>
        <p:nvSpPr>
          <p:cNvPr id="512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CommonBullets" pitchFamily="34"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a:latin typeface="Times New Roman" panose="02020603050405020304" pitchFamily="18" charset="0"/>
              </a:rPr>
              <a:t>MATS326/gurus.ppt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22" name="Text Box 50"/>
          <p:cNvSpPr txBox="1">
            <a:spLocks noChangeArrowheads="1"/>
          </p:cNvSpPr>
          <p:nvPr/>
        </p:nvSpPr>
        <p:spPr bwMode="auto">
          <a:xfrm>
            <a:off x="3657600" y="6248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Scope of the TQM activity</a:t>
            </a:r>
          </a:p>
        </p:txBody>
      </p:sp>
      <p:grpSp>
        <p:nvGrpSpPr>
          <p:cNvPr id="28750" name="Group 78"/>
          <p:cNvGrpSpPr>
            <a:grpSpLocks/>
          </p:cNvGrpSpPr>
          <p:nvPr/>
        </p:nvGrpSpPr>
        <p:grpSpPr bwMode="auto">
          <a:xfrm>
            <a:off x="2590800" y="762000"/>
            <a:ext cx="7086600" cy="5486400"/>
            <a:chOff x="384" y="0"/>
            <a:chExt cx="4752" cy="3936"/>
          </a:xfrm>
        </p:grpSpPr>
        <p:sp>
          <p:nvSpPr>
            <p:cNvPr id="28676" name="Rectangle 4"/>
            <p:cNvSpPr>
              <a:spLocks noChangeArrowheads="1"/>
            </p:cNvSpPr>
            <p:nvPr/>
          </p:nvSpPr>
          <p:spPr bwMode="auto">
            <a:xfrm>
              <a:off x="1968" y="0"/>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5"/>
            <p:cNvSpPr>
              <a:spLocks noChangeArrowheads="1"/>
            </p:cNvSpPr>
            <p:nvPr/>
          </p:nvSpPr>
          <p:spPr bwMode="auto">
            <a:xfrm>
              <a:off x="3984" y="3552"/>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6"/>
            <p:cNvSpPr>
              <a:spLocks noChangeArrowheads="1"/>
            </p:cNvSpPr>
            <p:nvPr/>
          </p:nvSpPr>
          <p:spPr bwMode="auto">
            <a:xfrm>
              <a:off x="2304" y="3552"/>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7"/>
            <p:cNvSpPr>
              <a:spLocks noChangeArrowheads="1"/>
            </p:cNvSpPr>
            <p:nvPr/>
          </p:nvSpPr>
          <p:spPr bwMode="auto">
            <a:xfrm>
              <a:off x="2304" y="1104"/>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Rectangle 8"/>
            <p:cNvSpPr>
              <a:spLocks noChangeArrowheads="1"/>
            </p:cNvSpPr>
            <p:nvPr/>
          </p:nvSpPr>
          <p:spPr bwMode="auto">
            <a:xfrm>
              <a:off x="2304" y="1488"/>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Rectangle 9"/>
            <p:cNvSpPr>
              <a:spLocks noChangeArrowheads="1"/>
            </p:cNvSpPr>
            <p:nvPr/>
          </p:nvSpPr>
          <p:spPr bwMode="auto">
            <a:xfrm>
              <a:off x="2304" y="1824"/>
              <a:ext cx="100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Rectangle 10"/>
            <p:cNvSpPr>
              <a:spLocks noChangeArrowheads="1"/>
            </p:cNvSpPr>
            <p:nvPr/>
          </p:nvSpPr>
          <p:spPr bwMode="auto">
            <a:xfrm>
              <a:off x="2304" y="2304"/>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1"/>
            <p:cNvSpPr>
              <a:spLocks noChangeArrowheads="1"/>
            </p:cNvSpPr>
            <p:nvPr/>
          </p:nvSpPr>
          <p:spPr bwMode="auto">
            <a:xfrm>
              <a:off x="2304" y="2592"/>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Rectangle 12"/>
            <p:cNvSpPr>
              <a:spLocks noChangeArrowheads="1"/>
            </p:cNvSpPr>
            <p:nvPr/>
          </p:nvSpPr>
          <p:spPr bwMode="auto">
            <a:xfrm>
              <a:off x="2304" y="3120"/>
              <a:ext cx="1008"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3"/>
            <p:cNvSpPr>
              <a:spLocks noChangeArrowheads="1"/>
            </p:cNvSpPr>
            <p:nvPr/>
          </p:nvSpPr>
          <p:spPr bwMode="auto">
            <a:xfrm>
              <a:off x="384" y="3456"/>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Rectangle 14"/>
            <p:cNvSpPr>
              <a:spLocks noChangeArrowheads="1"/>
            </p:cNvSpPr>
            <p:nvPr/>
          </p:nvSpPr>
          <p:spPr bwMode="auto">
            <a:xfrm>
              <a:off x="384" y="2928"/>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Rectangle 15"/>
            <p:cNvSpPr>
              <a:spLocks noChangeArrowheads="1"/>
            </p:cNvSpPr>
            <p:nvPr/>
          </p:nvSpPr>
          <p:spPr bwMode="auto">
            <a:xfrm>
              <a:off x="384" y="2400"/>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Rectangle 16"/>
            <p:cNvSpPr>
              <a:spLocks noChangeArrowheads="1"/>
            </p:cNvSpPr>
            <p:nvPr/>
          </p:nvSpPr>
          <p:spPr bwMode="auto">
            <a:xfrm>
              <a:off x="384" y="1872"/>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17"/>
            <p:cNvSpPr>
              <a:spLocks noChangeArrowheads="1"/>
            </p:cNvSpPr>
            <p:nvPr/>
          </p:nvSpPr>
          <p:spPr bwMode="auto">
            <a:xfrm>
              <a:off x="384" y="1440"/>
              <a:ext cx="100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Rectangle 18"/>
            <p:cNvSpPr>
              <a:spLocks noChangeArrowheads="1"/>
            </p:cNvSpPr>
            <p:nvPr/>
          </p:nvSpPr>
          <p:spPr bwMode="auto">
            <a:xfrm>
              <a:off x="384" y="1104"/>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Rectangle 19"/>
            <p:cNvSpPr>
              <a:spLocks noChangeArrowheads="1"/>
            </p:cNvSpPr>
            <p:nvPr/>
          </p:nvSpPr>
          <p:spPr bwMode="auto">
            <a:xfrm>
              <a:off x="480" y="432"/>
              <a:ext cx="1248"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Rectangle 20"/>
            <p:cNvSpPr>
              <a:spLocks noChangeArrowheads="1"/>
            </p:cNvSpPr>
            <p:nvPr/>
          </p:nvSpPr>
          <p:spPr bwMode="auto">
            <a:xfrm>
              <a:off x="3888" y="1104"/>
              <a:ext cx="124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Rectangle 21"/>
            <p:cNvSpPr>
              <a:spLocks noChangeArrowheads="1"/>
            </p:cNvSpPr>
            <p:nvPr/>
          </p:nvSpPr>
          <p:spPr bwMode="auto">
            <a:xfrm>
              <a:off x="3984" y="1488"/>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Rectangle 22"/>
            <p:cNvSpPr>
              <a:spLocks noChangeArrowheads="1"/>
            </p:cNvSpPr>
            <p:nvPr/>
          </p:nvSpPr>
          <p:spPr bwMode="auto">
            <a:xfrm>
              <a:off x="3984" y="1872"/>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Rectangle 23"/>
            <p:cNvSpPr>
              <a:spLocks noChangeArrowheads="1"/>
            </p:cNvSpPr>
            <p:nvPr/>
          </p:nvSpPr>
          <p:spPr bwMode="auto">
            <a:xfrm>
              <a:off x="3984" y="2304"/>
              <a:ext cx="100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Rectangle 24"/>
            <p:cNvSpPr>
              <a:spLocks noChangeArrowheads="1"/>
            </p:cNvSpPr>
            <p:nvPr/>
          </p:nvSpPr>
          <p:spPr bwMode="auto">
            <a:xfrm>
              <a:off x="3984" y="2592"/>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Rectangle 25"/>
            <p:cNvSpPr>
              <a:spLocks noChangeArrowheads="1"/>
            </p:cNvSpPr>
            <p:nvPr/>
          </p:nvSpPr>
          <p:spPr bwMode="auto">
            <a:xfrm>
              <a:off x="3984" y="3072"/>
              <a:ext cx="100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26"/>
            <p:cNvSpPr>
              <a:spLocks noChangeArrowheads="1"/>
            </p:cNvSpPr>
            <p:nvPr/>
          </p:nvSpPr>
          <p:spPr bwMode="auto">
            <a:xfrm>
              <a:off x="3120" y="432"/>
              <a:ext cx="100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27"/>
            <p:cNvSpPr txBox="1">
              <a:spLocks noChangeArrowheads="1"/>
            </p:cNvSpPr>
            <p:nvPr/>
          </p:nvSpPr>
          <p:spPr bwMode="auto">
            <a:xfrm>
              <a:off x="2208" y="0"/>
              <a:ext cx="62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TQM</a:t>
              </a:r>
            </a:p>
          </p:txBody>
        </p:sp>
        <p:sp>
          <p:nvSpPr>
            <p:cNvPr id="28700" name="Text Box 28"/>
            <p:cNvSpPr txBox="1">
              <a:spLocks noChangeArrowheads="1"/>
            </p:cNvSpPr>
            <p:nvPr/>
          </p:nvSpPr>
          <p:spPr bwMode="auto">
            <a:xfrm>
              <a:off x="768" y="431"/>
              <a:ext cx="96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Principles &amp; Practices</a:t>
              </a:r>
            </a:p>
          </p:txBody>
        </p:sp>
        <p:sp>
          <p:nvSpPr>
            <p:cNvPr id="28701" name="Text Box 29"/>
            <p:cNvSpPr txBox="1">
              <a:spLocks noChangeArrowheads="1"/>
            </p:cNvSpPr>
            <p:nvPr/>
          </p:nvSpPr>
          <p:spPr bwMode="auto">
            <a:xfrm>
              <a:off x="432" y="1104"/>
              <a:ext cx="86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Leadership</a:t>
              </a:r>
            </a:p>
          </p:txBody>
        </p:sp>
        <p:sp>
          <p:nvSpPr>
            <p:cNvPr id="28702" name="Text Box 30"/>
            <p:cNvSpPr txBox="1">
              <a:spLocks noChangeArrowheads="1"/>
            </p:cNvSpPr>
            <p:nvPr/>
          </p:nvSpPr>
          <p:spPr bwMode="auto">
            <a:xfrm>
              <a:off x="480" y="1389"/>
              <a:ext cx="86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Customer satisfaction</a:t>
              </a:r>
            </a:p>
          </p:txBody>
        </p:sp>
        <p:sp>
          <p:nvSpPr>
            <p:cNvPr id="28703" name="Text Box 31"/>
            <p:cNvSpPr txBox="1">
              <a:spLocks noChangeArrowheads="1"/>
            </p:cNvSpPr>
            <p:nvPr/>
          </p:nvSpPr>
          <p:spPr bwMode="auto">
            <a:xfrm>
              <a:off x="432" y="1872"/>
              <a:ext cx="96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Employee improvement</a:t>
              </a:r>
            </a:p>
          </p:txBody>
        </p:sp>
        <p:sp>
          <p:nvSpPr>
            <p:cNvPr id="28704" name="Text Box 32"/>
            <p:cNvSpPr txBox="1">
              <a:spLocks noChangeArrowheads="1"/>
            </p:cNvSpPr>
            <p:nvPr/>
          </p:nvSpPr>
          <p:spPr bwMode="auto">
            <a:xfrm>
              <a:off x="432" y="2399"/>
              <a:ext cx="96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Continuous improvement</a:t>
              </a:r>
            </a:p>
          </p:txBody>
        </p:sp>
        <p:sp>
          <p:nvSpPr>
            <p:cNvPr id="28705" name="Text Box 33"/>
            <p:cNvSpPr txBox="1">
              <a:spLocks noChangeArrowheads="1"/>
            </p:cNvSpPr>
            <p:nvPr/>
          </p:nvSpPr>
          <p:spPr bwMode="auto">
            <a:xfrm>
              <a:off x="480" y="2928"/>
              <a:ext cx="86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Supplier partnership</a:t>
              </a:r>
            </a:p>
          </p:txBody>
        </p:sp>
        <p:sp>
          <p:nvSpPr>
            <p:cNvPr id="28706" name="Text Box 34"/>
            <p:cNvSpPr txBox="1">
              <a:spLocks noChangeArrowheads="1"/>
            </p:cNvSpPr>
            <p:nvPr/>
          </p:nvSpPr>
          <p:spPr bwMode="auto">
            <a:xfrm>
              <a:off x="432" y="3457"/>
              <a:ext cx="96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Performance measures</a:t>
              </a:r>
            </a:p>
          </p:txBody>
        </p:sp>
        <p:sp>
          <p:nvSpPr>
            <p:cNvPr id="28707" name="Text Box 35"/>
            <p:cNvSpPr txBox="1">
              <a:spLocks noChangeArrowheads="1"/>
            </p:cNvSpPr>
            <p:nvPr/>
          </p:nvSpPr>
          <p:spPr bwMode="auto">
            <a:xfrm>
              <a:off x="3216" y="431"/>
              <a:ext cx="91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Tools &amp; Techniques</a:t>
              </a:r>
            </a:p>
          </p:txBody>
        </p:sp>
        <p:sp>
          <p:nvSpPr>
            <p:cNvPr id="28708" name="Text Box 36"/>
            <p:cNvSpPr txBox="1">
              <a:spLocks noChangeArrowheads="1"/>
            </p:cNvSpPr>
            <p:nvPr/>
          </p:nvSpPr>
          <p:spPr bwMode="auto">
            <a:xfrm>
              <a:off x="2400" y="1104"/>
              <a:ext cx="96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Quantitative</a:t>
              </a:r>
            </a:p>
          </p:txBody>
        </p:sp>
        <p:sp>
          <p:nvSpPr>
            <p:cNvPr id="28709" name="Text Box 37"/>
            <p:cNvSpPr txBox="1">
              <a:spLocks noChangeArrowheads="1"/>
            </p:cNvSpPr>
            <p:nvPr/>
          </p:nvSpPr>
          <p:spPr bwMode="auto">
            <a:xfrm>
              <a:off x="3936" y="1104"/>
              <a:ext cx="120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Non-quantitative</a:t>
              </a:r>
            </a:p>
          </p:txBody>
        </p:sp>
        <p:sp>
          <p:nvSpPr>
            <p:cNvPr id="28710" name="Text Box 38"/>
            <p:cNvSpPr txBox="1">
              <a:spLocks noChangeArrowheads="1"/>
            </p:cNvSpPr>
            <p:nvPr/>
          </p:nvSpPr>
          <p:spPr bwMode="auto">
            <a:xfrm>
              <a:off x="2496" y="148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SPC</a:t>
              </a:r>
            </a:p>
          </p:txBody>
        </p:sp>
        <p:sp>
          <p:nvSpPr>
            <p:cNvPr id="28711" name="Text Box 39"/>
            <p:cNvSpPr txBox="1">
              <a:spLocks noChangeArrowheads="1"/>
            </p:cNvSpPr>
            <p:nvPr/>
          </p:nvSpPr>
          <p:spPr bwMode="auto">
            <a:xfrm>
              <a:off x="4080" y="1489"/>
              <a:ext cx="86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ISO 9000</a:t>
              </a:r>
            </a:p>
          </p:txBody>
        </p:sp>
        <p:sp>
          <p:nvSpPr>
            <p:cNvPr id="28712" name="Text Box 40"/>
            <p:cNvSpPr txBox="1">
              <a:spLocks noChangeArrowheads="1"/>
            </p:cNvSpPr>
            <p:nvPr/>
          </p:nvSpPr>
          <p:spPr bwMode="auto">
            <a:xfrm>
              <a:off x="4080" y="1872"/>
              <a:ext cx="81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ISO 14000</a:t>
              </a:r>
            </a:p>
          </p:txBody>
        </p:sp>
        <p:sp>
          <p:nvSpPr>
            <p:cNvPr id="28713" name="Text Box 41"/>
            <p:cNvSpPr txBox="1">
              <a:spLocks noChangeArrowheads="1"/>
            </p:cNvSpPr>
            <p:nvPr/>
          </p:nvSpPr>
          <p:spPr bwMode="auto">
            <a:xfrm>
              <a:off x="2352" y="1776"/>
              <a:ext cx="91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Acceptance Sampling</a:t>
              </a:r>
            </a:p>
          </p:txBody>
        </p:sp>
        <p:sp>
          <p:nvSpPr>
            <p:cNvPr id="28714" name="Text Box 42"/>
            <p:cNvSpPr txBox="1">
              <a:spLocks noChangeArrowheads="1"/>
            </p:cNvSpPr>
            <p:nvPr/>
          </p:nvSpPr>
          <p:spPr bwMode="auto">
            <a:xfrm>
              <a:off x="2448" y="2304"/>
              <a:ext cx="76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Reliability</a:t>
              </a:r>
            </a:p>
          </p:txBody>
        </p:sp>
        <p:sp>
          <p:nvSpPr>
            <p:cNvPr id="28715" name="Text Box 43"/>
            <p:cNvSpPr txBox="1">
              <a:spLocks noChangeArrowheads="1"/>
            </p:cNvSpPr>
            <p:nvPr/>
          </p:nvSpPr>
          <p:spPr bwMode="auto">
            <a:xfrm>
              <a:off x="3984" y="2304"/>
              <a:ext cx="105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Benchmarking</a:t>
              </a:r>
            </a:p>
          </p:txBody>
        </p:sp>
        <p:sp>
          <p:nvSpPr>
            <p:cNvPr id="28716" name="Text Box 44"/>
            <p:cNvSpPr txBox="1">
              <a:spLocks noChangeArrowheads="1"/>
            </p:cNvSpPr>
            <p:nvPr/>
          </p:nvSpPr>
          <p:spPr bwMode="auto">
            <a:xfrm>
              <a:off x="2400" y="2592"/>
              <a:ext cx="1008"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Experimental design</a:t>
              </a:r>
            </a:p>
          </p:txBody>
        </p:sp>
        <p:sp>
          <p:nvSpPr>
            <p:cNvPr id="28717" name="Text Box 45"/>
            <p:cNvSpPr txBox="1">
              <a:spLocks noChangeArrowheads="1"/>
            </p:cNvSpPr>
            <p:nvPr/>
          </p:nvSpPr>
          <p:spPr bwMode="auto">
            <a:xfrm>
              <a:off x="2496" y="3121"/>
              <a:ext cx="62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FMEA</a:t>
              </a:r>
            </a:p>
          </p:txBody>
        </p:sp>
        <p:sp>
          <p:nvSpPr>
            <p:cNvPr id="28718" name="Text Box 46"/>
            <p:cNvSpPr txBox="1">
              <a:spLocks noChangeArrowheads="1"/>
            </p:cNvSpPr>
            <p:nvPr/>
          </p:nvSpPr>
          <p:spPr bwMode="auto">
            <a:xfrm>
              <a:off x="2592" y="3552"/>
              <a:ext cx="43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QFD</a:t>
              </a:r>
            </a:p>
          </p:txBody>
        </p:sp>
        <p:sp>
          <p:nvSpPr>
            <p:cNvPr id="28719" name="Text Box 47"/>
            <p:cNvSpPr txBox="1">
              <a:spLocks noChangeArrowheads="1"/>
            </p:cNvSpPr>
            <p:nvPr/>
          </p:nvSpPr>
          <p:spPr bwMode="auto">
            <a:xfrm>
              <a:off x="4080" y="2592"/>
              <a:ext cx="81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Total productive maintenance</a:t>
              </a:r>
            </a:p>
          </p:txBody>
        </p:sp>
        <p:sp>
          <p:nvSpPr>
            <p:cNvPr id="28720" name="Text Box 48"/>
            <p:cNvSpPr txBox="1">
              <a:spLocks noChangeArrowheads="1"/>
            </p:cNvSpPr>
            <p:nvPr/>
          </p:nvSpPr>
          <p:spPr bwMode="auto">
            <a:xfrm>
              <a:off x="4032" y="3072"/>
              <a:ext cx="96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Management tools</a:t>
              </a:r>
            </a:p>
          </p:txBody>
        </p:sp>
        <p:sp>
          <p:nvSpPr>
            <p:cNvPr id="28721" name="Text Box 49"/>
            <p:cNvSpPr txBox="1">
              <a:spLocks noChangeArrowheads="1"/>
            </p:cNvSpPr>
            <p:nvPr/>
          </p:nvSpPr>
          <p:spPr bwMode="auto">
            <a:xfrm>
              <a:off x="3984" y="3552"/>
              <a:ext cx="105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Concurrent engineering</a:t>
              </a:r>
            </a:p>
          </p:txBody>
        </p:sp>
        <p:sp>
          <p:nvSpPr>
            <p:cNvPr id="28723" name="Line 51"/>
            <p:cNvSpPr>
              <a:spLocks noChangeShapeType="1"/>
            </p:cNvSpPr>
            <p:nvPr/>
          </p:nvSpPr>
          <p:spPr bwMode="auto">
            <a:xfrm>
              <a:off x="91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52"/>
            <p:cNvSpPr>
              <a:spLocks noChangeShapeType="1"/>
            </p:cNvSpPr>
            <p:nvPr/>
          </p:nvSpPr>
          <p:spPr bwMode="auto">
            <a:xfrm>
              <a:off x="912" y="129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Line 53"/>
            <p:cNvSpPr>
              <a:spLocks noChangeShapeType="1"/>
            </p:cNvSpPr>
            <p:nvPr/>
          </p:nvSpPr>
          <p:spPr bwMode="auto">
            <a:xfrm>
              <a:off x="912" y="177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6" name="Line 54"/>
            <p:cNvSpPr>
              <a:spLocks noChangeShapeType="1"/>
            </p:cNvSpPr>
            <p:nvPr/>
          </p:nvSpPr>
          <p:spPr bwMode="auto">
            <a:xfrm>
              <a:off x="912"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8" name="Line 56"/>
            <p:cNvSpPr>
              <a:spLocks noChangeShapeType="1"/>
            </p:cNvSpPr>
            <p:nvPr/>
          </p:nvSpPr>
          <p:spPr bwMode="auto">
            <a:xfrm>
              <a:off x="912"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9" name="Line 57"/>
            <p:cNvSpPr>
              <a:spLocks noChangeShapeType="1"/>
            </p:cNvSpPr>
            <p:nvPr/>
          </p:nvSpPr>
          <p:spPr bwMode="auto">
            <a:xfrm>
              <a:off x="912"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0" name="Line 58"/>
            <p:cNvSpPr>
              <a:spLocks noChangeShapeType="1"/>
            </p:cNvSpPr>
            <p:nvPr/>
          </p:nvSpPr>
          <p:spPr bwMode="auto">
            <a:xfrm>
              <a:off x="2736" y="12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1" name="Line 59"/>
            <p:cNvSpPr>
              <a:spLocks noChangeShapeType="1"/>
            </p:cNvSpPr>
            <p:nvPr/>
          </p:nvSpPr>
          <p:spPr bwMode="auto">
            <a:xfrm>
              <a:off x="2736" y="16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2" name="Line 60"/>
            <p:cNvSpPr>
              <a:spLocks noChangeShapeType="1"/>
            </p:cNvSpPr>
            <p:nvPr/>
          </p:nvSpPr>
          <p:spPr bwMode="auto">
            <a:xfrm>
              <a:off x="2736" y="216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3" name="Line 61"/>
            <p:cNvSpPr>
              <a:spLocks noChangeShapeType="1"/>
            </p:cNvSpPr>
            <p:nvPr/>
          </p:nvSpPr>
          <p:spPr bwMode="auto">
            <a:xfrm>
              <a:off x="2736"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4" name="Line 62"/>
            <p:cNvSpPr>
              <a:spLocks noChangeShapeType="1"/>
            </p:cNvSpPr>
            <p:nvPr/>
          </p:nvSpPr>
          <p:spPr bwMode="auto">
            <a:xfrm>
              <a:off x="2736" y="29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5" name="Line 63"/>
            <p:cNvSpPr>
              <a:spLocks noChangeShapeType="1"/>
            </p:cNvSpPr>
            <p:nvPr/>
          </p:nvSpPr>
          <p:spPr bwMode="auto">
            <a:xfrm>
              <a:off x="273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6" name="Line 64"/>
            <p:cNvSpPr>
              <a:spLocks noChangeShapeType="1"/>
            </p:cNvSpPr>
            <p:nvPr/>
          </p:nvSpPr>
          <p:spPr bwMode="auto">
            <a:xfrm>
              <a:off x="4464" y="12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7" name="Line 65"/>
            <p:cNvSpPr>
              <a:spLocks noChangeShapeType="1"/>
            </p:cNvSpPr>
            <p:nvPr/>
          </p:nvSpPr>
          <p:spPr bwMode="auto">
            <a:xfrm>
              <a:off x="4464" y="16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8" name="Line 66"/>
            <p:cNvSpPr>
              <a:spLocks noChangeShapeType="1"/>
            </p:cNvSpPr>
            <p:nvPr/>
          </p:nvSpPr>
          <p:spPr bwMode="auto">
            <a:xfrm>
              <a:off x="4464" y="206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9" name="Line 67"/>
            <p:cNvSpPr>
              <a:spLocks noChangeShapeType="1"/>
            </p:cNvSpPr>
            <p:nvPr/>
          </p:nvSpPr>
          <p:spPr bwMode="auto">
            <a:xfrm>
              <a:off x="4464" y="249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0" name="Line 68"/>
            <p:cNvSpPr>
              <a:spLocks noChangeShapeType="1"/>
            </p:cNvSpPr>
            <p:nvPr/>
          </p:nvSpPr>
          <p:spPr bwMode="auto">
            <a:xfrm>
              <a:off x="4464" y="297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1" name="Line 69"/>
            <p:cNvSpPr>
              <a:spLocks noChangeShapeType="1"/>
            </p:cNvSpPr>
            <p:nvPr/>
          </p:nvSpPr>
          <p:spPr bwMode="auto">
            <a:xfrm>
              <a:off x="4464" y="345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2" name="Line 70"/>
            <p:cNvSpPr>
              <a:spLocks noChangeShapeType="1"/>
            </p:cNvSpPr>
            <p:nvPr/>
          </p:nvSpPr>
          <p:spPr bwMode="auto">
            <a:xfrm>
              <a:off x="2736" y="100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3" name="Line 71"/>
            <p:cNvSpPr>
              <a:spLocks noChangeShapeType="1"/>
            </p:cNvSpPr>
            <p:nvPr/>
          </p:nvSpPr>
          <p:spPr bwMode="auto">
            <a:xfrm>
              <a:off x="4464" y="100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4" name="Line 72"/>
            <p:cNvSpPr>
              <a:spLocks noChangeShapeType="1"/>
            </p:cNvSpPr>
            <p:nvPr/>
          </p:nvSpPr>
          <p:spPr bwMode="auto">
            <a:xfrm>
              <a:off x="2736" y="100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5" name="Line 73"/>
            <p:cNvSpPr>
              <a:spLocks noChangeShapeType="1"/>
            </p:cNvSpPr>
            <p:nvPr/>
          </p:nvSpPr>
          <p:spPr bwMode="auto">
            <a:xfrm>
              <a:off x="3552" y="8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6" name="Line 74"/>
            <p:cNvSpPr>
              <a:spLocks noChangeShapeType="1"/>
            </p:cNvSpPr>
            <p:nvPr/>
          </p:nvSpPr>
          <p:spPr bwMode="auto">
            <a:xfrm>
              <a:off x="864" y="336"/>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7" name="Line 75"/>
            <p:cNvSpPr>
              <a:spLocks noChangeShapeType="1"/>
            </p:cNvSpPr>
            <p:nvPr/>
          </p:nvSpPr>
          <p:spPr bwMode="auto">
            <a:xfrm>
              <a:off x="2448" y="1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8" name="Line 76"/>
            <p:cNvSpPr>
              <a:spLocks noChangeShapeType="1"/>
            </p:cNvSpPr>
            <p:nvPr/>
          </p:nvSpPr>
          <p:spPr bwMode="auto">
            <a:xfrm>
              <a:off x="864" y="33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9" name="Line 77"/>
            <p:cNvSpPr>
              <a:spLocks noChangeShapeType="1"/>
            </p:cNvSpPr>
            <p:nvPr/>
          </p:nvSpPr>
          <p:spPr bwMode="auto">
            <a:xfrm>
              <a:off x="3504" y="33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533401"/>
            <a:ext cx="7543800" cy="811213"/>
          </a:xfrm>
        </p:spPr>
        <p:txBody>
          <a:bodyPr/>
          <a:lstStyle/>
          <a:p>
            <a:r>
              <a:rPr lang="en-GB" sz="3600"/>
              <a:t>TQM Six Basic Concepts</a:t>
            </a:r>
            <a:endParaRPr lang="en-US" sz="3600"/>
          </a:p>
        </p:txBody>
      </p:sp>
      <p:sp>
        <p:nvSpPr>
          <p:cNvPr id="5123" name="Rectangle 3"/>
          <p:cNvSpPr>
            <a:spLocks noGrp="1" noChangeArrowheads="1"/>
          </p:cNvSpPr>
          <p:nvPr>
            <p:ph idx="1"/>
          </p:nvPr>
        </p:nvSpPr>
        <p:spPr>
          <a:xfrm>
            <a:off x="2362200" y="1600201"/>
            <a:ext cx="8001000" cy="4525963"/>
          </a:xfrm>
        </p:spPr>
        <p:txBody>
          <a:bodyPr/>
          <a:lstStyle/>
          <a:p>
            <a:pPr marL="609600" indent="-609600">
              <a:buFontTx/>
              <a:buAutoNum type="arabicPeriod"/>
            </a:pPr>
            <a:r>
              <a:rPr lang="en-GB"/>
              <a:t>Leadership</a:t>
            </a:r>
          </a:p>
          <a:p>
            <a:pPr marL="609600" indent="-609600">
              <a:buFontTx/>
              <a:buAutoNum type="arabicPeriod"/>
            </a:pPr>
            <a:r>
              <a:rPr lang="en-GB"/>
              <a:t>Customer Satisfaction</a:t>
            </a:r>
          </a:p>
          <a:p>
            <a:pPr marL="609600" indent="-609600">
              <a:buFontTx/>
              <a:buAutoNum type="arabicPeriod"/>
            </a:pPr>
            <a:r>
              <a:rPr lang="en-GB"/>
              <a:t>Employee Involvement</a:t>
            </a:r>
          </a:p>
          <a:p>
            <a:pPr marL="609600" indent="-609600">
              <a:buFontTx/>
              <a:buAutoNum type="arabicPeriod"/>
            </a:pPr>
            <a:r>
              <a:rPr lang="en-GB"/>
              <a:t>Continuous Process Improvement</a:t>
            </a:r>
          </a:p>
          <a:p>
            <a:pPr marL="609600" indent="-609600">
              <a:buFontTx/>
              <a:buAutoNum type="arabicPeriod"/>
            </a:pPr>
            <a:r>
              <a:rPr lang="en-GB"/>
              <a:t>Supplier Partnership</a:t>
            </a:r>
          </a:p>
          <a:p>
            <a:pPr marL="609600" indent="-609600">
              <a:buFontTx/>
              <a:buAutoNum type="arabicPeriod"/>
            </a:pPr>
            <a:r>
              <a:rPr lang="en-GB"/>
              <a:t>Performance Measures</a:t>
            </a:r>
            <a:endParaRPr lang="en-GB" b="1"/>
          </a:p>
          <a:p>
            <a:pPr marL="609600" indent="-609600">
              <a:buNone/>
            </a:pPr>
            <a:r>
              <a:rPr lang="en-GB" sz="2400"/>
              <a:t>(All these present an excellent way to run</a:t>
            </a:r>
          </a:p>
          <a:p>
            <a:pPr marL="609600" indent="-609600">
              <a:buNone/>
            </a:pPr>
            <a:r>
              <a:rPr lang="en-GB" sz="2400"/>
              <a:t>a business)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approach</a:t>
            </a:r>
            <a:endParaRPr lang="en-US" dirty="0"/>
          </a:p>
        </p:txBody>
      </p:sp>
      <p:sp>
        <p:nvSpPr>
          <p:cNvPr id="3" name="Content Placeholder 2"/>
          <p:cNvSpPr>
            <a:spLocks noGrp="1"/>
          </p:cNvSpPr>
          <p:nvPr>
            <p:ph idx="1"/>
          </p:nvPr>
        </p:nvSpPr>
        <p:spPr/>
        <p:txBody>
          <a:bodyPr/>
          <a:lstStyle/>
          <a:p>
            <a:r>
              <a:rPr lang="en-US" dirty="0" smtClean="0"/>
              <a:t>TQM requires six basic concepts:</a:t>
            </a:r>
          </a:p>
          <a:p>
            <a:pPr marL="0" indent="0">
              <a:buNone/>
            </a:pPr>
            <a:r>
              <a:rPr lang="en-US" dirty="0" smtClean="0"/>
              <a:t> 1. A committed and involved management to provide long-term top-to-bottom organizational support. </a:t>
            </a:r>
          </a:p>
          <a:p>
            <a:pPr marL="0" indent="0">
              <a:buNone/>
            </a:pPr>
            <a:r>
              <a:rPr lang="en-US" dirty="0" smtClean="0"/>
              <a:t>2. An unwavering focus on the customer, both internally and externally.</a:t>
            </a:r>
          </a:p>
          <a:p>
            <a:pPr marL="0" indent="0">
              <a:buNone/>
            </a:pPr>
            <a:r>
              <a:rPr lang="en-US" dirty="0" smtClean="0"/>
              <a:t>3. Effective involvement and utilization of the entire work force. </a:t>
            </a:r>
          </a:p>
          <a:p>
            <a:pPr marL="0" indent="0">
              <a:buNone/>
            </a:pPr>
            <a:r>
              <a:rPr lang="en-US" dirty="0" smtClean="0"/>
              <a:t>4. Continuous improvement of the business and production process. </a:t>
            </a:r>
          </a:p>
          <a:p>
            <a:pPr marL="0" indent="0">
              <a:buNone/>
            </a:pPr>
            <a:r>
              <a:rPr lang="en-US" dirty="0" smtClean="0"/>
              <a:t>5. Treating suppliers as partners. 6. Establish performance measures for the processes</a:t>
            </a:r>
            <a:endParaRPr lang="en-US" dirty="0"/>
          </a:p>
        </p:txBody>
      </p:sp>
    </p:spTree>
    <p:extLst>
      <p:ext uri="{BB962C8B-B14F-4D97-AF65-F5344CB8AC3E}">
        <p14:creationId xmlns:p14="http://schemas.microsoft.com/office/powerpoint/2010/main" val="3407078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TotalTime>
  <Words>2897</Words>
  <Application>Microsoft Office PowerPoint</Application>
  <PresentationFormat>Widescreen</PresentationFormat>
  <Paragraphs>535</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Century Gothic</vt:lpstr>
      <vt:lpstr>CommonBullets</vt:lpstr>
      <vt:lpstr>Monotype Sorts</vt:lpstr>
      <vt:lpstr>Tahoma</vt:lpstr>
      <vt:lpstr>Times New Roman</vt:lpstr>
      <vt:lpstr>Wingdings</vt:lpstr>
      <vt:lpstr>Wingdings 3</vt:lpstr>
      <vt:lpstr>Ion</vt:lpstr>
      <vt:lpstr>Introduction</vt:lpstr>
      <vt:lpstr>Total Quality Management (TQM) </vt:lpstr>
      <vt:lpstr>Definition of TQM (BS4778:1991)</vt:lpstr>
      <vt:lpstr>Total Quality Management</vt:lpstr>
      <vt:lpstr>Total Quality Management</vt:lpstr>
      <vt:lpstr>PowerPoint Presentation</vt:lpstr>
      <vt:lpstr>PowerPoint Presentation</vt:lpstr>
      <vt:lpstr>TQM Six Basic Concepts</vt:lpstr>
      <vt:lpstr>Basic approach</vt:lpstr>
      <vt:lpstr>Criteria 1 Leadership </vt:lpstr>
      <vt:lpstr>Characteristics of Successful Leaders</vt:lpstr>
      <vt:lpstr>Implementation Process</vt:lpstr>
      <vt:lpstr>Implementation Process</vt:lpstr>
      <vt:lpstr>Implementation Process</vt:lpstr>
      <vt:lpstr>Criteria 2 Customer Satisfaction</vt:lpstr>
      <vt:lpstr>Issues for customer satisfaction</vt:lpstr>
      <vt:lpstr>Customer Feedback</vt:lpstr>
      <vt:lpstr>Customer Feedback Tools/Method</vt:lpstr>
      <vt:lpstr>Criteria 3 Employee Involvement</vt:lpstr>
      <vt:lpstr>Criteria 4 Continuous Process Improvement</vt:lpstr>
      <vt:lpstr>Continuous Improvement</vt:lpstr>
      <vt:lpstr>Problem – Solving Method</vt:lpstr>
      <vt:lpstr>Identify the opportunity (for improvement)</vt:lpstr>
      <vt:lpstr>Pareto Diagram Example</vt:lpstr>
      <vt:lpstr>Analyze the current process</vt:lpstr>
      <vt:lpstr>Process Flow Chart – Ink filling process</vt:lpstr>
      <vt:lpstr>Analyze the current process</vt:lpstr>
      <vt:lpstr>PowerPoint Presentation</vt:lpstr>
      <vt:lpstr>Affinity diagram Example</vt:lpstr>
      <vt:lpstr>Develop the optimal solution(s)</vt:lpstr>
      <vt:lpstr>PowerPoint Presentation</vt:lpstr>
      <vt:lpstr>Effects of Improvement</vt:lpstr>
      <vt:lpstr>PowerPoint Presentation</vt:lpstr>
      <vt:lpstr>Criteria 5 Supplier Partnership</vt:lpstr>
      <vt:lpstr>Criteria 5 Supplier Partnership</vt:lpstr>
      <vt:lpstr>Criteria 6 Performance Measures</vt:lpstr>
      <vt:lpstr>Performance Measures </vt:lpstr>
      <vt:lpstr>Quality Gurus</vt:lpstr>
      <vt:lpstr>Shewhart</vt:lpstr>
      <vt:lpstr>Ronald Fisher</vt:lpstr>
      <vt:lpstr>Deming</vt:lpstr>
      <vt:lpstr>W Edwards Deming (1900-1993) the key to quality: reducing variation</vt:lpstr>
      <vt:lpstr>W Edwards Deming</vt:lpstr>
      <vt:lpstr>W Edwards Deming</vt:lpstr>
      <vt:lpstr>W Edwards Deming fourteen points</vt:lpstr>
      <vt:lpstr>W Edwards Deming fourteen points</vt:lpstr>
      <vt:lpstr>W Edwards Deming fourteen points</vt:lpstr>
      <vt:lpstr>Joseph Juran (1904-2008)</vt:lpstr>
      <vt:lpstr>Joseph Juran</vt:lpstr>
      <vt:lpstr>Joseph Juran</vt:lpstr>
      <vt:lpstr>Philip Crosby (1926-2001) conformance to requirements</vt:lpstr>
      <vt:lpstr>Philip Crosby Four absolutes of quality management</vt:lpstr>
      <vt:lpstr>Philip Crosby</vt:lpstr>
      <vt:lpstr>Philip Crosby</vt:lpstr>
      <vt:lpstr>Four Absolutes of Quality Management (Crosby, 1979)</vt:lpstr>
      <vt:lpstr>Feigenbaum</vt:lpstr>
      <vt:lpstr>Ishikawa</vt:lpstr>
      <vt:lpstr>Kaoru Ishikawa (1915-1989) Pareto and cause-and-effect diagrams</vt:lpstr>
      <vt:lpstr>Kaoru Ishikawa</vt:lpstr>
      <vt:lpstr>Kaoru Ishikawa (points 1-7 of 15)</vt:lpstr>
      <vt:lpstr>Kaoru Ishikawa (points 8-15 of 15)</vt:lpstr>
      <vt:lpstr>Taguchi</vt:lpstr>
      <vt:lpstr>Yoshio Kondo (b.1924) motivation of employees is important</vt:lpstr>
      <vt:lpstr>Yoshio Kondo</vt:lpstr>
      <vt:lpstr>Yoshio Kondo</vt:lpstr>
      <vt:lpstr>Yoshio Kondo</vt:lpstr>
      <vt:lpstr>Taiichi Ohno (1912-1990)</vt:lpstr>
      <vt:lpstr>Ohno: seven forms of waste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Lenovo</cp:lastModifiedBy>
  <cp:revision>13</cp:revision>
  <dcterms:created xsi:type="dcterms:W3CDTF">2022-03-28T05:06:35Z</dcterms:created>
  <dcterms:modified xsi:type="dcterms:W3CDTF">2022-10-19T05:08:05Z</dcterms:modified>
</cp:coreProperties>
</file>