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8E276-FD74-475F-9AB4-1F9F58ACCC8E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391F-A6B7-4D9A-ACC6-DB952D92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2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2F9ED3-DE13-4628-9069-AA013214D458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5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0DD8E0-0454-4A22-8131-7DB7D35E577B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74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9CFCF6-2D15-42FA-9B1E-8DD8FBFB5EED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5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FFE1420-1666-4750-AAF5-00BD307972AF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3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DF1680-43EC-41CC-8B49-6E767CB5B1E0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9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F200FA-91FB-48B4-ACCA-F8AF955E72B8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0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F4C9B6F-67C9-44D5-AE46-104973D6329F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2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661609D-1775-4A79-B21C-43C94CB5900C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8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2ABE12D-CEC7-44CA-818E-C5BA3150075F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90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D14E61D-C156-40BC-AC35-B407E8FD5C29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2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11827C1-50D1-42A4-B7A9-CDE3C88B12CA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3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0344172-8601-452E-BEA3-035372F592D0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18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BC89C0-36DF-44E3-8F2A-531D49D0ABE3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8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Wiley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2010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FEDC6-D221-4513-AD03-2F784AB6BF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Wiley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Wiley 2010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2C40F-8848-4DC3-9386-4FEB4135C6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87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92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B8F5-DD71-4EDB-8A8A-11FDB844E1B1}" type="datetimeFigureOut">
              <a:rPr lang="en-US" smtClean="0"/>
              <a:t>18/04/2022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1A44-6B11-452E-BFE2-A58F31CBB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3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TQM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TQM FRAMEWORK </a:t>
            </a:r>
          </a:p>
          <a:p>
            <a:r>
              <a:rPr lang="en-US" dirty="0" smtClean="0"/>
              <a:t>Definition of Quality, Dimensions of quality, Obstacles in implementing TQM, Benefits of TQM.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CF7BF5-9E3D-480C-B07B-385D163878A0}" type="slidenum">
              <a:rPr lang="en-US"/>
              <a:pPr/>
              <a:t>10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TQM Philosophy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2017714"/>
            <a:ext cx="7961313" cy="4230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2286001" y="2017714"/>
            <a:ext cx="7961313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>
                <a:solidFill>
                  <a:schemeClr val="folHlink"/>
                </a:solidFill>
              </a:rPr>
              <a:t>TQM Focuses on identifying quality problem root causes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>
                <a:solidFill>
                  <a:schemeClr val="folHlink"/>
                </a:solidFill>
              </a:rPr>
              <a:t>Encompasses the entire organization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>
                <a:solidFill>
                  <a:schemeClr val="folHlink"/>
                </a:solidFill>
              </a:rPr>
              <a:t>Involves the technical as well as people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>
                <a:solidFill>
                  <a:schemeClr val="folHlink"/>
                </a:solidFill>
              </a:rPr>
              <a:t>Relies on seven basic concepts of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Customer focus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Continuous improvement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Employee empowerment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Use of quality tools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Product design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Process management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400"/>
              <a:t>Managing supplier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C4E886-5257-4D53-AF9D-122B0A1F2989}" type="slidenum">
              <a:rPr lang="en-US"/>
              <a:pPr/>
              <a:t>11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TQM Philosophy - concepts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961312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Focus on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Identify and meet customer needs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Stay tuned to changing needs, e.g. fashion styles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Continuous Improvement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Continuous learning and problem solving, e.g. Kaizen, 6 sigma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olidFill>
                  <a:schemeClr val="bg2"/>
                </a:solidFill>
              </a:rPr>
              <a:t>Plan-D-Study-Act (PDSA)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Benchmarking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Employee Empowerment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Empower all employees; external and internal customers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C759F7-1352-4F96-A497-610728CC7FF4}" type="slidenum">
              <a:rPr lang="en-US"/>
              <a:pPr/>
              <a:t>12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TQM Philosophy– Concepts con’t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4"/>
            <a:ext cx="7772400" cy="4459287"/>
          </a:xfrm>
        </p:spPr>
        <p:txBody>
          <a:bodyPr/>
          <a:lstStyle/>
          <a:p>
            <a:pPr lvl="1" eaLnBrk="1" hangingPunct="1"/>
            <a:r>
              <a:rPr lang="en-US" smtClean="0">
                <a:solidFill>
                  <a:schemeClr val="folHlink"/>
                </a:solidFill>
              </a:rPr>
              <a:t>Team Approach</a:t>
            </a:r>
          </a:p>
          <a:p>
            <a:pPr lvl="2" eaLnBrk="1" hangingPunct="1"/>
            <a:r>
              <a:rPr lang="en-US" smtClean="0"/>
              <a:t>Teams formed around processes – 8 to 10 people</a:t>
            </a:r>
          </a:p>
          <a:p>
            <a:pPr lvl="2" eaLnBrk="1" hangingPunct="1"/>
            <a:r>
              <a:rPr lang="en-US" smtClean="0"/>
              <a:t>Meet weekly to analyze and solve problems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Use of</a:t>
            </a:r>
            <a:r>
              <a:rPr lang="en-US" sz="3600">
                <a:solidFill>
                  <a:schemeClr val="folHlink"/>
                </a:solidFill>
              </a:rPr>
              <a:t> Quality Tools</a:t>
            </a:r>
          </a:p>
          <a:p>
            <a:pPr lvl="1" eaLnBrk="1" hangingPunct="1"/>
            <a:r>
              <a:rPr lang="en-US" smtClean="0"/>
              <a:t>Ongoing training on analysis, assessment, and correction, &amp; implementation tools</a:t>
            </a:r>
          </a:p>
          <a:p>
            <a:pPr lvl="1" eaLnBrk="1" hangingPunct="1"/>
            <a:r>
              <a:rPr lang="en-US" smtClean="0"/>
              <a:t>Studying practices at “best in class” companies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5E06DF-1922-49BB-9B50-53A5585497CD}" type="slidenum">
              <a:rPr lang="en-US"/>
              <a:pPr/>
              <a:t>13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Ways of Improving Quality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folHlink"/>
                </a:solidFill>
              </a:rPr>
              <a:t>Plan-Do-Study-Act Cycle (PDSA)</a:t>
            </a:r>
          </a:p>
          <a:p>
            <a:pPr lvl="1" eaLnBrk="1" hangingPunct="1"/>
            <a:r>
              <a:rPr lang="en-US"/>
              <a:t>Also called the </a:t>
            </a:r>
            <a:r>
              <a:rPr lang="en-US" u="sng"/>
              <a:t>Deming Wheel</a:t>
            </a:r>
            <a:r>
              <a:rPr lang="en-US"/>
              <a:t> after originator</a:t>
            </a:r>
          </a:p>
          <a:p>
            <a:pPr lvl="1" eaLnBrk="1" hangingPunct="1"/>
            <a:r>
              <a:rPr lang="en-US"/>
              <a:t>Circular, never ending problem solving process</a:t>
            </a:r>
          </a:p>
          <a:p>
            <a:pPr eaLnBrk="1" hangingPunct="1"/>
            <a:r>
              <a:rPr lang="en-US">
                <a:solidFill>
                  <a:schemeClr val="folHlink"/>
                </a:solidFill>
              </a:rPr>
              <a:t>Seven Tools of Quality Control</a:t>
            </a:r>
          </a:p>
          <a:p>
            <a:pPr lvl="1" eaLnBrk="1" hangingPunct="1"/>
            <a:r>
              <a:rPr lang="en-US"/>
              <a:t>Tools typically taught to problem solving teams</a:t>
            </a:r>
          </a:p>
          <a:p>
            <a:pPr eaLnBrk="1" hangingPunct="1"/>
            <a:r>
              <a:rPr lang="en-US">
                <a:solidFill>
                  <a:schemeClr val="folHlink"/>
                </a:solidFill>
              </a:rPr>
              <a:t>Quality Function Deployment</a:t>
            </a:r>
          </a:p>
          <a:p>
            <a:pPr lvl="1" eaLnBrk="1" hangingPunct="1"/>
            <a:r>
              <a:rPr lang="en-US"/>
              <a:t>Used to translate customer preferences to design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6961E2-1729-4DB1-9EAF-1E812B7F1D62}" type="slidenum">
              <a:rPr lang="en-US"/>
              <a:pPr/>
              <a:t>14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PDSA Details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828800"/>
            <a:ext cx="8116888" cy="4840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Evaluate current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Collect procedures, data, identify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Develop an improvement plan, performance objectives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Do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Implement the plan – trial basis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Study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Collect data and evaluate against objectives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Communicate the results from trial</a:t>
            </a:r>
          </a:p>
          <a:p>
            <a:pPr lvl="1" eaLnBrk="1" hangingPunct="1">
              <a:lnSpc>
                <a:spcPct val="80000"/>
              </a:lnSpc>
            </a:pPr>
            <a:r>
              <a:rPr lang="en-US"/>
              <a:t>If successful, implement new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5635A4-232F-4F98-90E4-7DBCE31F8CC5}" type="slidenum">
              <a:rPr lang="en-US"/>
              <a:pPr/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PDSA con’t</a:t>
            </a:r>
            <a:endParaRPr lang="en-US" sz="200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72400" cy="1182687"/>
          </a:xfrm>
        </p:spPr>
        <p:txBody>
          <a:bodyPr/>
          <a:lstStyle/>
          <a:p>
            <a:pPr eaLnBrk="1" hangingPunct="1"/>
            <a:r>
              <a:rPr lang="en-US"/>
              <a:t>Cycle is repeated </a:t>
            </a:r>
          </a:p>
          <a:p>
            <a:pPr lvl="1" eaLnBrk="1" hangingPunct="1"/>
            <a:r>
              <a:rPr lang="en-US"/>
              <a:t>After act phase, start planning and repeat process</a:t>
            </a:r>
          </a:p>
        </p:txBody>
      </p:sp>
      <p:pic>
        <p:nvPicPr>
          <p:cNvPr id="25606" name="Picture 12" descr="w0038-n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200401"/>
            <a:ext cx="6629400" cy="29321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52059A-6380-4944-AD47-FA4544869D14}" type="slidenum">
              <a:rPr lang="en-US"/>
              <a:pPr/>
              <a:t>16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TQM Within OM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TQM is broad sweeping organizational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TQM impacts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Marketing – providing key inputs of customer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Finance – evaluating and monitoring financial impact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Accounting – provides exact costing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Engineering – translate customer requirements into specific engineering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Purchasing – acquiring materials to support product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Human Resources – hire employees with skills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Information systems – increased need for accessible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351088" y="1241425"/>
            <a:ext cx="370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b="1"/>
              <a:t>“Costs” of Quality</a:t>
            </a:r>
            <a:endParaRPr lang="de-DE" b="1"/>
          </a:p>
        </p:txBody>
      </p:sp>
      <p:graphicFrame>
        <p:nvGraphicFramePr>
          <p:cNvPr id="1674243" name="Group 3"/>
          <p:cNvGraphicFramePr>
            <a:graphicFrameLocks noGrp="1"/>
          </p:cNvGraphicFramePr>
          <p:nvPr>
            <p:ph/>
          </p:nvPr>
        </p:nvGraphicFramePr>
        <p:xfrm>
          <a:off x="2424114" y="2060576"/>
          <a:ext cx="7775575" cy="4321176"/>
        </p:xfrm>
        <a:graphic>
          <a:graphicData uri="http://schemas.openxmlformats.org/drawingml/2006/table">
            <a:tbl>
              <a:tblPr/>
              <a:tblGrid>
                <a:gridCol w="1365250"/>
                <a:gridCol w="2960687"/>
                <a:gridCol w="3449638"/>
              </a:tblGrid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Prevention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 associated with preventing defects.</a:t>
                      </a: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Training, early reviews, quality planning, tools, process improvement initiatives.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1027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Appraisal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 associated with analyzing and testing the product to ensure it conforms to specifications.</a:t>
                      </a: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Inspections, testing, audits, quality control.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808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Failure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 associated with fixing defects found prior to release.</a:t>
                      </a: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Repair, retesting, updating documentation.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1028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Failure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Costs associated with fixing defects found after release.</a:t>
                      </a: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Technical support, defect reporting and tracking, field updates, loss of future sales.</a:t>
                      </a:r>
                      <a:endParaRPr kumimoji="0" lang="de-DE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351088" y="1241425"/>
            <a:ext cx="370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b="1"/>
              <a:t>“Costs” of Quality</a:t>
            </a:r>
            <a:endParaRPr lang="de-DE" b="1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524001" y="20441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b-NO" sz="1800"/>
          </a:p>
        </p:txBody>
      </p:sp>
      <p:pic>
        <p:nvPicPr>
          <p:cNvPr id="54276" name="Picture 4" descr="msoEF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t="18307" r="3506" b="17114"/>
          <a:stretch>
            <a:fillRect/>
          </a:stretch>
        </p:blipFill>
        <p:spPr bwMode="auto">
          <a:xfrm>
            <a:off x="2495551" y="2903539"/>
            <a:ext cx="7561263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363789" y="1863726"/>
            <a:ext cx="7908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2400">
                <a:solidFill>
                  <a:srgbClr val="F8716A"/>
                </a:solidFill>
              </a:rPr>
              <a:t>Quality Cost Management</a:t>
            </a:r>
            <a:r>
              <a:rPr lang="de-DE" sz="2400"/>
              <a:t> shows how increased Prevention Costs reduce the Total Quality Costs.</a:t>
            </a:r>
            <a:r>
              <a:rPr lang="de-DE" sz="240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2330450" y="1854151"/>
            <a:ext cx="7797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sz="2400"/>
              <a:t>The equation “Cost of Quality“ (COQ) allows to quantify the impact of POOR quality. It is used as a monitoring tool to track costs for inspection, internal errors, external errors, and prevention. As the prevention efforts are increased, the costs for inspection, internal failures and external failures drop.</a:t>
            </a:r>
            <a:r>
              <a:rPr lang="de-DE" sz="1800"/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351088" y="1241425"/>
            <a:ext cx="3700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b="1"/>
              <a:t>“Costs” of Quality</a:t>
            </a:r>
            <a:endParaRPr lang="de-DE" b="1"/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30" b="73799"/>
          <a:stretch>
            <a:fillRect/>
          </a:stretch>
        </p:blipFill>
        <p:spPr>
          <a:xfrm>
            <a:off x="2436813" y="4321176"/>
            <a:ext cx="3313112" cy="1916113"/>
          </a:xfrm>
          <a:noFill/>
        </p:spPr>
      </p:pic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6169025" y="4221164"/>
            <a:ext cx="3240088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1800"/>
              <a:t>E: External Failure Costs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1800"/>
              <a:t>I: Internal Failure Costs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1800"/>
              <a:t>A: Appraisal Costs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1800"/>
              <a:t>P: Prevention Costs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sz="1800"/>
              <a:t>S: Sales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471" y="2027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TQM FRAMEWORK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313" y="202755"/>
            <a:ext cx="9075111" cy="68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1875"/>
            <a:ext cx="10515600" cy="1325563"/>
          </a:xfrm>
        </p:spPr>
        <p:txBody>
          <a:bodyPr/>
          <a:lstStyle/>
          <a:p>
            <a:r>
              <a:rPr lang="en-US" dirty="0" smtClean="0"/>
              <a:t>Defining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16122"/>
            <a:ext cx="8948738" cy="51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08E0F0-910D-4163-80B4-840179B4F6C7}" type="slidenum">
              <a:rPr lang="en-US"/>
              <a:pPr/>
              <a:t>4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Quality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 of quality is dependent on the people defining it</a:t>
            </a:r>
          </a:p>
          <a:p>
            <a:pPr eaLnBrk="1" hangingPunct="1"/>
            <a:r>
              <a:rPr lang="en-US" smtClean="0"/>
              <a:t>There is no single, universal definition of quality</a:t>
            </a:r>
          </a:p>
          <a:p>
            <a:pPr eaLnBrk="1" hangingPunct="1"/>
            <a:r>
              <a:rPr lang="en-US" smtClean="0"/>
              <a:t>5 common definitions include: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(See 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02995D-7A96-485F-9A46-F3DAD95A5E7F}" type="slidenum">
              <a:rPr lang="en-US"/>
              <a:pPr/>
              <a:t>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Quality – 5 Ways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Conformance to specifications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sz="2000"/>
              <a:t>Does product/service meet targets and tolerances defined by designers?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Fitness for use</a:t>
            </a:r>
            <a:r>
              <a:rPr lang="en-US" sz="2400"/>
              <a:t> 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sz="2000"/>
              <a:t>Evaluates performance for intended use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Value for price paid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sz="2000"/>
              <a:t>Evaluation of usefulness vs. price paid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Support services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sz="2000"/>
              <a:t>Quality of support after sale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Psychological</a:t>
            </a:r>
          </a:p>
          <a:p>
            <a:pPr marL="990600" lvl="1" indent="-533400">
              <a:buFont typeface="Wingdings" panose="05000000000000000000" pitchFamily="2" charset="2"/>
              <a:buChar char="§"/>
            </a:pPr>
            <a:r>
              <a:rPr lang="en-US" sz="2000"/>
              <a:t>Ambiance, prestige, friendly staff</a:t>
            </a:r>
          </a:p>
          <a:p>
            <a:pPr marL="609600" indent="-609600"/>
            <a:endParaRPr lang="en-US" sz="2400"/>
          </a:p>
          <a:p>
            <a:pPr marL="609600" indent="-609600"/>
            <a:endParaRPr lang="en-US" smtClean="0"/>
          </a:p>
          <a:p>
            <a:pPr marL="609600" indent="-60960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5E66B8F-F930-49A9-BB2D-65DA7139AB4F}" type="slidenum">
              <a:rPr lang="en-US"/>
              <a:pPr/>
              <a:t>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Manufacturing Quality vs. Service Quality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Manufacturing quality focuses on tangible product features</a:t>
            </a:r>
          </a:p>
          <a:p>
            <a:pPr lvl="1" eaLnBrk="1" hangingPunct="1"/>
            <a:r>
              <a:rPr lang="en-US"/>
              <a:t>Conformance, performance, reliability, features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Service organizations produce intangible products that must be experienced</a:t>
            </a:r>
          </a:p>
          <a:p>
            <a:pPr lvl="1" eaLnBrk="1" hangingPunct="1"/>
            <a:r>
              <a:rPr lang="en-US"/>
              <a:t>Quality often defined by perceptional factors like courtesy, friendliness, promptness, waiting time, consistency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3EFBBB-3DE9-44D2-A702-97B0633A6166}" type="slidenum">
              <a:rPr lang="en-US"/>
              <a:pPr/>
              <a:t>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Quality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Quality affects all aspects of the organization</a:t>
            </a:r>
          </a:p>
          <a:p>
            <a:pPr eaLnBrk="1" hangingPunct="1"/>
            <a:r>
              <a:rPr lang="en-US"/>
              <a:t>Quality has dramatic cost implications of:</a:t>
            </a:r>
          </a:p>
          <a:p>
            <a:pPr lvl="1" eaLnBrk="1" hangingPunct="1"/>
            <a:r>
              <a:rPr lang="en-US"/>
              <a:t>Quality control costs</a:t>
            </a:r>
          </a:p>
          <a:p>
            <a:pPr lvl="2" eaLnBrk="1" hangingPunct="1"/>
            <a:r>
              <a:rPr lang="en-US"/>
              <a:t>Prevention costs</a:t>
            </a:r>
          </a:p>
          <a:p>
            <a:pPr lvl="2" eaLnBrk="1" hangingPunct="1"/>
            <a:r>
              <a:rPr lang="en-US"/>
              <a:t>Appraisal costs</a:t>
            </a:r>
          </a:p>
          <a:p>
            <a:pPr lvl="1" eaLnBrk="1" hangingPunct="1"/>
            <a:r>
              <a:rPr lang="en-US"/>
              <a:t>Quality failure costs</a:t>
            </a:r>
          </a:p>
          <a:p>
            <a:pPr lvl="2" eaLnBrk="1" hangingPunct="1"/>
            <a:r>
              <a:rPr lang="en-US"/>
              <a:t>Internal failure costs</a:t>
            </a:r>
          </a:p>
          <a:p>
            <a:pPr lvl="2" eaLnBrk="1" hangingPunct="1"/>
            <a:r>
              <a:rPr lang="en-US"/>
              <a:t>External failure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B65B07B-0346-4550-AF04-978C887942BF}" type="slidenum">
              <a:rPr lang="en-US"/>
              <a:pPr/>
              <a:t>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Cost of Quality – 4 Categories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706688" y="4876801"/>
            <a:ext cx="7772400" cy="1255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>
                <a:solidFill>
                  <a:schemeClr val="folHlink"/>
                </a:solidFill>
              </a:rPr>
              <a:t>Early detection/prevention is less costly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(Maybe by a factor of 10)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498726" y="5486401"/>
            <a:ext cx="740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 flipV="1">
            <a:off x="2514600" y="5337176"/>
            <a:ext cx="731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18440" name="Text Box 6"/>
          <p:cNvSpPr txBox="1">
            <a:spLocks noChangeArrowheads="1"/>
          </p:cNvSpPr>
          <p:nvPr/>
        </p:nvSpPr>
        <p:spPr bwMode="auto">
          <a:xfrm>
            <a:off x="2590800" y="5715001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pic>
        <p:nvPicPr>
          <p:cNvPr id="18441" name="Picture 7" descr="w0033-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905000"/>
            <a:ext cx="5867400" cy="2895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© Wiley 2010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1C36A6-C666-4E39-952D-9466145273A4}" type="slidenum">
              <a:rPr lang="en-US"/>
              <a:pPr/>
              <a:t>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TQM – New Focus</a:t>
            </a:r>
          </a:p>
        </p:txBody>
      </p:sp>
      <p:pic>
        <p:nvPicPr>
          <p:cNvPr id="19461" name="Picture 9" descr="w0035-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438400"/>
            <a:ext cx="7772400" cy="304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793</Words>
  <Application>Microsoft Office PowerPoint</Application>
  <PresentationFormat>Widescreen</PresentationFormat>
  <Paragraphs>166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TQM</vt:lpstr>
      <vt:lpstr>TQM FRAMEWORK</vt:lpstr>
      <vt:lpstr>Defining Quality</vt:lpstr>
      <vt:lpstr>Defining Quality</vt:lpstr>
      <vt:lpstr>Defining Quality – 5 Ways</vt:lpstr>
      <vt:lpstr>Manufacturing Quality vs. Service Quality</vt:lpstr>
      <vt:lpstr>Cost of Quality</vt:lpstr>
      <vt:lpstr>Cost of Quality – 4 Categories</vt:lpstr>
      <vt:lpstr>Evolution of TQM – New Focus</vt:lpstr>
      <vt:lpstr>TQM Philosophy</vt:lpstr>
      <vt:lpstr>TQM Philosophy - concepts</vt:lpstr>
      <vt:lpstr>TQM Philosophy– Concepts con’t</vt:lpstr>
      <vt:lpstr>Ways of Improving Quality</vt:lpstr>
      <vt:lpstr>PDSA Details</vt:lpstr>
      <vt:lpstr>PDSA con’t</vt:lpstr>
      <vt:lpstr>TQM Within 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TQM</dc:title>
  <dc:creator>Admin</dc:creator>
  <cp:lastModifiedBy>Admin</cp:lastModifiedBy>
  <cp:revision>6</cp:revision>
  <dcterms:created xsi:type="dcterms:W3CDTF">2022-03-28T05:47:26Z</dcterms:created>
  <dcterms:modified xsi:type="dcterms:W3CDTF">2022-04-18T07:40:47Z</dcterms:modified>
</cp:coreProperties>
</file>