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2" r:id="rId7"/>
    <p:sldId id="263" r:id="rId8"/>
    <p:sldId id="264" r:id="rId9"/>
    <p:sldId id="268" r:id="rId10"/>
    <p:sldId id="266" r:id="rId11"/>
    <p:sldId id="269" r:id="rId12"/>
    <p:sldId id="284" r:id="rId13"/>
    <p:sldId id="285" r:id="rId14"/>
    <p:sldId id="286" r:id="rId15"/>
    <p:sldId id="267" r:id="rId16"/>
    <p:sldId id="270" r:id="rId17"/>
    <p:sldId id="271" r:id="rId18"/>
    <p:sldId id="272" r:id="rId19"/>
    <p:sldId id="292" r:id="rId20"/>
    <p:sldId id="287" r:id="rId21"/>
    <p:sldId id="288" r:id="rId22"/>
    <p:sldId id="289" r:id="rId23"/>
    <p:sldId id="290" r:id="rId24"/>
    <p:sldId id="291" r:id="rId25"/>
    <p:sldId id="273" r:id="rId26"/>
    <p:sldId id="274" r:id="rId27"/>
    <p:sldId id="275" r:id="rId28"/>
    <p:sldId id="293" r:id="rId29"/>
    <p:sldId id="276" r:id="rId30"/>
    <p:sldId id="277" r:id="rId31"/>
    <p:sldId id="278" r:id="rId32"/>
    <p:sldId id="280" r:id="rId33"/>
    <p:sldId id="281" r:id="rId34"/>
    <p:sldId id="282" r:id="rId35"/>
    <p:sldId id="28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579"/>
    <a:srgbClr val="2597FF"/>
    <a:srgbClr val="FF9E1D"/>
    <a:srgbClr val="D68B1C"/>
    <a:srgbClr val="D09622"/>
    <a:srgbClr val="CC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216" y="36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650640"/>
            <a:ext cx="8246070" cy="763525"/>
          </a:xfrm>
          <a:effectLst>
            <a:outerShdw blurRad="63500" dist="38100" dir="2700000" algn="ctr" rotWithShape="0">
              <a:srgbClr val="002060">
                <a:alpha val="68000"/>
              </a:srgbClr>
            </a:outerShdw>
          </a:effectLst>
        </p:spPr>
        <p:txBody>
          <a:bodyPr>
            <a:normAutofit/>
          </a:bodyPr>
          <a:lstStyle>
            <a:lvl1pPr algn="r">
              <a:defRPr sz="34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8965" y="5414165"/>
            <a:ext cx="8246070" cy="610820"/>
          </a:xfrm>
        </p:spPr>
        <p:txBody>
          <a:bodyPr>
            <a:normAutofit/>
          </a:bodyPr>
          <a:lstStyle>
            <a:lvl1pPr marL="0" indent="0" algn="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207360"/>
            <a:ext cx="8229600" cy="4275739"/>
          </a:xfrm>
        </p:spPr>
        <p:txBody>
          <a:bodyPr/>
          <a:lstStyle>
            <a:lvl1pPr>
              <a:defRPr sz="2800">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8719" y="527605"/>
            <a:ext cx="6566314" cy="76352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443835"/>
            <a:ext cx="6566314" cy="4275740"/>
          </a:xfrm>
        </p:spPr>
        <p:txBody>
          <a:bodyPr/>
          <a:lstStyle>
            <a:lvl1pPr>
              <a:defRPr sz="2800">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lumMod val="9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lumMod val="95000"/>
                  </a:schemeClr>
                </a:solidFill>
              </a:defRPr>
            </a:lvl1pPr>
            <a:lvl2pPr>
              <a:defRPr sz="2000">
                <a:solidFill>
                  <a:schemeClr val="bg1">
                    <a:lumMod val="95000"/>
                  </a:schemeClr>
                </a:solidFill>
              </a:defRPr>
            </a:lvl2pPr>
            <a:lvl3pPr>
              <a:defRPr sz="1800">
                <a:solidFill>
                  <a:schemeClr val="bg1">
                    <a:lumMod val="95000"/>
                  </a:schemeClr>
                </a:solidFill>
              </a:defRPr>
            </a:lvl3pPr>
            <a:lvl4pPr>
              <a:defRPr sz="1600">
                <a:solidFill>
                  <a:schemeClr val="bg1">
                    <a:lumMod val="95000"/>
                  </a:schemeClr>
                </a:solidFill>
              </a:defRPr>
            </a:lvl4pPr>
            <a:lvl5pPr>
              <a:defRPr sz="1600">
                <a:solidFill>
                  <a:schemeClr val="bg1">
                    <a:lumMod val="9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lumMod val="9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lumMod val="95000"/>
                  </a:schemeClr>
                </a:solidFill>
              </a:defRPr>
            </a:lvl1pPr>
            <a:lvl2pPr>
              <a:defRPr sz="2000">
                <a:solidFill>
                  <a:schemeClr val="bg1">
                    <a:lumMod val="95000"/>
                  </a:schemeClr>
                </a:solidFill>
              </a:defRPr>
            </a:lvl2pPr>
            <a:lvl3pPr>
              <a:defRPr sz="1800">
                <a:solidFill>
                  <a:schemeClr val="bg1">
                    <a:lumMod val="95000"/>
                  </a:schemeClr>
                </a:solidFill>
              </a:defRPr>
            </a:lvl3pPr>
            <a:lvl4pPr>
              <a:defRPr sz="1600">
                <a:solidFill>
                  <a:schemeClr val="bg1">
                    <a:lumMod val="95000"/>
                  </a:schemeClr>
                </a:solidFill>
              </a:defRPr>
            </a:lvl4pPr>
            <a:lvl5pPr>
              <a:defRPr sz="1600">
                <a:solidFill>
                  <a:schemeClr val="bg1">
                    <a:lumMod val="9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webopedia.com/TERM/S/software.html" TargetMode="External"/><Relationship Id="rId2" Type="http://schemas.openxmlformats.org/officeDocument/2006/relationships/hyperlink" Target="http://www.webopedia.com/TERM/B/business_process.html" TargetMode="Externa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hyperlink" Target="http://www.webopedia.com/TERM/B/back_office.html" TargetMode="External"/><Relationship Id="rId4" Type="http://schemas.openxmlformats.org/officeDocument/2006/relationships/hyperlink" Target="http://www.webopedia.com/TERM/I/integrate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Enterprise Resource Planning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RESOURCE PLANNING</a:t>
            </a:r>
            <a:endParaRPr lang="en-US" dirty="0"/>
          </a:p>
        </p:txBody>
      </p:sp>
      <p:sp>
        <p:nvSpPr>
          <p:cNvPr id="3" name="Content Placeholder 2"/>
          <p:cNvSpPr>
            <a:spLocks noGrp="1"/>
          </p:cNvSpPr>
          <p:nvPr>
            <p:ph idx="1"/>
          </p:nvPr>
        </p:nvSpPr>
        <p:spPr>
          <a:xfrm>
            <a:off x="0" y="2057400"/>
            <a:ext cx="9144000" cy="4648200"/>
          </a:xfrm>
        </p:spPr>
        <p:txBody>
          <a:bodyPr>
            <a:normAutofit/>
          </a:bodyPr>
          <a:lstStyle/>
          <a:p>
            <a:r>
              <a:rPr lang="en-US" dirty="0" smtClean="0"/>
              <a:t>The</a:t>
            </a:r>
            <a:r>
              <a:rPr lang="en-US" b="1" dirty="0" smtClean="0"/>
              <a:t> ERP system definition</a:t>
            </a:r>
            <a:r>
              <a:rPr lang="en-US" dirty="0" smtClean="0"/>
              <a:t>, then, would be a set of software applications that organize, define and standardize the business processes necessary to effectively plan and control an organization. Essentially, ERP applications are a computer model of your business, embodying the products and processes, information flow, procedures, and relationships between functions and activities.</a:t>
            </a:r>
          </a:p>
          <a:p>
            <a:r>
              <a:rPr lang="en-US" i="1" dirty="0" smtClean="0"/>
              <a:t>Example: A software package that provides both payroll and accounting functions could technically be considered an ERP software package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RESOURCE PLANNING</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2362200" y="1823599"/>
            <a:ext cx="6351680" cy="366280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0A19389E-A285-4537-9A03-08F29837C048}" type="slidenum">
              <a:rPr lang="en-US"/>
              <a:pPr/>
              <a:t>12</a:t>
            </a:fld>
            <a:endParaRPr lang="en-US"/>
          </a:p>
        </p:txBody>
      </p:sp>
      <p:sp>
        <p:nvSpPr>
          <p:cNvPr id="71701" name="Rectangle 21"/>
          <p:cNvSpPr>
            <a:spLocks noChangeArrowheads="1"/>
          </p:cNvSpPr>
          <p:nvPr/>
        </p:nvSpPr>
        <p:spPr bwMode="auto">
          <a:xfrm>
            <a:off x="5791200" y="2057400"/>
            <a:ext cx="3124200" cy="3962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700" name="Rectangle 20"/>
          <p:cNvSpPr>
            <a:spLocks noChangeArrowheads="1"/>
          </p:cNvSpPr>
          <p:nvPr/>
        </p:nvSpPr>
        <p:spPr bwMode="auto">
          <a:xfrm>
            <a:off x="5638800" y="2286000"/>
            <a:ext cx="2286000" cy="3352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697" name="Rectangle 17"/>
          <p:cNvSpPr>
            <a:spLocks noChangeArrowheads="1"/>
          </p:cNvSpPr>
          <p:nvPr/>
        </p:nvSpPr>
        <p:spPr bwMode="auto">
          <a:xfrm>
            <a:off x="914400" y="1981200"/>
            <a:ext cx="3048000" cy="3962400"/>
          </a:xfrm>
          <a:prstGeom prst="rect">
            <a:avLst/>
          </a:prstGeom>
          <a:solidFill>
            <a:schemeClr val="bg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71691" name="Rectangle 11"/>
          <p:cNvSpPr>
            <a:spLocks noChangeArrowheads="1"/>
          </p:cNvSpPr>
          <p:nvPr/>
        </p:nvSpPr>
        <p:spPr bwMode="auto">
          <a:xfrm>
            <a:off x="4114800" y="4267200"/>
            <a:ext cx="1524000" cy="1981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b="1">
              <a:latin typeface="Tahoma" pitchFamily="34" charset="0"/>
            </a:endParaRPr>
          </a:p>
          <a:p>
            <a:pPr algn="ctr"/>
            <a:endParaRPr lang="en-US" sz="1400" b="1">
              <a:latin typeface="Tahoma" pitchFamily="34" charset="0"/>
            </a:endParaRPr>
          </a:p>
          <a:p>
            <a:pPr algn="ctr"/>
            <a:endParaRPr lang="en-US" sz="1400" b="1">
              <a:latin typeface="Tahoma" pitchFamily="34" charset="0"/>
            </a:endParaRPr>
          </a:p>
          <a:p>
            <a:pPr algn="ctr"/>
            <a:endParaRPr lang="en-US" sz="1400" b="1">
              <a:latin typeface="Tahoma" pitchFamily="34" charset="0"/>
            </a:endParaRPr>
          </a:p>
          <a:p>
            <a:pPr algn="ctr"/>
            <a:endParaRPr lang="en-US" sz="1400" b="1">
              <a:latin typeface="Tahoma" pitchFamily="34" charset="0"/>
            </a:endParaRPr>
          </a:p>
          <a:p>
            <a:pPr algn="ctr"/>
            <a:r>
              <a:rPr lang="en-US" sz="1400" b="1">
                <a:latin typeface="Tahoma" pitchFamily="34" charset="0"/>
              </a:rPr>
              <a:t>Employees</a:t>
            </a:r>
          </a:p>
        </p:txBody>
      </p:sp>
      <p:sp>
        <p:nvSpPr>
          <p:cNvPr id="71686" name="Rectangle 6"/>
          <p:cNvSpPr>
            <a:spLocks noChangeArrowheads="1"/>
          </p:cNvSpPr>
          <p:nvPr/>
        </p:nvSpPr>
        <p:spPr bwMode="auto">
          <a:xfrm>
            <a:off x="4114800" y="1828800"/>
            <a:ext cx="1524000" cy="1600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b="1">
                <a:latin typeface="Tahoma" pitchFamily="34" charset="0"/>
              </a:rPr>
              <a:t>Managers and</a:t>
            </a:r>
          </a:p>
          <a:p>
            <a:pPr algn="ctr"/>
            <a:r>
              <a:rPr lang="en-US" sz="1400" b="1">
                <a:latin typeface="Tahoma" pitchFamily="34" charset="0"/>
              </a:rPr>
              <a:t>Stakeholders</a:t>
            </a:r>
          </a:p>
          <a:p>
            <a:pPr algn="ctr"/>
            <a:endParaRPr lang="en-US" sz="1400" b="1">
              <a:latin typeface="Tahoma" pitchFamily="34" charset="0"/>
            </a:endParaRPr>
          </a:p>
          <a:p>
            <a:pPr algn="ctr"/>
            <a:endParaRPr lang="en-US" sz="1400" b="1">
              <a:latin typeface="Tahoma" pitchFamily="34" charset="0"/>
            </a:endParaRPr>
          </a:p>
          <a:p>
            <a:pPr algn="ctr"/>
            <a:endParaRPr lang="en-US" sz="1400" b="1">
              <a:latin typeface="Tahoma" pitchFamily="34" charset="0"/>
            </a:endParaRPr>
          </a:p>
        </p:txBody>
      </p:sp>
      <p:sp>
        <p:nvSpPr>
          <p:cNvPr id="71682" name="Rectangle 2"/>
          <p:cNvSpPr>
            <a:spLocks noGrp="1" noChangeArrowheads="1"/>
          </p:cNvSpPr>
          <p:nvPr>
            <p:ph type="title"/>
          </p:nvPr>
        </p:nvSpPr>
        <p:spPr>
          <a:xfrm>
            <a:off x="1839913" y="457200"/>
            <a:ext cx="7304087" cy="1143000"/>
          </a:xfrm>
        </p:spPr>
        <p:txBody>
          <a:bodyPr/>
          <a:lstStyle/>
          <a:p>
            <a:r>
              <a:rPr lang="en-US" b="1" dirty="0">
                <a:solidFill>
                  <a:srgbClr val="FFFF00"/>
                </a:solidFill>
              </a:rPr>
              <a:t>How Do ERP Systems Work?</a:t>
            </a:r>
            <a:endParaRPr lang="en-US" dirty="0">
              <a:solidFill>
                <a:srgbClr val="FFFF00"/>
              </a:solidFill>
            </a:endParaRPr>
          </a:p>
        </p:txBody>
      </p:sp>
      <p:sp>
        <p:nvSpPr>
          <p:cNvPr id="71683" name="Rectangle 3"/>
          <p:cNvSpPr>
            <a:spLocks noChangeArrowheads="1"/>
          </p:cNvSpPr>
          <p:nvPr/>
        </p:nvSpPr>
        <p:spPr bwMode="auto">
          <a:xfrm>
            <a:off x="4267200" y="3505200"/>
            <a:ext cx="1219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b="1">
                <a:latin typeface="Tahoma" pitchFamily="34" charset="0"/>
              </a:rPr>
              <a:t>Central</a:t>
            </a:r>
          </a:p>
          <a:p>
            <a:pPr algn="ctr"/>
            <a:r>
              <a:rPr lang="en-US" sz="1400" b="1">
                <a:latin typeface="Tahoma" pitchFamily="34" charset="0"/>
              </a:rPr>
              <a:t>Database</a:t>
            </a:r>
          </a:p>
        </p:txBody>
      </p:sp>
      <p:sp>
        <p:nvSpPr>
          <p:cNvPr id="71685" name="Rectangle 5"/>
          <p:cNvSpPr>
            <a:spLocks noChangeArrowheads="1"/>
          </p:cNvSpPr>
          <p:nvPr/>
        </p:nvSpPr>
        <p:spPr bwMode="auto">
          <a:xfrm>
            <a:off x="4267200" y="2743200"/>
            <a:ext cx="1219200" cy="609600"/>
          </a:xfrm>
          <a:prstGeom prst="rect">
            <a:avLst/>
          </a:prstGeom>
          <a:solidFill>
            <a:srgbClr val="008000"/>
          </a:solidFill>
          <a:ln w="9525">
            <a:solidFill>
              <a:schemeClr val="tx1"/>
            </a:solidFill>
            <a:miter lim="800000"/>
            <a:headEnd/>
            <a:tailEnd/>
          </a:ln>
          <a:effectLst/>
        </p:spPr>
        <p:txBody>
          <a:bodyPr wrap="none" anchor="ctr"/>
          <a:lstStyle/>
          <a:p>
            <a:pPr algn="ctr"/>
            <a:r>
              <a:rPr lang="en-US" sz="1400" b="1">
                <a:latin typeface="Tahoma" pitchFamily="34" charset="0"/>
              </a:rPr>
              <a:t>Reporting</a:t>
            </a:r>
          </a:p>
          <a:p>
            <a:pPr algn="ctr"/>
            <a:r>
              <a:rPr lang="en-US" sz="1400" b="1">
                <a:latin typeface="Tahoma" pitchFamily="34" charset="0"/>
              </a:rPr>
              <a:t>Applications</a:t>
            </a:r>
          </a:p>
        </p:txBody>
      </p:sp>
      <p:sp>
        <p:nvSpPr>
          <p:cNvPr id="71688" name="Rectangle 8"/>
          <p:cNvSpPr>
            <a:spLocks noChangeArrowheads="1"/>
          </p:cNvSpPr>
          <p:nvPr/>
        </p:nvSpPr>
        <p:spPr bwMode="auto">
          <a:xfrm>
            <a:off x="4267200" y="4419600"/>
            <a:ext cx="1219200" cy="914400"/>
          </a:xfrm>
          <a:prstGeom prst="rect">
            <a:avLst/>
          </a:prstGeom>
          <a:solidFill>
            <a:srgbClr val="008000"/>
          </a:solidFill>
          <a:ln w="9525">
            <a:solidFill>
              <a:schemeClr val="tx1"/>
            </a:solidFill>
            <a:miter lim="800000"/>
            <a:headEnd/>
            <a:tailEnd/>
          </a:ln>
          <a:effectLst/>
        </p:spPr>
        <p:txBody>
          <a:bodyPr wrap="none" anchor="ctr"/>
          <a:lstStyle/>
          <a:p>
            <a:pPr algn="ctr"/>
            <a:r>
              <a:rPr lang="en-US" sz="1200" b="1">
                <a:latin typeface="Tahoma" pitchFamily="34" charset="0"/>
              </a:rPr>
              <a:t>Human</a:t>
            </a:r>
          </a:p>
          <a:p>
            <a:pPr algn="ctr"/>
            <a:r>
              <a:rPr lang="en-US" sz="1200" b="1">
                <a:latin typeface="Tahoma" pitchFamily="34" charset="0"/>
              </a:rPr>
              <a:t>Resource</a:t>
            </a:r>
          </a:p>
          <a:p>
            <a:pPr algn="ctr"/>
            <a:r>
              <a:rPr lang="en-US" sz="1200" b="1">
                <a:latin typeface="Tahoma" pitchFamily="34" charset="0"/>
              </a:rPr>
              <a:t>Management</a:t>
            </a:r>
          </a:p>
          <a:p>
            <a:pPr algn="ctr"/>
            <a:r>
              <a:rPr lang="en-US" sz="1200" b="1">
                <a:latin typeface="Tahoma" pitchFamily="34" charset="0"/>
              </a:rPr>
              <a:t>Applications</a:t>
            </a:r>
          </a:p>
        </p:txBody>
      </p:sp>
      <p:sp>
        <p:nvSpPr>
          <p:cNvPr id="71692" name="Rectangle 12"/>
          <p:cNvSpPr>
            <a:spLocks noChangeArrowheads="1"/>
          </p:cNvSpPr>
          <p:nvPr/>
        </p:nvSpPr>
        <p:spPr bwMode="auto">
          <a:xfrm>
            <a:off x="5791200" y="2362200"/>
            <a:ext cx="1219200" cy="914400"/>
          </a:xfrm>
          <a:prstGeom prst="rect">
            <a:avLst/>
          </a:prstGeom>
          <a:solidFill>
            <a:srgbClr val="008000"/>
          </a:solidFill>
          <a:ln w="9525">
            <a:solidFill>
              <a:schemeClr val="tx1"/>
            </a:solidFill>
            <a:miter lim="800000"/>
            <a:headEnd/>
            <a:tailEnd/>
          </a:ln>
          <a:effectLst/>
        </p:spPr>
        <p:txBody>
          <a:bodyPr wrap="none" anchor="ctr"/>
          <a:lstStyle/>
          <a:p>
            <a:pPr algn="ctr"/>
            <a:r>
              <a:rPr lang="en-US" sz="1200" b="1">
                <a:latin typeface="Tahoma" pitchFamily="34" charset="0"/>
              </a:rPr>
              <a:t>Financial</a:t>
            </a:r>
          </a:p>
          <a:p>
            <a:pPr algn="ctr"/>
            <a:r>
              <a:rPr lang="en-US" sz="1200" b="1">
                <a:latin typeface="Tahoma" pitchFamily="34" charset="0"/>
              </a:rPr>
              <a:t>Applications</a:t>
            </a:r>
          </a:p>
        </p:txBody>
      </p:sp>
      <p:sp>
        <p:nvSpPr>
          <p:cNvPr id="71693" name="Rectangle 13"/>
          <p:cNvSpPr>
            <a:spLocks noChangeArrowheads="1"/>
          </p:cNvSpPr>
          <p:nvPr/>
        </p:nvSpPr>
        <p:spPr bwMode="auto">
          <a:xfrm>
            <a:off x="5791200" y="3505200"/>
            <a:ext cx="1219200" cy="914400"/>
          </a:xfrm>
          <a:prstGeom prst="rect">
            <a:avLst/>
          </a:prstGeom>
          <a:solidFill>
            <a:srgbClr val="008000"/>
          </a:solidFill>
          <a:ln w="9525">
            <a:solidFill>
              <a:schemeClr val="tx1"/>
            </a:solidFill>
            <a:miter lim="800000"/>
            <a:headEnd/>
            <a:tailEnd/>
          </a:ln>
          <a:effectLst/>
        </p:spPr>
        <p:txBody>
          <a:bodyPr wrap="none" anchor="ctr"/>
          <a:lstStyle/>
          <a:p>
            <a:pPr algn="ctr"/>
            <a:r>
              <a:rPr lang="en-US" sz="1200" b="1">
                <a:latin typeface="Tahoma" pitchFamily="34" charset="0"/>
              </a:rPr>
              <a:t>Manufacturing</a:t>
            </a:r>
          </a:p>
          <a:p>
            <a:pPr algn="ctr"/>
            <a:r>
              <a:rPr lang="en-US" sz="1200" b="1">
                <a:latin typeface="Tahoma" pitchFamily="34" charset="0"/>
              </a:rPr>
              <a:t>Applications</a:t>
            </a:r>
          </a:p>
        </p:txBody>
      </p:sp>
      <p:sp>
        <p:nvSpPr>
          <p:cNvPr id="71694" name="Rectangle 14"/>
          <p:cNvSpPr>
            <a:spLocks noChangeArrowheads="1"/>
          </p:cNvSpPr>
          <p:nvPr/>
        </p:nvSpPr>
        <p:spPr bwMode="auto">
          <a:xfrm>
            <a:off x="5791200" y="4572000"/>
            <a:ext cx="1219200" cy="914400"/>
          </a:xfrm>
          <a:prstGeom prst="rect">
            <a:avLst/>
          </a:prstGeom>
          <a:solidFill>
            <a:srgbClr val="008000"/>
          </a:solidFill>
          <a:ln w="9525">
            <a:solidFill>
              <a:schemeClr val="tx1"/>
            </a:solidFill>
            <a:miter lim="800000"/>
            <a:headEnd/>
            <a:tailEnd/>
          </a:ln>
          <a:effectLst/>
        </p:spPr>
        <p:txBody>
          <a:bodyPr wrap="none" anchor="ctr"/>
          <a:lstStyle/>
          <a:p>
            <a:pPr algn="ctr"/>
            <a:r>
              <a:rPr lang="en-US" sz="1200" b="1">
                <a:latin typeface="Tahoma" pitchFamily="34" charset="0"/>
              </a:rPr>
              <a:t>Inventory</a:t>
            </a:r>
          </a:p>
          <a:p>
            <a:pPr algn="ctr"/>
            <a:r>
              <a:rPr lang="en-US" sz="1200" b="1">
                <a:latin typeface="Tahoma" pitchFamily="34" charset="0"/>
              </a:rPr>
              <a:t>And Supply</a:t>
            </a:r>
          </a:p>
          <a:p>
            <a:pPr algn="ctr"/>
            <a:r>
              <a:rPr lang="en-US" sz="1200" b="1">
                <a:latin typeface="Tahoma" pitchFamily="34" charset="0"/>
              </a:rPr>
              <a:t>Applications</a:t>
            </a:r>
          </a:p>
        </p:txBody>
      </p:sp>
      <p:sp>
        <p:nvSpPr>
          <p:cNvPr id="71695" name="Rectangle 15"/>
          <p:cNvSpPr>
            <a:spLocks noChangeArrowheads="1"/>
          </p:cNvSpPr>
          <p:nvPr/>
        </p:nvSpPr>
        <p:spPr bwMode="auto">
          <a:xfrm>
            <a:off x="2514600" y="2819400"/>
            <a:ext cx="1219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latin typeface="Tahoma" pitchFamily="34" charset="0"/>
              </a:rPr>
              <a:t>Human</a:t>
            </a:r>
          </a:p>
          <a:p>
            <a:pPr algn="ctr"/>
            <a:r>
              <a:rPr lang="en-US" sz="1200" b="1">
                <a:latin typeface="Tahoma" pitchFamily="34" charset="0"/>
              </a:rPr>
              <a:t>Resource</a:t>
            </a:r>
          </a:p>
          <a:p>
            <a:pPr algn="ctr"/>
            <a:r>
              <a:rPr lang="en-US" sz="1200" b="1">
                <a:latin typeface="Tahoma" pitchFamily="34" charset="0"/>
              </a:rPr>
              <a:t>Management</a:t>
            </a:r>
          </a:p>
          <a:p>
            <a:pPr algn="ctr"/>
            <a:r>
              <a:rPr lang="en-US" sz="1200" b="1">
                <a:latin typeface="Tahoma" pitchFamily="34" charset="0"/>
              </a:rPr>
              <a:t>Applications</a:t>
            </a:r>
          </a:p>
        </p:txBody>
      </p:sp>
      <p:sp>
        <p:nvSpPr>
          <p:cNvPr id="71698" name="Rectangle 18"/>
          <p:cNvSpPr>
            <a:spLocks noChangeArrowheads="1"/>
          </p:cNvSpPr>
          <p:nvPr/>
        </p:nvSpPr>
        <p:spPr bwMode="auto">
          <a:xfrm>
            <a:off x="1828800" y="2286000"/>
            <a:ext cx="2286000" cy="3352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696" name="Rectangle 16"/>
          <p:cNvSpPr>
            <a:spLocks noChangeArrowheads="1"/>
          </p:cNvSpPr>
          <p:nvPr/>
        </p:nvSpPr>
        <p:spPr bwMode="auto">
          <a:xfrm>
            <a:off x="2743200" y="4191000"/>
            <a:ext cx="1219200" cy="914400"/>
          </a:xfrm>
          <a:prstGeom prst="rect">
            <a:avLst/>
          </a:prstGeom>
          <a:solidFill>
            <a:srgbClr val="008000"/>
          </a:solidFill>
          <a:ln w="9525">
            <a:solidFill>
              <a:schemeClr val="tx1"/>
            </a:solidFill>
            <a:miter lim="800000"/>
            <a:headEnd/>
            <a:tailEnd/>
          </a:ln>
          <a:effectLst/>
        </p:spPr>
        <p:txBody>
          <a:bodyPr wrap="none" anchor="ctr"/>
          <a:lstStyle/>
          <a:p>
            <a:pPr algn="ctr"/>
            <a:r>
              <a:rPr lang="en-US" sz="1400" b="1">
                <a:latin typeface="Tahoma" pitchFamily="34" charset="0"/>
              </a:rPr>
              <a:t>Service</a:t>
            </a:r>
          </a:p>
          <a:p>
            <a:pPr algn="ctr"/>
            <a:r>
              <a:rPr lang="en-US" sz="1400" b="1">
                <a:latin typeface="Tahoma" pitchFamily="34" charset="0"/>
              </a:rPr>
              <a:t>Applications</a:t>
            </a:r>
          </a:p>
        </p:txBody>
      </p:sp>
      <p:sp>
        <p:nvSpPr>
          <p:cNvPr id="71699" name="Rectangle 19"/>
          <p:cNvSpPr>
            <a:spLocks noChangeArrowheads="1"/>
          </p:cNvSpPr>
          <p:nvPr/>
        </p:nvSpPr>
        <p:spPr bwMode="auto">
          <a:xfrm>
            <a:off x="2743200" y="2819400"/>
            <a:ext cx="1219200" cy="914400"/>
          </a:xfrm>
          <a:prstGeom prst="rect">
            <a:avLst/>
          </a:prstGeom>
          <a:solidFill>
            <a:srgbClr val="008000"/>
          </a:solidFill>
          <a:ln w="9525">
            <a:solidFill>
              <a:schemeClr val="tx1"/>
            </a:solidFill>
            <a:miter lim="800000"/>
            <a:headEnd/>
            <a:tailEnd/>
          </a:ln>
          <a:effectLst/>
        </p:spPr>
        <p:txBody>
          <a:bodyPr wrap="none" anchor="ctr"/>
          <a:lstStyle/>
          <a:p>
            <a:pPr algn="ctr"/>
            <a:r>
              <a:rPr lang="en-US" sz="1400" b="1">
                <a:latin typeface="Tahoma" pitchFamily="34" charset="0"/>
              </a:rPr>
              <a:t>Sales and</a:t>
            </a:r>
          </a:p>
          <a:p>
            <a:pPr algn="ctr"/>
            <a:r>
              <a:rPr lang="en-US" sz="1400" b="1">
                <a:latin typeface="Tahoma" pitchFamily="34" charset="0"/>
              </a:rPr>
              <a:t>Delivery</a:t>
            </a:r>
          </a:p>
          <a:p>
            <a:pPr algn="ctr"/>
            <a:r>
              <a:rPr lang="en-US" sz="1400" b="1">
                <a:latin typeface="Tahoma" pitchFamily="34" charset="0"/>
              </a:rPr>
              <a:t>Applications</a:t>
            </a:r>
          </a:p>
        </p:txBody>
      </p:sp>
      <p:sp>
        <p:nvSpPr>
          <p:cNvPr id="71703" name="Text Box 23"/>
          <p:cNvSpPr txBox="1">
            <a:spLocks noChangeArrowheads="1"/>
          </p:cNvSpPr>
          <p:nvPr/>
        </p:nvSpPr>
        <p:spPr bwMode="auto">
          <a:xfrm>
            <a:off x="1814513" y="3683000"/>
            <a:ext cx="1081087" cy="549275"/>
          </a:xfrm>
          <a:prstGeom prst="rect">
            <a:avLst/>
          </a:prstGeom>
          <a:noFill/>
          <a:ln w="9525">
            <a:noFill/>
            <a:miter lim="800000"/>
            <a:headEnd/>
            <a:tailEnd/>
          </a:ln>
          <a:effectLst/>
        </p:spPr>
        <p:txBody>
          <a:bodyPr wrap="none">
            <a:spAutoFit/>
          </a:bodyPr>
          <a:lstStyle/>
          <a:p>
            <a:r>
              <a:rPr lang="en-US" sz="1000" b="1">
                <a:latin typeface="Tahoma" pitchFamily="34" charset="0"/>
              </a:rPr>
              <a:t>Sales Force</a:t>
            </a:r>
          </a:p>
          <a:p>
            <a:r>
              <a:rPr lang="en-US" sz="1000" b="1">
                <a:latin typeface="Tahoma" pitchFamily="34" charset="0"/>
              </a:rPr>
              <a:t>And Customer</a:t>
            </a:r>
          </a:p>
          <a:p>
            <a:r>
              <a:rPr lang="en-US" sz="1000" b="1">
                <a:latin typeface="Tahoma" pitchFamily="34" charset="0"/>
              </a:rPr>
              <a:t>Service Reps</a:t>
            </a:r>
          </a:p>
        </p:txBody>
      </p:sp>
      <p:sp>
        <p:nvSpPr>
          <p:cNvPr id="71704" name="Text Box 24"/>
          <p:cNvSpPr txBox="1">
            <a:spLocks noChangeArrowheads="1"/>
          </p:cNvSpPr>
          <p:nvPr/>
        </p:nvSpPr>
        <p:spPr bwMode="auto">
          <a:xfrm>
            <a:off x="914400" y="3870325"/>
            <a:ext cx="862013" cy="244475"/>
          </a:xfrm>
          <a:prstGeom prst="rect">
            <a:avLst/>
          </a:prstGeom>
          <a:noFill/>
          <a:ln w="9525">
            <a:noFill/>
            <a:miter lim="800000"/>
            <a:headEnd/>
            <a:tailEnd/>
          </a:ln>
          <a:effectLst/>
        </p:spPr>
        <p:txBody>
          <a:bodyPr wrap="none">
            <a:spAutoFit/>
          </a:bodyPr>
          <a:lstStyle/>
          <a:p>
            <a:r>
              <a:rPr lang="en-US" sz="1000" b="1">
                <a:latin typeface="Tahoma" pitchFamily="34" charset="0"/>
              </a:rPr>
              <a:t>Customers</a:t>
            </a:r>
          </a:p>
        </p:txBody>
      </p:sp>
      <p:sp>
        <p:nvSpPr>
          <p:cNvPr id="71705" name="Text Box 25"/>
          <p:cNvSpPr txBox="1">
            <a:spLocks noChangeArrowheads="1"/>
          </p:cNvSpPr>
          <p:nvPr/>
        </p:nvSpPr>
        <p:spPr bwMode="auto">
          <a:xfrm>
            <a:off x="6948488" y="3810000"/>
            <a:ext cx="1128712" cy="549275"/>
          </a:xfrm>
          <a:prstGeom prst="rect">
            <a:avLst/>
          </a:prstGeom>
          <a:noFill/>
          <a:ln w="9525">
            <a:noFill/>
            <a:miter lim="800000"/>
            <a:headEnd/>
            <a:tailEnd/>
          </a:ln>
          <a:effectLst/>
        </p:spPr>
        <p:txBody>
          <a:bodyPr wrap="none">
            <a:spAutoFit/>
          </a:bodyPr>
          <a:lstStyle/>
          <a:p>
            <a:r>
              <a:rPr lang="en-US" sz="1000" b="1">
                <a:latin typeface="Tahoma" pitchFamily="34" charset="0"/>
              </a:rPr>
              <a:t>Back-office</a:t>
            </a:r>
          </a:p>
          <a:p>
            <a:r>
              <a:rPr lang="en-US" sz="1000" b="1">
                <a:latin typeface="Tahoma" pitchFamily="34" charset="0"/>
              </a:rPr>
              <a:t>Administrators</a:t>
            </a:r>
          </a:p>
          <a:p>
            <a:r>
              <a:rPr lang="en-US" sz="1000" b="1">
                <a:latin typeface="Tahoma" pitchFamily="34" charset="0"/>
              </a:rPr>
              <a:t>And Workers</a:t>
            </a:r>
          </a:p>
        </p:txBody>
      </p:sp>
      <p:sp>
        <p:nvSpPr>
          <p:cNvPr id="71706" name="Text Box 26"/>
          <p:cNvSpPr txBox="1">
            <a:spLocks noChangeArrowheads="1"/>
          </p:cNvSpPr>
          <p:nvPr/>
        </p:nvSpPr>
        <p:spPr bwMode="auto">
          <a:xfrm>
            <a:off x="8077200" y="3962400"/>
            <a:ext cx="777875" cy="244475"/>
          </a:xfrm>
          <a:prstGeom prst="rect">
            <a:avLst/>
          </a:prstGeom>
          <a:noFill/>
          <a:ln w="9525">
            <a:noFill/>
            <a:miter lim="800000"/>
            <a:headEnd/>
            <a:tailEnd/>
          </a:ln>
          <a:effectLst/>
        </p:spPr>
        <p:txBody>
          <a:bodyPr wrap="none">
            <a:spAutoFit/>
          </a:bodyPr>
          <a:lstStyle/>
          <a:p>
            <a:r>
              <a:rPr lang="en-US" sz="1000" b="1">
                <a:latin typeface="Tahoma" pitchFamily="34" charset="0"/>
              </a:rPr>
              <a:t>Suppliers</a:t>
            </a:r>
          </a:p>
        </p:txBody>
      </p:sp>
      <p:sp>
        <p:nvSpPr>
          <p:cNvPr id="71709" name="AutoShape 29"/>
          <p:cNvSpPr>
            <a:spLocks noChangeArrowheads="1"/>
          </p:cNvSpPr>
          <p:nvPr/>
        </p:nvSpPr>
        <p:spPr bwMode="auto">
          <a:xfrm rot="5400000">
            <a:off x="4686300" y="3390900"/>
            <a:ext cx="381000" cy="152400"/>
          </a:xfrm>
          <a:prstGeom prst="leftRightArrow">
            <a:avLst>
              <a:gd name="adj1" fmla="val 27083"/>
              <a:gd name="adj2" fmla="val 40613"/>
            </a:avLst>
          </a:prstGeom>
          <a:solidFill>
            <a:schemeClr val="tx1"/>
          </a:solidFill>
          <a:ln w="9525">
            <a:solidFill>
              <a:schemeClr val="tx1"/>
            </a:solidFill>
            <a:miter lim="800000"/>
            <a:headEnd/>
            <a:tailEnd/>
          </a:ln>
          <a:effectLst/>
        </p:spPr>
        <p:txBody>
          <a:bodyPr rot="10800000" vert="eaVert" wrap="none" anchor="ctr"/>
          <a:lstStyle/>
          <a:p>
            <a:pPr algn="ctr"/>
            <a:endParaRPr lang="en-US">
              <a:latin typeface="Times New Roman" pitchFamily="18" charset="0"/>
            </a:endParaRPr>
          </a:p>
        </p:txBody>
      </p:sp>
      <p:sp>
        <p:nvSpPr>
          <p:cNvPr id="71710" name="AutoShape 30"/>
          <p:cNvSpPr>
            <a:spLocks noChangeArrowheads="1"/>
          </p:cNvSpPr>
          <p:nvPr/>
        </p:nvSpPr>
        <p:spPr bwMode="auto">
          <a:xfrm rot="5400000">
            <a:off x="4686300" y="4229100"/>
            <a:ext cx="381000" cy="152400"/>
          </a:xfrm>
          <a:prstGeom prst="leftRightArrow">
            <a:avLst>
              <a:gd name="adj1" fmla="val 27083"/>
              <a:gd name="adj2" fmla="val 40613"/>
            </a:avLst>
          </a:prstGeom>
          <a:solidFill>
            <a:schemeClr val="tx1"/>
          </a:solidFill>
          <a:ln w="9525">
            <a:solidFill>
              <a:schemeClr val="tx1"/>
            </a:solidFill>
            <a:miter lim="800000"/>
            <a:headEnd/>
            <a:tailEnd/>
          </a:ln>
          <a:effectLst/>
        </p:spPr>
        <p:txBody>
          <a:bodyPr rot="10800000" vert="eaVert" wrap="none" anchor="ctr"/>
          <a:lstStyle/>
          <a:p>
            <a:pPr algn="ctr"/>
            <a:endParaRPr lang="en-US">
              <a:latin typeface="Times New Roman" pitchFamily="18" charset="0"/>
            </a:endParaRPr>
          </a:p>
        </p:txBody>
      </p:sp>
      <p:sp>
        <p:nvSpPr>
          <p:cNvPr id="71712" name="AutoShape 32"/>
          <p:cNvSpPr>
            <a:spLocks noChangeArrowheads="1"/>
          </p:cNvSpPr>
          <p:nvPr/>
        </p:nvSpPr>
        <p:spPr bwMode="auto">
          <a:xfrm rot="9041475">
            <a:off x="3810000" y="4119563"/>
            <a:ext cx="571500" cy="190500"/>
          </a:xfrm>
          <a:prstGeom prst="leftRightArrow">
            <a:avLst>
              <a:gd name="adj1" fmla="val 27083"/>
              <a:gd name="adj2" fmla="val 48736"/>
            </a:avLst>
          </a:prstGeom>
          <a:solidFill>
            <a:schemeClr val="tx1"/>
          </a:solidFill>
          <a:ln w="9525">
            <a:solidFill>
              <a:schemeClr val="tx1"/>
            </a:solidFill>
            <a:miter lim="800000"/>
            <a:headEnd/>
            <a:tailEnd/>
          </a:ln>
          <a:effectLst/>
        </p:spPr>
        <p:txBody>
          <a:bodyPr rot="10800000" wrap="none" anchor="ctr"/>
          <a:lstStyle/>
          <a:p>
            <a:pPr algn="ctr"/>
            <a:endParaRPr lang="en-US">
              <a:latin typeface="Times New Roman" pitchFamily="18" charset="0"/>
            </a:endParaRPr>
          </a:p>
        </p:txBody>
      </p:sp>
      <p:sp>
        <p:nvSpPr>
          <p:cNvPr id="71713" name="AutoShape 33"/>
          <p:cNvSpPr>
            <a:spLocks noChangeArrowheads="1"/>
          </p:cNvSpPr>
          <p:nvPr/>
        </p:nvSpPr>
        <p:spPr bwMode="auto">
          <a:xfrm>
            <a:off x="5334000" y="3771900"/>
            <a:ext cx="533400" cy="190500"/>
          </a:xfrm>
          <a:prstGeom prst="leftRightArrow">
            <a:avLst>
              <a:gd name="adj1" fmla="val 27083"/>
              <a:gd name="adj2" fmla="val 45487"/>
            </a:avLst>
          </a:prstGeom>
          <a:solidFill>
            <a:schemeClr val="tx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71714" name="AutoShape 34"/>
          <p:cNvSpPr>
            <a:spLocks noChangeArrowheads="1"/>
          </p:cNvSpPr>
          <p:nvPr/>
        </p:nvSpPr>
        <p:spPr bwMode="auto">
          <a:xfrm rot="2974549">
            <a:off x="5259388" y="4318000"/>
            <a:ext cx="766762" cy="160338"/>
          </a:xfrm>
          <a:prstGeom prst="leftRightArrow">
            <a:avLst>
              <a:gd name="adj1" fmla="val 27083"/>
              <a:gd name="adj2" fmla="val 77688"/>
            </a:avLst>
          </a:prstGeom>
          <a:solidFill>
            <a:schemeClr val="tx1"/>
          </a:solidFill>
          <a:ln w="9525">
            <a:solidFill>
              <a:schemeClr val="tx1"/>
            </a:solidFill>
            <a:miter lim="800000"/>
            <a:headEnd/>
            <a:tailEnd/>
          </a:ln>
          <a:effectLst/>
        </p:spPr>
        <p:txBody>
          <a:bodyPr rot="10800000" vert="eaVert" wrap="none" anchor="ctr"/>
          <a:lstStyle/>
          <a:p>
            <a:pPr algn="ctr"/>
            <a:endParaRPr lang="en-US">
              <a:latin typeface="Times New Roman" pitchFamily="18" charset="0"/>
            </a:endParaRPr>
          </a:p>
        </p:txBody>
      </p:sp>
      <p:sp>
        <p:nvSpPr>
          <p:cNvPr id="71715" name="AutoShape 35"/>
          <p:cNvSpPr>
            <a:spLocks noChangeArrowheads="1"/>
          </p:cNvSpPr>
          <p:nvPr/>
        </p:nvSpPr>
        <p:spPr bwMode="auto">
          <a:xfrm rot="8569885">
            <a:off x="5356225" y="3344863"/>
            <a:ext cx="647700" cy="152400"/>
          </a:xfrm>
          <a:prstGeom prst="leftRightArrow">
            <a:avLst>
              <a:gd name="adj1" fmla="val 27083"/>
              <a:gd name="adj2" fmla="val 69043"/>
            </a:avLst>
          </a:prstGeom>
          <a:solidFill>
            <a:schemeClr val="tx1"/>
          </a:solidFill>
          <a:ln w="9525">
            <a:solidFill>
              <a:schemeClr val="tx1"/>
            </a:solidFill>
            <a:miter lim="800000"/>
            <a:headEnd/>
            <a:tailEnd/>
          </a:ln>
          <a:effectLst/>
        </p:spPr>
        <p:txBody>
          <a:bodyPr rot="10800000" wrap="none" anchor="ctr"/>
          <a:lstStyle/>
          <a:p>
            <a:pPr algn="ctr"/>
            <a:endParaRPr lang="en-US">
              <a:latin typeface="Times New Roman" pitchFamily="18" charset="0"/>
            </a:endParaRPr>
          </a:p>
        </p:txBody>
      </p:sp>
      <p:sp>
        <p:nvSpPr>
          <p:cNvPr id="71716" name="AutoShape 36"/>
          <p:cNvSpPr>
            <a:spLocks noChangeArrowheads="1"/>
          </p:cNvSpPr>
          <p:nvPr/>
        </p:nvSpPr>
        <p:spPr bwMode="auto">
          <a:xfrm>
            <a:off x="1524000" y="3505200"/>
            <a:ext cx="533400" cy="190500"/>
          </a:xfrm>
          <a:prstGeom prst="leftRightArrow">
            <a:avLst>
              <a:gd name="adj1" fmla="val 27083"/>
              <a:gd name="adj2" fmla="val 45487"/>
            </a:avLst>
          </a:prstGeom>
          <a:solidFill>
            <a:schemeClr val="tx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71717" name="AutoShape 37"/>
          <p:cNvSpPr>
            <a:spLocks noChangeArrowheads="1"/>
          </p:cNvSpPr>
          <p:nvPr/>
        </p:nvSpPr>
        <p:spPr bwMode="auto">
          <a:xfrm>
            <a:off x="7696200" y="3581400"/>
            <a:ext cx="533400" cy="190500"/>
          </a:xfrm>
          <a:prstGeom prst="leftRightArrow">
            <a:avLst>
              <a:gd name="adj1" fmla="val 27083"/>
              <a:gd name="adj2" fmla="val 45487"/>
            </a:avLst>
          </a:prstGeom>
          <a:solidFill>
            <a:schemeClr val="tx1"/>
          </a:solid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71719" name="AutoShape 39"/>
          <p:cNvSpPr>
            <a:spLocks noChangeArrowheads="1"/>
          </p:cNvSpPr>
          <p:nvPr/>
        </p:nvSpPr>
        <p:spPr bwMode="auto">
          <a:xfrm rot="2974549">
            <a:off x="3735387" y="3503613"/>
            <a:ext cx="766763" cy="160338"/>
          </a:xfrm>
          <a:prstGeom prst="leftRightArrow">
            <a:avLst>
              <a:gd name="adj1" fmla="val 27083"/>
              <a:gd name="adj2" fmla="val 77688"/>
            </a:avLst>
          </a:prstGeom>
          <a:solidFill>
            <a:schemeClr val="tx1"/>
          </a:solidFill>
          <a:ln w="9525">
            <a:solidFill>
              <a:schemeClr val="tx1"/>
            </a:solidFill>
            <a:miter lim="800000"/>
            <a:headEnd/>
            <a:tailEnd/>
          </a:ln>
          <a:effectLst/>
        </p:spPr>
        <p:txBody>
          <a:bodyPr rot="10800000" vert="eaVert" wrap="none" anchor="ctr"/>
          <a:lstStyle/>
          <a:p>
            <a:pPr algn="ctr"/>
            <a:endParaRPr lang="en-US">
              <a:latin typeface="Times New Roman"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 name="Slide Number Placeholder 4"/>
          <p:cNvSpPr>
            <a:spLocks noGrp="1"/>
          </p:cNvSpPr>
          <p:nvPr>
            <p:ph type="sldNum" sz="quarter" idx="12"/>
          </p:nvPr>
        </p:nvSpPr>
        <p:spPr/>
        <p:txBody>
          <a:bodyPr/>
          <a:lstStyle/>
          <a:p>
            <a:fld id="{FF302238-2A5F-4A50-84D6-AEFE1DB64B17}" type="slidenum">
              <a:rPr lang="en-US"/>
              <a:pPr/>
              <a:t>13</a:t>
            </a:fld>
            <a:endParaRPr lang="en-US"/>
          </a:p>
        </p:txBody>
      </p:sp>
      <p:sp>
        <p:nvSpPr>
          <p:cNvPr id="95234" name="Rectangle 2"/>
          <p:cNvSpPr>
            <a:spLocks noGrp="1" noChangeArrowheads="1"/>
          </p:cNvSpPr>
          <p:nvPr>
            <p:ph type="title"/>
          </p:nvPr>
        </p:nvSpPr>
        <p:spPr/>
        <p:txBody>
          <a:bodyPr/>
          <a:lstStyle/>
          <a:p>
            <a:r>
              <a:rPr lang="en-US" b="1" dirty="0">
                <a:solidFill>
                  <a:srgbClr val="FFFF00"/>
                </a:solidFill>
              </a:rPr>
              <a:t>An ERP Example: Before ERP</a:t>
            </a:r>
          </a:p>
        </p:txBody>
      </p:sp>
      <p:grpSp>
        <p:nvGrpSpPr>
          <p:cNvPr id="2" name="Group 89"/>
          <p:cNvGrpSpPr>
            <a:grpSpLocks/>
          </p:cNvGrpSpPr>
          <p:nvPr/>
        </p:nvGrpSpPr>
        <p:grpSpPr bwMode="auto">
          <a:xfrm>
            <a:off x="6781800" y="1905000"/>
            <a:ext cx="1004888" cy="1219200"/>
            <a:chOff x="4272" y="1200"/>
            <a:chExt cx="633" cy="768"/>
          </a:xfrm>
        </p:grpSpPr>
        <p:pic>
          <p:nvPicPr>
            <p:cNvPr id="95238" name="Picture 6" descr="customers"/>
            <p:cNvPicPr>
              <a:picLocks noChangeAspect="1" noChangeArrowheads="1"/>
            </p:cNvPicPr>
            <p:nvPr/>
          </p:nvPicPr>
          <p:blipFill>
            <a:blip r:embed="rId4" cstate="print"/>
            <a:srcRect/>
            <a:stretch>
              <a:fillRect/>
            </a:stretch>
          </p:blipFill>
          <p:spPr bwMode="auto">
            <a:xfrm>
              <a:off x="4272" y="1200"/>
              <a:ext cx="624" cy="624"/>
            </a:xfrm>
            <a:prstGeom prst="rect">
              <a:avLst/>
            </a:prstGeom>
            <a:noFill/>
          </p:spPr>
        </p:pic>
        <p:sp>
          <p:nvSpPr>
            <p:cNvPr id="95239" name="Rectangle 7"/>
            <p:cNvSpPr>
              <a:spLocks noChangeArrowheads="1"/>
            </p:cNvSpPr>
            <p:nvPr/>
          </p:nvSpPr>
          <p:spPr bwMode="auto">
            <a:xfrm>
              <a:off x="4272" y="1776"/>
              <a:ext cx="633" cy="192"/>
            </a:xfrm>
            <a:prstGeom prst="rect">
              <a:avLst/>
            </a:prstGeom>
            <a:noFill/>
            <a:ln w="9525">
              <a:noFill/>
              <a:miter lim="800000"/>
              <a:headEnd/>
              <a:tailEnd/>
            </a:ln>
            <a:effectLst/>
          </p:spPr>
          <p:txBody>
            <a:bodyPr wrap="none">
              <a:spAutoFit/>
            </a:bodyPr>
            <a:lstStyle/>
            <a:p>
              <a:r>
                <a:rPr lang="en-US" sz="1400" b="1">
                  <a:latin typeface="Times New Roman" pitchFamily="18" charset="0"/>
                </a:rPr>
                <a:t>Customers</a:t>
              </a:r>
            </a:p>
          </p:txBody>
        </p:sp>
      </p:grpSp>
      <p:grpSp>
        <p:nvGrpSpPr>
          <p:cNvPr id="3" name="Group 88"/>
          <p:cNvGrpSpPr>
            <a:grpSpLocks/>
          </p:cNvGrpSpPr>
          <p:nvPr/>
        </p:nvGrpSpPr>
        <p:grpSpPr bwMode="auto">
          <a:xfrm>
            <a:off x="3276600" y="1676400"/>
            <a:ext cx="2209800" cy="1436688"/>
            <a:chOff x="2064" y="1056"/>
            <a:chExt cx="1392" cy="905"/>
          </a:xfrm>
        </p:grpSpPr>
        <p:pic>
          <p:nvPicPr>
            <p:cNvPr id="95235" name="Picture 3" descr="database"/>
            <p:cNvPicPr>
              <a:picLocks noChangeAspect="1" noChangeArrowheads="1"/>
            </p:cNvPicPr>
            <p:nvPr/>
          </p:nvPicPr>
          <p:blipFill>
            <a:blip r:embed="rId5" cstate="print"/>
            <a:srcRect/>
            <a:stretch>
              <a:fillRect/>
            </a:stretch>
          </p:blipFill>
          <p:spPr bwMode="auto">
            <a:xfrm>
              <a:off x="2829" y="1056"/>
              <a:ext cx="576" cy="576"/>
            </a:xfrm>
            <a:prstGeom prst="rect">
              <a:avLst/>
            </a:prstGeom>
            <a:noFill/>
          </p:spPr>
        </p:pic>
        <p:sp>
          <p:nvSpPr>
            <p:cNvPr id="95236" name="Rectangle 4"/>
            <p:cNvSpPr>
              <a:spLocks noChangeArrowheads="1"/>
            </p:cNvSpPr>
            <p:nvPr/>
          </p:nvSpPr>
          <p:spPr bwMode="auto">
            <a:xfrm>
              <a:off x="2877" y="1615"/>
              <a:ext cx="579" cy="346"/>
            </a:xfrm>
            <a:prstGeom prst="rect">
              <a:avLst/>
            </a:prstGeom>
            <a:noFill/>
            <a:ln w="9525">
              <a:noFill/>
              <a:miter lim="800000"/>
              <a:headEnd/>
              <a:tailEnd/>
            </a:ln>
            <a:effectLst/>
          </p:spPr>
          <p:txBody>
            <a:bodyPr wrap="none">
              <a:spAutoFit/>
            </a:bodyPr>
            <a:lstStyle/>
            <a:p>
              <a:pPr algn="ctr"/>
              <a:r>
                <a:rPr lang="en-US" sz="1000" b="1">
                  <a:latin typeface="Times New Roman" pitchFamily="18" charset="0"/>
                </a:rPr>
                <a:t>Customer</a:t>
              </a:r>
            </a:p>
            <a:p>
              <a:pPr algn="ctr"/>
              <a:r>
                <a:rPr lang="en-US" sz="1000" b="1">
                  <a:latin typeface="Times New Roman" pitchFamily="18" charset="0"/>
                </a:rPr>
                <a:t>Demographic</a:t>
              </a:r>
            </a:p>
            <a:p>
              <a:pPr algn="ctr"/>
              <a:r>
                <a:rPr lang="en-US" sz="1000" b="1">
                  <a:latin typeface="Times New Roman" pitchFamily="18" charset="0"/>
                </a:rPr>
                <a:t>Files</a:t>
              </a:r>
            </a:p>
          </p:txBody>
        </p:sp>
        <p:pic>
          <p:nvPicPr>
            <p:cNvPr id="95237" name="Picture 5" descr="sales1"/>
            <p:cNvPicPr>
              <a:picLocks noChangeAspect="1" noChangeArrowheads="1"/>
            </p:cNvPicPr>
            <p:nvPr/>
          </p:nvPicPr>
          <p:blipFill>
            <a:blip r:embed="rId6" cstate="print"/>
            <a:srcRect/>
            <a:stretch>
              <a:fillRect/>
            </a:stretch>
          </p:blipFill>
          <p:spPr bwMode="auto">
            <a:xfrm>
              <a:off x="2064" y="1248"/>
              <a:ext cx="624" cy="624"/>
            </a:xfrm>
            <a:prstGeom prst="rect">
              <a:avLst/>
            </a:prstGeom>
            <a:noFill/>
          </p:spPr>
        </p:pic>
        <p:sp>
          <p:nvSpPr>
            <p:cNvPr id="95240" name="Rectangle 8"/>
            <p:cNvSpPr>
              <a:spLocks noChangeArrowheads="1"/>
            </p:cNvSpPr>
            <p:nvPr/>
          </p:nvSpPr>
          <p:spPr bwMode="auto">
            <a:xfrm>
              <a:off x="2064" y="1728"/>
              <a:ext cx="645" cy="192"/>
            </a:xfrm>
            <a:prstGeom prst="rect">
              <a:avLst/>
            </a:prstGeom>
            <a:noFill/>
            <a:ln w="9525">
              <a:noFill/>
              <a:miter lim="800000"/>
              <a:headEnd/>
              <a:tailEnd/>
            </a:ln>
            <a:effectLst/>
          </p:spPr>
          <p:txBody>
            <a:bodyPr wrap="none">
              <a:spAutoFit/>
            </a:bodyPr>
            <a:lstStyle/>
            <a:p>
              <a:r>
                <a:rPr lang="en-US" sz="1400" b="1">
                  <a:latin typeface="Times New Roman" pitchFamily="18" charset="0"/>
                </a:rPr>
                <a:t>Sales Dept.</a:t>
              </a:r>
            </a:p>
          </p:txBody>
        </p:sp>
      </p:grpSp>
      <p:grpSp>
        <p:nvGrpSpPr>
          <p:cNvPr id="4" name="Group 93"/>
          <p:cNvGrpSpPr>
            <a:grpSpLocks/>
          </p:cNvGrpSpPr>
          <p:nvPr/>
        </p:nvGrpSpPr>
        <p:grpSpPr bwMode="auto">
          <a:xfrm>
            <a:off x="4572000" y="4419600"/>
            <a:ext cx="838200" cy="914400"/>
            <a:chOff x="2880" y="2784"/>
            <a:chExt cx="528" cy="576"/>
          </a:xfrm>
        </p:grpSpPr>
        <p:pic>
          <p:nvPicPr>
            <p:cNvPr id="95243" name="Picture 11" descr="vendor"/>
            <p:cNvPicPr>
              <a:picLocks noChangeAspect="1" noChangeArrowheads="1"/>
            </p:cNvPicPr>
            <p:nvPr/>
          </p:nvPicPr>
          <p:blipFill>
            <a:blip r:embed="rId7" cstate="print"/>
            <a:srcRect/>
            <a:stretch>
              <a:fillRect/>
            </a:stretch>
          </p:blipFill>
          <p:spPr bwMode="auto">
            <a:xfrm>
              <a:off x="2880" y="2784"/>
              <a:ext cx="528" cy="528"/>
            </a:xfrm>
            <a:prstGeom prst="rect">
              <a:avLst/>
            </a:prstGeom>
            <a:noFill/>
          </p:spPr>
        </p:pic>
        <p:sp>
          <p:nvSpPr>
            <p:cNvPr id="95248" name="Rectangle 16"/>
            <p:cNvSpPr>
              <a:spLocks noChangeArrowheads="1"/>
            </p:cNvSpPr>
            <p:nvPr/>
          </p:nvSpPr>
          <p:spPr bwMode="auto">
            <a:xfrm>
              <a:off x="2883" y="3168"/>
              <a:ext cx="477" cy="192"/>
            </a:xfrm>
            <a:prstGeom prst="rect">
              <a:avLst/>
            </a:prstGeom>
            <a:noFill/>
            <a:ln w="9525">
              <a:noFill/>
              <a:miter lim="800000"/>
              <a:headEnd/>
              <a:tailEnd/>
            </a:ln>
            <a:effectLst/>
          </p:spPr>
          <p:txBody>
            <a:bodyPr wrap="none">
              <a:spAutoFit/>
            </a:bodyPr>
            <a:lstStyle/>
            <a:p>
              <a:r>
                <a:rPr lang="en-US" sz="1400" b="1">
                  <a:latin typeface="Times New Roman" pitchFamily="18" charset="0"/>
                </a:rPr>
                <a:t>Vendor</a:t>
              </a:r>
            </a:p>
          </p:txBody>
        </p:sp>
      </p:grpSp>
      <p:grpSp>
        <p:nvGrpSpPr>
          <p:cNvPr id="5" name="Group 90"/>
          <p:cNvGrpSpPr>
            <a:grpSpLocks/>
          </p:cNvGrpSpPr>
          <p:nvPr/>
        </p:nvGrpSpPr>
        <p:grpSpPr bwMode="auto">
          <a:xfrm>
            <a:off x="5791200" y="2209800"/>
            <a:ext cx="838200" cy="457200"/>
            <a:chOff x="3648" y="1392"/>
            <a:chExt cx="528" cy="288"/>
          </a:xfrm>
        </p:grpSpPr>
        <p:sp>
          <p:nvSpPr>
            <p:cNvPr id="95251" name="Line 19"/>
            <p:cNvSpPr>
              <a:spLocks noChangeShapeType="1"/>
            </p:cNvSpPr>
            <p:nvPr/>
          </p:nvSpPr>
          <p:spPr bwMode="auto">
            <a:xfrm>
              <a:off x="3648" y="1680"/>
              <a:ext cx="528" cy="0"/>
            </a:xfrm>
            <a:prstGeom prst="line">
              <a:avLst/>
            </a:prstGeom>
            <a:noFill/>
            <a:ln w="9525">
              <a:solidFill>
                <a:schemeClr val="bg2"/>
              </a:solidFill>
              <a:round/>
              <a:headEnd type="triangle" w="med" len="med"/>
              <a:tailEnd/>
            </a:ln>
            <a:effectLst/>
          </p:spPr>
          <p:txBody>
            <a:bodyPr wrap="none" anchor="ctr"/>
            <a:lstStyle/>
            <a:p>
              <a:endParaRPr lang="en-US"/>
            </a:p>
          </p:txBody>
        </p:sp>
        <p:sp>
          <p:nvSpPr>
            <p:cNvPr id="95252" name="Text Box 20"/>
            <p:cNvSpPr txBox="1">
              <a:spLocks noChangeArrowheads="1"/>
            </p:cNvSpPr>
            <p:nvPr/>
          </p:nvSpPr>
          <p:spPr bwMode="auto">
            <a:xfrm>
              <a:off x="3670" y="1392"/>
              <a:ext cx="410" cy="28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Orders</a:t>
              </a:r>
            </a:p>
            <a:p>
              <a:pPr algn="ctr"/>
              <a:r>
                <a:rPr lang="en-US" sz="1200" b="1">
                  <a:solidFill>
                    <a:schemeClr val="bg2"/>
                  </a:solidFill>
                  <a:latin typeface="Times New Roman" pitchFamily="18" charset="0"/>
                </a:rPr>
                <a:t>Parts</a:t>
              </a:r>
              <a:endParaRPr lang="en-US" b="1">
                <a:solidFill>
                  <a:schemeClr val="bg2"/>
                </a:solidFill>
                <a:latin typeface="Times New Roman" pitchFamily="18" charset="0"/>
              </a:endParaRPr>
            </a:p>
          </p:txBody>
        </p:sp>
      </p:grpSp>
      <p:grpSp>
        <p:nvGrpSpPr>
          <p:cNvPr id="6" name="Group 91"/>
          <p:cNvGrpSpPr>
            <a:grpSpLocks/>
          </p:cNvGrpSpPr>
          <p:nvPr/>
        </p:nvGrpSpPr>
        <p:grpSpPr bwMode="auto">
          <a:xfrm>
            <a:off x="914400" y="2819400"/>
            <a:ext cx="1966913" cy="1600200"/>
            <a:chOff x="576" y="1776"/>
            <a:chExt cx="1239" cy="1008"/>
          </a:xfrm>
        </p:grpSpPr>
        <p:pic>
          <p:nvPicPr>
            <p:cNvPr id="95246" name="Picture 14" descr="accounting2"/>
            <p:cNvPicPr>
              <a:picLocks noChangeAspect="1" noChangeArrowheads="1"/>
            </p:cNvPicPr>
            <p:nvPr/>
          </p:nvPicPr>
          <p:blipFill>
            <a:blip r:embed="rId8" cstate="print"/>
            <a:srcRect/>
            <a:stretch>
              <a:fillRect/>
            </a:stretch>
          </p:blipFill>
          <p:spPr bwMode="auto">
            <a:xfrm>
              <a:off x="1200" y="2112"/>
              <a:ext cx="576" cy="576"/>
            </a:xfrm>
            <a:prstGeom prst="rect">
              <a:avLst/>
            </a:prstGeom>
            <a:noFill/>
          </p:spPr>
        </p:pic>
        <p:sp>
          <p:nvSpPr>
            <p:cNvPr id="95247" name="Rectangle 15"/>
            <p:cNvSpPr>
              <a:spLocks noChangeArrowheads="1"/>
            </p:cNvSpPr>
            <p:nvPr/>
          </p:nvSpPr>
          <p:spPr bwMode="auto">
            <a:xfrm>
              <a:off x="1152" y="2592"/>
              <a:ext cx="663" cy="192"/>
            </a:xfrm>
            <a:prstGeom prst="rect">
              <a:avLst/>
            </a:prstGeom>
            <a:noFill/>
            <a:ln w="9525">
              <a:noFill/>
              <a:miter lim="800000"/>
              <a:headEnd/>
              <a:tailEnd/>
            </a:ln>
            <a:effectLst/>
          </p:spPr>
          <p:txBody>
            <a:bodyPr wrap="none">
              <a:spAutoFit/>
            </a:bodyPr>
            <a:lstStyle/>
            <a:p>
              <a:r>
                <a:rPr lang="en-US" sz="1400" b="1">
                  <a:latin typeface="Times New Roman" pitchFamily="18" charset="0"/>
                </a:rPr>
                <a:t>Accounting</a:t>
              </a:r>
            </a:p>
          </p:txBody>
        </p:sp>
        <p:pic>
          <p:nvPicPr>
            <p:cNvPr id="95269" name="Picture 37" descr="database"/>
            <p:cNvPicPr>
              <a:picLocks noChangeAspect="1" noChangeArrowheads="1"/>
            </p:cNvPicPr>
            <p:nvPr/>
          </p:nvPicPr>
          <p:blipFill>
            <a:blip r:embed="rId5" cstate="print"/>
            <a:srcRect/>
            <a:stretch>
              <a:fillRect/>
            </a:stretch>
          </p:blipFill>
          <p:spPr bwMode="auto">
            <a:xfrm>
              <a:off x="576" y="1776"/>
              <a:ext cx="576" cy="576"/>
            </a:xfrm>
            <a:prstGeom prst="rect">
              <a:avLst/>
            </a:prstGeom>
            <a:noFill/>
          </p:spPr>
        </p:pic>
        <p:sp>
          <p:nvSpPr>
            <p:cNvPr id="95270" name="Rectangle 38"/>
            <p:cNvSpPr>
              <a:spLocks noChangeArrowheads="1"/>
            </p:cNvSpPr>
            <p:nvPr/>
          </p:nvSpPr>
          <p:spPr bwMode="auto">
            <a:xfrm>
              <a:off x="645" y="2304"/>
              <a:ext cx="507" cy="250"/>
            </a:xfrm>
            <a:prstGeom prst="rect">
              <a:avLst/>
            </a:prstGeom>
            <a:noFill/>
            <a:ln w="9525">
              <a:noFill/>
              <a:miter lim="800000"/>
              <a:headEnd/>
              <a:tailEnd/>
            </a:ln>
            <a:effectLst/>
          </p:spPr>
          <p:txBody>
            <a:bodyPr wrap="none">
              <a:spAutoFit/>
            </a:bodyPr>
            <a:lstStyle/>
            <a:p>
              <a:pPr algn="ctr"/>
              <a:r>
                <a:rPr lang="en-US" sz="1000" b="1">
                  <a:latin typeface="Times New Roman" pitchFamily="18" charset="0"/>
                </a:rPr>
                <a:t>Accounting</a:t>
              </a:r>
            </a:p>
            <a:p>
              <a:pPr algn="ctr"/>
              <a:r>
                <a:rPr lang="en-US" sz="1000" b="1">
                  <a:latin typeface="Times New Roman" pitchFamily="18" charset="0"/>
                </a:rPr>
                <a:t>Files</a:t>
              </a:r>
            </a:p>
          </p:txBody>
        </p:sp>
      </p:grpSp>
      <p:grpSp>
        <p:nvGrpSpPr>
          <p:cNvPr id="7" name="Group 92"/>
          <p:cNvGrpSpPr>
            <a:grpSpLocks/>
          </p:cNvGrpSpPr>
          <p:nvPr/>
        </p:nvGrpSpPr>
        <p:grpSpPr bwMode="auto">
          <a:xfrm>
            <a:off x="304800" y="5105400"/>
            <a:ext cx="1957388" cy="1371600"/>
            <a:chOff x="192" y="3216"/>
            <a:chExt cx="1233" cy="864"/>
          </a:xfrm>
        </p:grpSpPr>
        <p:pic>
          <p:nvPicPr>
            <p:cNvPr id="95241" name="Picture 9" descr="purchasing"/>
            <p:cNvPicPr>
              <a:picLocks noChangeAspect="1" noChangeArrowheads="1"/>
            </p:cNvPicPr>
            <p:nvPr/>
          </p:nvPicPr>
          <p:blipFill>
            <a:blip r:embed="rId9" cstate="print"/>
            <a:srcRect/>
            <a:stretch>
              <a:fillRect/>
            </a:stretch>
          </p:blipFill>
          <p:spPr bwMode="auto">
            <a:xfrm>
              <a:off x="864" y="3408"/>
              <a:ext cx="528" cy="528"/>
            </a:xfrm>
            <a:prstGeom prst="rect">
              <a:avLst/>
            </a:prstGeom>
            <a:noFill/>
          </p:spPr>
        </p:pic>
        <p:sp>
          <p:nvSpPr>
            <p:cNvPr id="95242" name="Rectangle 10"/>
            <p:cNvSpPr>
              <a:spLocks noChangeArrowheads="1"/>
            </p:cNvSpPr>
            <p:nvPr/>
          </p:nvSpPr>
          <p:spPr bwMode="auto">
            <a:xfrm>
              <a:off x="768" y="3888"/>
              <a:ext cx="657" cy="192"/>
            </a:xfrm>
            <a:prstGeom prst="rect">
              <a:avLst/>
            </a:prstGeom>
            <a:noFill/>
            <a:ln w="9525">
              <a:noFill/>
              <a:miter lim="800000"/>
              <a:headEnd/>
              <a:tailEnd/>
            </a:ln>
            <a:effectLst/>
          </p:spPr>
          <p:txBody>
            <a:bodyPr wrap="none">
              <a:spAutoFit/>
            </a:bodyPr>
            <a:lstStyle/>
            <a:p>
              <a:r>
                <a:rPr lang="en-US" sz="1400" b="1">
                  <a:latin typeface="Times New Roman" pitchFamily="18" charset="0"/>
                </a:rPr>
                <a:t>Purchasing</a:t>
              </a:r>
            </a:p>
          </p:txBody>
        </p:sp>
        <p:pic>
          <p:nvPicPr>
            <p:cNvPr id="95273" name="Picture 41" descr="database"/>
            <p:cNvPicPr>
              <a:picLocks noChangeAspect="1" noChangeArrowheads="1"/>
            </p:cNvPicPr>
            <p:nvPr/>
          </p:nvPicPr>
          <p:blipFill>
            <a:blip r:embed="rId5" cstate="print"/>
            <a:srcRect/>
            <a:stretch>
              <a:fillRect/>
            </a:stretch>
          </p:blipFill>
          <p:spPr bwMode="auto">
            <a:xfrm>
              <a:off x="192" y="3216"/>
              <a:ext cx="576" cy="576"/>
            </a:xfrm>
            <a:prstGeom prst="rect">
              <a:avLst/>
            </a:prstGeom>
            <a:noFill/>
          </p:spPr>
        </p:pic>
        <p:sp>
          <p:nvSpPr>
            <p:cNvPr id="95274" name="Rectangle 42"/>
            <p:cNvSpPr>
              <a:spLocks noChangeArrowheads="1"/>
            </p:cNvSpPr>
            <p:nvPr/>
          </p:nvSpPr>
          <p:spPr bwMode="auto">
            <a:xfrm>
              <a:off x="279" y="3792"/>
              <a:ext cx="502" cy="250"/>
            </a:xfrm>
            <a:prstGeom prst="rect">
              <a:avLst/>
            </a:prstGeom>
            <a:noFill/>
            <a:ln w="9525">
              <a:noFill/>
              <a:miter lim="800000"/>
              <a:headEnd/>
              <a:tailEnd/>
            </a:ln>
            <a:effectLst/>
          </p:spPr>
          <p:txBody>
            <a:bodyPr wrap="none">
              <a:spAutoFit/>
            </a:bodyPr>
            <a:lstStyle/>
            <a:p>
              <a:pPr algn="ctr"/>
              <a:r>
                <a:rPr lang="en-US" sz="1000" b="1">
                  <a:latin typeface="Times New Roman" pitchFamily="18" charset="0"/>
                </a:rPr>
                <a:t>Purchasing</a:t>
              </a:r>
            </a:p>
            <a:p>
              <a:pPr algn="ctr"/>
              <a:r>
                <a:rPr lang="en-US" sz="1000" b="1">
                  <a:latin typeface="Times New Roman" pitchFamily="18" charset="0"/>
                </a:rPr>
                <a:t>Files</a:t>
              </a:r>
            </a:p>
          </p:txBody>
        </p:sp>
      </p:grpSp>
      <p:grpSp>
        <p:nvGrpSpPr>
          <p:cNvPr id="8" name="Group 97"/>
          <p:cNvGrpSpPr>
            <a:grpSpLocks/>
          </p:cNvGrpSpPr>
          <p:nvPr/>
        </p:nvGrpSpPr>
        <p:grpSpPr bwMode="auto">
          <a:xfrm>
            <a:off x="2209800" y="4953000"/>
            <a:ext cx="2057400" cy="914400"/>
            <a:chOff x="1392" y="3120"/>
            <a:chExt cx="1296" cy="576"/>
          </a:xfrm>
        </p:grpSpPr>
        <p:sp>
          <p:nvSpPr>
            <p:cNvPr id="95256" name="Text Box 24"/>
            <p:cNvSpPr txBox="1">
              <a:spLocks noChangeArrowheads="1"/>
            </p:cNvSpPr>
            <p:nvPr/>
          </p:nvSpPr>
          <p:spPr bwMode="auto">
            <a:xfrm>
              <a:off x="1744" y="3408"/>
              <a:ext cx="752" cy="28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Order is placed</a:t>
              </a:r>
            </a:p>
            <a:p>
              <a:pPr algn="ctr"/>
              <a:r>
                <a:rPr lang="en-US" sz="1200" b="1">
                  <a:solidFill>
                    <a:schemeClr val="bg2"/>
                  </a:solidFill>
                  <a:latin typeface="Times New Roman" pitchFamily="18" charset="0"/>
                </a:rPr>
                <a:t>with Vendor</a:t>
              </a:r>
              <a:endParaRPr lang="en-US" b="1">
                <a:solidFill>
                  <a:schemeClr val="bg2"/>
                </a:solidFill>
                <a:latin typeface="Times New Roman" pitchFamily="18" charset="0"/>
              </a:endParaRPr>
            </a:p>
          </p:txBody>
        </p:sp>
        <p:sp>
          <p:nvSpPr>
            <p:cNvPr id="95278" name="Line 46"/>
            <p:cNvSpPr>
              <a:spLocks noChangeShapeType="1"/>
            </p:cNvSpPr>
            <p:nvPr/>
          </p:nvSpPr>
          <p:spPr bwMode="auto">
            <a:xfrm flipV="1">
              <a:off x="1392" y="3120"/>
              <a:ext cx="1296" cy="432"/>
            </a:xfrm>
            <a:prstGeom prst="line">
              <a:avLst/>
            </a:prstGeom>
            <a:noFill/>
            <a:ln w="9525">
              <a:solidFill>
                <a:schemeClr val="bg2"/>
              </a:solidFill>
              <a:round/>
              <a:headEnd/>
              <a:tailEnd type="triangle" w="med" len="med"/>
            </a:ln>
            <a:effectLst/>
          </p:spPr>
          <p:txBody>
            <a:bodyPr wrap="none"/>
            <a:lstStyle/>
            <a:p>
              <a:endParaRPr lang="en-US"/>
            </a:p>
          </p:txBody>
        </p:sp>
      </p:grpSp>
      <p:grpSp>
        <p:nvGrpSpPr>
          <p:cNvPr id="9" name="Group 103"/>
          <p:cNvGrpSpPr>
            <a:grpSpLocks/>
          </p:cNvGrpSpPr>
          <p:nvPr/>
        </p:nvGrpSpPr>
        <p:grpSpPr bwMode="auto">
          <a:xfrm>
            <a:off x="2895600" y="4191000"/>
            <a:ext cx="1600200" cy="685800"/>
            <a:chOff x="1824" y="2640"/>
            <a:chExt cx="1008" cy="432"/>
          </a:xfrm>
        </p:grpSpPr>
        <p:sp>
          <p:nvSpPr>
            <p:cNvPr id="95264" name="Text Box 32"/>
            <p:cNvSpPr txBox="1">
              <a:spLocks noChangeArrowheads="1"/>
            </p:cNvSpPr>
            <p:nvPr/>
          </p:nvSpPr>
          <p:spPr bwMode="auto">
            <a:xfrm>
              <a:off x="1824" y="2784"/>
              <a:ext cx="564" cy="28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Invoices</a:t>
              </a:r>
            </a:p>
            <a:p>
              <a:pPr algn="ctr"/>
              <a:r>
                <a:rPr lang="en-US" sz="1200" b="1">
                  <a:solidFill>
                    <a:schemeClr val="bg2"/>
                  </a:solidFill>
                  <a:latin typeface="Times New Roman" pitchFamily="18" charset="0"/>
                </a:rPr>
                <a:t>accounting</a:t>
              </a:r>
              <a:endParaRPr lang="en-US" b="1">
                <a:solidFill>
                  <a:schemeClr val="bg2"/>
                </a:solidFill>
                <a:latin typeface="Times New Roman" pitchFamily="18" charset="0"/>
              </a:endParaRPr>
            </a:p>
          </p:txBody>
        </p:sp>
        <p:sp>
          <p:nvSpPr>
            <p:cNvPr id="95297" name="Line 65"/>
            <p:cNvSpPr>
              <a:spLocks noChangeShapeType="1"/>
            </p:cNvSpPr>
            <p:nvPr/>
          </p:nvSpPr>
          <p:spPr bwMode="auto">
            <a:xfrm flipH="1" flipV="1">
              <a:off x="1824" y="2640"/>
              <a:ext cx="1008" cy="288"/>
            </a:xfrm>
            <a:prstGeom prst="line">
              <a:avLst/>
            </a:prstGeom>
            <a:noFill/>
            <a:ln w="9525">
              <a:solidFill>
                <a:schemeClr val="bg2"/>
              </a:solidFill>
              <a:round/>
              <a:headEnd/>
              <a:tailEnd type="triangle" w="med" len="med"/>
            </a:ln>
            <a:effectLst/>
          </p:spPr>
          <p:txBody>
            <a:bodyPr wrap="none"/>
            <a:lstStyle/>
            <a:p>
              <a:endParaRPr lang="en-US"/>
            </a:p>
          </p:txBody>
        </p:sp>
      </p:grpSp>
      <p:grpSp>
        <p:nvGrpSpPr>
          <p:cNvPr id="10" name="Group 94"/>
          <p:cNvGrpSpPr>
            <a:grpSpLocks/>
          </p:cNvGrpSpPr>
          <p:nvPr/>
        </p:nvGrpSpPr>
        <p:grpSpPr bwMode="auto">
          <a:xfrm>
            <a:off x="7086600" y="4572000"/>
            <a:ext cx="1828800" cy="1692275"/>
            <a:chOff x="4464" y="2880"/>
            <a:chExt cx="1152" cy="1066"/>
          </a:xfrm>
        </p:grpSpPr>
        <p:pic>
          <p:nvPicPr>
            <p:cNvPr id="95244" name="Picture 12" descr="waarehouse"/>
            <p:cNvPicPr>
              <a:picLocks noChangeAspect="1" noChangeArrowheads="1"/>
            </p:cNvPicPr>
            <p:nvPr/>
          </p:nvPicPr>
          <p:blipFill>
            <a:blip r:embed="rId10" cstate="print"/>
            <a:srcRect/>
            <a:stretch>
              <a:fillRect/>
            </a:stretch>
          </p:blipFill>
          <p:spPr bwMode="auto">
            <a:xfrm>
              <a:off x="4464" y="2880"/>
              <a:ext cx="816" cy="591"/>
            </a:xfrm>
            <a:prstGeom prst="rect">
              <a:avLst/>
            </a:prstGeom>
            <a:noFill/>
          </p:spPr>
        </p:pic>
        <p:pic>
          <p:nvPicPr>
            <p:cNvPr id="95272" name="Picture 40" descr="database"/>
            <p:cNvPicPr>
              <a:picLocks noChangeAspect="1" noChangeArrowheads="1"/>
            </p:cNvPicPr>
            <p:nvPr/>
          </p:nvPicPr>
          <p:blipFill>
            <a:blip r:embed="rId5" cstate="print"/>
            <a:srcRect/>
            <a:stretch>
              <a:fillRect/>
            </a:stretch>
          </p:blipFill>
          <p:spPr bwMode="auto">
            <a:xfrm>
              <a:off x="5040" y="3360"/>
              <a:ext cx="576" cy="576"/>
            </a:xfrm>
            <a:prstGeom prst="rect">
              <a:avLst/>
            </a:prstGeom>
            <a:noFill/>
          </p:spPr>
        </p:pic>
        <p:sp>
          <p:nvSpPr>
            <p:cNvPr id="95275" name="Rectangle 43"/>
            <p:cNvSpPr>
              <a:spLocks noChangeArrowheads="1"/>
            </p:cNvSpPr>
            <p:nvPr/>
          </p:nvSpPr>
          <p:spPr bwMode="auto">
            <a:xfrm>
              <a:off x="4634" y="3696"/>
              <a:ext cx="454" cy="250"/>
            </a:xfrm>
            <a:prstGeom prst="rect">
              <a:avLst/>
            </a:prstGeom>
            <a:noFill/>
            <a:ln w="9525">
              <a:noFill/>
              <a:miter lim="800000"/>
              <a:headEnd/>
              <a:tailEnd/>
            </a:ln>
            <a:effectLst/>
          </p:spPr>
          <p:txBody>
            <a:bodyPr wrap="none">
              <a:spAutoFit/>
            </a:bodyPr>
            <a:lstStyle/>
            <a:p>
              <a:pPr algn="ctr"/>
              <a:r>
                <a:rPr lang="en-US" sz="1000" b="1">
                  <a:latin typeface="Times New Roman" pitchFamily="18" charset="0"/>
                </a:rPr>
                <a:t>Inventory</a:t>
              </a:r>
            </a:p>
            <a:p>
              <a:pPr algn="ctr"/>
              <a:r>
                <a:rPr lang="en-US" sz="1000" b="1">
                  <a:latin typeface="Times New Roman" pitchFamily="18" charset="0"/>
                </a:rPr>
                <a:t>Files</a:t>
              </a:r>
            </a:p>
          </p:txBody>
        </p:sp>
        <p:sp>
          <p:nvSpPr>
            <p:cNvPr id="95245" name="Rectangle 13"/>
            <p:cNvSpPr>
              <a:spLocks noChangeArrowheads="1"/>
            </p:cNvSpPr>
            <p:nvPr/>
          </p:nvSpPr>
          <p:spPr bwMode="auto">
            <a:xfrm>
              <a:off x="4526" y="3264"/>
              <a:ext cx="658" cy="192"/>
            </a:xfrm>
            <a:prstGeom prst="rect">
              <a:avLst/>
            </a:prstGeom>
            <a:noFill/>
            <a:ln w="9525">
              <a:noFill/>
              <a:miter lim="800000"/>
              <a:headEnd/>
              <a:tailEnd/>
            </a:ln>
            <a:effectLst/>
          </p:spPr>
          <p:txBody>
            <a:bodyPr wrap="none">
              <a:spAutoFit/>
            </a:bodyPr>
            <a:lstStyle/>
            <a:p>
              <a:r>
                <a:rPr lang="en-US" sz="1400" b="1">
                  <a:latin typeface="Times New Roman" pitchFamily="18" charset="0"/>
                </a:rPr>
                <a:t>Warehouse</a:t>
              </a:r>
            </a:p>
          </p:txBody>
        </p:sp>
      </p:grpSp>
      <p:grpSp>
        <p:nvGrpSpPr>
          <p:cNvPr id="11" name="Group 107"/>
          <p:cNvGrpSpPr>
            <a:grpSpLocks/>
          </p:cNvGrpSpPr>
          <p:nvPr/>
        </p:nvGrpSpPr>
        <p:grpSpPr bwMode="auto">
          <a:xfrm>
            <a:off x="4038600" y="3048000"/>
            <a:ext cx="4038600" cy="1752600"/>
            <a:chOff x="2544" y="1920"/>
            <a:chExt cx="2544" cy="1104"/>
          </a:xfrm>
        </p:grpSpPr>
        <p:sp>
          <p:nvSpPr>
            <p:cNvPr id="95300" name="Line 68"/>
            <p:cNvSpPr>
              <a:spLocks noChangeShapeType="1"/>
            </p:cNvSpPr>
            <p:nvPr/>
          </p:nvSpPr>
          <p:spPr bwMode="auto">
            <a:xfrm flipH="1">
              <a:off x="2544" y="2160"/>
              <a:ext cx="2544" cy="0"/>
            </a:xfrm>
            <a:prstGeom prst="line">
              <a:avLst/>
            </a:prstGeom>
            <a:noFill/>
            <a:ln w="9525">
              <a:solidFill>
                <a:schemeClr val="bg2"/>
              </a:solidFill>
              <a:round/>
              <a:headEnd/>
              <a:tailEnd/>
            </a:ln>
            <a:effectLst/>
          </p:spPr>
          <p:txBody>
            <a:bodyPr wrap="none"/>
            <a:lstStyle/>
            <a:p>
              <a:endParaRPr lang="en-US"/>
            </a:p>
          </p:txBody>
        </p:sp>
        <p:sp>
          <p:nvSpPr>
            <p:cNvPr id="95303" name="Line 71"/>
            <p:cNvSpPr>
              <a:spLocks noChangeShapeType="1"/>
            </p:cNvSpPr>
            <p:nvPr/>
          </p:nvSpPr>
          <p:spPr bwMode="auto">
            <a:xfrm flipV="1">
              <a:off x="2544" y="1920"/>
              <a:ext cx="0" cy="240"/>
            </a:xfrm>
            <a:prstGeom prst="line">
              <a:avLst/>
            </a:prstGeom>
            <a:noFill/>
            <a:ln w="9525">
              <a:solidFill>
                <a:schemeClr val="bg2"/>
              </a:solidFill>
              <a:round/>
              <a:headEnd/>
              <a:tailEnd/>
            </a:ln>
            <a:effectLst/>
          </p:spPr>
          <p:txBody>
            <a:bodyPr wrap="none"/>
            <a:lstStyle/>
            <a:p>
              <a:endParaRPr lang="en-US"/>
            </a:p>
          </p:txBody>
        </p:sp>
        <p:sp>
          <p:nvSpPr>
            <p:cNvPr id="95304" name="Line 72"/>
            <p:cNvSpPr>
              <a:spLocks noChangeShapeType="1"/>
            </p:cNvSpPr>
            <p:nvPr/>
          </p:nvSpPr>
          <p:spPr bwMode="auto">
            <a:xfrm>
              <a:off x="5088" y="2160"/>
              <a:ext cx="0" cy="864"/>
            </a:xfrm>
            <a:prstGeom prst="line">
              <a:avLst/>
            </a:prstGeom>
            <a:noFill/>
            <a:ln w="9525">
              <a:solidFill>
                <a:schemeClr val="bg2"/>
              </a:solidFill>
              <a:round/>
              <a:headEnd/>
              <a:tailEnd type="triangle" w="med" len="med"/>
            </a:ln>
            <a:effectLst/>
          </p:spPr>
          <p:txBody>
            <a:bodyPr wrap="none"/>
            <a:lstStyle/>
            <a:p>
              <a:endParaRPr lang="en-US"/>
            </a:p>
          </p:txBody>
        </p:sp>
        <p:sp>
          <p:nvSpPr>
            <p:cNvPr id="95310" name="Text Box 78"/>
            <p:cNvSpPr txBox="1">
              <a:spLocks noChangeArrowheads="1"/>
            </p:cNvSpPr>
            <p:nvPr/>
          </p:nvSpPr>
          <p:spPr bwMode="auto">
            <a:xfrm>
              <a:off x="3316" y="2016"/>
              <a:ext cx="804"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Checks for Parts</a:t>
              </a:r>
            </a:p>
          </p:txBody>
        </p:sp>
      </p:grpSp>
      <p:grpSp>
        <p:nvGrpSpPr>
          <p:cNvPr id="12" name="Group 105"/>
          <p:cNvGrpSpPr>
            <a:grpSpLocks/>
          </p:cNvGrpSpPr>
          <p:nvPr/>
        </p:nvGrpSpPr>
        <p:grpSpPr bwMode="auto">
          <a:xfrm>
            <a:off x="3810000" y="3048000"/>
            <a:ext cx="3962400" cy="1752600"/>
            <a:chOff x="2400" y="1920"/>
            <a:chExt cx="2496" cy="1104"/>
          </a:xfrm>
        </p:grpSpPr>
        <p:sp>
          <p:nvSpPr>
            <p:cNvPr id="95301" name="Line 69"/>
            <p:cNvSpPr>
              <a:spLocks noChangeShapeType="1"/>
            </p:cNvSpPr>
            <p:nvPr/>
          </p:nvSpPr>
          <p:spPr bwMode="auto">
            <a:xfrm flipH="1">
              <a:off x="2400" y="2304"/>
              <a:ext cx="2496" cy="0"/>
            </a:xfrm>
            <a:prstGeom prst="line">
              <a:avLst/>
            </a:prstGeom>
            <a:noFill/>
            <a:ln w="9525">
              <a:solidFill>
                <a:schemeClr val="bg2"/>
              </a:solidFill>
              <a:round/>
              <a:headEnd/>
              <a:tailEnd/>
            </a:ln>
            <a:effectLst/>
          </p:spPr>
          <p:txBody>
            <a:bodyPr wrap="none"/>
            <a:lstStyle/>
            <a:p>
              <a:endParaRPr lang="en-US"/>
            </a:p>
          </p:txBody>
        </p:sp>
        <p:sp>
          <p:nvSpPr>
            <p:cNvPr id="95305" name="Line 73"/>
            <p:cNvSpPr>
              <a:spLocks noChangeShapeType="1"/>
            </p:cNvSpPr>
            <p:nvPr/>
          </p:nvSpPr>
          <p:spPr bwMode="auto">
            <a:xfrm>
              <a:off x="4896" y="2304"/>
              <a:ext cx="0" cy="720"/>
            </a:xfrm>
            <a:prstGeom prst="line">
              <a:avLst/>
            </a:prstGeom>
            <a:noFill/>
            <a:ln w="9525">
              <a:solidFill>
                <a:schemeClr val="bg2"/>
              </a:solidFill>
              <a:round/>
              <a:headEnd/>
              <a:tailEnd/>
            </a:ln>
            <a:effectLst/>
          </p:spPr>
          <p:txBody>
            <a:bodyPr wrap="none"/>
            <a:lstStyle/>
            <a:p>
              <a:endParaRPr lang="en-US"/>
            </a:p>
          </p:txBody>
        </p:sp>
        <p:sp>
          <p:nvSpPr>
            <p:cNvPr id="95307" name="Line 75"/>
            <p:cNvSpPr>
              <a:spLocks noChangeShapeType="1"/>
            </p:cNvSpPr>
            <p:nvPr/>
          </p:nvSpPr>
          <p:spPr bwMode="auto">
            <a:xfrm flipV="1">
              <a:off x="2400" y="1920"/>
              <a:ext cx="0" cy="384"/>
            </a:xfrm>
            <a:prstGeom prst="line">
              <a:avLst/>
            </a:prstGeom>
            <a:noFill/>
            <a:ln w="9525">
              <a:solidFill>
                <a:schemeClr val="bg2"/>
              </a:solidFill>
              <a:round/>
              <a:headEnd/>
              <a:tailEnd type="triangle" w="med" len="med"/>
            </a:ln>
            <a:effectLst/>
          </p:spPr>
          <p:txBody>
            <a:bodyPr wrap="none"/>
            <a:lstStyle/>
            <a:p>
              <a:endParaRPr lang="en-US"/>
            </a:p>
          </p:txBody>
        </p:sp>
        <p:sp>
          <p:nvSpPr>
            <p:cNvPr id="95311" name="Text Box 79"/>
            <p:cNvSpPr txBox="1">
              <a:spLocks noChangeArrowheads="1"/>
            </p:cNvSpPr>
            <p:nvPr/>
          </p:nvSpPr>
          <p:spPr bwMode="auto">
            <a:xfrm>
              <a:off x="2728" y="2160"/>
              <a:ext cx="1179"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Calls back  “Not in stock”</a:t>
              </a:r>
            </a:p>
          </p:txBody>
        </p:sp>
      </p:grpSp>
      <p:grpSp>
        <p:nvGrpSpPr>
          <p:cNvPr id="13" name="Group 106"/>
          <p:cNvGrpSpPr>
            <a:grpSpLocks/>
          </p:cNvGrpSpPr>
          <p:nvPr/>
        </p:nvGrpSpPr>
        <p:grpSpPr bwMode="auto">
          <a:xfrm>
            <a:off x="3581400" y="3048000"/>
            <a:ext cx="3886200" cy="1752600"/>
            <a:chOff x="2256" y="1920"/>
            <a:chExt cx="2448" cy="1104"/>
          </a:xfrm>
        </p:grpSpPr>
        <p:sp>
          <p:nvSpPr>
            <p:cNvPr id="95302" name="Line 70"/>
            <p:cNvSpPr>
              <a:spLocks noChangeShapeType="1"/>
            </p:cNvSpPr>
            <p:nvPr/>
          </p:nvSpPr>
          <p:spPr bwMode="auto">
            <a:xfrm flipH="1">
              <a:off x="2256" y="2448"/>
              <a:ext cx="2448" cy="0"/>
            </a:xfrm>
            <a:prstGeom prst="line">
              <a:avLst/>
            </a:prstGeom>
            <a:noFill/>
            <a:ln w="9525">
              <a:solidFill>
                <a:schemeClr val="bg2"/>
              </a:solidFill>
              <a:round/>
              <a:headEnd/>
              <a:tailEnd/>
            </a:ln>
            <a:effectLst/>
          </p:spPr>
          <p:txBody>
            <a:bodyPr wrap="none"/>
            <a:lstStyle/>
            <a:p>
              <a:endParaRPr lang="en-US"/>
            </a:p>
          </p:txBody>
        </p:sp>
        <p:sp>
          <p:nvSpPr>
            <p:cNvPr id="95306" name="Line 74"/>
            <p:cNvSpPr>
              <a:spLocks noChangeShapeType="1"/>
            </p:cNvSpPr>
            <p:nvPr/>
          </p:nvSpPr>
          <p:spPr bwMode="auto">
            <a:xfrm>
              <a:off x="4704" y="2448"/>
              <a:ext cx="0" cy="576"/>
            </a:xfrm>
            <a:prstGeom prst="line">
              <a:avLst/>
            </a:prstGeom>
            <a:noFill/>
            <a:ln w="9525">
              <a:solidFill>
                <a:schemeClr val="bg2"/>
              </a:solidFill>
              <a:round/>
              <a:headEnd/>
              <a:tailEnd/>
            </a:ln>
            <a:effectLst/>
          </p:spPr>
          <p:txBody>
            <a:bodyPr wrap="none"/>
            <a:lstStyle/>
            <a:p>
              <a:endParaRPr lang="en-US"/>
            </a:p>
          </p:txBody>
        </p:sp>
        <p:sp>
          <p:nvSpPr>
            <p:cNvPr id="95308" name="Line 76"/>
            <p:cNvSpPr>
              <a:spLocks noChangeShapeType="1"/>
            </p:cNvSpPr>
            <p:nvPr/>
          </p:nvSpPr>
          <p:spPr bwMode="auto">
            <a:xfrm flipV="1">
              <a:off x="2256" y="1920"/>
              <a:ext cx="0" cy="528"/>
            </a:xfrm>
            <a:prstGeom prst="line">
              <a:avLst/>
            </a:prstGeom>
            <a:noFill/>
            <a:ln w="9525">
              <a:solidFill>
                <a:schemeClr val="bg2"/>
              </a:solidFill>
              <a:round/>
              <a:headEnd/>
              <a:tailEnd type="triangle" w="med" len="med"/>
            </a:ln>
            <a:effectLst/>
          </p:spPr>
          <p:txBody>
            <a:bodyPr wrap="none"/>
            <a:lstStyle/>
            <a:p>
              <a:endParaRPr lang="en-US"/>
            </a:p>
          </p:txBody>
        </p:sp>
        <p:sp>
          <p:nvSpPr>
            <p:cNvPr id="95312" name="Text Box 80"/>
            <p:cNvSpPr txBox="1">
              <a:spLocks noChangeArrowheads="1"/>
            </p:cNvSpPr>
            <p:nvPr/>
          </p:nvSpPr>
          <p:spPr bwMode="auto">
            <a:xfrm>
              <a:off x="2724" y="2304"/>
              <a:ext cx="1090"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“We ordered the parts”</a:t>
              </a:r>
            </a:p>
          </p:txBody>
        </p:sp>
      </p:grpSp>
      <p:grpSp>
        <p:nvGrpSpPr>
          <p:cNvPr id="14" name="Group 99"/>
          <p:cNvGrpSpPr>
            <a:grpSpLocks/>
          </p:cNvGrpSpPr>
          <p:nvPr/>
        </p:nvGrpSpPr>
        <p:grpSpPr bwMode="auto">
          <a:xfrm>
            <a:off x="2362200" y="5257800"/>
            <a:ext cx="4495800" cy="914400"/>
            <a:chOff x="1488" y="3312"/>
            <a:chExt cx="2832" cy="576"/>
          </a:xfrm>
        </p:grpSpPr>
        <p:sp>
          <p:nvSpPr>
            <p:cNvPr id="95283" name="Line 51"/>
            <p:cNvSpPr>
              <a:spLocks noChangeShapeType="1"/>
            </p:cNvSpPr>
            <p:nvPr/>
          </p:nvSpPr>
          <p:spPr bwMode="auto">
            <a:xfrm flipV="1">
              <a:off x="1488" y="3312"/>
              <a:ext cx="2832" cy="576"/>
            </a:xfrm>
            <a:prstGeom prst="line">
              <a:avLst/>
            </a:prstGeom>
            <a:noFill/>
            <a:ln w="9525">
              <a:solidFill>
                <a:schemeClr val="bg2"/>
              </a:solidFill>
              <a:round/>
              <a:headEnd type="triangle" w="med" len="med"/>
              <a:tailEnd/>
            </a:ln>
            <a:effectLst/>
          </p:spPr>
          <p:txBody>
            <a:bodyPr wrap="none"/>
            <a:lstStyle/>
            <a:p>
              <a:endParaRPr lang="en-US"/>
            </a:p>
          </p:txBody>
        </p:sp>
        <p:sp>
          <p:nvSpPr>
            <p:cNvPr id="95313" name="Text Box 81"/>
            <p:cNvSpPr txBox="1">
              <a:spLocks noChangeArrowheads="1"/>
            </p:cNvSpPr>
            <p:nvPr/>
          </p:nvSpPr>
          <p:spPr bwMode="auto">
            <a:xfrm>
              <a:off x="2897" y="3456"/>
              <a:ext cx="1030"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“We Need parts #XX”</a:t>
              </a:r>
            </a:p>
          </p:txBody>
        </p:sp>
      </p:grpSp>
      <p:grpSp>
        <p:nvGrpSpPr>
          <p:cNvPr id="15" name="Group 98"/>
          <p:cNvGrpSpPr>
            <a:grpSpLocks/>
          </p:cNvGrpSpPr>
          <p:nvPr/>
        </p:nvGrpSpPr>
        <p:grpSpPr bwMode="auto">
          <a:xfrm>
            <a:off x="2362200" y="5562600"/>
            <a:ext cx="5257800" cy="838200"/>
            <a:chOff x="1488" y="3504"/>
            <a:chExt cx="3312" cy="528"/>
          </a:xfrm>
        </p:grpSpPr>
        <p:sp>
          <p:nvSpPr>
            <p:cNvPr id="95282" name="Line 50"/>
            <p:cNvSpPr>
              <a:spLocks noChangeShapeType="1"/>
            </p:cNvSpPr>
            <p:nvPr/>
          </p:nvSpPr>
          <p:spPr bwMode="auto">
            <a:xfrm flipV="1">
              <a:off x="1488" y="3504"/>
              <a:ext cx="3312" cy="528"/>
            </a:xfrm>
            <a:prstGeom prst="line">
              <a:avLst/>
            </a:prstGeom>
            <a:noFill/>
            <a:ln w="9525">
              <a:solidFill>
                <a:schemeClr val="bg2"/>
              </a:solidFill>
              <a:round/>
              <a:headEnd/>
              <a:tailEnd type="triangle" w="med" len="med"/>
            </a:ln>
            <a:effectLst/>
          </p:spPr>
          <p:txBody>
            <a:bodyPr wrap="none"/>
            <a:lstStyle/>
            <a:p>
              <a:endParaRPr lang="en-US"/>
            </a:p>
          </p:txBody>
        </p:sp>
        <p:sp>
          <p:nvSpPr>
            <p:cNvPr id="95314" name="Text Box 82"/>
            <p:cNvSpPr txBox="1">
              <a:spLocks noChangeArrowheads="1"/>
            </p:cNvSpPr>
            <p:nvPr/>
          </p:nvSpPr>
          <p:spPr bwMode="auto">
            <a:xfrm>
              <a:off x="2148" y="3840"/>
              <a:ext cx="1090"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“We ordered the parts”</a:t>
              </a:r>
            </a:p>
          </p:txBody>
        </p:sp>
      </p:grpSp>
      <p:grpSp>
        <p:nvGrpSpPr>
          <p:cNvPr id="16" name="Group 108"/>
          <p:cNvGrpSpPr>
            <a:grpSpLocks/>
          </p:cNvGrpSpPr>
          <p:nvPr/>
        </p:nvGrpSpPr>
        <p:grpSpPr bwMode="auto">
          <a:xfrm>
            <a:off x="582613" y="2544763"/>
            <a:ext cx="6580187" cy="2636837"/>
            <a:chOff x="367" y="1603"/>
            <a:chExt cx="4145" cy="1661"/>
          </a:xfrm>
        </p:grpSpPr>
        <p:grpSp>
          <p:nvGrpSpPr>
            <p:cNvPr id="17" name="Group 96"/>
            <p:cNvGrpSpPr>
              <a:grpSpLocks/>
            </p:cNvGrpSpPr>
            <p:nvPr/>
          </p:nvGrpSpPr>
          <p:grpSpPr bwMode="auto">
            <a:xfrm>
              <a:off x="367" y="2640"/>
              <a:ext cx="641" cy="624"/>
              <a:chOff x="367" y="2640"/>
              <a:chExt cx="641" cy="624"/>
            </a:xfrm>
          </p:grpSpPr>
          <p:sp>
            <p:nvSpPr>
              <p:cNvPr id="95299" name="Line 67"/>
              <p:cNvSpPr>
                <a:spLocks noChangeShapeType="1"/>
              </p:cNvSpPr>
              <p:nvPr/>
            </p:nvSpPr>
            <p:spPr bwMode="auto">
              <a:xfrm flipV="1">
                <a:off x="960" y="2640"/>
                <a:ext cx="0" cy="624"/>
              </a:xfrm>
              <a:prstGeom prst="line">
                <a:avLst/>
              </a:prstGeom>
              <a:noFill/>
              <a:ln w="9525">
                <a:solidFill>
                  <a:schemeClr val="bg2"/>
                </a:solidFill>
                <a:round/>
                <a:headEnd/>
                <a:tailEnd type="triangle" w="med" len="med"/>
              </a:ln>
              <a:effectLst/>
            </p:spPr>
            <p:txBody>
              <a:bodyPr wrap="none"/>
              <a:lstStyle/>
              <a:p>
                <a:endParaRPr lang="en-US"/>
              </a:p>
            </p:txBody>
          </p:sp>
          <p:sp>
            <p:nvSpPr>
              <p:cNvPr id="95315" name="Text Box 83"/>
              <p:cNvSpPr txBox="1">
                <a:spLocks noChangeArrowheads="1"/>
              </p:cNvSpPr>
              <p:nvPr/>
            </p:nvSpPr>
            <p:spPr bwMode="auto">
              <a:xfrm>
                <a:off x="367" y="2851"/>
                <a:ext cx="641"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Sends report</a:t>
                </a:r>
              </a:p>
            </p:txBody>
          </p:sp>
        </p:grpSp>
        <p:grpSp>
          <p:nvGrpSpPr>
            <p:cNvPr id="18" name="Group 95"/>
            <p:cNvGrpSpPr>
              <a:grpSpLocks/>
            </p:cNvGrpSpPr>
            <p:nvPr/>
          </p:nvGrpSpPr>
          <p:grpSpPr bwMode="auto">
            <a:xfrm>
              <a:off x="1087" y="1603"/>
              <a:ext cx="833" cy="269"/>
              <a:chOff x="1087" y="1603"/>
              <a:chExt cx="833" cy="269"/>
            </a:xfrm>
          </p:grpSpPr>
          <p:sp>
            <p:nvSpPr>
              <p:cNvPr id="95316" name="Text Box 84"/>
              <p:cNvSpPr txBox="1">
                <a:spLocks noChangeArrowheads="1"/>
              </p:cNvSpPr>
              <p:nvPr/>
            </p:nvSpPr>
            <p:spPr bwMode="auto">
              <a:xfrm>
                <a:off x="1087" y="1603"/>
                <a:ext cx="641"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Sends report</a:t>
                </a:r>
              </a:p>
            </p:txBody>
          </p:sp>
          <p:sp>
            <p:nvSpPr>
              <p:cNvPr id="95317" name="Line 85"/>
              <p:cNvSpPr>
                <a:spLocks noChangeShapeType="1"/>
              </p:cNvSpPr>
              <p:nvPr/>
            </p:nvSpPr>
            <p:spPr bwMode="auto">
              <a:xfrm flipH="1">
                <a:off x="1392" y="1680"/>
                <a:ext cx="528" cy="192"/>
              </a:xfrm>
              <a:prstGeom prst="line">
                <a:avLst/>
              </a:prstGeom>
              <a:noFill/>
              <a:ln w="9525">
                <a:solidFill>
                  <a:schemeClr val="bg2"/>
                </a:solidFill>
                <a:round/>
                <a:headEnd/>
                <a:tailEnd type="triangle" w="med" len="med"/>
              </a:ln>
              <a:effectLst/>
            </p:spPr>
            <p:txBody>
              <a:bodyPr wrap="none"/>
              <a:lstStyle/>
              <a:p>
                <a:endParaRPr lang="en-US"/>
              </a:p>
            </p:txBody>
          </p:sp>
        </p:grpSp>
        <p:grpSp>
          <p:nvGrpSpPr>
            <p:cNvPr id="19" name="Group 102"/>
            <p:cNvGrpSpPr>
              <a:grpSpLocks/>
            </p:cNvGrpSpPr>
            <p:nvPr/>
          </p:nvGrpSpPr>
          <p:grpSpPr bwMode="auto">
            <a:xfrm>
              <a:off x="1920" y="2544"/>
              <a:ext cx="2592" cy="480"/>
              <a:chOff x="1920" y="2544"/>
              <a:chExt cx="2592" cy="480"/>
            </a:xfrm>
          </p:grpSpPr>
          <p:sp>
            <p:nvSpPr>
              <p:cNvPr id="95318" name="Line 86"/>
              <p:cNvSpPr>
                <a:spLocks noChangeShapeType="1"/>
              </p:cNvSpPr>
              <p:nvPr/>
            </p:nvSpPr>
            <p:spPr bwMode="auto">
              <a:xfrm flipH="1" flipV="1">
                <a:off x="1920" y="2544"/>
                <a:ext cx="2592" cy="480"/>
              </a:xfrm>
              <a:prstGeom prst="line">
                <a:avLst/>
              </a:prstGeom>
              <a:noFill/>
              <a:ln w="9525">
                <a:solidFill>
                  <a:schemeClr val="bg2"/>
                </a:solidFill>
                <a:round/>
                <a:headEnd/>
                <a:tailEnd type="triangle" w="med" len="med"/>
              </a:ln>
              <a:effectLst/>
            </p:spPr>
            <p:txBody>
              <a:bodyPr wrap="none"/>
              <a:lstStyle/>
              <a:p>
                <a:endParaRPr lang="en-US"/>
              </a:p>
            </p:txBody>
          </p:sp>
          <p:sp>
            <p:nvSpPr>
              <p:cNvPr id="95319" name="Text Box 87"/>
              <p:cNvSpPr txBox="1">
                <a:spLocks noChangeArrowheads="1"/>
              </p:cNvSpPr>
              <p:nvPr/>
            </p:nvSpPr>
            <p:spPr bwMode="auto">
              <a:xfrm>
                <a:off x="3600" y="2736"/>
                <a:ext cx="641"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Sends report</a:t>
                </a:r>
              </a:p>
            </p:txBody>
          </p:sp>
        </p:grpSp>
      </p:grpSp>
      <p:grpSp>
        <p:nvGrpSpPr>
          <p:cNvPr id="20" name="Group 101"/>
          <p:cNvGrpSpPr>
            <a:grpSpLocks/>
          </p:cNvGrpSpPr>
          <p:nvPr/>
        </p:nvGrpSpPr>
        <p:grpSpPr bwMode="auto">
          <a:xfrm>
            <a:off x="5638800" y="4876800"/>
            <a:ext cx="1295400" cy="274638"/>
            <a:chOff x="3552" y="3072"/>
            <a:chExt cx="816" cy="173"/>
          </a:xfrm>
        </p:grpSpPr>
        <p:sp>
          <p:nvSpPr>
            <p:cNvPr id="95260" name="Text Box 28"/>
            <p:cNvSpPr txBox="1">
              <a:spLocks noChangeArrowheads="1"/>
            </p:cNvSpPr>
            <p:nvPr/>
          </p:nvSpPr>
          <p:spPr bwMode="auto">
            <a:xfrm>
              <a:off x="3552" y="3072"/>
              <a:ext cx="576"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Ships parts</a:t>
              </a:r>
              <a:endParaRPr lang="en-US" b="1">
                <a:solidFill>
                  <a:schemeClr val="bg2"/>
                </a:solidFill>
                <a:latin typeface="Times New Roman" pitchFamily="18" charset="0"/>
              </a:endParaRPr>
            </a:p>
          </p:txBody>
        </p:sp>
        <p:sp>
          <p:nvSpPr>
            <p:cNvPr id="95332" name="Line 100"/>
            <p:cNvSpPr>
              <a:spLocks noChangeShapeType="1"/>
            </p:cNvSpPr>
            <p:nvPr/>
          </p:nvSpPr>
          <p:spPr bwMode="auto">
            <a:xfrm>
              <a:off x="3552" y="3072"/>
              <a:ext cx="816" cy="96"/>
            </a:xfrm>
            <a:prstGeom prst="line">
              <a:avLst/>
            </a:prstGeom>
            <a:noFill/>
            <a:ln w="9525">
              <a:solidFill>
                <a:schemeClr val="bg2"/>
              </a:solidFill>
              <a:round/>
              <a:headEnd/>
              <a:tailEnd type="triangle" w="med" len="med"/>
            </a:ln>
            <a:effectLst/>
          </p:spPr>
          <p:txBody>
            <a:bodyPr wrap="none"/>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ringin.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ringout.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3"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1+#ppt_w/2"/>
                                          </p:val>
                                        </p:tav>
                                        <p:tav tm="100000">
                                          <p:val>
                                            <p:strVal val="#ppt_x"/>
                                          </p:val>
                                        </p:tav>
                                      </p:tavLst>
                                    </p:anim>
                                    <p:anim calcmode="lin" valueType="num">
                                      <p:cBhvr additive="base">
                                        <p:cTn id="4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1+#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ringin.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ringin.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12"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ringout.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6"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1+#ppt_w/2"/>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ringin.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9"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0-#ppt_w/2"/>
                                          </p:val>
                                        </p:tav>
                                        <p:tav tm="100000">
                                          <p:val>
                                            <p:strVal val="#ppt_x"/>
                                          </p:val>
                                        </p:tav>
                                      </p:tavLst>
                                    </p:anim>
                                    <p:anim calcmode="lin" valueType="num">
                                      <p:cBhvr additive="base">
                                        <p:cTn id="8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1+#ppt_w/2"/>
                                          </p:val>
                                        </p:tav>
                                        <p:tav tm="100000">
                                          <p:val>
                                            <p:strVal val="#ppt_x"/>
                                          </p:val>
                                        </p:tav>
                                      </p:tavLst>
                                    </p:anim>
                                    <p:anim calcmode="lin" valueType="num">
                                      <p:cBhvr additive="base">
                                        <p:cTn id="8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1+#ppt_w/2"/>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1+#ppt_w/2"/>
                                          </p:val>
                                        </p:tav>
                                        <p:tav tm="100000">
                                          <p:val>
                                            <p:strVal val="#ppt_x"/>
                                          </p:val>
                                        </p:tav>
                                      </p:tavLst>
                                    </p:anim>
                                    <p:anim calcmode="lin" valueType="num">
                                      <p:cBhvr additive="base">
                                        <p:cTn id="9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9FB1C80C-0662-4C54-817C-6A686314287E}" type="slidenum">
              <a:rPr lang="en-US" smtClean="0"/>
              <a:pPr/>
              <a:t>14</a:t>
            </a:fld>
            <a:endParaRPr lang="en-US" dirty="0"/>
          </a:p>
        </p:txBody>
      </p:sp>
      <p:sp>
        <p:nvSpPr>
          <p:cNvPr id="78850" name="Rectangle 2"/>
          <p:cNvSpPr>
            <a:spLocks noGrp="1" noChangeArrowheads="1"/>
          </p:cNvSpPr>
          <p:nvPr>
            <p:ph type="title"/>
          </p:nvPr>
        </p:nvSpPr>
        <p:spPr/>
        <p:txBody>
          <a:bodyPr>
            <a:normAutofit fontScale="90000"/>
          </a:bodyPr>
          <a:lstStyle/>
          <a:p>
            <a:r>
              <a:rPr lang="en-US" b="1" dirty="0">
                <a:solidFill>
                  <a:srgbClr val="FFFF00"/>
                </a:solidFill>
              </a:rPr>
              <a:t>An ERP Example: After ERP</a:t>
            </a:r>
            <a:endParaRPr lang="en-US" dirty="0">
              <a:solidFill>
                <a:srgbClr val="FFFF00"/>
              </a:solidFill>
            </a:endParaRPr>
          </a:p>
        </p:txBody>
      </p:sp>
      <p:grpSp>
        <p:nvGrpSpPr>
          <p:cNvPr id="2" name="Group 55"/>
          <p:cNvGrpSpPr>
            <a:grpSpLocks/>
          </p:cNvGrpSpPr>
          <p:nvPr/>
        </p:nvGrpSpPr>
        <p:grpSpPr bwMode="auto">
          <a:xfrm>
            <a:off x="5410200" y="3429000"/>
            <a:ext cx="990600" cy="1066800"/>
            <a:chOff x="3408" y="2160"/>
            <a:chExt cx="624" cy="672"/>
          </a:xfrm>
        </p:grpSpPr>
        <p:pic>
          <p:nvPicPr>
            <p:cNvPr id="78860" name="Picture 12" descr="database"/>
            <p:cNvPicPr>
              <a:picLocks noChangeAspect="1" noChangeArrowheads="1"/>
            </p:cNvPicPr>
            <p:nvPr/>
          </p:nvPicPr>
          <p:blipFill>
            <a:blip r:embed="rId2" cstate="print"/>
            <a:srcRect/>
            <a:stretch>
              <a:fillRect/>
            </a:stretch>
          </p:blipFill>
          <p:spPr bwMode="auto">
            <a:xfrm>
              <a:off x="3408" y="2160"/>
              <a:ext cx="576" cy="576"/>
            </a:xfrm>
            <a:prstGeom prst="rect">
              <a:avLst/>
            </a:prstGeom>
            <a:noFill/>
          </p:spPr>
        </p:pic>
        <p:sp>
          <p:nvSpPr>
            <p:cNvPr id="78861" name="Rectangle 13"/>
            <p:cNvSpPr>
              <a:spLocks noChangeArrowheads="1"/>
            </p:cNvSpPr>
            <p:nvPr/>
          </p:nvSpPr>
          <p:spPr bwMode="auto">
            <a:xfrm>
              <a:off x="3474" y="2640"/>
              <a:ext cx="558" cy="192"/>
            </a:xfrm>
            <a:prstGeom prst="rect">
              <a:avLst/>
            </a:prstGeom>
            <a:noFill/>
            <a:ln w="9525">
              <a:noFill/>
              <a:miter lim="800000"/>
              <a:headEnd/>
              <a:tailEnd/>
            </a:ln>
            <a:effectLst/>
          </p:spPr>
          <p:txBody>
            <a:bodyPr wrap="none">
              <a:spAutoFit/>
            </a:bodyPr>
            <a:lstStyle/>
            <a:p>
              <a:r>
                <a:rPr lang="en-US" sz="1400" b="1">
                  <a:latin typeface="Times New Roman" pitchFamily="18" charset="0"/>
                </a:rPr>
                <a:t>Database</a:t>
              </a:r>
            </a:p>
          </p:txBody>
        </p:sp>
      </p:grpSp>
      <p:grpSp>
        <p:nvGrpSpPr>
          <p:cNvPr id="3" name="Group 51"/>
          <p:cNvGrpSpPr>
            <a:grpSpLocks/>
          </p:cNvGrpSpPr>
          <p:nvPr/>
        </p:nvGrpSpPr>
        <p:grpSpPr bwMode="auto">
          <a:xfrm>
            <a:off x="1219200" y="1981200"/>
            <a:ext cx="1004888" cy="1219200"/>
            <a:chOff x="768" y="1248"/>
            <a:chExt cx="633" cy="768"/>
          </a:xfrm>
        </p:grpSpPr>
        <p:pic>
          <p:nvPicPr>
            <p:cNvPr id="78863" name="Picture 15" descr="customers"/>
            <p:cNvPicPr>
              <a:picLocks noChangeAspect="1" noChangeArrowheads="1"/>
            </p:cNvPicPr>
            <p:nvPr/>
          </p:nvPicPr>
          <p:blipFill>
            <a:blip r:embed="rId3" cstate="print"/>
            <a:srcRect/>
            <a:stretch>
              <a:fillRect/>
            </a:stretch>
          </p:blipFill>
          <p:spPr bwMode="auto">
            <a:xfrm>
              <a:off x="768" y="1248"/>
              <a:ext cx="624" cy="624"/>
            </a:xfrm>
            <a:prstGeom prst="rect">
              <a:avLst/>
            </a:prstGeom>
            <a:noFill/>
          </p:spPr>
        </p:pic>
        <p:sp>
          <p:nvSpPr>
            <p:cNvPr id="78864" name="Rectangle 16"/>
            <p:cNvSpPr>
              <a:spLocks noChangeArrowheads="1"/>
            </p:cNvSpPr>
            <p:nvPr/>
          </p:nvSpPr>
          <p:spPr bwMode="auto">
            <a:xfrm>
              <a:off x="768" y="1824"/>
              <a:ext cx="633" cy="192"/>
            </a:xfrm>
            <a:prstGeom prst="rect">
              <a:avLst/>
            </a:prstGeom>
            <a:noFill/>
            <a:ln w="9525">
              <a:noFill/>
              <a:miter lim="800000"/>
              <a:headEnd/>
              <a:tailEnd/>
            </a:ln>
            <a:effectLst/>
          </p:spPr>
          <p:txBody>
            <a:bodyPr wrap="none">
              <a:spAutoFit/>
            </a:bodyPr>
            <a:lstStyle/>
            <a:p>
              <a:r>
                <a:rPr lang="en-US" sz="1400" b="1">
                  <a:latin typeface="Times New Roman" pitchFamily="18" charset="0"/>
                </a:rPr>
                <a:t>Customers</a:t>
              </a:r>
            </a:p>
          </p:txBody>
        </p:sp>
      </p:grpSp>
      <p:grpSp>
        <p:nvGrpSpPr>
          <p:cNvPr id="4" name="Group 53"/>
          <p:cNvGrpSpPr>
            <a:grpSpLocks/>
          </p:cNvGrpSpPr>
          <p:nvPr/>
        </p:nvGrpSpPr>
        <p:grpSpPr bwMode="auto">
          <a:xfrm>
            <a:off x="3581400" y="2057400"/>
            <a:ext cx="1023938" cy="1066800"/>
            <a:chOff x="2256" y="1296"/>
            <a:chExt cx="645" cy="672"/>
          </a:xfrm>
        </p:grpSpPr>
        <p:pic>
          <p:nvPicPr>
            <p:cNvPr id="78862" name="Picture 14" descr="sales1"/>
            <p:cNvPicPr>
              <a:picLocks noChangeAspect="1" noChangeArrowheads="1"/>
            </p:cNvPicPr>
            <p:nvPr/>
          </p:nvPicPr>
          <p:blipFill>
            <a:blip r:embed="rId4" cstate="print"/>
            <a:srcRect/>
            <a:stretch>
              <a:fillRect/>
            </a:stretch>
          </p:blipFill>
          <p:spPr bwMode="auto">
            <a:xfrm>
              <a:off x="2256" y="1296"/>
              <a:ext cx="624" cy="624"/>
            </a:xfrm>
            <a:prstGeom prst="rect">
              <a:avLst/>
            </a:prstGeom>
            <a:noFill/>
          </p:spPr>
        </p:pic>
        <p:sp>
          <p:nvSpPr>
            <p:cNvPr id="78865" name="Rectangle 17"/>
            <p:cNvSpPr>
              <a:spLocks noChangeArrowheads="1"/>
            </p:cNvSpPr>
            <p:nvPr/>
          </p:nvSpPr>
          <p:spPr bwMode="auto">
            <a:xfrm>
              <a:off x="2256" y="1776"/>
              <a:ext cx="645" cy="192"/>
            </a:xfrm>
            <a:prstGeom prst="rect">
              <a:avLst/>
            </a:prstGeom>
            <a:noFill/>
            <a:ln w="9525">
              <a:noFill/>
              <a:miter lim="800000"/>
              <a:headEnd/>
              <a:tailEnd/>
            </a:ln>
            <a:effectLst/>
          </p:spPr>
          <p:txBody>
            <a:bodyPr wrap="none">
              <a:spAutoFit/>
            </a:bodyPr>
            <a:lstStyle/>
            <a:p>
              <a:r>
                <a:rPr lang="en-US" sz="1400" b="1">
                  <a:latin typeface="Times New Roman" pitchFamily="18" charset="0"/>
                </a:rPr>
                <a:t>Sales Dept.</a:t>
              </a:r>
            </a:p>
          </p:txBody>
        </p:sp>
      </p:grpSp>
      <p:grpSp>
        <p:nvGrpSpPr>
          <p:cNvPr id="5" name="Group 57"/>
          <p:cNvGrpSpPr>
            <a:grpSpLocks/>
          </p:cNvGrpSpPr>
          <p:nvPr/>
        </p:nvGrpSpPr>
        <p:grpSpPr bwMode="auto">
          <a:xfrm>
            <a:off x="3581400" y="4953000"/>
            <a:ext cx="1042988" cy="1066800"/>
            <a:chOff x="2256" y="3120"/>
            <a:chExt cx="657" cy="672"/>
          </a:xfrm>
        </p:grpSpPr>
        <p:pic>
          <p:nvPicPr>
            <p:cNvPr id="78866" name="Picture 18" descr="purchasing"/>
            <p:cNvPicPr>
              <a:picLocks noChangeAspect="1" noChangeArrowheads="1"/>
            </p:cNvPicPr>
            <p:nvPr/>
          </p:nvPicPr>
          <p:blipFill>
            <a:blip r:embed="rId5" cstate="print"/>
            <a:srcRect/>
            <a:stretch>
              <a:fillRect/>
            </a:stretch>
          </p:blipFill>
          <p:spPr bwMode="auto">
            <a:xfrm>
              <a:off x="2352" y="3120"/>
              <a:ext cx="528" cy="528"/>
            </a:xfrm>
            <a:prstGeom prst="rect">
              <a:avLst/>
            </a:prstGeom>
            <a:noFill/>
          </p:spPr>
        </p:pic>
        <p:sp>
          <p:nvSpPr>
            <p:cNvPr id="78867" name="Rectangle 19"/>
            <p:cNvSpPr>
              <a:spLocks noChangeArrowheads="1"/>
            </p:cNvSpPr>
            <p:nvPr/>
          </p:nvSpPr>
          <p:spPr bwMode="auto">
            <a:xfrm>
              <a:off x="2256" y="3600"/>
              <a:ext cx="657" cy="192"/>
            </a:xfrm>
            <a:prstGeom prst="rect">
              <a:avLst/>
            </a:prstGeom>
            <a:noFill/>
            <a:ln w="9525">
              <a:noFill/>
              <a:miter lim="800000"/>
              <a:headEnd/>
              <a:tailEnd/>
            </a:ln>
            <a:effectLst/>
          </p:spPr>
          <p:txBody>
            <a:bodyPr wrap="none">
              <a:spAutoFit/>
            </a:bodyPr>
            <a:lstStyle/>
            <a:p>
              <a:r>
                <a:rPr lang="en-US" sz="1400" b="1">
                  <a:latin typeface="Times New Roman" pitchFamily="18" charset="0"/>
                </a:rPr>
                <a:t>Purchasing</a:t>
              </a:r>
            </a:p>
          </p:txBody>
        </p:sp>
      </p:grpSp>
      <p:grpSp>
        <p:nvGrpSpPr>
          <p:cNvPr id="6" name="Group 62"/>
          <p:cNvGrpSpPr>
            <a:grpSpLocks/>
          </p:cNvGrpSpPr>
          <p:nvPr/>
        </p:nvGrpSpPr>
        <p:grpSpPr bwMode="auto">
          <a:xfrm>
            <a:off x="7010400" y="4953000"/>
            <a:ext cx="1295400" cy="938213"/>
            <a:chOff x="4416" y="3120"/>
            <a:chExt cx="816" cy="591"/>
          </a:xfrm>
        </p:grpSpPr>
        <p:pic>
          <p:nvPicPr>
            <p:cNvPr id="78869" name="Picture 21" descr="waarehouse"/>
            <p:cNvPicPr>
              <a:picLocks noChangeAspect="1" noChangeArrowheads="1"/>
            </p:cNvPicPr>
            <p:nvPr/>
          </p:nvPicPr>
          <p:blipFill>
            <a:blip r:embed="rId6" cstate="print"/>
            <a:srcRect/>
            <a:stretch>
              <a:fillRect/>
            </a:stretch>
          </p:blipFill>
          <p:spPr bwMode="auto">
            <a:xfrm>
              <a:off x="4416" y="3120"/>
              <a:ext cx="816" cy="591"/>
            </a:xfrm>
            <a:prstGeom prst="rect">
              <a:avLst/>
            </a:prstGeom>
            <a:noFill/>
          </p:spPr>
        </p:pic>
        <p:sp>
          <p:nvSpPr>
            <p:cNvPr id="78870" name="Rectangle 22"/>
            <p:cNvSpPr>
              <a:spLocks noChangeArrowheads="1"/>
            </p:cNvSpPr>
            <p:nvPr/>
          </p:nvSpPr>
          <p:spPr bwMode="auto">
            <a:xfrm>
              <a:off x="4526" y="3471"/>
              <a:ext cx="658" cy="192"/>
            </a:xfrm>
            <a:prstGeom prst="rect">
              <a:avLst/>
            </a:prstGeom>
            <a:noFill/>
            <a:ln w="9525">
              <a:noFill/>
              <a:miter lim="800000"/>
              <a:headEnd/>
              <a:tailEnd/>
            </a:ln>
            <a:effectLst/>
          </p:spPr>
          <p:txBody>
            <a:bodyPr wrap="none">
              <a:spAutoFit/>
            </a:bodyPr>
            <a:lstStyle/>
            <a:p>
              <a:r>
                <a:rPr lang="en-US" sz="1400" b="1">
                  <a:latin typeface="Times New Roman" pitchFamily="18" charset="0"/>
                </a:rPr>
                <a:t>Warehouse</a:t>
              </a:r>
            </a:p>
          </p:txBody>
        </p:sp>
      </p:grpSp>
      <p:grpSp>
        <p:nvGrpSpPr>
          <p:cNvPr id="7" name="Group 64"/>
          <p:cNvGrpSpPr>
            <a:grpSpLocks/>
          </p:cNvGrpSpPr>
          <p:nvPr/>
        </p:nvGrpSpPr>
        <p:grpSpPr bwMode="auto">
          <a:xfrm>
            <a:off x="7010400" y="2057400"/>
            <a:ext cx="1052513" cy="1066800"/>
            <a:chOff x="4416" y="1296"/>
            <a:chExt cx="663" cy="672"/>
          </a:xfrm>
        </p:grpSpPr>
        <p:pic>
          <p:nvPicPr>
            <p:cNvPr id="78871" name="Picture 23" descr="accounting2"/>
            <p:cNvPicPr>
              <a:picLocks noChangeAspect="1" noChangeArrowheads="1"/>
            </p:cNvPicPr>
            <p:nvPr/>
          </p:nvPicPr>
          <p:blipFill>
            <a:blip r:embed="rId7" cstate="print"/>
            <a:srcRect/>
            <a:stretch>
              <a:fillRect/>
            </a:stretch>
          </p:blipFill>
          <p:spPr bwMode="auto">
            <a:xfrm>
              <a:off x="4464" y="1296"/>
              <a:ext cx="576" cy="576"/>
            </a:xfrm>
            <a:prstGeom prst="rect">
              <a:avLst/>
            </a:prstGeom>
            <a:noFill/>
          </p:spPr>
        </p:pic>
        <p:sp>
          <p:nvSpPr>
            <p:cNvPr id="78872" name="Rectangle 24"/>
            <p:cNvSpPr>
              <a:spLocks noChangeArrowheads="1"/>
            </p:cNvSpPr>
            <p:nvPr/>
          </p:nvSpPr>
          <p:spPr bwMode="auto">
            <a:xfrm>
              <a:off x="4416" y="1776"/>
              <a:ext cx="663" cy="192"/>
            </a:xfrm>
            <a:prstGeom prst="rect">
              <a:avLst/>
            </a:prstGeom>
            <a:noFill/>
            <a:ln w="9525">
              <a:noFill/>
              <a:miter lim="800000"/>
              <a:headEnd/>
              <a:tailEnd/>
            </a:ln>
            <a:effectLst/>
          </p:spPr>
          <p:txBody>
            <a:bodyPr wrap="none">
              <a:spAutoFit/>
            </a:bodyPr>
            <a:lstStyle/>
            <a:p>
              <a:r>
                <a:rPr lang="en-US" sz="1400" b="1">
                  <a:latin typeface="Times New Roman" pitchFamily="18" charset="0"/>
                </a:rPr>
                <a:t>Accounting</a:t>
              </a:r>
            </a:p>
          </p:txBody>
        </p:sp>
      </p:grpSp>
      <p:grpSp>
        <p:nvGrpSpPr>
          <p:cNvPr id="8" name="Group 59"/>
          <p:cNvGrpSpPr>
            <a:grpSpLocks/>
          </p:cNvGrpSpPr>
          <p:nvPr/>
        </p:nvGrpSpPr>
        <p:grpSpPr bwMode="auto">
          <a:xfrm>
            <a:off x="1295400" y="5029200"/>
            <a:ext cx="838200" cy="914400"/>
            <a:chOff x="816" y="3168"/>
            <a:chExt cx="528" cy="576"/>
          </a:xfrm>
        </p:grpSpPr>
        <p:pic>
          <p:nvPicPr>
            <p:cNvPr id="78868" name="Picture 20" descr="vendor"/>
            <p:cNvPicPr>
              <a:picLocks noChangeAspect="1" noChangeArrowheads="1"/>
            </p:cNvPicPr>
            <p:nvPr/>
          </p:nvPicPr>
          <p:blipFill>
            <a:blip r:embed="rId8" cstate="print"/>
            <a:srcRect/>
            <a:stretch>
              <a:fillRect/>
            </a:stretch>
          </p:blipFill>
          <p:spPr bwMode="auto">
            <a:xfrm>
              <a:off x="816" y="3168"/>
              <a:ext cx="528" cy="528"/>
            </a:xfrm>
            <a:prstGeom prst="rect">
              <a:avLst/>
            </a:prstGeom>
            <a:noFill/>
          </p:spPr>
        </p:pic>
        <p:sp>
          <p:nvSpPr>
            <p:cNvPr id="78873" name="Rectangle 25"/>
            <p:cNvSpPr>
              <a:spLocks noChangeArrowheads="1"/>
            </p:cNvSpPr>
            <p:nvPr/>
          </p:nvSpPr>
          <p:spPr bwMode="auto">
            <a:xfrm>
              <a:off x="819" y="3552"/>
              <a:ext cx="477" cy="192"/>
            </a:xfrm>
            <a:prstGeom prst="rect">
              <a:avLst/>
            </a:prstGeom>
            <a:noFill/>
            <a:ln w="9525">
              <a:noFill/>
              <a:miter lim="800000"/>
              <a:headEnd/>
              <a:tailEnd/>
            </a:ln>
            <a:effectLst/>
          </p:spPr>
          <p:txBody>
            <a:bodyPr wrap="none">
              <a:spAutoFit/>
            </a:bodyPr>
            <a:lstStyle/>
            <a:p>
              <a:r>
                <a:rPr lang="en-US" sz="1400" b="1">
                  <a:latin typeface="Times New Roman" pitchFamily="18" charset="0"/>
                </a:rPr>
                <a:t>Vendor</a:t>
              </a:r>
            </a:p>
          </p:txBody>
        </p:sp>
      </p:grpSp>
      <p:grpSp>
        <p:nvGrpSpPr>
          <p:cNvPr id="9" name="Group 54"/>
          <p:cNvGrpSpPr>
            <a:grpSpLocks/>
          </p:cNvGrpSpPr>
          <p:nvPr/>
        </p:nvGrpSpPr>
        <p:grpSpPr bwMode="auto">
          <a:xfrm>
            <a:off x="4572000" y="2286000"/>
            <a:ext cx="1524000" cy="1219200"/>
            <a:chOff x="2880" y="1440"/>
            <a:chExt cx="960" cy="768"/>
          </a:xfrm>
        </p:grpSpPr>
        <p:sp>
          <p:nvSpPr>
            <p:cNvPr id="78874" name="Line 26"/>
            <p:cNvSpPr>
              <a:spLocks noChangeShapeType="1"/>
            </p:cNvSpPr>
            <p:nvPr/>
          </p:nvSpPr>
          <p:spPr bwMode="auto">
            <a:xfrm flipH="1" flipV="1">
              <a:off x="2880" y="1632"/>
              <a:ext cx="576" cy="576"/>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78875" name="Text Box 27"/>
            <p:cNvSpPr txBox="1">
              <a:spLocks noChangeArrowheads="1"/>
            </p:cNvSpPr>
            <p:nvPr/>
          </p:nvSpPr>
          <p:spPr bwMode="auto">
            <a:xfrm>
              <a:off x="3072" y="1440"/>
              <a:ext cx="768" cy="518"/>
            </a:xfrm>
            <a:prstGeom prst="rect">
              <a:avLst/>
            </a:prstGeom>
            <a:noFill/>
            <a:ln w="9525">
              <a:noFill/>
              <a:miter lim="800000"/>
              <a:headEnd/>
              <a:tailEnd/>
            </a:ln>
            <a:effectLst/>
          </p:spPr>
          <p:txBody>
            <a:bodyPr>
              <a:spAutoFit/>
            </a:bodyPr>
            <a:lstStyle/>
            <a:p>
              <a:pPr algn="ctr"/>
              <a:r>
                <a:rPr lang="en-US" sz="1200" b="1">
                  <a:solidFill>
                    <a:schemeClr val="bg2"/>
                  </a:solidFill>
                  <a:latin typeface="Times New Roman" pitchFamily="18" charset="0"/>
                </a:rPr>
                <a:t>Inventory Data</a:t>
              </a:r>
            </a:p>
            <a:p>
              <a:pPr algn="ctr"/>
              <a:r>
                <a:rPr lang="en-US" sz="1200" b="1">
                  <a:solidFill>
                    <a:schemeClr val="bg2"/>
                  </a:solidFill>
                  <a:latin typeface="Times New Roman" pitchFamily="18" charset="0"/>
                </a:rPr>
                <a:t>If no parts,</a:t>
              </a:r>
            </a:p>
            <a:p>
              <a:pPr algn="ctr"/>
              <a:r>
                <a:rPr lang="en-US" sz="1200" b="1">
                  <a:solidFill>
                    <a:schemeClr val="bg2"/>
                  </a:solidFill>
                  <a:latin typeface="Times New Roman" pitchFamily="18" charset="0"/>
                </a:rPr>
                <a:t>order is placed</a:t>
              </a:r>
            </a:p>
            <a:p>
              <a:pPr algn="ctr"/>
              <a:r>
                <a:rPr lang="en-US" sz="1200" b="1">
                  <a:solidFill>
                    <a:schemeClr val="bg2"/>
                  </a:solidFill>
                  <a:latin typeface="Times New Roman" pitchFamily="18" charset="0"/>
                </a:rPr>
                <a:t>through DB</a:t>
              </a:r>
              <a:endParaRPr lang="en-US" b="1">
                <a:solidFill>
                  <a:schemeClr val="bg2"/>
                </a:solidFill>
                <a:latin typeface="Times New Roman" pitchFamily="18" charset="0"/>
              </a:endParaRPr>
            </a:p>
          </p:txBody>
        </p:sp>
      </p:grpSp>
      <p:grpSp>
        <p:nvGrpSpPr>
          <p:cNvPr id="10" name="Group 52"/>
          <p:cNvGrpSpPr>
            <a:grpSpLocks/>
          </p:cNvGrpSpPr>
          <p:nvPr/>
        </p:nvGrpSpPr>
        <p:grpSpPr bwMode="auto">
          <a:xfrm>
            <a:off x="2209800" y="2057400"/>
            <a:ext cx="1295400" cy="457200"/>
            <a:chOff x="1392" y="1296"/>
            <a:chExt cx="816" cy="288"/>
          </a:xfrm>
        </p:grpSpPr>
        <p:sp>
          <p:nvSpPr>
            <p:cNvPr id="78876" name="Line 28"/>
            <p:cNvSpPr>
              <a:spLocks noChangeShapeType="1"/>
            </p:cNvSpPr>
            <p:nvPr/>
          </p:nvSpPr>
          <p:spPr bwMode="auto">
            <a:xfrm>
              <a:off x="1392" y="1584"/>
              <a:ext cx="816"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78877" name="Text Box 29"/>
            <p:cNvSpPr txBox="1">
              <a:spLocks noChangeArrowheads="1"/>
            </p:cNvSpPr>
            <p:nvPr/>
          </p:nvSpPr>
          <p:spPr bwMode="auto">
            <a:xfrm>
              <a:off x="1546" y="1296"/>
              <a:ext cx="410" cy="28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Orders</a:t>
              </a:r>
            </a:p>
            <a:p>
              <a:pPr algn="ctr"/>
              <a:r>
                <a:rPr lang="en-US" sz="1200" b="1">
                  <a:solidFill>
                    <a:schemeClr val="bg2"/>
                  </a:solidFill>
                  <a:latin typeface="Times New Roman" pitchFamily="18" charset="0"/>
                </a:rPr>
                <a:t>Parts</a:t>
              </a:r>
              <a:endParaRPr lang="en-US" b="1">
                <a:solidFill>
                  <a:schemeClr val="bg2"/>
                </a:solidFill>
                <a:latin typeface="Times New Roman" pitchFamily="18" charset="0"/>
              </a:endParaRPr>
            </a:p>
          </p:txBody>
        </p:sp>
      </p:grpSp>
      <p:grpSp>
        <p:nvGrpSpPr>
          <p:cNvPr id="11" name="Group 56"/>
          <p:cNvGrpSpPr>
            <a:grpSpLocks/>
          </p:cNvGrpSpPr>
          <p:nvPr/>
        </p:nvGrpSpPr>
        <p:grpSpPr bwMode="auto">
          <a:xfrm>
            <a:off x="3657600" y="3978275"/>
            <a:ext cx="1752600" cy="1127125"/>
            <a:chOff x="2304" y="2506"/>
            <a:chExt cx="1104" cy="710"/>
          </a:xfrm>
        </p:grpSpPr>
        <p:sp>
          <p:nvSpPr>
            <p:cNvPr id="78878" name="Line 30"/>
            <p:cNvSpPr>
              <a:spLocks noChangeShapeType="1"/>
            </p:cNvSpPr>
            <p:nvPr/>
          </p:nvSpPr>
          <p:spPr bwMode="auto">
            <a:xfrm flipH="1">
              <a:off x="2880" y="2640"/>
              <a:ext cx="528" cy="576"/>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78882" name="Text Box 34"/>
            <p:cNvSpPr txBox="1">
              <a:spLocks noChangeArrowheads="1"/>
            </p:cNvSpPr>
            <p:nvPr/>
          </p:nvSpPr>
          <p:spPr bwMode="auto">
            <a:xfrm>
              <a:off x="2304" y="2506"/>
              <a:ext cx="895" cy="51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Order is submitted</a:t>
              </a:r>
            </a:p>
            <a:p>
              <a:pPr algn="ctr"/>
              <a:r>
                <a:rPr lang="en-US" sz="1200" b="1">
                  <a:solidFill>
                    <a:schemeClr val="bg2"/>
                  </a:solidFill>
                  <a:latin typeface="Times New Roman" pitchFamily="18" charset="0"/>
                </a:rPr>
                <a:t>to Purchasing.</a:t>
              </a:r>
            </a:p>
            <a:p>
              <a:pPr algn="ctr"/>
              <a:r>
                <a:rPr lang="en-US" sz="1200" b="1">
                  <a:solidFill>
                    <a:schemeClr val="bg2"/>
                  </a:solidFill>
                  <a:latin typeface="Times New Roman" pitchFamily="18" charset="0"/>
                </a:rPr>
                <a:t>Purchasing record</a:t>
              </a:r>
            </a:p>
            <a:p>
              <a:pPr algn="ctr"/>
              <a:r>
                <a:rPr lang="en-US" sz="1200" b="1">
                  <a:solidFill>
                    <a:schemeClr val="bg2"/>
                  </a:solidFill>
                  <a:latin typeface="Times New Roman" pitchFamily="18" charset="0"/>
                </a:rPr>
                <a:t>order in DB</a:t>
              </a:r>
              <a:endParaRPr lang="en-US" b="1">
                <a:solidFill>
                  <a:schemeClr val="bg2"/>
                </a:solidFill>
                <a:latin typeface="Times New Roman" pitchFamily="18" charset="0"/>
              </a:endParaRPr>
            </a:p>
          </p:txBody>
        </p:sp>
      </p:grpSp>
      <p:grpSp>
        <p:nvGrpSpPr>
          <p:cNvPr id="12" name="Group 58"/>
          <p:cNvGrpSpPr>
            <a:grpSpLocks/>
          </p:cNvGrpSpPr>
          <p:nvPr/>
        </p:nvGrpSpPr>
        <p:grpSpPr bwMode="auto">
          <a:xfrm>
            <a:off x="2209800" y="4876800"/>
            <a:ext cx="1371600" cy="457200"/>
            <a:chOff x="1392" y="3072"/>
            <a:chExt cx="864" cy="288"/>
          </a:xfrm>
        </p:grpSpPr>
        <p:sp>
          <p:nvSpPr>
            <p:cNvPr id="78880" name="Line 32"/>
            <p:cNvSpPr>
              <a:spLocks noChangeShapeType="1"/>
            </p:cNvSpPr>
            <p:nvPr/>
          </p:nvSpPr>
          <p:spPr bwMode="auto">
            <a:xfrm flipH="1">
              <a:off x="1392" y="3360"/>
              <a:ext cx="864"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78883" name="Text Box 35"/>
            <p:cNvSpPr txBox="1">
              <a:spLocks noChangeArrowheads="1"/>
            </p:cNvSpPr>
            <p:nvPr/>
          </p:nvSpPr>
          <p:spPr bwMode="auto">
            <a:xfrm>
              <a:off x="1474" y="3072"/>
              <a:ext cx="752" cy="28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Order is placed</a:t>
              </a:r>
            </a:p>
            <a:p>
              <a:pPr algn="ctr"/>
              <a:r>
                <a:rPr lang="en-US" sz="1200" b="1">
                  <a:solidFill>
                    <a:schemeClr val="bg2"/>
                  </a:solidFill>
                  <a:latin typeface="Times New Roman" pitchFamily="18" charset="0"/>
                </a:rPr>
                <a:t>with Vendor</a:t>
              </a:r>
              <a:endParaRPr lang="en-US" b="1">
                <a:solidFill>
                  <a:schemeClr val="bg2"/>
                </a:solidFill>
                <a:latin typeface="Times New Roman" pitchFamily="18" charset="0"/>
              </a:endParaRPr>
            </a:p>
          </p:txBody>
        </p:sp>
      </p:grpSp>
      <p:grpSp>
        <p:nvGrpSpPr>
          <p:cNvPr id="13" name="Group 63"/>
          <p:cNvGrpSpPr>
            <a:grpSpLocks/>
          </p:cNvGrpSpPr>
          <p:nvPr/>
        </p:nvGrpSpPr>
        <p:grpSpPr bwMode="auto">
          <a:xfrm>
            <a:off x="1676400" y="2590800"/>
            <a:ext cx="7010400" cy="4084638"/>
            <a:chOff x="1056" y="1632"/>
            <a:chExt cx="4416" cy="2573"/>
          </a:xfrm>
        </p:grpSpPr>
        <p:sp>
          <p:nvSpPr>
            <p:cNvPr id="78884" name="Line 36"/>
            <p:cNvSpPr>
              <a:spLocks noChangeShapeType="1"/>
            </p:cNvSpPr>
            <p:nvPr/>
          </p:nvSpPr>
          <p:spPr bwMode="auto">
            <a:xfrm>
              <a:off x="1056" y="3744"/>
              <a:ext cx="0" cy="432"/>
            </a:xfrm>
            <a:prstGeom prst="line">
              <a:avLst/>
            </a:prstGeom>
            <a:noFill/>
            <a:ln w="9525">
              <a:solidFill>
                <a:schemeClr val="bg2"/>
              </a:solidFill>
              <a:round/>
              <a:headEnd/>
              <a:tailEnd/>
            </a:ln>
            <a:effectLst/>
          </p:spPr>
          <p:txBody>
            <a:bodyPr wrap="none" anchor="ctr"/>
            <a:lstStyle/>
            <a:p>
              <a:endParaRPr lang="en-US"/>
            </a:p>
          </p:txBody>
        </p:sp>
        <p:sp>
          <p:nvSpPr>
            <p:cNvPr id="78888" name="Line 40"/>
            <p:cNvSpPr>
              <a:spLocks noChangeShapeType="1"/>
            </p:cNvSpPr>
            <p:nvPr/>
          </p:nvSpPr>
          <p:spPr bwMode="auto">
            <a:xfrm>
              <a:off x="1056" y="4176"/>
              <a:ext cx="4416" cy="0"/>
            </a:xfrm>
            <a:prstGeom prst="line">
              <a:avLst/>
            </a:prstGeom>
            <a:noFill/>
            <a:ln w="9525">
              <a:solidFill>
                <a:schemeClr val="bg2"/>
              </a:solidFill>
              <a:round/>
              <a:headEnd/>
              <a:tailEnd/>
            </a:ln>
            <a:effectLst/>
          </p:spPr>
          <p:txBody>
            <a:bodyPr wrap="none" anchor="ctr"/>
            <a:lstStyle/>
            <a:p>
              <a:endParaRPr lang="en-US"/>
            </a:p>
          </p:txBody>
        </p:sp>
        <p:sp>
          <p:nvSpPr>
            <p:cNvPr id="78890" name="Line 42"/>
            <p:cNvSpPr>
              <a:spLocks noChangeShapeType="1"/>
            </p:cNvSpPr>
            <p:nvPr/>
          </p:nvSpPr>
          <p:spPr bwMode="auto">
            <a:xfrm flipV="1">
              <a:off x="5472" y="1632"/>
              <a:ext cx="0" cy="2544"/>
            </a:xfrm>
            <a:prstGeom prst="line">
              <a:avLst/>
            </a:prstGeom>
            <a:noFill/>
            <a:ln w="9525">
              <a:solidFill>
                <a:schemeClr val="bg2"/>
              </a:solidFill>
              <a:round/>
              <a:headEnd/>
              <a:tailEnd/>
            </a:ln>
            <a:effectLst/>
          </p:spPr>
          <p:txBody>
            <a:bodyPr wrap="none" anchor="ctr"/>
            <a:lstStyle/>
            <a:p>
              <a:endParaRPr lang="en-US"/>
            </a:p>
          </p:txBody>
        </p:sp>
        <p:sp>
          <p:nvSpPr>
            <p:cNvPr id="78891" name="Line 43"/>
            <p:cNvSpPr>
              <a:spLocks noChangeShapeType="1"/>
            </p:cNvSpPr>
            <p:nvPr/>
          </p:nvSpPr>
          <p:spPr bwMode="auto">
            <a:xfrm flipH="1">
              <a:off x="5040" y="1632"/>
              <a:ext cx="432"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78892" name="Text Box 44"/>
            <p:cNvSpPr txBox="1">
              <a:spLocks noChangeArrowheads="1"/>
            </p:cNvSpPr>
            <p:nvPr/>
          </p:nvSpPr>
          <p:spPr bwMode="auto">
            <a:xfrm>
              <a:off x="2496" y="4032"/>
              <a:ext cx="1113"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And invoices accounting</a:t>
              </a:r>
              <a:endParaRPr lang="en-US" b="1">
                <a:solidFill>
                  <a:schemeClr val="bg2"/>
                </a:solidFill>
                <a:latin typeface="Times New Roman" pitchFamily="18" charset="0"/>
              </a:endParaRPr>
            </a:p>
          </p:txBody>
        </p:sp>
      </p:grpSp>
      <p:grpSp>
        <p:nvGrpSpPr>
          <p:cNvPr id="14" name="Group 66"/>
          <p:cNvGrpSpPr>
            <a:grpSpLocks/>
          </p:cNvGrpSpPr>
          <p:nvPr/>
        </p:nvGrpSpPr>
        <p:grpSpPr bwMode="auto">
          <a:xfrm>
            <a:off x="6248400" y="3048000"/>
            <a:ext cx="2362200" cy="685800"/>
            <a:chOff x="3936" y="1920"/>
            <a:chExt cx="1488" cy="432"/>
          </a:xfrm>
        </p:grpSpPr>
        <p:sp>
          <p:nvSpPr>
            <p:cNvPr id="78893" name="Line 45"/>
            <p:cNvSpPr>
              <a:spLocks noChangeShapeType="1"/>
            </p:cNvSpPr>
            <p:nvPr/>
          </p:nvSpPr>
          <p:spPr bwMode="auto">
            <a:xfrm flipV="1">
              <a:off x="3936" y="1920"/>
              <a:ext cx="480" cy="432"/>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78894" name="Text Box 46"/>
            <p:cNvSpPr txBox="1">
              <a:spLocks noChangeArrowheads="1"/>
            </p:cNvSpPr>
            <p:nvPr/>
          </p:nvSpPr>
          <p:spPr bwMode="auto">
            <a:xfrm>
              <a:off x="4114" y="2064"/>
              <a:ext cx="1310" cy="288"/>
            </a:xfrm>
            <a:prstGeom prst="rect">
              <a:avLst/>
            </a:prstGeom>
            <a:noFill/>
            <a:ln w="9525">
              <a:noFill/>
              <a:miter lim="800000"/>
              <a:headEnd/>
              <a:tailEnd/>
            </a:ln>
            <a:effectLst/>
          </p:spPr>
          <p:txBody>
            <a:bodyPr>
              <a:spAutoFit/>
            </a:bodyPr>
            <a:lstStyle/>
            <a:p>
              <a:pPr algn="ctr"/>
              <a:r>
                <a:rPr lang="en-US" sz="1200" b="1">
                  <a:solidFill>
                    <a:schemeClr val="bg2"/>
                  </a:solidFill>
                  <a:latin typeface="Times New Roman" pitchFamily="18" charset="0"/>
                </a:rPr>
                <a:t>Financial Data exchange;</a:t>
              </a:r>
            </a:p>
            <a:p>
              <a:pPr algn="ctr"/>
              <a:r>
                <a:rPr lang="en-US" sz="1200" b="1">
                  <a:solidFill>
                    <a:schemeClr val="bg2"/>
                  </a:solidFill>
                  <a:latin typeface="Times New Roman" pitchFamily="18" charset="0"/>
                </a:rPr>
                <a:t>Books invoice against PO</a:t>
              </a:r>
              <a:endParaRPr lang="en-US" b="1">
                <a:solidFill>
                  <a:schemeClr val="bg2"/>
                </a:solidFill>
                <a:latin typeface="Times New Roman" pitchFamily="18" charset="0"/>
              </a:endParaRPr>
            </a:p>
          </p:txBody>
        </p:sp>
      </p:grpSp>
      <p:grpSp>
        <p:nvGrpSpPr>
          <p:cNvPr id="15" name="Group 65"/>
          <p:cNvGrpSpPr>
            <a:grpSpLocks/>
          </p:cNvGrpSpPr>
          <p:nvPr/>
        </p:nvGrpSpPr>
        <p:grpSpPr bwMode="auto">
          <a:xfrm>
            <a:off x="6248400" y="4114800"/>
            <a:ext cx="1958975" cy="1066800"/>
            <a:chOff x="3936" y="2592"/>
            <a:chExt cx="1234" cy="672"/>
          </a:xfrm>
        </p:grpSpPr>
        <p:sp>
          <p:nvSpPr>
            <p:cNvPr id="78895" name="Line 47"/>
            <p:cNvSpPr>
              <a:spLocks noChangeShapeType="1"/>
            </p:cNvSpPr>
            <p:nvPr/>
          </p:nvSpPr>
          <p:spPr bwMode="auto">
            <a:xfrm flipH="1" flipV="1">
              <a:off x="3936" y="2592"/>
              <a:ext cx="864" cy="672"/>
            </a:xfrm>
            <a:prstGeom prst="line">
              <a:avLst/>
            </a:prstGeom>
            <a:noFill/>
            <a:ln w="9525">
              <a:solidFill>
                <a:schemeClr val="bg2"/>
              </a:solidFill>
              <a:round/>
              <a:headEnd/>
              <a:tailEnd type="triangle" w="med" len="med"/>
            </a:ln>
            <a:effectLst/>
          </p:spPr>
          <p:txBody>
            <a:bodyPr wrap="none" anchor="ctr"/>
            <a:lstStyle/>
            <a:p>
              <a:endParaRPr lang="en-US"/>
            </a:p>
          </p:txBody>
        </p:sp>
        <p:sp>
          <p:nvSpPr>
            <p:cNvPr id="78896" name="Text Box 48"/>
            <p:cNvSpPr txBox="1">
              <a:spLocks noChangeArrowheads="1"/>
            </p:cNvSpPr>
            <p:nvPr/>
          </p:nvSpPr>
          <p:spPr bwMode="auto">
            <a:xfrm>
              <a:off x="4385" y="2736"/>
              <a:ext cx="785" cy="288"/>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Books inventory</a:t>
              </a:r>
            </a:p>
            <a:p>
              <a:pPr algn="ctr"/>
              <a:r>
                <a:rPr lang="en-US" sz="1200" b="1">
                  <a:solidFill>
                    <a:schemeClr val="bg2"/>
                  </a:solidFill>
                  <a:latin typeface="Times New Roman" pitchFamily="18" charset="0"/>
                </a:rPr>
                <a:t>against PO</a:t>
              </a:r>
              <a:endParaRPr lang="en-US" b="1">
                <a:solidFill>
                  <a:schemeClr val="bg2"/>
                </a:solidFill>
                <a:latin typeface="Times New Roman" pitchFamily="18" charset="0"/>
              </a:endParaRPr>
            </a:p>
          </p:txBody>
        </p:sp>
      </p:grpSp>
      <p:grpSp>
        <p:nvGrpSpPr>
          <p:cNvPr id="16" name="Group 61"/>
          <p:cNvGrpSpPr>
            <a:grpSpLocks/>
          </p:cNvGrpSpPr>
          <p:nvPr/>
        </p:nvGrpSpPr>
        <p:grpSpPr bwMode="auto">
          <a:xfrm>
            <a:off x="1828800" y="5867400"/>
            <a:ext cx="5867400" cy="579438"/>
            <a:chOff x="1152" y="3696"/>
            <a:chExt cx="3696" cy="365"/>
          </a:xfrm>
        </p:grpSpPr>
        <p:sp>
          <p:nvSpPr>
            <p:cNvPr id="78885" name="Line 37"/>
            <p:cNvSpPr>
              <a:spLocks noChangeShapeType="1"/>
            </p:cNvSpPr>
            <p:nvPr/>
          </p:nvSpPr>
          <p:spPr bwMode="auto">
            <a:xfrm>
              <a:off x="1152" y="4032"/>
              <a:ext cx="3696" cy="0"/>
            </a:xfrm>
            <a:prstGeom prst="line">
              <a:avLst/>
            </a:prstGeom>
            <a:noFill/>
            <a:ln w="9525">
              <a:solidFill>
                <a:schemeClr val="bg2"/>
              </a:solidFill>
              <a:round/>
              <a:headEnd/>
              <a:tailEnd/>
            </a:ln>
            <a:effectLst/>
          </p:spPr>
          <p:txBody>
            <a:bodyPr wrap="none" anchor="ctr"/>
            <a:lstStyle/>
            <a:p>
              <a:endParaRPr lang="en-US"/>
            </a:p>
          </p:txBody>
        </p:sp>
        <p:sp>
          <p:nvSpPr>
            <p:cNvPr id="78886" name="Line 38"/>
            <p:cNvSpPr>
              <a:spLocks noChangeShapeType="1"/>
            </p:cNvSpPr>
            <p:nvPr/>
          </p:nvSpPr>
          <p:spPr bwMode="auto">
            <a:xfrm flipV="1">
              <a:off x="4848" y="3696"/>
              <a:ext cx="0" cy="336"/>
            </a:xfrm>
            <a:prstGeom prst="line">
              <a:avLst/>
            </a:prstGeom>
            <a:noFill/>
            <a:ln w="9525">
              <a:solidFill>
                <a:schemeClr val="bg2"/>
              </a:solidFill>
              <a:round/>
              <a:headEnd/>
              <a:tailEnd type="triangle" w="med" len="med"/>
            </a:ln>
            <a:effectLst/>
          </p:spPr>
          <p:txBody>
            <a:bodyPr wrap="none" anchor="ctr"/>
            <a:lstStyle/>
            <a:p>
              <a:endParaRPr lang="en-US"/>
            </a:p>
          </p:txBody>
        </p:sp>
        <p:sp>
          <p:nvSpPr>
            <p:cNvPr id="78887" name="Text Box 39"/>
            <p:cNvSpPr txBox="1">
              <a:spLocks noChangeArrowheads="1"/>
            </p:cNvSpPr>
            <p:nvPr/>
          </p:nvSpPr>
          <p:spPr bwMode="auto">
            <a:xfrm>
              <a:off x="1776" y="3888"/>
              <a:ext cx="576" cy="173"/>
            </a:xfrm>
            <a:prstGeom prst="rect">
              <a:avLst/>
            </a:prstGeom>
            <a:noFill/>
            <a:ln w="9525">
              <a:noFill/>
              <a:miter lim="800000"/>
              <a:headEnd/>
              <a:tailEnd/>
            </a:ln>
            <a:effectLst/>
          </p:spPr>
          <p:txBody>
            <a:bodyPr wrap="none">
              <a:spAutoFit/>
            </a:bodyPr>
            <a:lstStyle/>
            <a:p>
              <a:pPr algn="ctr"/>
              <a:r>
                <a:rPr lang="en-US" sz="1200" b="1">
                  <a:solidFill>
                    <a:schemeClr val="bg2"/>
                  </a:solidFill>
                  <a:latin typeface="Times New Roman" pitchFamily="18" charset="0"/>
                </a:rPr>
                <a:t>Ships parts</a:t>
              </a:r>
              <a:endParaRPr lang="en-US" b="1">
                <a:solidFill>
                  <a:schemeClr val="bg2"/>
                </a:solidFill>
                <a:latin typeface="Times New Roman" pitchFamily="18" charset="0"/>
              </a:endParaRPr>
            </a:p>
          </p:txBody>
        </p:sp>
        <p:sp>
          <p:nvSpPr>
            <p:cNvPr id="78908" name="Line 60"/>
            <p:cNvSpPr>
              <a:spLocks noChangeShapeType="1"/>
            </p:cNvSpPr>
            <p:nvPr/>
          </p:nvSpPr>
          <p:spPr bwMode="auto">
            <a:xfrm>
              <a:off x="1152" y="3744"/>
              <a:ext cx="0" cy="288"/>
            </a:xfrm>
            <a:prstGeom prst="line">
              <a:avLst/>
            </a:prstGeom>
            <a:noFill/>
            <a:ln w="9525">
              <a:solidFill>
                <a:schemeClr val="bg2"/>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0-#ppt_w/2"/>
                                          </p:val>
                                        </p:tav>
                                        <p:tav tm="100000">
                                          <p:val>
                                            <p:strVal val="#ppt_x"/>
                                          </p:val>
                                        </p:tav>
                                      </p:tavLst>
                                    </p:anim>
                                    <p:anim calcmode="lin" valueType="num">
                                      <p:cBhvr additive="base">
                                        <p:cTn id="6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0-#ppt_w/2"/>
                                          </p:val>
                                        </p:tav>
                                        <p:tav tm="100000">
                                          <p:val>
                                            <p:strVal val="#ppt_x"/>
                                          </p:val>
                                        </p:tav>
                                      </p:tavLst>
                                    </p:anim>
                                    <p:anim calcmode="lin" valueType="num">
                                      <p:cBhvr additive="base">
                                        <p:cTn id="6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1+#ppt_w/2"/>
                                          </p:val>
                                        </p:tav>
                                        <p:tav tm="100000">
                                          <p:val>
                                            <p:strVal val="#ppt_x"/>
                                          </p:val>
                                        </p:tav>
                                      </p:tavLst>
                                    </p:anim>
                                    <p:anim calcmode="lin" valueType="num">
                                      <p:cBhvr additive="base">
                                        <p:cTn id="8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2"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0-#ppt_w/2"/>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3"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1+#ppt_w/2"/>
                                          </p:val>
                                        </p:tav>
                                        <p:tav tm="100000">
                                          <p:val>
                                            <p:strVal val="#ppt_x"/>
                                          </p:val>
                                        </p:tav>
                                      </p:tavLst>
                                    </p:anim>
                                    <p:anim calcmode="lin" valueType="num">
                                      <p:cBhvr additive="base">
                                        <p:cTn id="9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Ideal </a:t>
            </a:r>
            <a:r>
              <a:rPr lang="en-US" dirty="0" err="1" smtClean="0"/>
              <a:t>ERPSystem</a:t>
            </a:r>
            <a:r>
              <a:rPr lang="en-US" dirty="0" smtClean="0"/>
              <a:t/>
            </a:r>
            <a:br>
              <a:rPr lang="en-US" dirty="0" smtClean="0"/>
            </a:br>
            <a:endParaRPr lang="en-US" dirty="0"/>
          </a:p>
        </p:txBody>
      </p:sp>
      <p:sp>
        <p:nvSpPr>
          <p:cNvPr id="3" name="Content Placeholder 2"/>
          <p:cNvSpPr>
            <a:spLocks noGrp="1"/>
          </p:cNvSpPr>
          <p:nvPr>
            <p:ph idx="1"/>
          </p:nvPr>
        </p:nvSpPr>
        <p:spPr>
          <a:xfrm>
            <a:off x="0" y="2057400"/>
            <a:ext cx="9144000" cy="4800599"/>
          </a:xfrm>
        </p:spPr>
        <p:txBody>
          <a:bodyPr>
            <a:normAutofit fontScale="77500" lnSpcReduction="20000"/>
          </a:bodyPr>
          <a:lstStyle/>
          <a:p>
            <a:pPr>
              <a:buNone/>
            </a:pPr>
            <a:r>
              <a:rPr lang="en-US" dirty="0" smtClean="0"/>
              <a:t>An ideal ERP system is when a single database is utilized and contains all data for various software modules. These software modules can include:</a:t>
            </a:r>
          </a:p>
          <a:p>
            <a:r>
              <a:rPr lang="en-US" dirty="0" smtClean="0"/>
              <a:t>1. </a:t>
            </a:r>
            <a:r>
              <a:rPr lang="en-US" b="1" i="1" dirty="0" smtClean="0">
                <a:solidFill>
                  <a:srgbClr val="FFFF00"/>
                </a:solidFill>
              </a:rPr>
              <a:t>Manufacturing:</a:t>
            </a:r>
            <a:r>
              <a:rPr lang="en-US" b="1" i="1" dirty="0" smtClean="0"/>
              <a:t> Some of the functions include; engineering, capacity, workflow management, quality control, bills of material, manufacturing process, etc.</a:t>
            </a:r>
          </a:p>
          <a:p>
            <a:r>
              <a:rPr lang="en-US" dirty="0" smtClean="0"/>
              <a:t>2. </a:t>
            </a:r>
            <a:r>
              <a:rPr lang="en-US" b="1" i="1" dirty="0" smtClean="0">
                <a:solidFill>
                  <a:srgbClr val="FFFF00"/>
                </a:solidFill>
              </a:rPr>
              <a:t>Financials: </a:t>
            </a:r>
            <a:r>
              <a:rPr lang="en-US" b="1" i="1" dirty="0" smtClean="0"/>
              <a:t>Accounts payable, accounts receivable, fixed assets, general ledger and cash management, etc.</a:t>
            </a:r>
          </a:p>
          <a:p>
            <a:r>
              <a:rPr lang="en-US" dirty="0" smtClean="0"/>
              <a:t>3</a:t>
            </a:r>
            <a:r>
              <a:rPr lang="en-US" dirty="0" smtClean="0">
                <a:solidFill>
                  <a:srgbClr val="FFFF00"/>
                </a:solidFill>
              </a:rPr>
              <a:t>. </a:t>
            </a:r>
            <a:r>
              <a:rPr lang="en-US" b="1" i="1" dirty="0" smtClean="0">
                <a:solidFill>
                  <a:srgbClr val="FFFF00"/>
                </a:solidFill>
              </a:rPr>
              <a:t>Human Resources: </a:t>
            </a:r>
            <a:r>
              <a:rPr lang="en-US" b="1" i="1" dirty="0" smtClean="0"/>
              <a:t>Benefits, training, payroll, time and attendance, etc</a:t>
            </a:r>
          </a:p>
          <a:p>
            <a:r>
              <a:rPr lang="en-US" dirty="0" smtClean="0"/>
              <a:t>4. </a:t>
            </a:r>
            <a:r>
              <a:rPr lang="en-US" b="1" i="1" dirty="0" smtClean="0">
                <a:solidFill>
                  <a:srgbClr val="FFFF00"/>
                </a:solidFill>
              </a:rPr>
              <a:t>Supply Chain Management: </a:t>
            </a:r>
            <a:r>
              <a:rPr lang="en-US" b="1" i="1" dirty="0" smtClean="0"/>
              <a:t>Inventory, supply chain planning, supplier scheduling, claim processing, order entry, purchasing, etc.</a:t>
            </a:r>
          </a:p>
          <a:p>
            <a:r>
              <a:rPr lang="en-US" dirty="0" smtClean="0"/>
              <a:t>5. </a:t>
            </a:r>
            <a:r>
              <a:rPr lang="en-US" b="1" i="1" dirty="0" smtClean="0">
                <a:solidFill>
                  <a:srgbClr val="FFFF00"/>
                </a:solidFill>
              </a:rPr>
              <a:t>Projects:</a:t>
            </a:r>
            <a:r>
              <a:rPr lang="en-US" b="1" i="1" dirty="0" smtClean="0"/>
              <a:t> Costing, billing, activity management, time and expense, etc.</a:t>
            </a:r>
          </a:p>
          <a:p>
            <a:r>
              <a:rPr lang="en-US" dirty="0" smtClean="0"/>
              <a:t>6. </a:t>
            </a:r>
            <a:r>
              <a:rPr lang="en-US" b="1" i="1" dirty="0" smtClean="0">
                <a:solidFill>
                  <a:srgbClr val="FFFF00"/>
                </a:solidFill>
              </a:rPr>
              <a:t>Customer Relationship Management: </a:t>
            </a:r>
            <a:r>
              <a:rPr lang="en-US" b="1" i="1" dirty="0" smtClean="0"/>
              <a:t>Sales and marketing, service, commissions, customer contact, calls center support, etc.</a:t>
            </a:r>
          </a:p>
          <a:p>
            <a:r>
              <a:rPr lang="en-US" dirty="0" smtClean="0"/>
              <a:t>7. </a:t>
            </a:r>
            <a:r>
              <a:rPr lang="en-US" b="1" i="1" dirty="0" smtClean="0">
                <a:solidFill>
                  <a:srgbClr val="FFFF00"/>
                </a:solidFill>
              </a:rPr>
              <a:t>Data Warehouse: </a:t>
            </a:r>
            <a:r>
              <a:rPr lang="en-US" b="1" i="1" dirty="0" smtClean="0"/>
              <a:t>Usually this is a module that can be accessed by an organizations customers, suppliers and employees.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533400"/>
            <a:ext cx="7696200" cy="914400"/>
          </a:xfrm>
        </p:spPr>
        <p:txBody>
          <a:bodyPr/>
          <a:lstStyle/>
          <a:p>
            <a:r>
              <a:rPr lang="en-US"/>
              <a:t>Major Reasons for Adopting ERP</a:t>
            </a:r>
          </a:p>
        </p:txBody>
      </p:sp>
      <p:sp>
        <p:nvSpPr>
          <p:cNvPr id="8195" name="Rectangle 3"/>
          <p:cNvSpPr>
            <a:spLocks noGrp="1" noChangeArrowheads="1"/>
          </p:cNvSpPr>
          <p:nvPr>
            <p:ph type="body" idx="1"/>
          </p:nvPr>
        </p:nvSpPr>
        <p:spPr>
          <a:xfrm>
            <a:off x="762000" y="1905000"/>
            <a:ext cx="7696200" cy="4267200"/>
          </a:xfrm>
        </p:spPr>
        <p:txBody>
          <a:bodyPr/>
          <a:lstStyle/>
          <a:p>
            <a:pPr>
              <a:lnSpc>
                <a:spcPct val="110000"/>
              </a:lnSpc>
            </a:pPr>
            <a:r>
              <a:rPr lang="en-US"/>
              <a:t>Integrate financial information</a:t>
            </a:r>
          </a:p>
          <a:p>
            <a:pPr>
              <a:lnSpc>
                <a:spcPct val="110000"/>
              </a:lnSpc>
            </a:pPr>
            <a:r>
              <a:rPr lang="en-US"/>
              <a:t>Integrate customer order information</a:t>
            </a:r>
          </a:p>
          <a:p>
            <a:pPr>
              <a:lnSpc>
                <a:spcPct val="110000"/>
              </a:lnSpc>
            </a:pPr>
            <a:r>
              <a:rPr lang="en-US"/>
              <a:t>Standardize and speed up operations processes</a:t>
            </a:r>
          </a:p>
          <a:p>
            <a:pPr>
              <a:lnSpc>
                <a:spcPct val="110000"/>
              </a:lnSpc>
            </a:pPr>
            <a:r>
              <a:rPr lang="en-US"/>
              <a:t>Reduce inventory</a:t>
            </a:r>
          </a:p>
          <a:p>
            <a:pPr>
              <a:lnSpc>
                <a:spcPct val="110000"/>
              </a:lnSpc>
            </a:pPr>
            <a:r>
              <a:rPr lang="en-US"/>
              <a:t>Standardize Human Resources information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COMMON MYTHS ABOUT ERP</a:t>
            </a:r>
            <a:endParaRPr lang="en-US" b="1" dirty="0">
              <a:solidFill>
                <a:srgbClr val="FFFF00"/>
              </a:solidFill>
            </a:endParaRPr>
          </a:p>
        </p:txBody>
      </p:sp>
      <p:sp>
        <p:nvSpPr>
          <p:cNvPr id="3" name="Content Placeholder 2"/>
          <p:cNvSpPr>
            <a:spLocks noGrp="1"/>
          </p:cNvSpPr>
          <p:nvPr>
            <p:ph idx="1"/>
          </p:nvPr>
        </p:nvSpPr>
        <p:spPr/>
        <p:txBody>
          <a:bodyPr/>
          <a:lstStyle/>
          <a:p>
            <a:r>
              <a:rPr lang="en-US" dirty="0" smtClean="0"/>
              <a:t>ERP means more work and procedures</a:t>
            </a:r>
          </a:p>
          <a:p>
            <a:r>
              <a:rPr lang="en-US" dirty="0" smtClean="0"/>
              <a:t>ERP will make many employees redundant and Jobless</a:t>
            </a:r>
          </a:p>
          <a:p>
            <a:r>
              <a:rPr lang="en-US" dirty="0" smtClean="0"/>
              <a:t>ERP is the sole responsibility of the management</a:t>
            </a:r>
          </a:p>
          <a:p>
            <a:r>
              <a:rPr lang="en-US" dirty="0" smtClean="0"/>
              <a:t>ERP is just for  the Managers/Decision-makers</a:t>
            </a:r>
          </a:p>
          <a:p>
            <a:r>
              <a:rPr lang="en-US" dirty="0" smtClean="0"/>
              <a:t>ERP is just for manufacturing </a:t>
            </a:r>
            <a:r>
              <a:rPr lang="en-US" dirty="0" err="1" smtClean="0"/>
              <a:t>organisations</a:t>
            </a:r>
            <a:endParaRPr lang="en-US" dirty="0" smtClean="0"/>
          </a:p>
          <a:p>
            <a:r>
              <a:rPr lang="en-US" dirty="0" smtClean="0"/>
              <a:t>ERP is just for the ERP Implementation team</a:t>
            </a:r>
          </a:p>
        </p:txBody>
      </p:sp>
      <p:pic>
        <p:nvPicPr>
          <p:cNvPr id="2050" name="Picture 2"/>
          <p:cNvPicPr>
            <a:picLocks noChangeAspect="1" noChangeArrowheads="1"/>
          </p:cNvPicPr>
          <p:nvPr/>
        </p:nvPicPr>
        <p:blipFill>
          <a:blip r:embed="rId2" cstate="print"/>
          <a:srcRect/>
          <a:stretch>
            <a:fillRect/>
          </a:stretch>
        </p:blipFill>
        <p:spPr bwMode="auto">
          <a:xfrm>
            <a:off x="5224272" y="0"/>
            <a:ext cx="3919728" cy="152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COMMON MYTHS ABOUT ERP</a:t>
            </a:r>
            <a:endParaRPr lang="en-US" b="1" dirty="0">
              <a:solidFill>
                <a:srgbClr val="FFFF00"/>
              </a:solidFill>
            </a:endParaRPr>
          </a:p>
        </p:txBody>
      </p:sp>
      <p:sp>
        <p:nvSpPr>
          <p:cNvPr id="3" name="Content Placeholder 2"/>
          <p:cNvSpPr>
            <a:spLocks noGrp="1"/>
          </p:cNvSpPr>
          <p:nvPr>
            <p:ph idx="1"/>
          </p:nvPr>
        </p:nvSpPr>
        <p:spPr/>
        <p:txBody>
          <a:bodyPr/>
          <a:lstStyle/>
          <a:p>
            <a:r>
              <a:rPr lang="en-US" dirty="0" smtClean="0"/>
              <a:t>ERP slows down the </a:t>
            </a:r>
            <a:r>
              <a:rPr lang="en-US" dirty="0" err="1" smtClean="0"/>
              <a:t>organisation</a:t>
            </a:r>
            <a:endParaRPr lang="en-US" dirty="0" smtClean="0"/>
          </a:p>
          <a:p>
            <a:r>
              <a:rPr lang="en-US" dirty="0" smtClean="0"/>
              <a:t>ERP is just to impress customers</a:t>
            </a:r>
          </a:p>
          <a:p>
            <a:r>
              <a:rPr lang="en-US" dirty="0" smtClean="0"/>
              <a:t>ERP Package will take care of Everything</a:t>
            </a:r>
          </a:p>
          <a:p>
            <a:r>
              <a:rPr lang="en-US" dirty="0" smtClean="0"/>
              <a:t>One ERP Package will suit everybody</a:t>
            </a:r>
          </a:p>
          <a:p>
            <a:r>
              <a:rPr lang="en-US" dirty="0" smtClean="0"/>
              <a:t>ERP is very expensive</a:t>
            </a:r>
          </a:p>
          <a:p>
            <a:r>
              <a:rPr lang="en-US" dirty="0" err="1" smtClean="0"/>
              <a:t>Organisation</a:t>
            </a:r>
            <a:r>
              <a:rPr lang="en-US" dirty="0" smtClean="0"/>
              <a:t> can succeed with ERP</a:t>
            </a:r>
          </a:p>
        </p:txBody>
      </p:sp>
      <p:pic>
        <p:nvPicPr>
          <p:cNvPr id="1026" name="Picture 2" descr="http://www.streetfleet.com.au/upload/Common%20Myths%20About%20Novated%20Leases.gif"/>
          <p:cNvPicPr>
            <a:picLocks noChangeAspect="1" noChangeArrowheads="1"/>
          </p:cNvPicPr>
          <p:nvPr/>
        </p:nvPicPr>
        <p:blipFill>
          <a:blip r:embed="rId2" cstate="print"/>
          <a:srcRect/>
          <a:stretch>
            <a:fillRect/>
          </a:stretch>
        </p:blipFill>
        <p:spPr bwMode="auto">
          <a:xfrm>
            <a:off x="6372225" y="4267200"/>
            <a:ext cx="2771775" cy="205740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Evolution of ERP Systems</a:t>
            </a:r>
            <a:endParaRPr lang="en-US" b="1"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sz="4000" dirty="0" smtClean="0"/>
              <a:t>ERP systems have evolved over the past 30 years.</a:t>
            </a:r>
          </a:p>
          <a:p>
            <a:r>
              <a:rPr lang="en-US" sz="4000" dirty="0" smtClean="0"/>
              <a:t>ERP systems grew out of MRP II systems.</a:t>
            </a:r>
          </a:p>
          <a:p>
            <a:r>
              <a:rPr lang="en-US" sz="4000" dirty="0" smtClean="0"/>
              <a:t>Thus to understand the history of ERP systems, we must review MRP and MRP II systems.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 I</a:t>
            </a:r>
            <a:endParaRPr lang="en-US" dirty="0"/>
          </a:p>
        </p:txBody>
      </p:sp>
      <p:sp>
        <p:nvSpPr>
          <p:cNvPr id="3" name="Content Placeholder 2"/>
          <p:cNvSpPr>
            <a:spLocks noGrp="1"/>
          </p:cNvSpPr>
          <p:nvPr>
            <p:ph idx="1"/>
          </p:nvPr>
        </p:nvSpPr>
        <p:spPr/>
        <p:txBody>
          <a:bodyPr/>
          <a:lstStyle/>
          <a:p>
            <a:pPr lvl="0"/>
            <a:r>
              <a:rPr lang="en-US" dirty="0" smtClean="0"/>
              <a:t>Overview of enterprise systems  </a:t>
            </a:r>
          </a:p>
          <a:p>
            <a:pPr lvl="0"/>
            <a:r>
              <a:rPr lang="en-US" dirty="0" smtClean="0"/>
              <a:t>Evolution </a:t>
            </a:r>
          </a:p>
          <a:p>
            <a:pPr lvl="0"/>
            <a:r>
              <a:rPr lang="en-US" dirty="0" smtClean="0"/>
              <a:t>Risks and </a:t>
            </a:r>
          </a:p>
          <a:p>
            <a:pPr lvl="0"/>
            <a:r>
              <a:rPr lang="en-US" dirty="0" smtClean="0"/>
              <a:t>Benefits </a:t>
            </a:r>
          </a:p>
          <a:p>
            <a:pPr lvl="0"/>
            <a:r>
              <a:rPr lang="en-US" dirty="0" smtClean="0"/>
              <a:t>Fundamental technology </a:t>
            </a:r>
          </a:p>
          <a:p>
            <a:pPr lvl="0"/>
            <a:r>
              <a:rPr lang="en-US" dirty="0" smtClean="0"/>
              <a:t>Issues to be consider in planning design and implementation of cross functional integrated ERP systems.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610820"/>
          </a:xfrm>
        </p:spPr>
        <p:txBody>
          <a:bodyPr>
            <a:noAutofit/>
          </a:bodyPr>
          <a:lstStyle/>
          <a:p>
            <a:r>
              <a:rPr lang="en-US" sz="4000" dirty="0" smtClean="0">
                <a:solidFill>
                  <a:srgbClr val="FFFF00"/>
                </a:solidFill>
              </a:rPr>
              <a:t>EVOLUTION OF ERP</a:t>
            </a:r>
            <a:endParaRPr lang="en-US" sz="4000" dirty="0">
              <a:solidFill>
                <a:srgbClr val="FFFF00"/>
              </a:solidFill>
            </a:endParaRPr>
          </a:p>
        </p:txBody>
      </p:sp>
      <p:pic>
        <p:nvPicPr>
          <p:cNvPr id="29700" name="Picture 4" descr="http://deljao.com/_include/images/misc/historyerp.gif"/>
          <p:cNvPicPr>
            <a:picLocks noGrp="1" noChangeAspect="1" noChangeArrowheads="1"/>
          </p:cNvPicPr>
          <p:nvPr>
            <p:ph idx="1"/>
          </p:nvPr>
        </p:nvPicPr>
        <p:blipFill>
          <a:blip r:embed="rId2" cstate="print"/>
          <a:srcRect/>
          <a:stretch>
            <a:fillRect/>
          </a:stretch>
        </p:blipFill>
        <p:spPr bwMode="auto">
          <a:xfrm>
            <a:off x="1143000" y="914400"/>
            <a:ext cx="7416800" cy="5562600"/>
          </a:xfrm>
          <a:prstGeom prst="rect">
            <a:avLst/>
          </a:prstGeom>
          <a:noFill/>
        </p:spPr>
      </p:pic>
      <p:sp>
        <p:nvSpPr>
          <p:cNvPr id="29702" name="AutoShape 6" descr="data:image/jpeg;base64,/9j/4AAQSkZJRgABAQAAAQABAAD/2wCEAAkGBxQSEhUUEhQVFBUVGRwZFhgXGSEWHBocGR4XHBggHCAYHyogGhslHBoXITEiJSksMC4uFyAzODMsNygtLisBCgoKDg0OGxAQGzAkICQsLCwtOC0sLCw0LS8sLCwsLCwsLDQsNCwsNCwsLCwsLC8sLCwsLCwsLCwsLCw0LCwsLP/AABEIAM0A9gMBEQACEQEDEQH/xAAcAAEAAgMBAQEAAAAAAAAAAAAABQYDBAcCAQj/xABHEAACAQMCBAMECAIHBgUFAAABAgMABBESIQUGMUETUWEHIjJxI0JSYnKBkaEUgiQzc6KxwfBDU4OSo9EVFjST4URUsrPD/8QAGgEBAAMBAQEAAAAAAAAAAAAAAAMEBQIBBv/EADYRAAIBAwIDBQgCAQQDAQAAAAABAgMEESExEkFRBRMycZEiYYGhscHR8BThQiMzUvEVktKi/9oADAMBAAIRAxEAPwDuNAKAUAoBQCgFAKAUAoBQCgFAKAUAoBQCgPLOAQCQCxwPU4JwPyBP5UB6oBQCgFAKAUAoBQCgFAKAUAoBQCgFAKAUAoBQCgFAKAUAoBQCgFAKAUBSfa5eSQWKywnEsU0bp6lCWI26gqGBHcEjvXMpKKyz1Jt4RcLK5EsaSL0dVYfJgCP8a6PDNQCgFAKAUAoBQCgFAKAUAoBQCgFAKAUAoBQCgFAKAUAoBQCgKNzd7RVtpDb2sJu7lfjAOmOLPTxHP1vujy3xUVavTpLM3g7p05TeIop83M/GZdzc29t6QwiT/wDbmsup2zSXhi38i5Gwm93g0rjmvitu8Ja+SXXJ4YD26KuWBIz4eCd1A/OpKHaiq8XseFZ3OalnwY9rd4PPN/OF1cRpDdQwr4QkuDJC50voidAuhxlfelU7seldSu4XNLEObitfPP2PFQlSnmXRs7JyvJG1nbmJ1kQRIqspyDpUL/iDWmUyUoBQCgFAKAUAoBQCgFAKAUAoBQCgFAKAUAoBQCgFAKAUAoCM5ov2t7O5nT4ooZJF+aIzD8sigOPcMsxFGFBJPV2O5djuzMTuSTvXxV1XlWqOUv1H0FKmoQSRtVXJCr8yy+Jc28akYikSSQ+RLDSPQ6BI3yFbNhDgoTm/8k0v3zaRRuJcVSMVyab/AHyPQzcSg/Vl0kDyt4jqBPkZZMbd1HpTS3pY5xz/AOz/APlfMa1J+f0X5Zf/AGZTmC8lt1/qZ0MyL2SRCiyafIOrqceaGtDsq5dWm4y3j9Cre0VCWVszqNahTI++4mIZI1kGElOhH7CQ/CreWrop6E+7sSuoD7dXfhzwqT7s2pB+NVMgx80WQn8IoDfoBQCgFAKAUAoBQCgFAKAUAoBQCgFAKA0+LcTjtommmbSiDfuSTsoUDdmJIAA6kivG0llhLJyLmDjV/fMfp2soPqxQn6QjzkkB+L7q7dt+pxq/bMIvFNZ95oU7CT1m8FbPKpzq/jLvV5+Jv/3qsu2qv/FfMl/gQ6s2bdOK2+9txOVvJZsyD+/rH7CrFPtqD8cWvLUilYP/ABZO2HtV4hbHF/ZCZO8tvsceZG4P9ytGje0Kvhl66FWdvUhui7cF584bxOMwrMoMqlGhl+jchgQVAOzHBPwk1aISkXnDZbNvBuAcA6Ypvqyr9XfoJMfEh3yCRkb18v2hYSpSdSCzF/I2LW5U48Mt/qaPEb3wwAo1yvtGnme5Pkg6k/5kVSt6HePMtIrd/vN8ixUqcOi3exCXXC44lV7iTUMl2HeeVhjGOukD3Qg6gnO2c6NO5nVbjRWOXujFffm2VZUowSc3/b/eRu8M8Y6n8II0hyzynfA+FVRd9AH2ip6nGTUFx3KxFyylsl8231fuySU+N64xnr+CZ4dJLDKsqy4dQVGEXGGxnZgx7DvUdC9/jtulHfq2/wAHVS37xe2/Q+8R5jvLi58Nrh4kijVgIfoi7OzjLkdQNHQYHpWhPtSr3CmksttehVjZw7xx5YM/EOZbgWk8NyTcRtGxSXSBNFIvvROQuFkVXCtkAMNOfe7WLPtRVXwVFh/Ijr2bguKOqL5LdLd3VkImDrCpundCGX6SOSGEZH2/ElYekR861yiWegFAKAUAoBQCgFAKAUAoBQCgFAKAUAoDmXPfEvGu/BB+jtcZHnM65JP4YmUD+1fyFYnbFw4xVJc9X5cjQsKWW5vlsQVfOmoKAUAoCP4hwO3n/rYkY/aA0t+q4NWqV7XpeGX3IZ0Kc90bPDJLq1GmC6Z4uhgul/iI8eQyQyj0BrRpdtTX+5HPloVZ2EX4Xgwrq8aSVoI0LkACEjSiAABVVgukZyxxnJY+mK93cU7hrgfCumOfXTOSahSlS31fUyxWi6vEIy521Hqo8l+yPl175qlOtLh4Fovdz8+pOoLPFzNioTsw3hbQxQZYDIHmRvj0zjH51LR4eNKe37r8DmeeH2dzFBpkKTIdihHlkEgjPkykEY7Zau58VOMqUuuf3zX2OY4k1NdP30Njg3BP46/MLTSRLHb+IujSdTGRQc61IIGlfXfGcE51+yrenUoyclz+39lG8qyhNY6Fp5agfg8/8PcaTb3T5jnUaVM5xtIDnw3cDzKkqMYJIrYpU5Q0zlcvd7v3XzKM5qWuNeZ0SpiMUAoBQCgFAKAUAoBQCgFAKAUAoBQCgOHzXgL3UsjAD+IuCSeypK6L+iqo/Kvlu0oyqXbjFa6L5GzaNRo5fvMdpw28uhqUraQn4WddcrDzCH3UB+9v6Vft+yacVmrq/ke8VWp4fZXzN7/yGh3ku71j6ShB+QVdq0I29GKwoL0PP4+d5P1MMnIbKPoL66Q9vFKzL+hArmVrQn4oL6HncTXhm/jqR11HfWm9xEtxEOstv8QHm0Z3/wCXYVn1+yIS1pPD6M972rT8ayuqNuxvY5kDxMHU9x/gR1B9DWHVozpS4ZrDLEJxmsxZsVEdigFAKAUBjjhCkkbatyO2e5+Z71JKo5JJ8jlRSehucBu/4e/tpjsr6reQ+Qm06D/7qxj+etfsaticqb56+hRv6eYqfQ6lx/g8d5by28wykqlT6H6rD7ynBHqBX0RlkdyHxCSa0UXG88DPBOeuXhYrq/mUK/8APQFhoBQCgFAKAUAoBQCgFAKAUAoBQCgFAcQ4fwwycQuYZB9HbXMsrAjZzK5ktx6gBi5HmEqn/HSryrPdpJfc0bX24qL2Wr+xd6nNEUAoBQFT5i5YIY3NkAk/WSPok47g9lk64bz69ciGvQhXhwT+HuK86Ti+Onv06mjw+8WZA65GdirDDKw2ZWHYg7V8ncUJUajhInpzU48SNioTsUANeg+KwPQg/KvZRcXho8TT2PtcnpjuIQ6srZwwxtsR6g9iPOu6dR05qcd0cyipJxZ0HhXNLNwya4YBp7WKTxV6ZkiQsDt0VxpceQf0r7WjVVWCnHZmBUg4ScWVX2Kc6G+lvFmCJO5SYhMhWwqxMwBJwcLFn1Oe9SnB0DmyaVbZ/AYJK7RxI5GdBmkSPXg9SocsB3K4oDjPI1zdWfMZsnupbhCZEcuzNqAjaRWIYnDghd/xDvQHfaAUAoBQCgFAKAUAoBQCgFAKAUBzjm6P+E4lHP0hvlEMh7CeMHwSd/rplP5BXMkW7OrwTw9mb9cGuKAUBiNwusR6hrILBc7lQQCQO4BI/UUPOJZwZaHpT+L2ghvCV2FyhkK+TxFFZv5leP8ANCe9Y/bFPMIz6PBFFcNRpc9fQ818+TnlnA6kD57V0oSeyPMo9VyemGa2VjncN9pTpP6jqPQ5FSwrSisbro9UcuCZrkTp0KzD1+jf9QCrH8lqVdxPfMX6r8r5nH+pHbX5P8fQxPxyJMCbXAT/ALxcA/JlyhPoDXSsaktaeJeT+25468V4tPP9wSnJvM1sboRiZGjul8CVScZyG8MjV1IJZdu0noK2OzIV6LdOpHR6rz/soXkqdRKUXqiochW0/C+OSQrDJO8Ykj0Jga1IBjYknSiH6NiT0B89q2G0lllFLJ1zjlhxK7tpUea2hZgDGkaOxR0ZXjJmLjcMo3Ee1Qd+skndPBU/ZfyvNY8RM/Ej/SLlXWBtQkDPnVLqbtIVGVHceJ3GKljOMtjhxa3O0V2cigFAKAUAoBQCgFAKAUAoBQCgIrmjgUd9bSW8uQHGzDqjDdGHqGAP7d6A5/y5xGXL2l2NN5b7SeUq9FlT7SttnyPYZxXDRsWtfvI4e6J2uS0KArfOfL7XKxywkrcW5LR4YpqBxqXUPhJwMHzG+xNORXuKTnhx3RC8N5ruwTE0ccsi9VkJtph+JdLK4+8mAfKqtS7VL/di171qv3zOIVKj0WH56MzgySSGWcrrIChUzpRQScDO5JJyW2zgbAAVhX97/IaUViKLFODT4pb/AEMtZxKCK9Txqga7WS/Vyn4CVH6DY/mKmVxPnr5rP9nDprlp5GJreYfBMD/aIG/eMp/nXXeUX4oej/OTnhmtpeq/GDz41wDvFG480kIP6MuP71e8FvLabXmvw/sOKouSfkzEl3hizW0wbpqwj7eQ0OSB6YqR08x4Y1Y4+K+xzx65cH8n9zUvFtJc+JbPk7E/w0mf+ZUz+9TU/wCVT8NRf+6+7I5dzLxR/wDy/wAE57K5IfDk2vTLHI8OtFmZWRTqXO2hG9/dDg53xvW/JyaTeNsmYkk2jq1u2VGzD8XX88GoWSorXPkm1lGu8r3sHh46jQ2p2+QQNn0b1qWgvaI6uxfKtkAoBQCgFAKAUAoBQCgFAKAUAoBQFf5r5WS8CurGG5iyYZ1GWQnqGHR4z3U9fSh1GTi8oqScSeFxBfIIJjsrjPgzesTnbJ/3bYYevWuGjVoXcZ6S0ZK1yWxQEJzjZo9nOzRq7xxSNGSoYqwViCuRkHPlXqIa8U4N42RCWzhkVl+FgCO+xGRXxVVNTae+SaLTimjJUZ0KAxz3Cpguyrk4GTjJPQDzPpUkKU6jxBNnMpRjq2bttwy4lGY4JD5ax4Q/6mDj1ANW4dnVm/a0XmQSuoJaamjxCU25xco8H3nX3D22kXMZ+WrO/QUqdnV4+FcS9343PY3VN7vHmax4xb4z48OP7Rf+9Q/xK+3A/Rnff0/+SIPjHOsKDTAwkc7asHQvqTjLY64ANX7bsmpJp1dF8yvVvYxWIas6nyHc2UFpHFFeQTEZaR/EUFnc6nYgnI3OwI6AVsSi87FGMl1JDiHN9rGdCSfxEx+GG3+mkJ+SZ0j1YgeteRpyYc0jzyxy/PJc/wDiHEAqzBSlvAp1LbI3xZPRpWGxYdtumwuQgorCIJSyy510cnl3ABJIAG5J2AA86Aj+FcftbkstvcQzFPiEbq+M9CdJ6etASVAKAUAoBQCgFAKAUAoBQCgFAa99ZRzI0cyLIjbMrgMD8waAqlzyZJF/6G4Kr2huMzRgeSPnxE/MuB5V40mWKdzUhotjSeC+TaSyL+bW80br/wBYxt+1c8Jbjfx5o9GOVwVa1uMEYIKr0Ox3DY/enCSO8pNYOd8AV4TJZzBlltm04bGTG28TbbfCQNvTzr5vta37ur3i2l9T2zqqUeHp9CYrJLh6tbWSeZYIcBmBZ3IyI0GAWx3YkgKvc5PQGr9jaKs3KXhXz9xXuK3drC3ZfuB8tW9rvGuqQjDTSe/I38x+EfdXCjsK3UlFcMdF7jOery9WS9D0H1oD8j8z3qz3lxKuNMkrsmBgadR0/wB3FX1osFR7mlaWzyuscalndgqKOpJOAKHh05eF2lvpsGjeZYiJOISwx+I8kowVt4nOPDUfWYEHYjIJNQSr04PNSSXTJKqcpaRWS72/tRtrcaIuF3kaDoEhRRt6K2K6jdUZbTXqjx0ai/xfoSXD/bFw1yFlaa2Y7YniI/dNQA9TUyknqjhprcu/DeJQ3CCSCWOVD9aNg4/UHr6V6eHOPaVxM3NwLJT9BCA9yB0d23jjPmoX32H3krN7Su3Qhwx8T/clu0od5LL2RD8k8es4LyWV5U+jhWKJIhrZzI2t8CPOy+HGN8AajkiuOzoulRc6rabfM6u2p1FGHLoZr/2nXQdLxFVLEMA0LKDI0ZIUyalJw2TkKNsY3NWVewdx3C3+/QidvJU+8OxKc7irhXPtAKAUAoBQCgFAKAUAoBQCgFAKAUBz/wBp/Kkk2i+tF1XNupDRj/bxdSn4huV+ZG+1Q3FCNem4SJKVR05cSKbw+9SaMSIcg/qD3B8iK+Or0J0ZuEuRu06kZx4olj9n7AXVyD8TRQlT5hWnDY+RZf8AmFbPZzTt8Lq/sUbr/d+H5L5V0gFAVf2lcXNtYSaDiSbEEf4pdiR6qmtv5a7prMsnsYOpJU47tpepwXjPBEwCgCEK3ToSoyM/od/Wp4TfM+i7V7IpJKVJcOE9ueFn7MneROGNaQC80/0q41R2KsPgXpLcEfZUHA8ycfWFR3FaNOLctlv+D5WlTc3hFl4fZLCgRcnG5Y7lmO7Mx7knevk69eVabnI26dNU48KNmoSQ8yxhhhgGHkRkfvXUZyjqng8aT3NG34QsL+Las9rL9qE6c+jL8DD0Iq/R7UuKe7yvf+StOzpS2WPI3LeLSNyWYks7Hcsx3ZiTuSTvVSvWlWm5yJ6dNQioo8T2isrLjSG+LSMFh3GR59PzpCtKLTeuNs8g4JrBqXHDmvp4uHwjZyrXBGwjgUgnOOhOAAP+9a3ZNvKU3Xl8Peyle1Uo92jvYGK+hMs+0AoBQCgFAKAUAoBQCgFAKAUAoBQCgOK8+cRskuXew8WW41f0mOCPxIWPcu2QEl+8uruCCdxQvqNGrDFRpPkyzb1KkH7KyuZDcL5ujWeORA8c8eR4Uo8MyI2A6AnbJwpXJHvKvbNZtvb1bZt+KD3a1x7/AIcy3VqQqrG0ltn6HZuGcQjuI1libUjdOxBGxDA7qwOQQdwRWgVkzaoenMfa/ITNZR/VUTSEebDwkX9A7frUsPCzU7FpKd4m/wDFN/b7lIlhV/dbOjBaQj6sSjMp276MgebMo711Dc3+2q8aVs87vRfHf5Fzj4TfPiV7SVnKKoVAkaxoo92NFkdSFG59SSfIDNurO5uZ8lFbZfzeMnyNGvSpR6swXEF3Hu3D7zH3UWT9o3Y1VfY1fqvn+CZX9PozQk4qV+O2vE/FbuP8q4fZFx7vU9V9S958i40jHCx3BPkIJD/gtc/+Juei9T3+bS6/Iko4Z2QutpdlR5wlD+QfBI9QK9/8Tcc8eo/m0jxDJqUMOhGRuDsem42P5VnzjwycS0nlZFhi4uBbCVbdmwA8qt72e0QICyP82H824rTsOz41vam1jonr8ehTubl09IrXqdV5a5bgsYykIJLHMkjnVJI3m7d/kMAdgK+ljFRWEtDJbbeWTFdHh5dwoJJAAGSTsAB1zQFZvecRnFpa3V4ftRpoi/KWXSrD1TVQENPzTxrqnBQB63UZP7YoCNuPaXxCA/0rg8iKOriQ6f8AmEZQfmwrxvB6lk3+Ge1+zkGZo54F7yaRNGPm0JbH5gVwqsG8Z19D1wljJeOF8VhuU8S3ljmT7SMGHyOOh9DUhyblAKAUAoBQCgFAKAUBzD2pc1SNIOG2b6ZXGbqVesMZ+qPJ2B/IEfayK9zcRoU3N/D3slo0nUlworlhZJDGI410qv7+p8z618fWrTrTc5vU3IQjBcMTxxLhsVwumVAw7Z6j5HqK6oXFSi8weDypSjUWJIh7WXiHDH8S0lM0P143UOxAGBkZBcgAYIIOAB0rctr+jVXDNcMvl/Rn1rapDVPK+f8AZcuW+fp7ycCCJZ10FpYo8q6BerAyYCtn3dBJ1EjBAyatwjOTacce/KIJSSWeLJNcy8DTikUM0EwVk1BWZSwKtpEiMuVZXDIux3UqQRua9zw5TLdndztqneww9MakXwfliP8AiUtIz4oiZJr+bGASh1W8AG+kFwJCuScIMk5FWKSz7XoQXt5VuZ8VR5+i8jqtTFIUAoCFv+brGBtEt3bo46q0qgj5jOR+dASttcJIivGyujDKspDKwPQgjYigKBzHyPOsjS2JjZHJZoJSY9LHcmNwDgE76GGxJwQPdrOuuzadeXFsy1Ru5U1jdEfwnka9mmha7EVvDDIspVH8WR2jIZBnSFRcjc7ntt1ryz7Njby4+LL9D2vdurHhxhHVK0ioKA8ugOxAI9d6A9UAoBQFd47yTZ3ZLSQhJe00R8KQfzJjV8myPSuZRUliSyeqTTyjmPHvZ/d8Pc3FpJIwG/jW4CTKNz9LEvuTp0zpAJ7g1C6c4a03ldH9nuvmiTijLxeq+6JzlH2q/BHxLQofaO7j/qXPk4/2TeeduvwgV1SrxqabNbp7/vvPJ03HXddTqaMCAQcg7gjcEVMRn2gFAKAUAoBQFQ9ovOQ4fEEiAlu5vdgi9e7t5Iv74xtuRzOcYRcpPCR7GLk8I5nwbhxiDNI3iTytrmkPVmO5/IZOPz86+Rvrt3E88lsblvQVKOOfMkapE4oBQEbd8IUyCeF2t7hd1miOls/eHRx5g9RtWha9o1aGm8ej+xWrWsKmuzPY5iaJ2biMU41f1l3w+VodeNg00SkLrx1cYOMAZwK+gt72hcbb9H+6mZVt6lLfY6XyXzDwpolisJ4QNzoLaZCT8RYSYd2J6sc586ulct1AKA5jz/zFJcStZW0jRxRnF1KhwzMRnwUbtgEFyPML51n398reOF4n+5LVtbuq8vYo9w1pZIQsaagMhFAZ28s9W/M1iU1dXUsyk8ddl+DQk6NFaJZOl+yfidsbVYI7mGWfLySRp7ugu5YhVYBtK6gM46796+opx4YqK1wY8nltl7rs5FAKAUAoBQCgFAKAUBz7nnkAS657JEErbzQNtFcDvnskvk/c/F5ivXt41V0a2a3RLTquHvXQpnJ3NUvDSVPiy2StplhcEzWbd8A7lB3Xy3HfMNG6lGfdV9JcnyZJOinHjp6r6HbbG8jmjWWJ1eNxqVlOQQfKrxWM9AKAUAoCt8682x2EY93xbiTIghX4nPmfsoO7HpXE5xhFyk8JHUYuTwjldpayNK9zcv4tzL8bdlHZIx2QfvXy1/fyuHwx0j9fezYt7ZUll7m9WcWjzKTj3QCfI7Z/PtXcOHPtHjzyMNreq5KjIcfEjbMPmO49RkHsa7q0JU1nddVscxqKWnM2KhOxQCgIq+5ctpd3hXJ7r7h/VcZq5Sv7intL11IJ21KW6MnD7K4tf/R31zCB0RmE0Y/kfartPtqovHFP5FeVhB+F4LMnPd+IWikiiMre6lzGcKuerPG2+oDcYJBOM6RV9drUZQb59P7K/wDBqcWORC2tuI1CrnA6knJJO5LE9WJySe5NfOVqsqs3OW7NSEFCKij2qhQdI9cDbP8A81y5Sk/afqdYS2IWW9eO6t7lLScvbyBiw0AsmCGXIYkgg/6zW12dUjReJVVh8tfwZ91B1FpB5O3cqcxRcQt1uIQwBJVlcYZGXZlYeY/zFfQIzCYoBQCgFAKAUAoBQCgIzjfMFtZrquZ44QempsE/hXq35CgOd8zcS4bfuJbW5SC8ACq0ySQRzjtG5kRQfRhuvqNqrVqVK4jwP/ompznSfEiJ5Z43Lw6V9Eb+EGxdWZ+OJ+peIdMkb4HuuMEdqp0bqdvPubj4Pr5k86Kqx7yl8Udg4bxWG4hWeGRXiYZ1ZwBjrnPwkbgg4Iwc1qlI5/zR7ZrSBvCtEa9l6fRnEefRsEt/KCPWvG0llnqTeiK43PHG7ndRb2SHp7mtwPk5YZ+YFZ1btWhT0T4n7vyWqdnUlvoHur9l+k4hcSN5KRAv/SAb9DWfLtmcnosL1f4LKsIpavLMdnZaCWZ3llYYaSVjI5HYZckhR2Gf1O9Z91eVLh+1t0LVGhGktNzaqoTCgPLvggAFmY4RRuzHyH5ZJPQAEnABNS0aMqssR/68zic1BZZYIeUYXj/pKh5DvrUlTH6RsMMuO521d9sAa1J90uCG3P3+ZUmuN8Uv+iq8F4Ze3AnksgLq1ifREZmEcs2ke+Y2ACMoOwJxnz2NW59lU6keLwv3behXjeyg8bo1rjjyQv4d1HLayb+7MhUHHdWGVI9c4rMq9k3EPDr5FuF7TlvobttfRSbxyI/4WB/wqlOhVh4otfAsRqQlszZxUJ2fKA8tIAQCQCegJ6/KulCT1SPG0ejXiTeiPTW4bJJezeBZASMP6ybrFCPNmHxN5INzjtg1rWnZU6j4qui+b/BSr3kYaQ1ZOzcl8SJKoLRBn+sMrvgeYTwhk47E4z3q3DsWClmUsryx9yCXaDa0jgvfJ3LicPtVt0YyEEs7tsXdjlmI7eQHYAbnrW0lhYRn5yTdegUAoBQCgFAKAUBROd+cXRmtbEr44H0sxGpYMjYAdHlxuF6DYnyNS7vKdvHMt+SJ6FCVV6bFEtuHKrmRi0szfHNIdbt+Z6D0GBXzNxfVq79p6dEa1K3hT2WpszxK6lXAZTsQdwaqwnKEuKLwyZpSWGZeT7KOa2uop5RG/DSPCuG3027qXRJMn341wwA7fVxX1sYwvLdOa3+TMVylb1XwlICT8QZ/DZre0YjXpJHjle5XYOdtiRtgdSMVUdeFhT7ty4pdOn4Ju7dzPixhfUs3CeDw2y4iQA92O7H5n/LpWJcXdWu8zfw5GhSowpr2Ub9ViUUAoBQHi31zOY4F8RwcMeiR/jbsfujLHPTG4uUbSUlxT0X18l+ohnWS0jq/3cuHAuBLb+8T4kzDDSEY266UH1EzjbcnAySd6vezFcMFhfu5Xw28y1ZE80XJuXayjlWGJQGv7gkKsMR+oGbYSuOx6DJq/Z2+f9SXwK1xVx7KNke1HhVlGtvaiWZIgEC28ZYAD7zlQ3nnJzWm5JblNJvYleXue+HcWzb498g5guYxlgOuAcq2BnYHOM7V6eGPinsk4VOSf4fwie8Tsg/Jc6R+lARS+xO0X4Lq/UeQlQf/AM64dOD3S9DpTktmSdn7J7FPja6m/tLh9/8A29NeKjTW0V6HveS6smTyNYeGY1tY4werRjw5MjofEXD53PfufOupQjJYayjlSaeUQg9ktiWzK11Ouc6JZ2Zf2wf3rmFKnDWMUvJHspylu2XPhvDoreMRQRpFGvRUUKN+uw7nzqQ5NqgFAKAUAoBQCgFARPMnMEVlEJJdTFjpjjQZeRtzhQdugJJJAAGSa5nOMIuUnhI9jFyeEUO79oF82VS3gi15CsZGkaPb4yNAUkbe70JIGcb1mPtajhuKenzfIuKxnlZIO3gCLpGT1JJOSxO7MxO7MTkknqTXzdWrKrNzm9WasIRgsRPee3+v9dK4w8ZOj7XgKrBE93NcqGxZs8fiYyPGaFSFUnuiszH1OPQjfdy7S1jTXjfyyZyoqtWcn4fqWlFAAAAAGwA2AHpWC25PLNBJLRH2vD0UAoDUjvDIxjto2uJBsQnwKfvyH3V+WSfSr1KxnJcU/ZXv+yIJ3EVpHVk7w/k+R/evJdv9zASi/wA77O/5aR86uQhRpeCOX1f2WxXbqT8Tx5FstLVIkCRoqIuyqoCgfICjk5PLOlFLRENznxh7aAeFp8aVhHFq395urY76Rlj22/IyUoxeZS2Sy/33nE29FHdlDtuX4wuJme4OoufFOVLtuzaB7pY/aOT2zgVTrdqV56R9le78ktOzpx1erJZFCjAAA8hsP2rPlJyeW8lpJLREDzWvhCK7jGJreWNkYbE+8BpPmP8AXetbsivNVe75NFK+ppw4uZ3ebj1qk4t2uIVnbGIi6hznp7uc5PYd6+lMkkqAUAoBQCgFAKAUAoBQCgFAKApftD5bnuWgnttLvb+IpiY6dayhM6WOwcFF64BydxVa7t+/pOGcEtCr3U+IoN5NJC4Sa2njcjIUqDkA4yCrFSM+tfN1uzqlLxySXma0LqE/CmZYnJAJUr6HGR89JI/eqU4qLwnksJ5RH8Pm8WaZ/qxkRJ8x70p/Uqv/AA6s1491RhDm/af0X39SGm+Kcpclp+RxcSSfQxErq/rJPsJ3A83boPIb7bV7bKFP/Wqa42XV/hHtXil7Eee76I3bO1WJFjjGlVGAP9d6rVakqk3OW7JIRUVwozVGdCgNaa8AcRIrSzMMrFHu2PM52RfvMQKtULSdX2to9X+6kVStGGm76E1w7k95fevnGP8A7eIkJ/xH2aT5DSv4q0acaVH/AG1l9X9lyKsnOp4tF0X3Lba2yRqEjVURdlVQFA+QGwrxycnlnSSSwjNXh6avE+IR28TzTMEjQZZj/rck7ADck11CDm+GJzKSiss5wlxJdzG7mUoMabeI9Y4z1JHTxH2J8hgVBfV4xXcQfm+r/o7t6bb7yXw8jdrLLYoCF5gnAKZwUh/pMuSACsX9Whz3kl0oB8/KtvsajmUqr5aIz7+piKh1LI3I0JsZTcKHvJEaWS4O8gmI15Vtiqq2BgYBA36mrjupOrlPTJCqEVDXctXInPcN0lvbytJHeNCjFZY2j8UhRraMkYcHdtj0yegNaqaexSaaLtXp4KAUAoBQCgFAKAUAoBQCgFAQXNPLEd6qaneKSPPhyJjI1Y1KQwIZDhcgj6oOxFR1aMKseGayjuE5QeYlN5g5QFnaT3M91LKIY2YIqrCrNjCBiuXwWx8LLVSn2ZbQeeHPnqTSu6sljPoVHlm28O1hXuVDNnrl/eOfzNfO39TjuJP349NDUt48NJEnVMnFAKAxwwSXEvgQHSQA0shGREpyBgfWkbBwPQk7bG/aW0ZLvam3JdX+CvWqtPgjv9C78E4LFappiXc7u7HU7nzdjux/YdgKuzm5b/8ARDGKRI1wdCgIfmLmSCyUGZveb+rjQapJD5Kv+ZwPWpadKU9tuvI4nUUSi3bzX0izXYCRocw2wOQp+3IfryeXYfmar3F5GEXTo/F/ZHdKg5PiqfBfk3DIMgE7kEgeeMZ/xH61l8La4uRbys4PVcnp4mViPdbSfPGqu4OKftLPxweSTa0IWDlpZb23DO8sjyCSQsRgRwDUQFXAALFF7/GfM1t2d3JwkklGKXLqzPr0UpLLy2/kjrN/beLG8eSutSpI6gMMHHrgmuIy4ZJnclxLBUedABe8HSIYkF2unT1ESlBKPRdOMjyWtCwy3JlW6wkkdcrSKYoBQCgFAKAUAoBQCgFAKAUAoCm+2G3aTg94qdQqsfwpIjt/dU0Bz3hUweGJl6MikfoK+JuYOFWSfVn0NJpwTXQ2qgOxQCgPvBeKNZyylo2khmKuWjGp42VQhyvV0IVT7u4OdjnbWt61OdKNNvDXXZ6535FOpCUZuSWUy0Rc22RAzcxJntK3gt+kuk/tU/cz5LPlqR95Hm8H3/zVaHaOZZ2+zbg3DfpCGNdxtqsv8Tx1oLmR/ELzitwNNjYtCD/trpljI+UZJYH8QPqtXKVglrNled1nwkbw/wBmN/raSSa2WV/ilbXcyH82CKo9AMVLUso1FicnjotF/ZxG4cNYrXruSMfsruSfpOKP8o7dU/fUa8j2dbL/AAQd1Wf+RXecuVv/AA6axP8AFTTmWVlxJpAA0YJGkZ+sKjurWlC3nwRS0+mp3QrTlVjxPJs18mbJ5kkCgljgDqa6hBzfDHc8bUVllj5S4Q0eqeUYklAVVPWOMbhT95j7zfyj6ua2IxVOCprzfvf9cinnilxP4E9dXKRIzyMERAWZjsAB1JpGLbwg2kssrfs8sXv7x+LTKViUGKxRuujcPKR2JyQPxN5A1u0KSpQwZlWfHLJ0+piMUAoBQCgFAKAUAoBQCgFAKAUB4miDqVYBlYEMDuCDsQfMYoDj3EvZ1e2LMeHabq2Ylhbu+iSPPUIzbMvzOfQnJNG7sKdxq9H1/JZoXMqWm6Ima5u4ziThl9n7kXij9V2rKfYtTOkkXF2hHoz7DJfSf1fC7z/iL4P/AOddR7En/lNeh4+0I8kSNryzxib/AOmt7b+2m1/tFmp4di014pN/Iilfy5In7P2Zztvc37Y+zbxrHj+eTUT+gq3T7Mtof458yGV3VfPBO2Ps54fGctB47fauGa4/aQlR+QFXI04w8KS8iCUpS3ZaLe3WNQqKqKOgUBR+grs5MlAKAUByX2znN9wodszn9ov+1U794tp+RPbf7sSNj1yP4cKGSTGSM4VQehduiD9ScHAOK+YoWsqi4npHr+FzNipVUNFqyz8G5bEbCSZvFlG67YRPwr3b77ZPXGkEir8YwprEF8eb/ehXeZPMiT4rxOK2iMs8ixovUt/gB1Y+g3rqEJTeIo8lJRWWVmy4NPxt1e4V7fhqkMsR92S6I6F/sR9x59uzDYt7ZUtXuZ9Ws56cjqsEKooVAFVQAqgYAA2AAHQAVaIT3QCgFAKAUAoBQCgFAKAUAoBQCgFAKAUAoBQCgFAKAUAoBQFM9pfK0l7HDLb6f4i1cvGrnAdWGJEz9UnCkE7ZXfrkRVqSqwcJbM7hNwkpLkaPBwLeBEFtcqwGXXwWZi/1izKCrMT3BI/Ks2dnVctFpyLkbiCQaTiM+1tZ+AD/ALW7cKB8ooiztt5le1S07D/m/Q4ldf8AFG9wj2fRLItxfSNfXC/C0gAjj/s4h7q9BucnbO1X4U4wWIoqym5PLLnXZyKAUAoBQCgFAKAUAoBQCgFAKAUAoBQCgFAKAUAoBQCgFAKAUAoBQCgFAKAUAoBQCgFAKAUAxQCgF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3" name="Picture 7"/>
          <p:cNvPicPr>
            <a:picLocks noChangeAspect="1" noChangeArrowheads="1"/>
          </p:cNvPicPr>
          <p:nvPr/>
        </p:nvPicPr>
        <p:blipFill>
          <a:blip r:embed="rId3" cstate="print"/>
          <a:srcRect/>
          <a:stretch>
            <a:fillRect/>
          </a:stretch>
        </p:blipFill>
        <p:spPr bwMode="auto">
          <a:xfrm>
            <a:off x="0" y="0"/>
            <a:ext cx="1752600" cy="1752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t>Inventory Control</a:t>
            </a:r>
            <a:endParaRPr lang="en-US" sz="4400" b="1"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sz="4800" b="1" dirty="0" smtClean="0"/>
              <a:t>Inventory Control</a:t>
            </a:r>
            <a:r>
              <a:rPr lang="en-US" sz="4800" dirty="0" smtClean="0"/>
              <a:t> is the supervision of supply, storage and accessibility of items in order to ensure an adequate supply without excessive oversupply.</a:t>
            </a:r>
            <a:endParaRPr lang="en-US" dirty="0" smtClean="0"/>
          </a:p>
          <a:p>
            <a:endParaRPr lang="en-US" dirty="0"/>
          </a:p>
        </p:txBody>
      </p:sp>
      <p:pic>
        <p:nvPicPr>
          <p:cNvPr id="45058" name="Picture 2"/>
          <p:cNvPicPr>
            <a:picLocks noChangeAspect="1" noChangeArrowheads="1"/>
          </p:cNvPicPr>
          <p:nvPr/>
        </p:nvPicPr>
        <p:blipFill>
          <a:blip r:embed="rId2" cstate="print"/>
          <a:srcRect/>
          <a:stretch>
            <a:fillRect/>
          </a:stretch>
        </p:blipFill>
        <p:spPr bwMode="auto">
          <a:xfrm>
            <a:off x="0" y="0"/>
            <a:ext cx="3467100" cy="22002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Material Requirements Planning</a:t>
            </a:r>
            <a:endParaRPr lang="en-US" b="1" dirty="0">
              <a:solidFill>
                <a:srgbClr val="FFFF00"/>
              </a:solidFill>
            </a:endParaRPr>
          </a:p>
        </p:txBody>
      </p:sp>
      <p:sp>
        <p:nvSpPr>
          <p:cNvPr id="3" name="Content Placeholder 2"/>
          <p:cNvSpPr>
            <a:spLocks noGrp="1"/>
          </p:cNvSpPr>
          <p:nvPr>
            <p:ph idx="1"/>
          </p:nvPr>
        </p:nvSpPr>
        <p:spPr>
          <a:xfrm>
            <a:off x="448965" y="2362200"/>
            <a:ext cx="8229600" cy="4120899"/>
          </a:xfrm>
        </p:spPr>
        <p:txBody>
          <a:bodyPr/>
          <a:lstStyle/>
          <a:p>
            <a:pPr>
              <a:buNone/>
            </a:pPr>
            <a:r>
              <a:rPr lang="en-US" dirty="0" smtClean="0"/>
              <a:t>	</a:t>
            </a:r>
            <a:r>
              <a:rPr lang="en-US" sz="4000" dirty="0" smtClean="0"/>
              <a:t>Material Requirements Planning (MRP) is a computerized inventory control and production planning system for generating purchase orders and work orders of materials, components, and sub assemblies. </a:t>
            </a:r>
            <a:endParaRPr lang="en-US" dirty="0" smtClean="0"/>
          </a:p>
          <a:p>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0" y="0"/>
            <a:ext cx="2626659" cy="2438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Manufacturing Resource Planning (MRP II)</a:t>
            </a:r>
            <a:endParaRPr lang="en-US" b="1" dirty="0">
              <a:solidFill>
                <a:srgbClr val="FFFF00"/>
              </a:solidFill>
            </a:endParaRPr>
          </a:p>
        </p:txBody>
      </p:sp>
      <p:sp>
        <p:nvSpPr>
          <p:cNvPr id="3" name="Content Placeholder 2"/>
          <p:cNvSpPr>
            <a:spLocks noGrp="1"/>
          </p:cNvSpPr>
          <p:nvPr>
            <p:ph idx="1"/>
          </p:nvPr>
        </p:nvSpPr>
        <p:spPr/>
        <p:txBody>
          <a:bodyPr/>
          <a:lstStyle/>
          <a:p>
            <a:r>
              <a:rPr lang="en-US" sz="3600" dirty="0" smtClean="0"/>
              <a:t>Manufacturing Resource Planning (MRP II) is an expansion of MRP, originating during the early 1980s.</a:t>
            </a:r>
          </a:p>
          <a:p>
            <a:r>
              <a:rPr lang="en-US" sz="3600" dirty="0" smtClean="0"/>
              <a:t>MRP II helps to plan all the resources necessary for manufacturing; including financial analysis, feedback loops, and marketing plans. </a:t>
            </a:r>
          </a:p>
          <a:p>
            <a:endParaRPr lang="en-US" dirty="0"/>
          </a:p>
        </p:txBody>
      </p:sp>
      <p:pic>
        <p:nvPicPr>
          <p:cNvPr id="49154" name="Picture 2" descr="http://www.acspg.com/images/mrp_II_puz.gif"/>
          <p:cNvPicPr>
            <a:picLocks noChangeAspect="1" noChangeArrowheads="1"/>
          </p:cNvPicPr>
          <p:nvPr/>
        </p:nvPicPr>
        <p:blipFill>
          <a:blip r:embed="rId2" cstate="print"/>
          <a:srcRect/>
          <a:stretch>
            <a:fillRect/>
          </a:stretch>
        </p:blipFill>
        <p:spPr bwMode="auto">
          <a:xfrm>
            <a:off x="155575" y="-547688"/>
            <a:ext cx="1905000" cy="115252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t>ERP</a:t>
            </a:r>
            <a:endParaRPr lang="en-US" sz="8000" b="1"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4000" dirty="0" smtClean="0">
                <a:solidFill>
                  <a:schemeClr val="bg1"/>
                </a:solidFill>
              </a:rPr>
              <a:t>Today, ERP is the foundation system for domestic and global business operations, supporting most or all functional areas in their daily operations. For some organizations, ERP is a source of competitive advantage.</a:t>
            </a:r>
          </a:p>
          <a:p>
            <a:endParaRPr lang="en-US" dirty="0"/>
          </a:p>
        </p:txBody>
      </p:sp>
      <p:pic>
        <p:nvPicPr>
          <p:cNvPr id="48130" name="Picture 2" descr="http://www.syntax.com/wp-content/uploads/2014/10/ERP1.jpg"/>
          <p:cNvPicPr>
            <a:picLocks noChangeAspect="1" noChangeArrowheads="1"/>
          </p:cNvPicPr>
          <p:nvPr/>
        </p:nvPicPr>
        <p:blipFill>
          <a:blip r:embed="rId2" cstate="print"/>
          <a:srcRect/>
          <a:stretch>
            <a:fillRect/>
          </a:stretch>
        </p:blipFill>
        <p:spPr bwMode="auto">
          <a:xfrm>
            <a:off x="0" y="0"/>
            <a:ext cx="5791200" cy="1981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2290" name="Rectangle 2"/>
          <p:cNvSpPr>
            <a:spLocks noGrp="1" noChangeArrowheads="1"/>
          </p:cNvSpPr>
          <p:nvPr>
            <p:ph type="title" idx="4294967295"/>
          </p:nvPr>
        </p:nvSpPr>
        <p:spPr>
          <a:xfrm>
            <a:off x="0" y="0"/>
            <a:ext cx="0" cy="0"/>
          </a:xfrm>
        </p:spPr>
        <p:txBody>
          <a:bodyPr anchor="ctr">
            <a:normAutofit fontScale="90000"/>
          </a:bodyPr>
          <a:lstStyle/>
          <a:p>
            <a:pPr eaLnBrk="1" hangingPunct="1">
              <a:defRPr/>
            </a:pPr>
            <a:r>
              <a:rPr lang="en-US" dirty="0" smtClean="0">
                <a:effectLst>
                  <a:outerShdw blurRad="38100" dist="38100" dir="2700000" algn="tl">
                    <a:srgbClr val="C0C0C0"/>
                  </a:outerShdw>
                </a:effectLst>
              </a:rPr>
              <a:t>                      </a:t>
            </a:r>
          </a:p>
        </p:txBody>
      </p:sp>
      <p:sp>
        <p:nvSpPr>
          <p:cNvPr id="8196" name="Rectangle 3"/>
          <p:cNvSpPr>
            <a:spLocks noGrp="1" noChangeArrowheads="1"/>
          </p:cNvSpPr>
          <p:nvPr>
            <p:ph type="body" idx="4294967295"/>
          </p:nvPr>
        </p:nvSpPr>
        <p:spPr bwMode="auto">
          <a:xfrm>
            <a:off x="381000" y="1447800"/>
            <a:ext cx="8229600" cy="4724400"/>
          </a:xfrm>
          <a:prstGeom prst="rect">
            <a:avLst/>
          </a:prstGeom>
          <a:solidFill>
            <a:srgbClr val="FFFFFF"/>
          </a:solidFill>
          <a:ln>
            <a:solidFill>
              <a:srgbClr val="000000"/>
            </a:solidFill>
            <a:miter lim="800000"/>
            <a:headEnd/>
            <a:tailEnd/>
          </a:ln>
        </p:spPr>
        <p:txBody>
          <a:bodyPr/>
          <a:lstStyle/>
          <a:p>
            <a:pPr algn="just" eaLnBrk="1" hangingPunct="1">
              <a:lnSpc>
                <a:spcPct val="80000"/>
              </a:lnSpc>
              <a:spcAft>
                <a:spcPct val="10000"/>
              </a:spcAft>
            </a:pPr>
            <a:r>
              <a:rPr lang="en-US" sz="2000" smtClean="0">
                <a:latin typeface="Georgia" pitchFamily="18" charset="0"/>
              </a:rPr>
              <a:t>The </a:t>
            </a:r>
            <a:r>
              <a:rPr lang="en-US" sz="2000" smtClean="0">
                <a:solidFill>
                  <a:srgbClr val="FF0000"/>
                </a:solidFill>
                <a:latin typeface="Georgia" pitchFamily="18" charset="0"/>
              </a:rPr>
              <a:t>implementation of ERP systems</a:t>
            </a:r>
            <a:r>
              <a:rPr lang="en-US" sz="2000" smtClean="0">
                <a:latin typeface="Georgia" pitchFamily="18" charset="0"/>
              </a:rPr>
              <a:t> has been problematic for many organizations. </a:t>
            </a:r>
          </a:p>
          <a:p>
            <a:pPr algn="just" eaLnBrk="1" hangingPunct="1">
              <a:lnSpc>
                <a:spcPct val="80000"/>
              </a:lnSpc>
              <a:spcAft>
                <a:spcPct val="10000"/>
              </a:spcAft>
            </a:pPr>
            <a:r>
              <a:rPr lang="en-US" sz="2000" smtClean="0">
                <a:latin typeface="Georgia" pitchFamily="18" charset="0"/>
              </a:rPr>
              <a:t>The implementation of ERP systems can be a monumental disaster unless the process is handled carefully. Some of the well-known and well-documented failure stories are that of Hershey Foods, Whirlpool, Dow Chemical, Boeing, Dell Computer, Apple Computer, etc.</a:t>
            </a:r>
          </a:p>
          <a:p>
            <a:pPr algn="just" eaLnBrk="1" hangingPunct="1">
              <a:lnSpc>
                <a:spcPct val="80000"/>
              </a:lnSpc>
              <a:spcAft>
                <a:spcPct val="10000"/>
              </a:spcAft>
            </a:pPr>
            <a:r>
              <a:rPr lang="en-US" sz="2000" smtClean="0">
                <a:latin typeface="Georgia" pitchFamily="18" charset="0"/>
              </a:rPr>
              <a:t>Implementing an ERP project involves a certain amount of </a:t>
            </a:r>
            <a:r>
              <a:rPr lang="en-US" sz="2000" smtClean="0">
                <a:solidFill>
                  <a:srgbClr val="FF0000"/>
                </a:solidFill>
                <a:latin typeface="Georgia" pitchFamily="18" charset="0"/>
              </a:rPr>
              <a:t>risk</a:t>
            </a:r>
            <a:r>
              <a:rPr lang="en-US" sz="2000" smtClean="0">
                <a:latin typeface="Georgia" pitchFamily="18" charset="0"/>
              </a:rPr>
              <a:t>. </a:t>
            </a:r>
          </a:p>
          <a:p>
            <a:pPr algn="just" eaLnBrk="1" hangingPunct="1">
              <a:lnSpc>
                <a:spcPct val="80000"/>
              </a:lnSpc>
              <a:spcAft>
                <a:spcPct val="10000"/>
              </a:spcAft>
            </a:pPr>
            <a:r>
              <a:rPr lang="en-US" sz="2000" smtClean="0">
                <a:latin typeface="Georgia" pitchFamily="18" charset="0"/>
              </a:rPr>
              <a:t>The ERP system cannot be implemented in a </a:t>
            </a:r>
            <a:r>
              <a:rPr lang="en-US" sz="2000" smtClean="0">
                <a:solidFill>
                  <a:srgbClr val="FF0000"/>
                </a:solidFill>
                <a:latin typeface="Georgia" pitchFamily="18" charset="0"/>
              </a:rPr>
              <a:t>totally risk free environment. </a:t>
            </a:r>
          </a:p>
          <a:p>
            <a:pPr algn="just" eaLnBrk="1" hangingPunct="1">
              <a:lnSpc>
                <a:spcPct val="80000"/>
              </a:lnSpc>
              <a:spcAft>
                <a:spcPct val="10000"/>
              </a:spcAft>
            </a:pPr>
            <a:r>
              <a:rPr lang="en-US" sz="2000" smtClean="0">
                <a:latin typeface="Georgia" pitchFamily="18" charset="0"/>
              </a:rPr>
              <a:t>The only thing that differentiates successful and flawed or failed implementations is the way in which the risks were </a:t>
            </a:r>
            <a:r>
              <a:rPr lang="en-US" sz="2000" smtClean="0">
                <a:solidFill>
                  <a:srgbClr val="FF0000"/>
                </a:solidFill>
                <a:latin typeface="Georgia" pitchFamily="18" charset="0"/>
              </a:rPr>
              <a:t>anticipated, handled</a:t>
            </a:r>
            <a:r>
              <a:rPr lang="en-US" sz="2000" smtClean="0">
                <a:latin typeface="Georgia" pitchFamily="18" charset="0"/>
              </a:rPr>
              <a:t> and </a:t>
            </a:r>
            <a:r>
              <a:rPr lang="en-US" sz="2000" smtClean="0">
                <a:solidFill>
                  <a:srgbClr val="FF0000"/>
                </a:solidFill>
                <a:latin typeface="Georgia" pitchFamily="18" charset="0"/>
              </a:rPr>
              <a:t>mitigated</a:t>
            </a:r>
            <a:r>
              <a:rPr lang="en-US" sz="2000" smtClean="0">
                <a:latin typeface="Georgia" pitchFamily="18" charset="0"/>
              </a:rPr>
              <a:t>. </a:t>
            </a:r>
          </a:p>
        </p:txBody>
      </p:sp>
      <p:sp>
        <p:nvSpPr>
          <p:cNvPr id="5" name="TextBox 4"/>
          <p:cNvSpPr txBox="1"/>
          <p:nvPr/>
        </p:nvSpPr>
        <p:spPr>
          <a:xfrm>
            <a:off x="4876800" y="533400"/>
            <a:ext cx="3962400" cy="923330"/>
          </a:xfrm>
          <a:prstGeom prst="rect">
            <a:avLst/>
          </a:prstGeom>
          <a:noFill/>
        </p:spPr>
        <p:txBody>
          <a:bodyPr wrap="square" rtlCol="0">
            <a:spAutoFit/>
          </a:bodyPr>
          <a:lstStyle/>
          <a:p>
            <a:r>
              <a:rPr lang="en-US" sz="5400" b="1" dirty="0" smtClean="0">
                <a:solidFill>
                  <a:srgbClr val="FFFF00"/>
                </a:solidFill>
                <a:effectLst>
                  <a:outerShdw blurRad="38100" dist="38100" dir="2700000" algn="tl">
                    <a:srgbClr val="C0C0C0"/>
                  </a:outerShdw>
                </a:effectLst>
              </a:rPr>
              <a:t>Risks of ERP</a:t>
            </a:r>
            <a:endParaRPr lang="en-US" sz="5400" b="1" dirty="0">
              <a:solidFill>
                <a:srgbClr val="FFFF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3314" name="Rectangle 2"/>
          <p:cNvSpPr>
            <a:spLocks noGrp="1" noChangeArrowheads="1"/>
          </p:cNvSpPr>
          <p:nvPr>
            <p:ph type="title" idx="4294967295"/>
          </p:nvPr>
        </p:nvSpPr>
        <p:spPr>
          <a:xfrm>
            <a:off x="0" y="0"/>
            <a:ext cx="0" cy="0"/>
          </a:xfrm>
        </p:spPr>
        <p:txBody>
          <a:bodyPr anchor="ctr">
            <a:normAutofit fontScale="90000"/>
          </a:bodyPr>
          <a:lstStyle/>
          <a:p>
            <a:pPr eaLnBrk="1" hangingPunct="1">
              <a:defRPr/>
            </a:pPr>
            <a:endParaRPr lang="en-US" dirty="0" smtClean="0">
              <a:effectLst>
                <a:outerShdw blurRad="38100" dist="38100" dir="2700000" algn="tl">
                  <a:srgbClr val="C0C0C0"/>
                </a:outerShdw>
              </a:effectLst>
            </a:endParaRPr>
          </a:p>
        </p:txBody>
      </p:sp>
      <p:sp>
        <p:nvSpPr>
          <p:cNvPr id="9220" name="Rectangle 3"/>
          <p:cNvSpPr>
            <a:spLocks noGrp="1" noChangeArrowheads="1"/>
          </p:cNvSpPr>
          <p:nvPr>
            <p:ph type="body" idx="4294967295"/>
          </p:nvPr>
        </p:nvSpPr>
        <p:spPr bwMode="auto">
          <a:xfrm>
            <a:off x="457200" y="1600200"/>
            <a:ext cx="8229600" cy="4525963"/>
          </a:xfrm>
          <a:prstGeom prst="rect">
            <a:avLst/>
          </a:prstGeom>
          <a:solidFill>
            <a:srgbClr val="FFFFFF"/>
          </a:solidFill>
          <a:ln>
            <a:solidFill>
              <a:srgbClr val="000000"/>
            </a:solidFill>
            <a:miter lim="800000"/>
            <a:headEnd/>
            <a:tailEnd/>
          </a:ln>
        </p:spPr>
        <p:txBody>
          <a:bodyPr/>
          <a:lstStyle/>
          <a:p>
            <a:pPr algn="just" eaLnBrk="1" hangingPunct="1">
              <a:spcAft>
                <a:spcPct val="10000"/>
              </a:spcAft>
            </a:pPr>
            <a:r>
              <a:rPr lang="en-US" sz="2800" smtClean="0">
                <a:solidFill>
                  <a:srgbClr val="FF0000"/>
                </a:solidFill>
                <a:latin typeface="Georgia" pitchFamily="18" charset="0"/>
              </a:rPr>
              <a:t>Prepare well</a:t>
            </a:r>
            <a:r>
              <a:rPr lang="en-US" sz="2800" smtClean="0">
                <a:latin typeface="Georgia" pitchFamily="18" charset="0"/>
              </a:rPr>
              <a:t>—Meticulously plan each every step of the implementation.</a:t>
            </a:r>
          </a:p>
          <a:p>
            <a:pPr algn="just" eaLnBrk="1" hangingPunct="1">
              <a:spcAft>
                <a:spcPct val="10000"/>
              </a:spcAft>
            </a:pPr>
            <a:r>
              <a:rPr lang="en-US" sz="2800" smtClean="0">
                <a:solidFill>
                  <a:srgbClr val="FF0000"/>
                </a:solidFill>
                <a:latin typeface="Georgia" pitchFamily="18" charset="0"/>
              </a:rPr>
              <a:t>Have a contingency plan</a:t>
            </a:r>
            <a:r>
              <a:rPr lang="en-US" sz="2800" smtClean="0">
                <a:latin typeface="Georgia" pitchFamily="18" charset="0"/>
              </a:rPr>
              <a:t>—There will always be unexpected problems; you should have a plan for those situations.</a:t>
            </a:r>
          </a:p>
          <a:p>
            <a:pPr algn="just" eaLnBrk="1" hangingPunct="1">
              <a:spcAft>
                <a:spcPct val="10000"/>
              </a:spcAft>
            </a:pPr>
            <a:r>
              <a:rPr lang="en-US" sz="2800" smtClean="0">
                <a:solidFill>
                  <a:srgbClr val="FF0000"/>
                </a:solidFill>
                <a:latin typeface="Georgia" pitchFamily="18" charset="0"/>
              </a:rPr>
              <a:t>Use a proven methodology</a:t>
            </a:r>
            <a:r>
              <a:rPr lang="en-US" sz="2800" smtClean="0">
                <a:latin typeface="Georgia" pitchFamily="18" charset="0"/>
              </a:rPr>
              <a:t>—A methodology will help ward off risk, but a contingency plan is still absolutely necessary. </a:t>
            </a:r>
            <a:endParaRPr lang="en-US" smtClean="0"/>
          </a:p>
          <a:p>
            <a:pPr algn="just" eaLnBrk="1" hangingPunct="1">
              <a:spcAft>
                <a:spcPct val="10000"/>
              </a:spcAft>
            </a:pPr>
            <a:endParaRPr lang="en-US" smtClean="0"/>
          </a:p>
        </p:txBody>
      </p:sp>
      <p:sp>
        <p:nvSpPr>
          <p:cNvPr id="6" name="TextBox 5"/>
          <p:cNvSpPr txBox="1"/>
          <p:nvPr/>
        </p:nvSpPr>
        <p:spPr>
          <a:xfrm>
            <a:off x="2743200" y="914400"/>
            <a:ext cx="5791200" cy="646331"/>
          </a:xfrm>
          <a:prstGeom prst="rect">
            <a:avLst/>
          </a:prstGeom>
          <a:noFill/>
        </p:spPr>
        <p:txBody>
          <a:bodyPr wrap="square" rtlCol="0">
            <a:spAutoFit/>
          </a:bodyPr>
          <a:lstStyle/>
          <a:p>
            <a:r>
              <a:rPr lang="en-US" sz="3600" b="1" dirty="0" smtClean="0">
                <a:solidFill>
                  <a:srgbClr val="FFFF00"/>
                </a:solidFill>
                <a:effectLst>
                  <a:outerShdw blurRad="38100" dist="38100" dir="2700000" algn="tl">
                    <a:srgbClr val="C0C0C0"/>
                  </a:outerShdw>
                </a:effectLst>
              </a:rPr>
              <a:t>Minimizing the Risks…</a:t>
            </a:r>
            <a:endParaRPr lang="en-US" sz="3600" b="1" dirty="0">
              <a:solidFill>
                <a:srgbClr val="FFFF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4338" name="Rectangle 2"/>
          <p:cNvSpPr>
            <a:spLocks noGrp="1" noChangeArrowheads="1"/>
          </p:cNvSpPr>
          <p:nvPr>
            <p:ph type="title" idx="4294967295"/>
          </p:nvPr>
        </p:nvSpPr>
        <p:spPr>
          <a:xfrm>
            <a:off x="0" y="0"/>
            <a:ext cx="0" cy="0"/>
          </a:xfrm>
        </p:spPr>
        <p:txBody>
          <a:bodyPr anchor="ctr">
            <a:normAutofit fontScale="90000"/>
          </a:bodyPr>
          <a:lstStyle/>
          <a:p>
            <a:pPr eaLnBrk="1" hangingPunct="1">
              <a:defRPr/>
            </a:pPr>
            <a:endParaRPr lang="en-US" dirty="0" smtClean="0">
              <a:effectLst>
                <a:outerShdw blurRad="38100" dist="38100" dir="2700000" algn="tl">
                  <a:srgbClr val="C0C0C0"/>
                </a:outerShdw>
              </a:effectLst>
            </a:endParaRPr>
          </a:p>
        </p:txBody>
      </p:sp>
      <p:sp>
        <p:nvSpPr>
          <p:cNvPr id="10244" name="Rectangle 3"/>
          <p:cNvSpPr>
            <a:spLocks noGrp="1" noChangeArrowheads="1"/>
          </p:cNvSpPr>
          <p:nvPr>
            <p:ph type="body" idx="4294967295"/>
          </p:nvPr>
        </p:nvSpPr>
        <p:spPr bwMode="auto">
          <a:xfrm>
            <a:off x="533400" y="2133601"/>
            <a:ext cx="8229600" cy="4724399"/>
          </a:xfrm>
          <a:prstGeom prst="rect">
            <a:avLst/>
          </a:prstGeom>
          <a:solidFill>
            <a:srgbClr val="FFFFFF"/>
          </a:solidFill>
          <a:ln>
            <a:solidFill>
              <a:srgbClr val="000000"/>
            </a:solidFill>
            <a:miter lim="800000"/>
            <a:headEnd/>
            <a:tailEnd/>
          </a:ln>
        </p:spPr>
        <p:txBody>
          <a:bodyPr>
            <a:normAutofit lnSpcReduction="10000"/>
          </a:bodyPr>
          <a:lstStyle/>
          <a:p>
            <a:pPr algn="just" eaLnBrk="1" hangingPunct="1">
              <a:spcAft>
                <a:spcPct val="10000"/>
              </a:spcAft>
            </a:pPr>
            <a:r>
              <a:rPr lang="en-US" sz="2800" dirty="0" smtClean="0"/>
              <a:t>ERP implementations are notoriously resource intensive, highly complex, time consuming and unpredictable in terms of cost and hence very risky.</a:t>
            </a:r>
          </a:p>
          <a:p>
            <a:pPr algn="just" eaLnBrk="1" hangingPunct="1">
              <a:spcAft>
                <a:spcPct val="10000"/>
              </a:spcAft>
            </a:pPr>
            <a:r>
              <a:rPr lang="en-US" sz="2800" dirty="0" smtClean="0"/>
              <a:t>There are really three basic areas where problems can occur—</a:t>
            </a:r>
            <a:r>
              <a:rPr lang="en-US" sz="2800" dirty="0" smtClean="0">
                <a:solidFill>
                  <a:srgbClr val="FF0066"/>
                </a:solidFill>
              </a:rPr>
              <a:t>people</a:t>
            </a:r>
            <a:r>
              <a:rPr lang="en-US" sz="2800" dirty="0" smtClean="0"/>
              <a:t>, </a:t>
            </a:r>
            <a:r>
              <a:rPr lang="en-US" sz="2800" dirty="0" smtClean="0">
                <a:solidFill>
                  <a:srgbClr val="FF0066"/>
                </a:solidFill>
              </a:rPr>
              <a:t>processes</a:t>
            </a:r>
            <a:r>
              <a:rPr lang="en-US" sz="2800" dirty="0" smtClean="0"/>
              <a:t> and </a:t>
            </a:r>
            <a:r>
              <a:rPr lang="en-US" sz="2800" dirty="0" smtClean="0">
                <a:solidFill>
                  <a:srgbClr val="FF0066"/>
                </a:solidFill>
              </a:rPr>
              <a:t>technology</a:t>
            </a:r>
            <a:r>
              <a:rPr lang="en-US" sz="2800" dirty="0" smtClean="0"/>
              <a:t>. </a:t>
            </a:r>
          </a:p>
          <a:p>
            <a:pPr algn="just" eaLnBrk="1" hangingPunct="1">
              <a:spcAft>
                <a:spcPct val="10000"/>
              </a:spcAft>
            </a:pPr>
            <a:r>
              <a:rPr lang="en-US" sz="2800" dirty="0" smtClean="0"/>
              <a:t>Of the three risk factors, </a:t>
            </a:r>
            <a:r>
              <a:rPr lang="en-US" sz="2800" dirty="0" smtClean="0">
                <a:solidFill>
                  <a:srgbClr val="FF0066"/>
                </a:solidFill>
              </a:rPr>
              <a:t>people issues are the most critical</a:t>
            </a:r>
            <a:r>
              <a:rPr lang="en-US" sz="2800" dirty="0" smtClean="0"/>
              <a:t>.</a:t>
            </a:r>
          </a:p>
          <a:p>
            <a:pPr algn="just" eaLnBrk="1" hangingPunct="1">
              <a:spcAft>
                <a:spcPct val="10000"/>
              </a:spcAft>
            </a:pPr>
            <a:r>
              <a:rPr lang="en-US" sz="2800" dirty="0" smtClean="0">
                <a:solidFill>
                  <a:srgbClr val="FF0066"/>
                </a:solidFill>
              </a:rPr>
              <a:t>People issues</a:t>
            </a:r>
            <a:r>
              <a:rPr lang="en-US" sz="2800" dirty="0" smtClean="0"/>
              <a:t> contributed to failed implementations in </a:t>
            </a:r>
            <a:r>
              <a:rPr lang="en-US" sz="2800" dirty="0" smtClean="0">
                <a:solidFill>
                  <a:srgbClr val="FF0066"/>
                </a:solidFill>
              </a:rPr>
              <a:t>69%</a:t>
            </a:r>
            <a:r>
              <a:rPr lang="en-US" sz="2800" dirty="0" smtClean="0"/>
              <a:t> of the case compared to </a:t>
            </a:r>
            <a:r>
              <a:rPr lang="en-US" sz="2800" dirty="0" smtClean="0">
                <a:solidFill>
                  <a:srgbClr val="FF0066"/>
                </a:solidFill>
              </a:rPr>
              <a:t>process issues (18%)</a:t>
            </a:r>
            <a:r>
              <a:rPr lang="en-US" sz="2800" dirty="0" smtClean="0"/>
              <a:t> and </a:t>
            </a:r>
            <a:r>
              <a:rPr lang="en-US" sz="2800" dirty="0" smtClean="0">
                <a:solidFill>
                  <a:srgbClr val="FF0066"/>
                </a:solidFill>
              </a:rPr>
              <a:t>technological issues (13%)</a:t>
            </a:r>
          </a:p>
        </p:txBody>
      </p:sp>
      <p:sp>
        <p:nvSpPr>
          <p:cNvPr id="6" name="TextBox 5"/>
          <p:cNvSpPr txBox="1"/>
          <p:nvPr/>
        </p:nvSpPr>
        <p:spPr>
          <a:xfrm>
            <a:off x="5562600" y="1295400"/>
            <a:ext cx="3581400" cy="830997"/>
          </a:xfrm>
          <a:prstGeom prst="rect">
            <a:avLst/>
          </a:prstGeom>
          <a:noFill/>
        </p:spPr>
        <p:txBody>
          <a:bodyPr wrap="square" rtlCol="0">
            <a:spAutoFit/>
          </a:bodyPr>
          <a:lstStyle/>
          <a:p>
            <a:r>
              <a:rPr lang="en-US" sz="4800" b="1" dirty="0" smtClean="0">
                <a:solidFill>
                  <a:srgbClr val="FFFF00"/>
                </a:solidFill>
                <a:effectLst>
                  <a:outerShdw blurRad="38100" dist="38100" dir="2700000" algn="tl">
                    <a:srgbClr val="C0C0C0"/>
                  </a:outerShdw>
                </a:effectLst>
              </a:rPr>
              <a:t>Risks of ERP</a:t>
            </a:r>
            <a:endParaRPr lang="en-US" sz="4800" b="1" dirty="0">
              <a:solidFill>
                <a:srgbClr val="FFFF0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www.insync.co.in/wp-content/uploads/2010/05/Tecnology-Risk.jpg"/>
          <p:cNvPicPr>
            <a:picLocks noChangeAspect="1" noChangeArrowheads="1"/>
          </p:cNvPicPr>
          <p:nvPr/>
        </p:nvPicPr>
        <p:blipFill>
          <a:blip r:embed="rId2" cstate="print"/>
          <a:srcRect/>
          <a:stretch>
            <a:fillRect/>
          </a:stretch>
        </p:blipFill>
        <p:spPr bwMode="auto">
          <a:xfrm>
            <a:off x="1219200" y="2362200"/>
            <a:ext cx="6172200" cy="3562351"/>
          </a:xfrm>
          <a:prstGeom prst="rect">
            <a:avLst/>
          </a:prstGeom>
          <a:noFill/>
        </p:spPr>
      </p:pic>
      <p:sp>
        <p:nvSpPr>
          <p:cNvPr id="3" name="TextBox 2"/>
          <p:cNvSpPr txBox="1"/>
          <p:nvPr/>
        </p:nvSpPr>
        <p:spPr>
          <a:xfrm>
            <a:off x="5867400" y="1447800"/>
            <a:ext cx="2590800" cy="646331"/>
          </a:xfrm>
          <a:prstGeom prst="rect">
            <a:avLst/>
          </a:prstGeom>
          <a:noFill/>
        </p:spPr>
        <p:txBody>
          <a:bodyPr wrap="square" rtlCol="0">
            <a:spAutoFit/>
          </a:bodyPr>
          <a:lstStyle/>
          <a:p>
            <a:r>
              <a:rPr lang="en-US" sz="3600" b="1" dirty="0" smtClean="0">
                <a:solidFill>
                  <a:srgbClr val="FFFF00"/>
                </a:solidFill>
              </a:rPr>
              <a:t>Risks of ERP</a:t>
            </a:r>
            <a:endParaRPr lang="en-US" sz="3600" b="1" dirty="0">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1267" name="Rectangle 2"/>
          <p:cNvSpPr>
            <a:spLocks noGrp="1" noChangeArrowheads="1"/>
          </p:cNvSpPr>
          <p:nvPr>
            <p:ph type="title" idx="4294967295"/>
          </p:nvPr>
        </p:nvSpPr>
        <p:spPr bwMode="auto">
          <a:xfrm>
            <a:off x="609600" y="838200"/>
            <a:ext cx="8229600" cy="838200"/>
          </a:xfrm>
          <a:prstGeom prst="rect">
            <a:avLst/>
          </a:prstGeom>
          <a:solidFill>
            <a:srgbClr val="FFFFFF"/>
          </a:solidFill>
          <a:ln>
            <a:solidFill>
              <a:srgbClr val="000000"/>
            </a:solidFill>
            <a:miter lim="800000"/>
            <a:headEnd/>
            <a:tailEnd/>
          </a:ln>
        </p:spPr>
        <p:txBody>
          <a:bodyPr anchor="ctr"/>
          <a:lstStyle/>
          <a:p>
            <a:pPr eaLnBrk="1" hangingPunct="1"/>
            <a:r>
              <a:rPr lang="en-US" dirty="0" smtClean="0"/>
              <a:t>People Issues</a:t>
            </a:r>
          </a:p>
        </p:txBody>
      </p:sp>
      <p:sp>
        <p:nvSpPr>
          <p:cNvPr id="11268" name="Rectangle 3"/>
          <p:cNvSpPr>
            <a:spLocks noGrp="1" noChangeArrowheads="1"/>
          </p:cNvSpPr>
          <p:nvPr>
            <p:ph type="body" idx="4294967295"/>
          </p:nvPr>
        </p:nvSpPr>
        <p:spPr bwMode="auto">
          <a:xfrm>
            <a:off x="609600" y="1828800"/>
            <a:ext cx="8229600" cy="4800600"/>
          </a:xfrm>
          <a:prstGeom prst="rect">
            <a:avLst/>
          </a:prstGeom>
          <a:solidFill>
            <a:srgbClr val="FFFFFF"/>
          </a:solidFill>
          <a:ln>
            <a:solidFill>
              <a:srgbClr val="000000"/>
            </a:solidFill>
            <a:miter lim="800000"/>
            <a:headEnd/>
            <a:tailEnd/>
          </a:ln>
        </p:spPr>
        <p:txBody>
          <a:bodyPr/>
          <a:lstStyle/>
          <a:p>
            <a:pPr marL="381000" indent="-381000" algn="just" eaLnBrk="1" hangingPunct="1">
              <a:lnSpc>
                <a:spcPct val="80000"/>
              </a:lnSpc>
            </a:pPr>
            <a:r>
              <a:rPr lang="en-US" sz="2400" dirty="0" smtClean="0"/>
              <a:t>People—employees, management, implementation team, consultants and vendors—are the most crucial factor that decides the success or failure of an ERP system.</a:t>
            </a:r>
          </a:p>
          <a:p>
            <a:pPr marL="381000" indent="-381000" algn="just" eaLnBrk="1" hangingPunct="1">
              <a:lnSpc>
                <a:spcPct val="80000"/>
              </a:lnSpc>
            </a:pPr>
            <a:endParaRPr lang="en-US" sz="2400" dirty="0" smtClean="0"/>
          </a:p>
          <a:p>
            <a:pPr marL="381000" indent="-381000" algn="just" eaLnBrk="1" hangingPunct="1">
              <a:lnSpc>
                <a:spcPct val="80000"/>
              </a:lnSpc>
            </a:pPr>
            <a:r>
              <a:rPr lang="en-US" sz="2400" b="0" dirty="0" smtClean="0"/>
              <a:t>The main people issues are:</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Change management</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Internal staff adequacy</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Project team</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Training</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Employee re-location and re-training</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Staffing (includes turnover)</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Top management support</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Consultants</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Discipline</a:t>
            </a:r>
          </a:p>
          <a:p>
            <a:pPr marL="838200" lvl="1" indent="-381000" algn="just" eaLnBrk="1" hangingPunct="1">
              <a:lnSpc>
                <a:spcPct val="80000"/>
              </a:lnSpc>
              <a:buFontTx/>
              <a:buAutoNum type="arabicPeriod"/>
            </a:pPr>
            <a:r>
              <a:rPr lang="en-US" sz="2000" dirty="0" smtClean="0">
                <a:solidFill>
                  <a:srgbClr val="FF0000"/>
                </a:solidFill>
                <a:latin typeface="Book Antiqua" pitchFamily="18" charset="0"/>
              </a:rPr>
              <a:t>Resistance to change</a:t>
            </a:r>
            <a:endParaRPr lang="en-US" sz="1600" dirty="0" smtClean="0">
              <a:solidFill>
                <a:srgbClr val="FF0000"/>
              </a:solidFill>
              <a:latin typeface="Book Antiqua" pitchFamily="18" charset="0"/>
            </a:endParaRPr>
          </a:p>
          <a:p>
            <a:pPr marL="381000" indent="-381000" eaLnBrk="1" hangingPunct="1">
              <a:lnSpc>
                <a:spcPct val="80000"/>
              </a:lnSpc>
            </a:pPr>
            <a:endParaRPr lang="en-US" sz="1800" dirty="0" smtClean="0">
              <a:solidFill>
                <a:srgbClr val="FF0000"/>
              </a:solidFill>
            </a:endParaRPr>
          </a:p>
        </p:txBody>
      </p:sp>
      <p:pic>
        <p:nvPicPr>
          <p:cNvPr id="40961" name="Picture 1"/>
          <p:cNvPicPr>
            <a:picLocks noChangeAspect="1" noChangeArrowheads="1"/>
          </p:cNvPicPr>
          <p:nvPr/>
        </p:nvPicPr>
        <p:blipFill>
          <a:blip r:embed="rId2" cstate="print"/>
          <a:srcRect/>
          <a:stretch>
            <a:fillRect/>
          </a:stretch>
        </p:blipFill>
        <p:spPr bwMode="auto">
          <a:xfrm>
            <a:off x="5638800" y="3352800"/>
            <a:ext cx="3295650" cy="29146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a:t>
            </a:r>
            <a:endParaRPr lang="en-US" dirty="0"/>
          </a:p>
        </p:txBody>
      </p:sp>
      <p:sp>
        <p:nvSpPr>
          <p:cNvPr id="3" name="Content Placeholder 2"/>
          <p:cNvSpPr>
            <a:spLocks noGrp="1"/>
          </p:cNvSpPr>
          <p:nvPr>
            <p:ph idx="1"/>
          </p:nvPr>
        </p:nvSpPr>
        <p:spPr/>
        <p:txBody>
          <a:bodyPr/>
          <a:lstStyle/>
          <a:p>
            <a:pPr>
              <a:buNone/>
            </a:pPr>
            <a:r>
              <a:rPr lang="en-US" dirty="0" smtClean="0"/>
              <a:t>	</a:t>
            </a:r>
            <a:r>
              <a:rPr lang="en-US" sz="3600" dirty="0" smtClean="0"/>
              <a:t>An enterprise is a group of people with a common goal, which has certain resources at its disposal to achieve this goal. In traditional approach , the organization is divided into different nits based on the functions they PERFORM……</a:t>
            </a:r>
            <a:endParaRPr lang="en-US" dirty="0" smtClean="0"/>
          </a:p>
          <a:p>
            <a:endParaRPr lang="en-US" dirty="0"/>
          </a:p>
        </p:txBody>
      </p:sp>
    </p:spTree>
    <p:extLst>
      <p:ext uri="{BB962C8B-B14F-4D97-AF65-F5344CB8AC3E}">
        <p14:creationId xmlns=""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2291" name="Rectangle 2"/>
          <p:cNvSpPr>
            <a:spLocks noGrp="1" noChangeArrowheads="1"/>
          </p:cNvSpPr>
          <p:nvPr>
            <p:ph type="title" idx="4294967295"/>
          </p:nvPr>
        </p:nvSpPr>
        <p:spPr bwMode="auto">
          <a:xfrm>
            <a:off x="457200" y="274638"/>
            <a:ext cx="8229600" cy="1143000"/>
          </a:xfrm>
          <a:prstGeom prst="rect">
            <a:avLst/>
          </a:prstGeom>
          <a:solidFill>
            <a:srgbClr val="FFFFFF"/>
          </a:solidFill>
          <a:ln>
            <a:solidFill>
              <a:srgbClr val="000000"/>
            </a:solidFill>
            <a:miter lim="800000"/>
            <a:headEnd/>
            <a:tailEnd/>
          </a:ln>
        </p:spPr>
        <p:txBody>
          <a:bodyPr anchor="ctr"/>
          <a:lstStyle/>
          <a:p>
            <a:pPr eaLnBrk="1" hangingPunct="1"/>
            <a:r>
              <a:rPr lang="en-US" smtClean="0"/>
              <a:t>Process Risks</a:t>
            </a:r>
          </a:p>
        </p:txBody>
      </p:sp>
      <p:sp>
        <p:nvSpPr>
          <p:cNvPr id="12292" name="Rectangle 3"/>
          <p:cNvSpPr>
            <a:spLocks noGrp="1" noChangeArrowheads="1"/>
          </p:cNvSpPr>
          <p:nvPr>
            <p:ph type="body" idx="4294967295"/>
          </p:nvPr>
        </p:nvSpPr>
        <p:spPr bwMode="auto">
          <a:xfrm>
            <a:off x="457200" y="1600200"/>
            <a:ext cx="8229600" cy="4525963"/>
          </a:xfrm>
          <a:prstGeom prst="rect">
            <a:avLst/>
          </a:prstGeom>
          <a:solidFill>
            <a:srgbClr val="FFFFFF"/>
          </a:solidFill>
          <a:ln>
            <a:solidFill>
              <a:srgbClr val="000000"/>
            </a:solidFill>
            <a:miter lim="800000"/>
            <a:headEnd/>
            <a:tailEnd/>
          </a:ln>
        </p:spPr>
        <p:txBody>
          <a:bodyPr/>
          <a:lstStyle/>
          <a:p>
            <a:pPr marL="457200" indent="-457200" algn="just" eaLnBrk="1" hangingPunct="1">
              <a:lnSpc>
                <a:spcPct val="70000"/>
              </a:lnSpc>
              <a:spcAft>
                <a:spcPct val="20000"/>
              </a:spcAft>
            </a:pPr>
            <a:r>
              <a:rPr lang="en-US" sz="2800" smtClean="0"/>
              <a:t>The ERP system will introduce hundreds of new business processes and will eliminate a lot of existing processes. Managing the implementation of the </a:t>
            </a:r>
            <a:r>
              <a:rPr lang="en-US" sz="2800" smtClean="0">
                <a:solidFill>
                  <a:srgbClr val="FF0000"/>
                </a:solidFill>
              </a:rPr>
              <a:t>business processes</a:t>
            </a:r>
            <a:r>
              <a:rPr lang="en-US" sz="2800" smtClean="0"/>
              <a:t> is a factor that will decide the success of the ERP implementation. </a:t>
            </a:r>
          </a:p>
          <a:p>
            <a:pPr marL="457200" indent="-457200" algn="just" eaLnBrk="1" hangingPunct="1">
              <a:lnSpc>
                <a:spcPct val="70000"/>
              </a:lnSpc>
              <a:spcAft>
                <a:spcPct val="20000"/>
              </a:spcAft>
            </a:pPr>
            <a:r>
              <a:rPr lang="en-US" sz="2800" smtClean="0"/>
              <a:t>The main areas of concern are:</a:t>
            </a:r>
          </a:p>
          <a:p>
            <a:pPr marL="914400" lvl="1" indent="-457200" eaLnBrk="1" hangingPunct="1">
              <a:lnSpc>
                <a:spcPct val="70000"/>
              </a:lnSpc>
              <a:spcAft>
                <a:spcPct val="20000"/>
              </a:spcAft>
              <a:buFontTx/>
              <a:buAutoNum type="arabicPeriod"/>
            </a:pPr>
            <a:r>
              <a:rPr lang="en-US" sz="2400" smtClean="0">
                <a:solidFill>
                  <a:srgbClr val="FF0000"/>
                </a:solidFill>
                <a:latin typeface="Book Antiqua" pitchFamily="18" charset="0"/>
              </a:rPr>
              <a:t>Program Management</a:t>
            </a:r>
          </a:p>
          <a:p>
            <a:pPr marL="914400" lvl="1" indent="-457200" eaLnBrk="1" hangingPunct="1">
              <a:lnSpc>
                <a:spcPct val="70000"/>
              </a:lnSpc>
              <a:spcAft>
                <a:spcPct val="20000"/>
              </a:spcAft>
              <a:buFontTx/>
              <a:buAutoNum type="arabicPeriod"/>
            </a:pPr>
            <a:r>
              <a:rPr lang="en-US" sz="2400" smtClean="0">
                <a:solidFill>
                  <a:srgbClr val="FF0000"/>
                </a:solidFill>
                <a:latin typeface="Book Antiqua" pitchFamily="18" charset="0"/>
              </a:rPr>
              <a:t>Business Process Reengineering</a:t>
            </a:r>
          </a:p>
          <a:p>
            <a:pPr marL="914400" lvl="1" indent="-457200" eaLnBrk="1" hangingPunct="1">
              <a:lnSpc>
                <a:spcPct val="70000"/>
              </a:lnSpc>
              <a:spcAft>
                <a:spcPct val="20000"/>
              </a:spcAft>
              <a:buFontTx/>
              <a:buAutoNum type="arabicPeriod"/>
            </a:pPr>
            <a:r>
              <a:rPr lang="en-US" sz="2400" smtClean="0">
                <a:solidFill>
                  <a:srgbClr val="FF0000"/>
                </a:solidFill>
                <a:latin typeface="Book Antiqua" pitchFamily="18" charset="0"/>
              </a:rPr>
              <a:t>Stage Transition</a:t>
            </a:r>
          </a:p>
          <a:p>
            <a:pPr marL="914400" lvl="1" indent="-457200" eaLnBrk="1" hangingPunct="1">
              <a:lnSpc>
                <a:spcPct val="70000"/>
              </a:lnSpc>
              <a:spcAft>
                <a:spcPct val="20000"/>
              </a:spcAft>
              <a:buFontTx/>
              <a:buAutoNum type="arabicPeriod"/>
            </a:pPr>
            <a:r>
              <a:rPr lang="en-US" sz="2400" smtClean="0">
                <a:solidFill>
                  <a:srgbClr val="FF0000"/>
                </a:solidFill>
                <a:latin typeface="Book Antiqua" pitchFamily="18" charset="0"/>
              </a:rPr>
              <a:t>Benefit Realization</a:t>
            </a:r>
          </a:p>
          <a:p>
            <a:pPr marL="457200" indent="-457200" eaLnBrk="1" hangingPunct="1">
              <a:lnSpc>
                <a:spcPct val="70000"/>
              </a:lnSpc>
              <a:buFontTx/>
              <a:buNone/>
            </a:pPr>
            <a:endParaRPr lang="en-US" sz="2800" smtClean="0">
              <a:solidFill>
                <a:srgbClr val="FF0000"/>
              </a:solidFill>
            </a:endParaRPr>
          </a:p>
        </p:txBody>
      </p:sp>
      <p:pic>
        <p:nvPicPr>
          <p:cNvPr id="39937" name="Picture 1"/>
          <p:cNvPicPr>
            <a:picLocks noChangeAspect="1" noChangeArrowheads="1"/>
          </p:cNvPicPr>
          <p:nvPr/>
        </p:nvPicPr>
        <p:blipFill>
          <a:blip r:embed="rId2" cstate="print"/>
          <a:srcRect/>
          <a:stretch>
            <a:fillRect/>
          </a:stretch>
        </p:blipFill>
        <p:spPr bwMode="auto">
          <a:xfrm>
            <a:off x="5715000" y="4495800"/>
            <a:ext cx="2867025" cy="2143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3315" name="Rectangle 2"/>
          <p:cNvSpPr>
            <a:spLocks noGrp="1" noChangeArrowheads="1"/>
          </p:cNvSpPr>
          <p:nvPr>
            <p:ph type="title" idx="4294967295"/>
          </p:nvPr>
        </p:nvSpPr>
        <p:spPr bwMode="auto">
          <a:xfrm>
            <a:off x="457200" y="274638"/>
            <a:ext cx="8229600" cy="1143000"/>
          </a:xfrm>
          <a:prstGeom prst="rect">
            <a:avLst/>
          </a:prstGeom>
          <a:solidFill>
            <a:srgbClr val="FFFFFF"/>
          </a:solidFill>
          <a:ln>
            <a:solidFill>
              <a:srgbClr val="000000"/>
            </a:solidFill>
            <a:miter lim="800000"/>
            <a:headEnd/>
            <a:tailEnd/>
          </a:ln>
        </p:spPr>
        <p:txBody>
          <a:bodyPr anchor="ctr"/>
          <a:lstStyle/>
          <a:p>
            <a:pPr eaLnBrk="1" hangingPunct="1"/>
            <a:r>
              <a:rPr lang="en-US" smtClean="0"/>
              <a:t>Technological Risks</a:t>
            </a:r>
          </a:p>
        </p:txBody>
      </p:sp>
      <p:sp>
        <p:nvSpPr>
          <p:cNvPr id="13316" name="Rectangle 3"/>
          <p:cNvSpPr>
            <a:spLocks noGrp="1" noChangeArrowheads="1"/>
          </p:cNvSpPr>
          <p:nvPr>
            <p:ph type="body" idx="4294967295"/>
          </p:nvPr>
        </p:nvSpPr>
        <p:spPr bwMode="auto">
          <a:xfrm>
            <a:off x="457200" y="1646238"/>
            <a:ext cx="8229600" cy="4525962"/>
          </a:xfrm>
          <a:prstGeom prst="rect">
            <a:avLst/>
          </a:prstGeom>
          <a:solidFill>
            <a:srgbClr val="FFFFFF"/>
          </a:solidFill>
          <a:ln>
            <a:solidFill>
              <a:srgbClr val="000000"/>
            </a:solidFill>
            <a:miter lim="800000"/>
            <a:headEnd/>
            <a:tailEnd/>
          </a:ln>
        </p:spPr>
        <p:txBody>
          <a:bodyPr/>
          <a:lstStyle/>
          <a:p>
            <a:pPr marL="533400" indent="-533400" algn="just" eaLnBrk="1" hangingPunct="1">
              <a:spcAft>
                <a:spcPct val="20000"/>
              </a:spcAft>
            </a:pPr>
            <a:r>
              <a:rPr lang="en-US" sz="2800" dirty="0" smtClean="0"/>
              <a:t>Keeping pace with the technological advancements is one of the very important issues that will determine the success of the ERP systems. </a:t>
            </a:r>
          </a:p>
          <a:p>
            <a:pPr marL="533400" indent="-533400" algn="just" eaLnBrk="1" hangingPunct="1">
              <a:spcAft>
                <a:spcPct val="20000"/>
              </a:spcAft>
            </a:pPr>
            <a:r>
              <a:rPr lang="en-US" sz="2800" dirty="0" smtClean="0"/>
              <a:t>Some of the technological issues are:</a:t>
            </a:r>
          </a:p>
          <a:p>
            <a:pPr marL="990600" lvl="1" indent="-533400" algn="just" eaLnBrk="1" hangingPunct="1">
              <a:spcAft>
                <a:spcPct val="20000"/>
              </a:spcAft>
              <a:buFontTx/>
              <a:buAutoNum type="arabicPeriod"/>
            </a:pPr>
            <a:r>
              <a:rPr lang="en-US" sz="2400" dirty="0" smtClean="0">
                <a:solidFill>
                  <a:srgbClr val="FF0000"/>
                </a:solidFill>
                <a:latin typeface="Book Antiqua" pitchFamily="18" charset="0"/>
              </a:rPr>
              <a:t>Software Functionality</a:t>
            </a:r>
          </a:p>
          <a:p>
            <a:pPr marL="990600" lvl="1" indent="-533400" algn="just" eaLnBrk="1" hangingPunct="1">
              <a:spcAft>
                <a:spcPct val="20000"/>
              </a:spcAft>
              <a:buFontTx/>
              <a:buAutoNum type="arabicPeriod"/>
            </a:pPr>
            <a:r>
              <a:rPr lang="en-US" sz="2400" dirty="0" smtClean="0">
                <a:solidFill>
                  <a:srgbClr val="FF0000"/>
                </a:solidFill>
                <a:latin typeface="Book Antiqua" pitchFamily="18" charset="0"/>
              </a:rPr>
              <a:t>Technological Obsolescence</a:t>
            </a:r>
          </a:p>
          <a:p>
            <a:pPr marL="990600" lvl="1" indent="-533400" algn="just" eaLnBrk="1" hangingPunct="1">
              <a:spcAft>
                <a:spcPct val="20000"/>
              </a:spcAft>
              <a:buFontTx/>
              <a:buAutoNum type="arabicPeriod"/>
            </a:pPr>
            <a:r>
              <a:rPr lang="en-US" sz="2400" dirty="0" smtClean="0">
                <a:solidFill>
                  <a:srgbClr val="FF0000"/>
                </a:solidFill>
                <a:latin typeface="Book Antiqua" pitchFamily="18" charset="0"/>
              </a:rPr>
              <a:t>Application Portfolio Management</a:t>
            </a:r>
          </a:p>
          <a:p>
            <a:pPr marL="990600" lvl="1" indent="-533400" algn="just" eaLnBrk="1" hangingPunct="1">
              <a:spcAft>
                <a:spcPct val="20000"/>
              </a:spcAft>
              <a:buFontTx/>
              <a:buAutoNum type="arabicPeriod"/>
            </a:pPr>
            <a:r>
              <a:rPr lang="en-US" sz="2400" dirty="0" smtClean="0">
                <a:solidFill>
                  <a:srgbClr val="FF0000"/>
                </a:solidFill>
                <a:latin typeface="Book Antiqua" pitchFamily="18" charset="0"/>
              </a:rPr>
              <a:t>Enhancement and Upgrades</a:t>
            </a:r>
          </a:p>
          <a:p>
            <a:pPr marL="533400" indent="-533400" eaLnBrk="1" hangingPunct="1"/>
            <a:endParaRPr lang="en-US" sz="2800" dirty="0" smtClean="0">
              <a:solidFill>
                <a:srgbClr val="FF0000"/>
              </a:solidFill>
            </a:endParaRPr>
          </a:p>
        </p:txBody>
      </p:sp>
      <p:pic>
        <p:nvPicPr>
          <p:cNvPr id="38913" name="Picture 1"/>
          <p:cNvPicPr>
            <a:picLocks noChangeAspect="1" noChangeArrowheads="1"/>
          </p:cNvPicPr>
          <p:nvPr/>
        </p:nvPicPr>
        <p:blipFill>
          <a:blip r:embed="rId2" cstate="print"/>
          <a:srcRect/>
          <a:stretch>
            <a:fillRect/>
          </a:stretch>
        </p:blipFill>
        <p:spPr bwMode="auto">
          <a:xfrm>
            <a:off x="5495925" y="3505200"/>
            <a:ext cx="3648075" cy="12382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5363" name="Rectangle 2"/>
          <p:cNvSpPr>
            <a:spLocks noGrp="1" noChangeArrowheads="1"/>
          </p:cNvSpPr>
          <p:nvPr>
            <p:ph type="title" idx="4294967295"/>
          </p:nvPr>
        </p:nvSpPr>
        <p:spPr bwMode="auto">
          <a:xfrm>
            <a:off x="457200" y="274638"/>
            <a:ext cx="8229600" cy="1143000"/>
          </a:xfrm>
          <a:prstGeom prst="rect">
            <a:avLst/>
          </a:prstGeom>
          <a:solidFill>
            <a:srgbClr val="FFFFFF"/>
          </a:solidFill>
          <a:ln>
            <a:solidFill>
              <a:srgbClr val="000000"/>
            </a:solidFill>
            <a:miter lim="800000"/>
            <a:headEnd/>
            <a:tailEnd/>
          </a:ln>
        </p:spPr>
        <p:txBody>
          <a:bodyPr anchor="ctr"/>
          <a:lstStyle/>
          <a:p>
            <a:pPr eaLnBrk="1" hangingPunct="1"/>
            <a:r>
              <a:rPr lang="en-US" smtClean="0"/>
              <a:t>Managing Risks</a:t>
            </a:r>
          </a:p>
        </p:txBody>
      </p:sp>
      <p:sp>
        <p:nvSpPr>
          <p:cNvPr id="15364" name="Rectangle 3"/>
          <p:cNvSpPr>
            <a:spLocks noGrp="1" noChangeArrowheads="1"/>
          </p:cNvSpPr>
          <p:nvPr>
            <p:ph type="body" idx="4294967295"/>
          </p:nvPr>
        </p:nvSpPr>
        <p:spPr bwMode="auto">
          <a:xfrm>
            <a:off x="457200" y="1600200"/>
            <a:ext cx="8229600" cy="4525963"/>
          </a:xfrm>
          <a:prstGeom prst="rect">
            <a:avLst/>
          </a:prstGeom>
          <a:solidFill>
            <a:srgbClr val="FFFFFF"/>
          </a:solidFill>
          <a:ln>
            <a:solidFill>
              <a:srgbClr val="000000"/>
            </a:solidFill>
            <a:miter lim="800000"/>
            <a:headEnd/>
            <a:tailEnd/>
          </a:ln>
        </p:spPr>
        <p:txBody>
          <a:bodyPr/>
          <a:lstStyle/>
          <a:p>
            <a:pPr marL="457200" indent="-457200" algn="just" eaLnBrk="1" hangingPunct="1">
              <a:lnSpc>
                <a:spcPct val="70000"/>
              </a:lnSpc>
              <a:spcAft>
                <a:spcPct val="20000"/>
              </a:spcAft>
            </a:pPr>
            <a:r>
              <a:rPr lang="en-US" sz="2400" smtClean="0"/>
              <a:t>Ensuring a smooth ERP migration is complex and every implementation involves a certain level of </a:t>
            </a:r>
            <a:r>
              <a:rPr lang="en-US" sz="2400" smtClean="0">
                <a:solidFill>
                  <a:srgbClr val="FF0000"/>
                </a:solidFill>
              </a:rPr>
              <a:t>business and technical risk</a:t>
            </a:r>
            <a:r>
              <a:rPr lang="en-US" sz="2400" smtClean="0"/>
              <a:t>.</a:t>
            </a:r>
          </a:p>
          <a:p>
            <a:pPr marL="457200" indent="-457200" algn="just" eaLnBrk="1" hangingPunct="1">
              <a:lnSpc>
                <a:spcPct val="70000"/>
              </a:lnSpc>
              <a:spcAft>
                <a:spcPct val="20000"/>
              </a:spcAft>
            </a:pPr>
            <a:r>
              <a:rPr lang="en-US" sz="2400" smtClean="0">
                <a:solidFill>
                  <a:srgbClr val="FF0000"/>
                </a:solidFill>
              </a:rPr>
              <a:t>Managing risk</a:t>
            </a:r>
            <a:r>
              <a:rPr lang="en-US" sz="2400" smtClean="0"/>
              <a:t> on an ERP project is crucial to its success. A risk is a potential failure point. </a:t>
            </a:r>
          </a:p>
          <a:p>
            <a:pPr marL="457200" indent="-457200" algn="just" eaLnBrk="1" hangingPunct="1">
              <a:lnSpc>
                <a:spcPct val="70000"/>
              </a:lnSpc>
              <a:spcAft>
                <a:spcPct val="20000"/>
              </a:spcAft>
            </a:pPr>
            <a:r>
              <a:rPr lang="en-US" sz="2400" smtClean="0"/>
              <a:t>The 5 steps to managing risk are:</a:t>
            </a:r>
          </a:p>
          <a:p>
            <a:pPr marL="914400" lvl="1" indent="-457200" algn="just" eaLnBrk="1" hangingPunct="1">
              <a:lnSpc>
                <a:spcPct val="70000"/>
              </a:lnSpc>
              <a:spcAft>
                <a:spcPct val="20000"/>
              </a:spcAft>
              <a:buFontTx/>
              <a:buAutoNum type="arabicPeriod"/>
            </a:pPr>
            <a:r>
              <a:rPr lang="en-US" sz="2000" smtClean="0">
                <a:solidFill>
                  <a:srgbClr val="FF0000"/>
                </a:solidFill>
                <a:latin typeface="Book Antiqua" pitchFamily="18" charset="0"/>
              </a:rPr>
              <a:t>Find potential failure points or risks</a:t>
            </a:r>
          </a:p>
          <a:p>
            <a:pPr marL="914400" lvl="1" indent="-457200" algn="just" eaLnBrk="1" hangingPunct="1">
              <a:lnSpc>
                <a:spcPct val="70000"/>
              </a:lnSpc>
              <a:spcAft>
                <a:spcPct val="20000"/>
              </a:spcAft>
              <a:buFontTx/>
              <a:buAutoNum type="arabicPeriod"/>
            </a:pPr>
            <a:r>
              <a:rPr lang="en-US" sz="2000" smtClean="0">
                <a:solidFill>
                  <a:srgbClr val="FF0000"/>
                </a:solidFill>
                <a:latin typeface="Book Antiqua" pitchFamily="18" charset="0"/>
              </a:rPr>
              <a:t>Analyze the potential failure points to determine the damage they might do</a:t>
            </a:r>
          </a:p>
          <a:p>
            <a:pPr marL="914400" lvl="1" indent="-457200" algn="just" eaLnBrk="1" hangingPunct="1">
              <a:lnSpc>
                <a:spcPct val="70000"/>
              </a:lnSpc>
              <a:spcAft>
                <a:spcPct val="20000"/>
              </a:spcAft>
              <a:buFontTx/>
              <a:buAutoNum type="arabicPeriod"/>
            </a:pPr>
            <a:r>
              <a:rPr lang="en-US" sz="2000" smtClean="0">
                <a:solidFill>
                  <a:srgbClr val="FF0000"/>
                </a:solidFill>
                <a:latin typeface="Book Antiqua" pitchFamily="18" charset="0"/>
              </a:rPr>
              <a:t>Assess the probability of the failure occurring</a:t>
            </a:r>
          </a:p>
          <a:p>
            <a:pPr marL="914400" lvl="1" indent="-457200" algn="just" eaLnBrk="1" hangingPunct="1">
              <a:lnSpc>
                <a:spcPct val="70000"/>
              </a:lnSpc>
              <a:spcAft>
                <a:spcPct val="20000"/>
              </a:spcAft>
              <a:buFontTx/>
              <a:buAutoNum type="arabicPeriod"/>
            </a:pPr>
            <a:r>
              <a:rPr lang="en-US" sz="2000" smtClean="0">
                <a:solidFill>
                  <a:srgbClr val="FF0000"/>
                </a:solidFill>
                <a:latin typeface="Book Antiqua" pitchFamily="18" charset="0"/>
              </a:rPr>
              <a:t>Based on the first three factors, prioritize the risks</a:t>
            </a:r>
          </a:p>
          <a:p>
            <a:pPr marL="914400" lvl="1" indent="-457200" algn="just" eaLnBrk="1" hangingPunct="1">
              <a:lnSpc>
                <a:spcPct val="70000"/>
              </a:lnSpc>
              <a:spcAft>
                <a:spcPct val="20000"/>
              </a:spcAft>
              <a:buFontTx/>
              <a:buAutoNum type="arabicPeriod"/>
            </a:pPr>
            <a:r>
              <a:rPr lang="en-US" sz="2000" smtClean="0">
                <a:solidFill>
                  <a:srgbClr val="FF0000"/>
                </a:solidFill>
                <a:latin typeface="Book Antiqua" pitchFamily="18" charset="0"/>
              </a:rPr>
              <a:t>Mitigate the risks through whatever action is necessary</a:t>
            </a:r>
          </a:p>
          <a:p>
            <a:pPr marL="457200" indent="-457200" eaLnBrk="1" hangingPunct="1">
              <a:lnSpc>
                <a:spcPct val="70000"/>
              </a:lnSpc>
              <a:buFontTx/>
              <a:buNone/>
            </a:pPr>
            <a:endParaRPr lang="en-US" sz="2400" smtClean="0">
              <a:solidFill>
                <a:srgbClr val="FF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20482" name="Rectangle 2"/>
          <p:cNvSpPr>
            <a:spLocks noGrp="1" noChangeArrowheads="1"/>
          </p:cNvSpPr>
          <p:nvPr>
            <p:ph type="title" idx="4294967295"/>
          </p:nvPr>
        </p:nvSpPr>
        <p:spPr>
          <a:xfrm>
            <a:off x="0" y="0"/>
            <a:ext cx="0" cy="0"/>
          </a:xfrm>
        </p:spPr>
        <p:txBody>
          <a:bodyPr anchor="ctr">
            <a:normAutofit fontScale="90000"/>
          </a:bodyPr>
          <a:lstStyle/>
          <a:p>
            <a:pPr eaLnBrk="1" hangingPunct="1">
              <a:defRPr/>
            </a:pPr>
            <a:endParaRPr lang="en-US" dirty="0" smtClean="0">
              <a:effectLst>
                <a:outerShdw blurRad="38100" dist="38100" dir="2700000" algn="tl">
                  <a:srgbClr val="C0C0C0"/>
                </a:outerShdw>
              </a:effectLst>
            </a:endParaRPr>
          </a:p>
        </p:txBody>
      </p:sp>
      <p:sp>
        <p:nvSpPr>
          <p:cNvPr id="16388" name="Rectangle 3"/>
          <p:cNvSpPr>
            <a:spLocks noGrp="1" noChangeArrowheads="1"/>
          </p:cNvSpPr>
          <p:nvPr>
            <p:ph type="body" idx="4294967295"/>
          </p:nvPr>
        </p:nvSpPr>
        <p:spPr bwMode="auto">
          <a:xfrm>
            <a:off x="457200" y="2332037"/>
            <a:ext cx="8229600" cy="4525963"/>
          </a:xfrm>
          <a:prstGeom prst="rect">
            <a:avLst/>
          </a:prstGeom>
          <a:solidFill>
            <a:srgbClr val="FFFFFF"/>
          </a:solidFill>
          <a:ln>
            <a:solidFill>
              <a:srgbClr val="000000"/>
            </a:solidFill>
            <a:miter lim="800000"/>
            <a:headEnd/>
            <a:tailEnd/>
          </a:ln>
        </p:spPr>
        <p:txBody>
          <a:bodyPr/>
          <a:lstStyle/>
          <a:p>
            <a:pPr algn="just" eaLnBrk="1" hangingPunct="1">
              <a:lnSpc>
                <a:spcPct val="80000"/>
              </a:lnSpc>
              <a:spcAft>
                <a:spcPct val="20000"/>
              </a:spcAft>
            </a:pPr>
            <a:r>
              <a:rPr lang="en-US" sz="2400" smtClean="0">
                <a:latin typeface="Georgia" pitchFamily="18" charset="0"/>
              </a:rPr>
              <a:t>Installing an ERP system has many advantages—both </a:t>
            </a:r>
            <a:r>
              <a:rPr lang="en-US" sz="2400" smtClean="0">
                <a:solidFill>
                  <a:srgbClr val="FF0000"/>
                </a:solidFill>
                <a:latin typeface="Georgia" pitchFamily="18" charset="0"/>
              </a:rPr>
              <a:t>direct</a:t>
            </a:r>
            <a:r>
              <a:rPr lang="en-US" sz="2400" smtClean="0">
                <a:latin typeface="Georgia" pitchFamily="18" charset="0"/>
              </a:rPr>
              <a:t> and </a:t>
            </a:r>
            <a:r>
              <a:rPr lang="en-US" sz="2400" smtClean="0">
                <a:solidFill>
                  <a:srgbClr val="FF0000"/>
                </a:solidFill>
                <a:latin typeface="Georgia" pitchFamily="18" charset="0"/>
              </a:rPr>
              <a:t>indirect</a:t>
            </a:r>
            <a:r>
              <a:rPr lang="en-US" sz="2400" smtClean="0">
                <a:latin typeface="Georgia" pitchFamily="18" charset="0"/>
              </a:rPr>
              <a:t>.  </a:t>
            </a:r>
          </a:p>
          <a:p>
            <a:pPr algn="just" eaLnBrk="1" hangingPunct="1">
              <a:lnSpc>
                <a:spcPct val="80000"/>
              </a:lnSpc>
              <a:spcAft>
                <a:spcPct val="20000"/>
              </a:spcAft>
            </a:pPr>
            <a:r>
              <a:rPr lang="en-US" sz="2400" smtClean="0">
                <a:latin typeface="Georgia" pitchFamily="18" charset="0"/>
              </a:rPr>
              <a:t>The </a:t>
            </a:r>
            <a:r>
              <a:rPr lang="en-US" sz="2400" smtClean="0">
                <a:solidFill>
                  <a:srgbClr val="FF0000"/>
                </a:solidFill>
                <a:latin typeface="Georgia" pitchFamily="18" charset="0"/>
              </a:rPr>
              <a:t>direct advantages</a:t>
            </a:r>
            <a:r>
              <a:rPr lang="en-US" sz="2400" smtClean="0">
                <a:latin typeface="Georgia" pitchFamily="18" charset="0"/>
              </a:rPr>
              <a:t> include improved efficiency, information integration for better decision- making, faster response time to customer queries, etc.  </a:t>
            </a:r>
          </a:p>
          <a:p>
            <a:pPr algn="just" eaLnBrk="1" hangingPunct="1">
              <a:lnSpc>
                <a:spcPct val="80000"/>
              </a:lnSpc>
              <a:spcAft>
                <a:spcPct val="20000"/>
              </a:spcAft>
            </a:pPr>
            <a:r>
              <a:rPr lang="en-US" sz="2400" smtClean="0">
                <a:latin typeface="Georgia" pitchFamily="18" charset="0"/>
              </a:rPr>
              <a:t>The </a:t>
            </a:r>
            <a:r>
              <a:rPr lang="en-US" sz="2400" smtClean="0">
                <a:solidFill>
                  <a:srgbClr val="FF0000"/>
                </a:solidFill>
                <a:latin typeface="Georgia" pitchFamily="18" charset="0"/>
              </a:rPr>
              <a:t>indirect benefits</a:t>
            </a:r>
            <a:r>
              <a:rPr lang="en-US" sz="2400" smtClean="0">
                <a:latin typeface="Georgia" pitchFamily="18" charset="0"/>
              </a:rPr>
              <a:t> include better corporate image, improved customer goodwill, customer satisfaction and so on. </a:t>
            </a:r>
          </a:p>
          <a:p>
            <a:pPr algn="just" eaLnBrk="1" hangingPunct="1">
              <a:lnSpc>
                <a:spcPct val="80000"/>
              </a:lnSpc>
              <a:spcAft>
                <a:spcPct val="20000"/>
              </a:spcAft>
            </a:pPr>
            <a:r>
              <a:rPr lang="en-US" sz="2400" smtClean="0">
                <a:latin typeface="Georgia" pitchFamily="18" charset="0"/>
              </a:rPr>
              <a:t>Some of the benefits are </a:t>
            </a:r>
            <a:r>
              <a:rPr lang="en-US" sz="2400" smtClean="0">
                <a:solidFill>
                  <a:srgbClr val="FF0000"/>
                </a:solidFill>
                <a:latin typeface="Georgia" pitchFamily="18" charset="0"/>
              </a:rPr>
              <a:t>quantitative (tangible)</a:t>
            </a:r>
            <a:r>
              <a:rPr lang="en-US" sz="2400" smtClean="0">
                <a:latin typeface="Georgia" pitchFamily="18" charset="0"/>
              </a:rPr>
              <a:t> while many others are </a:t>
            </a:r>
            <a:r>
              <a:rPr lang="en-US" sz="2400" smtClean="0">
                <a:solidFill>
                  <a:srgbClr val="FF0000"/>
                </a:solidFill>
                <a:latin typeface="Georgia" pitchFamily="18" charset="0"/>
              </a:rPr>
              <a:t>qualitative (intangible).</a:t>
            </a:r>
          </a:p>
        </p:txBody>
      </p:sp>
      <p:sp>
        <p:nvSpPr>
          <p:cNvPr id="6" name="TextBox 5"/>
          <p:cNvSpPr txBox="1"/>
          <p:nvPr/>
        </p:nvSpPr>
        <p:spPr>
          <a:xfrm>
            <a:off x="5334000" y="1752600"/>
            <a:ext cx="3810000" cy="646331"/>
          </a:xfrm>
          <a:prstGeom prst="rect">
            <a:avLst/>
          </a:prstGeom>
          <a:noFill/>
        </p:spPr>
        <p:txBody>
          <a:bodyPr wrap="square" rtlCol="0">
            <a:spAutoFit/>
          </a:bodyPr>
          <a:lstStyle/>
          <a:p>
            <a:r>
              <a:rPr lang="en-US" sz="3600" b="1" dirty="0" smtClean="0">
                <a:solidFill>
                  <a:srgbClr val="FFFF00"/>
                </a:solidFill>
                <a:effectLst>
                  <a:outerShdw blurRad="38100" dist="38100" dir="2700000" algn="tl">
                    <a:srgbClr val="C0C0C0"/>
                  </a:outerShdw>
                </a:effectLst>
              </a:rPr>
              <a:t>Benefits of ERP</a:t>
            </a:r>
            <a:endParaRPr lang="en-US" sz="3600" b="1" dirty="0">
              <a:solidFill>
                <a:srgbClr val="FFFF00"/>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21506" name="Rectangle 2"/>
          <p:cNvSpPr>
            <a:spLocks noGrp="1" noChangeArrowheads="1"/>
          </p:cNvSpPr>
          <p:nvPr>
            <p:ph type="title" idx="4294967295"/>
          </p:nvPr>
        </p:nvSpPr>
        <p:spPr>
          <a:xfrm>
            <a:off x="1828800" y="914400"/>
            <a:ext cx="8229600" cy="563562"/>
          </a:xfrm>
        </p:spPr>
        <p:txBody>
          <a:bodyPr anchor="ctr">
            <a:normAutofit fontScale="90000"/>
          </a:bodyPr>
          <a:lstStyle/>
          <a:p>
            <a:pPr eaLnBrk="1" hangingPunct="1">
              <a:defRPr/>
            </a:pPr>
            <a:r>
              <a:rPr lang="en-US" sz="4000" dirty="0" smtClean="0">
                <a:solidFill>
                  <a:srgbClr val="FFFF00"/>
                </a:solidFill>
                <a:effectLst>
                  <a:outerShdw blurRad="38100" dist="38100" dir="2700000" algn="tl">
                    <a:srgbClr val="C0C0C0"/>
                  </a:outerShdw>
                </a:effectLst>
              </a:rPr>
              <a:t>Tangible Benefits of ERP</a:t>
            </a:r>
          </a:p>
        </p:txBody>
      </p:sp>
      <p:sp>
        <p:nvSpPr>
          <p:cNvPr id="17412" name="Rectangle 3"/>
          <p:cNvSpPr>
            <a:spLocks noGrp="1" noChangeArrowheads="1"/>
          </p:cNvSpPr>
          <p:nvPr>
            <p:ph type="body" idx="4294967295"/>
          </p:nvPr>
        </p:nvSpPr>
        <p:spPr bwMode="auto">
          <a:xfrm>
            <a:off x="3200400" y="1447800"/>
            <a:ext cx="5638800" cy="5410200"/>
          </a:xfrm>
          <a:prstGeom prst="rect">
            <a:avLst/>
          </a:prstGeom>
          <a:solidFill>
            <a:srgbClr val="FFFFFF"/>
          </a:solidFill>
          <a:ln>
            <a:solidFill>
              <a:srgbClr val="000000"/>
            </a:solidFill>
            <a:miter lim="800000"/>
            <a:headEnd/>
            <a:tailEnd/>
          </a:ln>
        </p:spPr>
        <p:txBody>
          <a:bodyPr/>
          <a:lstStyle/>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Inventory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Inventory carrying cost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Reduction of lead-time</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Personnel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Cycle time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Productivity improvements</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Other management improvements</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Financial close cycle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IT cost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Procurement cost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Cash management improvements</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Revenue/profit improvements</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Reduced quality costs</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Improved resource utilization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Transportation/logistics cost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Maintenance reduction</a:t>
            </a:r>
          </a:p>
          <a:p>
            <a:pPr lvl="2" algn="just" eaLnBrk="1" hangingPunct="1">
              <a:lnSpc>
                <a:spcPct val="80000"/>
              </a:lnSpc>
              <a:spcAft>
                <a:spcPct val="15000"/>
              </a:spcAft>
              <a:buFontTx/>
              <a:buAutoNum type="arabicPeriod"/>
            </a:pPr>
            <a:r>
              <a:rPr lang="en-US" sz="1800" dirty="0" smtClean="0">
                <a:solidFill>
                  <a:srgbClr val="FF0000"/>
                </a:solidFill>
                <a:latin typeface="Book Antiqua" pitchFamily="18" charset="0"/>
              </a:rPr>
              <a:t>On-time delivery improvements</a:t>
            </a:r>
            <a:endParaRPr lang="en-US" sz="1400" dirty="0" smtClean="0">
              <a:solidFill>
                <a:srgbClr val="FF0000"/>
              </a:solidFill>
              <a:latin typeface="Book Antiqua" pitchFamily="18" charset="0"/>
            </a:endParaRPr>
          </a:p>
          <a:p>
            <a:pPr algn="just" eaLnBrk="1" hangingPunct="1">
              <a:lnSpc>
                <a:spcPct val="80000"/>
              </a:lnSpc>
              <a:spcAft>
                <a:spcPct val="10000"/>
              </a:spcAft>
            </a:pPr>
            <a:endParaRPr lang="en-US" sz="1600" dirty="0" smtClean="0">
              <a:solidFill>
                <a:srgbClr val="FF0000"/>
              </a:solidFill>
            </a:endParaRPr>
          </a:p>
          <a:p>
            <a:pPr algn="just" eaLnBrk="1" hangingPunct="1">
              <a:lnSpc>
                <a:spcPct val="80000"/>
              </a:lnSpc>
              <a:spcAft>
                <a:spcPct val="10000"/>
              </a:spcAft>
            </a:pPr>
            <a:endParaRPr lang="en-US" sz="1800" dirty="0" smtClean="0"/>
          </a:p>
        </p:txBody>
      </p:sp>
      <p:sp>
        <p:nvSpPr>
          <p:cNvPr id="34818" name="AutoShape 2" descr="Image result for animated funny fa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19" name="Picture 3"/>
          <p:cNvPicPr>
            <a:picLocks noChangeAspect="1" noChangeArrowheads="1"/>
          </p:cNvPicPr>
          <p:nvPr/>
        </p:nvPicPr>
        <p:blipFill>
          <a:blip r:embed="rId2" cstate="print"/>
          <a:srcRect/>
          <a:stretch>
            <a:fillRect/>
          </a:stretch>
        </p:blipFill>
        <p:spPr bwMode="auto">
          <a:xfrm rot="19213391">
            <a:off x="228600" y="2133600"/>
            <a:ext cx="2857500" cy="15716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22530" name="Rectangle 2"/>
          <p:cNvSpPr>
            <a:spLocks noGrp="1" noChangeArrowheads="1"/>
          </p:cNvSpPr>
          <p:nvPr>
            <p:ph type="title" idx="4294967295"/>
          </p:nvPr>
        </p:nvSpPr>
        <p:spPr>
          <a:xfrm>
            <a:off x="1905000" y="914400"/>
            <a:ext cx="8229600" cy="639762"/>
          </a:xfrm>
        </p:spPr>
        <p:txBody>
          <a:bodyPr anchor="ctr">
            <a:normAutofit fontScale="90000"/>
          </a:bodyPr>
          <a:lstStyle/>
          <a:p>
            <a:pPr eaLnBrk="1" hangingPunct="1">
              <a:defRPr/>
            </a:pPr>
            <a:r>
              <a:rPr lang="en-US" sz="4000" dirty="0" smtClean="0">
                <a:solidFill>
                  <a:srgbClr val="FFFF00"/>
                </a:solidFill>
                <a:effectLst>
                  <a:outerShdw blurRad="38100" dist="38100" dir="2700000" algn="tl">
                    <a:srgbClr val="C0C0C0"/>
                  </a:outerShdw>
                </a:effectLst>
              </a:rPr>
              <a:t>Intangible Benefits of ERP</a:t>
            </a:r>
          </a:p>
        </p:txBody>
      </p:sp>
      <p:sp>
        <p:nvSpPr>
          <p:cNvPr id="18436" name="Rectangle 3"/>
          <p:cNvSpPr>
            <a:spLocks noGrp="1" noChangeArrowheads="1"/>
          </p:cNvSpPr>
          <p:nvPr>
            <p:ph type="body" idx="4294967295"/>
          </p:nvPr>
        </p:nvSpPr>
        <p:spPr bwMode="auto">
          <a:xfrm>
            <a:off x="3352800" y="1524000"/>
            <a:ext cx="5791200" cy="5334000"/>
          </a:xfrm>
          <a:prstGeom prst="rect">
            <a:avLst/>
          </a:prstGeom>
          <a:solidFill>
            <a:srgbClr val="FFFFFF"/>
          </a:solidFill>
          <a:ln>
            <a:solidFill>
              <a:srgbClr val="000000"/>
            </a:solidFill>
            <a:miter lim="800000"/>
            <a:headEnd/>
            <a:tailEnd/>
          </a:ln>
        </p:spPr>
        <p:txBody>
          <a:bodyPr/>
          <a:lstStyle/>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Information visibility</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New and improved business processes</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Customer responsiveness</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Improved supplier performance</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Better customer satisfaction</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Cost reduction</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Integration of business functions </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Information integration </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Better analysis and planning capabilities</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Improved information accuracy</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Improved decision-making capability</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Standardization of business processes </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Flexibility and business agility </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Globalization of the organization</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Better business performance</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Supply chain integration</a:t>
            </a:r>
          </a:p>
          <a:p>
            <a:pPr marL="1219200" lvl="2" indent="-304800" eaLnBrk="1" hangingPunct="1">
              <a:lnSpc>
                <a:spcPct val="80000"/>
              </a:lnSpc>
              <a:spcAft>
                <a:spcPct val="10000"/>
              </a:spcAft>
              <a:buFontTx/>
              <a:buAutoNum type="arabicPeriod"/>
            </a:pPr>
            <a:r>
              <a:rPr lang="en-US" sz="1800" dirty="0" smtClean="0">
                <a:solidFill>
                  <a:srgbClr val="FF0000"/>
                </a:solidFill>
                <a:latin typeface="Book Antiqua" pitchFamily="18" charset="0"/>
              </a:rPr>
              <a:t>Use of latest technology</a:t>
            </a:r>
          </a:p>
          <a:p>
            <a:pPr eaLnBrk="1" hangingPunct="1">
              <a:lnSpc>
                <a:spcPct val="80000"/>
              </a:lnSpc>
            </a:pPr>
            <a:endParaRPr lang="en-US" sz="1800" dirty="0" smtClean="0">
              <a:solidFill>
                <a:srgbClr val="FF0000"/>
              </a:solidFill>
            </a:endParaRPr>
          </a:p>
        </p:txBody>
      </p:sp>
      <p:pic>
        <p:nvPicPr>
          <p:cNvPr id="5" name="Picture 4"/>
          <p:cNvPicPr>
            <a:picLocks noChangeAspect="1" noChangeArrowheads="1"/>
          </p:cNvPicPr>
          <p:nvPr/>
        </p:nvPicPr>
        <p:blipFill>
          <a:blip r:embed="rId2" cstate="print"/>
          <a:srcRect/>
          <a:stretch>
            <a:fillRect/>
          </a:stretch>
        </p:blipFill>
        <p:spPr bwMode="auto">
          <a:xfrm rot="19564164">
            <a:off x="398680" y="3443715"/>
            <a:ext cx="3248025" cy="24193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09800"/>
            <a:ext cx="8229600" cy="4154984"/>
          </a:xfrm>
          <a:prstGeom prst="rect">
            <a:avLst/>
          </a:prstGeom>
        </p:spPr>
        <p:txBody>
          <a:bodyPr wrap="square">
            <a:spAutoFit/>
          </a:bodyPr>
          <a:lstStyle/>
          <a:p>
            <a:pPr>
              <a:buFont typeface="Wingdings" pitchFamily="2" charset="2"/>
              <a:buChar char="Ø"/>
            </a:pPr>
            <a:r>
              <a:rPr lang="en-US" sz="2400" dirty="0" smtClean="0">
                <a:solidFill>
                  <a:schemeClr val="bg1"/>
                </a:solidFill>
              </a:rPr>
              <a:t>Takes time to implement. </a:t>
            </a:r>
          </a:p>
          <a:p>
            <a:pPr>
              <a:buFont typeface="Wingdings" pitchFamily="2" charset="2"/>
              <a:buChar char="Ø"/>
            </a:pPr>
            <a:r>
              <a:rPr lang="en-US" sz="2400" dirty="0" smtClean="0">
                <a:solidFill>
                  <a:schemeClr val="bg1"/>
                </a:solidFill>
              </a:rPr>
              <a:t>Large amounts of workers have to shun their regular labor and undertake training. </a:t>
            </a:r>
          </a:p>
          <a:p>
            <a:pPr>
              <a:buFont typeface="Wingdings" pitchFamily="2" charset="2"/>
              <a:buChar char="Ø"/>
            </a:pPr>
            <a:r>
              <a:rPr lang="en-US" sz="2400" dirty="0" smtClean="0">
                <a:solidFill>
                  <a:schemeClr val="bg1"/>
                </a:solidFill>
              </a:rPr>
              <a:t>This not only disturbs the regular functioning of the organization but also runs the organization in the huge risk of losing potential business in that particular period. </a:t>
            </a:r>
          </a:p>
          <a:p>
            <a:pPr>
              <a:buFont typeface="Wingdings" pitchFamily="2" charset="2"/>
              <a:buChar char="Ø"/>
            </a:pPr>
            <a:r>
              <a:rPr lang="en-US" sz="2400" dirty="0" smtClean="0">
                <a:solidFill>
                  <a:schemeClr val="bg1"/>
                </a:solidFill>
              </a:rPr>
              <a:t>Expensive due to outside consulting, data analysis and conversion, training. </a:t>
            </a:r>
          </a:p>
          <a:p>
            <a:pPr>
              <a:buFont typeface="Wingdings" pitchFamily="2" charset="2"/>
              <a:buChar char="Ø"/>
            </a:pPr>
            <a:r>
              <a:rPr lang="en-US" sz="2400" dirty="0" smtClean="0">
                <a:solidFill>
                  <a:schemeClr val="bg1"/>
                </a:solidFill>
              </a:rPr>
              <a:t>It leads to performance problems that is when people can’t do their jobs in familiar way and haven’t yet mastered the new way. This causes panic and business goes into losses.</a:t>
            </a:r>
            <a:endParaRPr lang="en-US" sz="2400" dirty="0">
              <a:solidFill>
                <a:schemeClr val="bg1"/>
              </a:solidFill>
            </a:endParaRPr>
          </a:p>
        </p:txBody>
      </p:sp>
      <p:sp>
        <p:nvSpPr>
          <p:cNvPr id="3" name="TextBox 2"/>
          <p:cNvSpPr txBox="1"/>
          <p:nvPr/>
        </p:nvSpPr>
        <p:spPr>
          <a:xfrm>
            <a:off x="3048000" y="1676400"/>
            <a:ext cx="5638800" cy="707886"/>
          </a:xfrm>
          <a:prstGeom prst="rect">
            <a:avLst/>
          </a:prstGeom>
          <a:noFill/>
        </p:spPr>
        <p:txBody>
          <a:bodyPr wrap="square" rtlCol="0">
            <a:spAutoFit/>
          </a:bodyPr>
          <a:lstStyle/>
          <a:p>
            <a:r>
              <a:rPr lang="en-US" sz="4000" b="1" dirty="0" smtClean="0">
                <a:solidFill>
                  <a:schemeClr val="bg1"/>
                </a:solidFill>
              </a:rPr>
              <a:t>DISADVANTAGES OF ERP</a:t>
            </a:r>
            <a:endParaRPr lang="en-US" sz="4000" b="1"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4294967295"/>
          </p:nvPr>
        </p:nvSpPr>
        <p:spPr bwMode="auto">
          <a:xfrm>
            <a:off x="457200" y="6400800"/>
            <a:ext cx="8229600" cy="320675"/>
          </a:xfrm>
          <a:prstGeom prst="rect">
            <a:avLst/>
          </a:prstGeom>
          <a:noFill/>
          <a:ln>
            <a:miter lim="800000"/>
            <a:headEnd/>
            <a:tailEnd/>
          </a:ln>
        </p:spPr>
        <p:txBody>
          <a:bodyPr/>
          <a:lstStyle/>
          <a:p>
            <a:pPr algn="ctr"/>
            <a:r>
              <a:rPr lang="en-US" sz="1000" b="1">
                <a:solidFill>
                  <a:srgbClr val="3333CC"/>
                </a:solidFill>
                <a:latin typeface="Lucida Sans" pitchFamily="34" charset="0"/>
              </a:rPr>
              <a:t>Enterprise Resource Planning (Second Edition). Copyright 2008, Alexis Leon. All rights reserved.</a:t>
            </a:r>
          </a:p>
        </p:txBody>
      </p:sp>
      <p:sp>
        <p:nvSpPr>
          <p:cNvPr id="14339" name="Rectangle 2"/>
          <p:cNvSpPr>
            <a:spLocks noGrp="1" noChangeArrowheads="1"/>
          </p:cNvSpPr>
          <p:nvPr>
            <p:ph type="title" idx="4294967295"/>
          </p:nvPr>
        </p:nvSpPr>
        <p:spPr bwMode="auto">
          <a:xfrm>
            <a:off x="457200" y="274638"/>
            <a:ext cx="8229600" cy="1143000"/>
          </a:xfrm>
          <a:prstGeom prst="rect">
            <a:avLst/>
          </a:prstGeom>
          <a:solidFill>
            <a:srgbClr val="FFFFFF"/>
          </a:solidFill>
          <a:ln>
            <a:solidFill>
              <a:srgbClr val="000000"/>
            </a:solidFill>
            <a:miter lim="800000"/>
            <a:headEnd/>
            <a:tailEnd/>
          </a:ln>
        </p:spPr>
        <p:txBody>
          <a:bodyPr anchor="ctr"/>
          <a:lstStyle/>
          <a:p>
            <a:pPr eaLnBrk="1" hangingPunct="1"/>
            <a:r>
              <a:rPr lang="en-US" smtClean="0"/>
              <a:t>Implementation Issues</a:t>
            </a:r>
          </a:p>
        </p:txBody>
      </p:sp>
      <p:sp>
        <p:nvSpPr>
          <p:cNvPr id="14340" name="Rectangle 3"/>
          <p:cNvSpPr>
            <a:spLocks noGrp="1" noChangeArrowheads="1"/>
          </p:cNvSpPr>
          <p:nvPr>
            <p:ph type="body" idx="4294967295"/>
          </p:nvPr>
        </p:nvSpPr>
        <p:spPr bwMode="auto">
          <a:xfrm>
            <a:off x="457200" y="1600200"/>
            <a:ext cx="8229600" cy="5257800"/>
          </a:xfrm>
          <a:prstGeom prst="rect">
            <a:avLst/>
          </a:prstGeom>
          <a:solidFill>
            <a:srgbClr val="FFFFFF"/>
          </a:solidFill>
          <a:ln>
            <a:solidFill>
              <a:srgbClr val="000000"/>
            </a:solidFill>
            <a:miter lim="800000"/>
            <a:headEnd/>
            <a:tailEnd/>
          </a:ln>
        </p:spPr>
        <p:txBody>
          <a:bodyPr>
            <a:normAutofit lnSpcReduction="10000"/>
          </a:bodyPr>
          <a:lstStyle/>
          <a:p>
            <a:pPr algn="just" eaLnBrk="1" hangingPunct="1">
              <a:lnSpc>
                <a:spcPct val="80000"/>
              </a:lnSpc>
              <a:spcAft>
                <a:spcPct val="20000"/>
              </a:spcAft>
            </a:pPr>
            <a:r>
              <a:rPr lang="en-US" sz="2400" dirty="0" smtClean="0"/>
              <a:t>Many ERP implementations fail because they do not consider the various implementation issues associated with a complex and risky project. </a:t>
            </a:r>
          </a:p>
          <a:p>
            <a:pPr algn="just" eaLnBrk="1" hangingPunct="1">
              <a:lnSpc>
                <a:spcPct val="80000"/>
              </a:lnSpc>
              <a:spcAft>
                <a:spcPct val="20000"/>
              </a:spcAft>
            </a:pPr>
            <a:endParaRPr lang="en-US" sz="2400" dirty="0" smtClean="0"/>
          </a:p>
          <a:p>
            <a:pPr algn="just" eaLnBrk="1" hangingPunct="1">
              <a:lnSpc>
                <a:spcPct val="80000"/>
              </a:lnSpc>
              <a:spcAft>
                <a:spcPct val="20000"/>
              </a:spcAft>
            </a:pPr>
            <a:r>
              <a:rPr lang="en-US" sz="2400" dirty="0" smtClean="0"/>
              <a:t>Some of these issues are:</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Project Size</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Lengthy Implementation Time</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High Initial Investment</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Unreasonable Deadlines</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Insufficient Funding</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Interface</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Organizational Politics</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Scope Creep</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Unexpected Gaps</a:t>
            </a:r>
          </a:p>
          <a:p>
            <a:pPr marL="800100" lvl="1" indent="-342900" algn="just" eaLnBrk="1" hangingPunct="1">
              <a:lnSpc>
                <a:spcPct val="80000"/>
              </a:lnSpc>
              <a:spcAft>
                <a:spcPct val="20000"/>
              </a:spcAft>
              <a:buFontTx/>
              <a:buAutoNum type="arabicPeriod"/>
            </a:pPr>
            <a:r>
              <a:rPr lang="en-US" sz="2000" dirty="0" smtClean="0">
                <a:solidFill>
                  <a:srgbClr val="FF0000"/>
                </a:solidFill>
                <a:latin typeface="Book Antiqua" pitchFamily="18" charset="0"/>
              </a:rPr>
              <a:t>Configuration Difficulties</a:t>
            </a:r>
          </a:p>
          <a:p>
            <a:pPr eaLnBrk="1" hangingPunct="1">
              <a:lnSpc>
                <a:spcPct val="80000"/>
              </a:lnSpc>
            </a:pPr>
            <a:endParaRPr lang="en-US" sz="1600" dirty="0" smtClean="0">
              <a:solidFill>
                <a:srgbClr val="FF0000"/>
              </a:solidFill>
            </a:endParaRPr>
          </a:p>
        </p:txBody>
      </p:sp>
      <p:pic>
        <p:nvPicPr>
          <p:cNvPr id="37889" name="Picture 1"/>
          <p:cNvPicPr>
            <a:picLocks noChangeAspect="1" noChangeArrowheads="1"/>
          </p:cNvPicPr>
          <p:nvPr/>
        </p:nvPicPr>
        <p:blipFill>
          <a:blip r:embed="rId2" cstate="print"/>
          <a:srcRect/>
          <a:stretch>
            <a:fillRect/>
          </a:stretch>
        </p:blipFill>
        <p:spPr bwMode="auto">
          <a:xfrm>
            <a:off x="5638800" y="4876800"/>
            <a:ext cx="2883776" cy="1981200"/>
          </a:xfrm>
          <a:prstGeom prst="rect">
            <a:avLst/>
          </a:prstGeom>
          <a:noFill/>
          <a:ln w="9525">
            <a:noFill/>
            <a:miter lim="800000"/>
            <a:headEnd/>
            <a:tailEnd/>
          </a:ln>
          <a:effectLst/>
        </p:spPr>
      </p:pic>
      <p:pic>
        <p:nvPicPr>
          <p:cNvPr id="37890" name="Picture 2"/>
          <p:cNvPicPr>
            <a:picLocks noChangeAspect="1" noChangeArrowheads="1"/>
          </p:cNvPicPr>
          <p:nvPr/>
        </p:nvPicPr>
        <p:blipFill>
          <a:blip r:embed="rId3" cstate="print"/>
          <a:srcRect/>
          <a:stretch>
            <a:fillRect/>
          </a:stretch>
        </p:blipFill>
        <p:spPr bwMode="auto">
          <a:xfrm>
            <a:off x="5715000" y="2667000"/>
            <a:ext cx="2819400" cy="2152650"/>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ENTERPRISE</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743200" y="1154329"/>
            <a:ext cx="5515394" cy="5017871"/>
          </a:xfrm>
          <a:prstGeom prst="rect">
            <a:avLst/>
          </a:prstGeom>
          <a:noFill/>
          <a:ln w="9525">
            <a:noFill/>
            <a:miter lim="800000"/>
            <a:headEnd/>
            <a:tailEnd/>
          </a:ln>
          <a:effectLst/>
        </p:spPr>
      </p:pic>
    </p:spTree>
    <p:extLst>
      <p:ext uri="{BB962C8B-B14F-4D97-AF65-F5344CB8AC3E}">
        <p14:creationId xmlns=""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ENTERPRISE</a:t>
            </a:r>
            <a:endParaRPr lang="en-US" dirty="0"/>
          </a:p>
        </p:txBody>
      </p:sp>
      <p:sp>
        <p:nvSpPr>
          <p:cNvPr id="3" name="Content Placeholder 2"/>
          <p:cNvSpPr>
            <a:spLocks noGrp="1"/>
          </p:cNvSpPr>
          <p:nvPr>
            <p:ph idx="1"/>
          </p:nvPr>
        </p:nvSpPr>
        <p:spPr>
          <a:xfrm>
            <a:off x="228600" y="1905000"/>
            <a:ext cx="8915400" cy="4953000"/>
          </a:xfrm>
        </p:spPr>
        <p:txBody>
          <a:bodyPr>
            <a:normAutofit/>
          </a:bodyPr>
          <a:lstStyle/>
          <a:p>
            <a:r>
              <a:rPr lang="en-US" dirty="0" smtClean="0"/>
              <a:t>These departments function in isolation and have their own systems of data collection and analysis. </a:t>
            </a:r>
          </a:p>
          <a:p>
            <a:r>
              <a:rPr lang="en-US" dirty="0" smtClean="0"/>
              <a:t>In enterprise way the entire organization is considered a system and all departments are its sub system, each sub system knows what others are doing , why they are doing and what should be done to move the company towards common goal. </a:t>
            </a:r>
          </a:p>
          <a:p>
            <a:r>
              <a:rPr lang="en-US" dirty="0" smtClean="0"/>
              <a:t>If  the information that is generated is accurate, timely and relevant, then the systems will go a long way in helping the organization to realize its goals </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RESOURCE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486400" y="2590800"/>
            <a:ext cx="3429000" cy="3200400"/>
          </a:xfrm>
          <a:prstGeom prst="rect">
            <a:avLst/>
          </a:prstGeom>
          <a:noFill/>
          <a:ln w="9525">
            <a:noFill/>
            <a:miter lim="800000"/>
            <a:headEnd/>
            <a:tailEnd/>
          </a:ln>
          <a:effectLst/>
        </p:spPr>
      </p:pic>
      <p:pic>
        <p:nvPicPr>
          <p:cNvPr id="2052" name="Picture 4" descr="http://435729.medialib.glogster.com/thumbnails/ffbbcfc06d6ba028d1680e1ac52ec67ff20b51fb7eea8bdfaf92c3cda34d06f4/factors-of-production-source.jpg"/>
          <p:cNvPicPr>
            <a:picLocks noChangeAspect="1" noChangeArrowheads="1"/>
          </p:cNvPicPr>
          <p:nvPr/>
        </p:nvPicPr>
        <p:blipFill>
          <a:blip r:embed="rId3" cstate="print"/>
          <a:srcRect/>
          <a:stretch>
            <a:fillRect/>
          </a:stretch>
        </p:blipFill>
        <p:spPr bwMode="auto">
          <a:xfrm>
            <a:off x="533400" y="2362200"/>
            <a:ext cx="4849812" cy="3581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PLANNING</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0" y="2057400"/>
            <a:ext cx="5748944" cy="327660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5720984" y="2209800"/>
            <a:ext cx="3423016" cy="2514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RESOURCE PLANNING</a:t>
            </a:r>
            <a:endParaRPr lang="en-US" dirty="0"/>
          </a:p>
        </p:txBody>
      </p:sp>
      <p:sp>
        <p:nvSpPr>
          <p:cNvPr id="3" name="Content Placeholder 2"/>
          <p:cNvSpPr>
            <a:spLocks noGrp="1"/>
          </p:cNvSpPr>
          <p:nvPr>
            <p:ph idx="1"/>
          </p:nvPr>
        </p:nvSpPr>
        <p:spPr>
          <a:xfrm>
            <a:off x="0" y="1981200"/>
            <a:ext cx="8763000" cy="4275740"/>
          </a:xfrm>
        </p:spPr>
        <p:txBody>
          <a:bodyPr>
            <a:normAutofit/>
          </a:bodyPr>
          <a:lstStyle/>
          <a:p>
            <a:pPr algn="just"/>
            <a:r>
              <a:rPr lang="en-US" sz="3600" dirty="0" smtClean="0"/>
              <a:t>ERP integrates the information system of an organization and automates most of the functions. The activities supported by ERP system include all core functions of an organization, including financial management, human resource management, and operations</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 ERP</a:t>
            </a:r>
            <a:endParaRPr lang="en-US" dirty="0"/>
          </a:p>
        </p:txBody>
      </p:sp>
      <p:sp>
        <p:nvSpPr>
          <p:cNvPr id="3" name="Content Placeholder 2"/>
          <p:cNvSpPr>
            <a:spLocks noGrp="1"/>
          </p:cNvSpPr>
          <p:nvPr>
            <p:ph idx="1"/>
          </p:nvPr>
        </p:nvSpPr>
        <p:spPr>
          <a:xfrm>
            <a:off x="228600" y="2209800"/>
            <a:ext cx="8763000" cy="4419600"/>
          </a:xfrm>
        </p:spPr>
        <p:txBody>
          <a:bodyPr>
            <a:normAutofit lnSpcReduction="10000"/>
          </a:bodyPr>
          <a:lstStyle/>
          <a:p>
            <a:pPr>
              <a:buNone/>
            </a:pPr>
            <a:r>
              <a:rPr lang="en-US" dirty="0" smtClean="0"/>
              <a:t>	</a:t>
            </a:r>
            <a:r>
              <a:rPr lang="en-US" sz="3200" dirty="0" smtClean="0">
                <a:solidFill>
                  <a:schemeClr val="bg1"/>
                </a:solidFill>
              </a:rPr>
              <a:t>Enterprise resource planning (ERP) Is </a:t>
            </a:r>
            <a:r>
              <a:rPr lang="en-US" sz="3200" dirty="0" smtClean="0">
                <a:solidFill>
                  <a:schemeClr val="tx1"/>
                </a:solidFill>
                <a:hlinkClick r:id="rId2"/>
              </a:rPr>
              <a:t>business</a:t>
            </a:r>
            <a:r>
              <a:rPr lang="en-US" sz="3200" dirty="0" smtClean="0">
                <a:solidFill>
                  <a:schemeClr val="bg1"/>
                </a:solidFill>
                <a:hlinkClick r:id="rId2"/>
              </a:rPr>
              <a:t> process</a:t>
            </a:r>
            <a:r>
              <a:rPr lang="en-US" sz="3200" dirty="0" smtClean="0">
                <a:solidFill>
                  <a:schemeClr val="bg1"/>
                </a:solidFill>
              </a:rPr>
              <a:t> management </a:t>
            </a:r>
            <a:r>
              <a:rPr lang="en-US" sz="3200" dirty="0" smtClean="0">
                <a:solidFill>
                  <a:schemeClr val="bg1"/>
                </a:solidFill>
                <a:hlinkClick r:id="rId3"/>
              </a:rPr>
              <a:t>software</a:t>
            </a:r>
            <a:r>
              <a:rPr lang="en-US" sz="3200" dirty="0" smtClean="0">
                <a:solidFill>
                  <a:schemeClr val="bg1"/>
                </a:solidFill>
              </a:rPr>
              <a:t> that allows an organization to use a system of </a:t>
            </a:r>
            <a:r>
              <a:rPr lang="en-US" sz="3200" dirty="0" smtClean="0">
                <a:solidFill>
                  <a:schemeClr val="bg1"/>
                </a:solidFill>
                <a:hlinkClick r:id="rId4"/>
              </a:rPr>
              <a:t>integrated</a:t>
            </a:r>
            <a:r>
              <a:rPr lang="en-US" sz="3200" dirty="0" smtClean="0">
                <a:solidFill>
                  <a:schemeClr val="bg1"/>
                </a:solidFill>
              </a:rPr>
              <a:t> applications to manage the business and automate many </a:t>
            </a:r>
            <a:r>
              <a:rPr lang="en-US" sz="3200" dirty="0" smtClean="0">
                <a:solidFill>
                  <a:schemeClr val="bg1"/>
                </a:solidFill>
                <a:hlinkClick r:id="rId5"/>
              </a:rPr>
              <a:t>back office</a:t>
            </a:r>
            <a:r>
              <a:rPr lang="en-US" sz="3200" dirty="0" smtClean="0">
                <a:solidFill>
                  <a:schemeClr val="bg1"/>
                </a:solidFill>
              </a:rPr>
              <a:t> functions related to technology, services and human resources. ERP software integrates all facets of an operation, including product planning, development, manufacturing, sales and marketing.</a:t>
            </a:r>
            <a:endParaRPr lang="en-US" sz="3200" dirty="0">
              <a:solidFill>
                <a:schemeClr val="bg1"/>
              </a:solidFill>
            </a:endParaRPr>
          </a:p>
        </p:txBody>
      </p:sp>
      <p:pic>
        <p:nvPicPr>
          <p:cNvPr id="4" name="Picture 3" descr="C:\Users\INSOMNIAC\Desktop\ERP_Page1.png"/>
          <p:cNvPicPr>
            <a:picLocks noChangeAspect="1" noChangeArrowheads="1"/>
          </p:cNvPicPr>
          <p:nvPr/>
        </p:nvPicPr>
        <p:blipFill>
          <a:blip r:embed="rId6" cstate="print"/>
          <a:srcRect/>
          <a:stretch>
            <a:fillRect/>
          </a:stretch>
        </p:blipFill>
        <p:spPr bwMode="auto">
          <a:xfrm>
            <a:off x="6019800" y="0"/>
            <a:ext cx="2649682" cy="2286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1797</Words>
  <Application>Microsoft Office PowerPoint</Application>
  <PresentationFormat>On-screen Show (4:3)</PresentationFormat>
  <Paragraphs>296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Enterprise Resource Planning</vt:lpstr>
      <vt:lpstr>UNIT - I</vt:lpstr>
      <vt:lpstr>Enterprise</vt:lpstr>
      <vt:lpstr>ENTERPRISE</vt:lpstr>
      <vt:lpstr>    ENTERPRISE</vt:lpstr>
      <vt:lpstr>RESOURCE</vt:lpstr>
      <vt:lpstr>PLANNING</vt:lpstr>
      <vt:lpstr>ENTERPRISE RESOURCE PLANNING</vt:lpstr>
      <vt:lpstr>DEFINITION - ERP</vt:lpstr>
      <vt:lpstr>ENTERPRISE RESOURCE PLANNING</vt:lpstr>
      <vt:lpstr>ENTERPRISE RESOURCE PLANNING</vt:lpstr>
      <vt:lpstr>How Do ERP Systems Work?</vt:lpstr>
      <vt:lpstr>An ERP Example: Before ERP</vt:lpstr>
      <vt:lpstr>An ERP Example: After ERP</vt:lpstr>
      <vt:lpstr>The Ideal ERPSystem </vt:lpstr>
      <vt:lpstr>Major Reasons for Adopting ERP</vt:lpstr>
      <vt:lpstr>COMMON MYTHS ABOUT ERP</vt:lpstr>
      <vt:lpstr>COMMON MYTHS ABOUT ERP</vt:lpstr>
      <vt:lpstr>Evolution of ERP Systems</vt:lpstr>
      <vt:lpstr>EVOLUTION OF ERP</vt:lpstr>
      <vt:lpstr>Inventory Control</vt:lpstr>
      <vt:lpstr>Material Requirements Planning</vt:lpstr>
      <vt:lpstr>Manufacturing Resource Planning (MRP II)</vt:lpstr>
      <vt:lpstr>ERP</vt:lpstr>
      <vt:lpstr>                      </vt:lpstr>
      <vt:lpstr>Slide 26</vt:lpstr>
      <vt:lpstr>Slide 27</vt:lpstr>
      <vt:lpstr>Slide 28</vt:lpstr>
      <vt:lpstr>People Issues</vt:lpstr>
      <vt:lpstr>Process Risks</vt:lpstr>
      <vt:lpstr>Technological Risks</vt:lpstr>
      <vt:lpstr>Managing Risks</vt:lpstr>
      <vt:lpstr>Slide 33</vt:lpstr>
      <vt:lpstr>Tangible Benefits of ERP</vt:lpstr>
      <vt:lpstr>Intangible Benefits of ERP</vt:lpstr>
      <vt:lpstr>Slide 36</vt:lpstr>
      <vt:lpstr>Implementation Issues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Admin</cp:lastModifiedBy>
  <cp:revision>79</cp:revision>
  <dcterms:created xsi:type="dcterms:W3CDTF">2013-08-21T19:17:07Z</dcterms:created>
  <dcterms:modified xsi:type="dcterms:W3CDTF">2016-07-21T16:19:38Z</dcterms:modified>
</cp:coreProperties>
</file>