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4639" autoAdjust="0"/>
  </p:normalViewPr>
  <p:slideViewPr>
    <p:cSldViewPr snapToGrid="0">
      <p:cViewPr varScale="1">
        <p:scale>
          <a:sx n="83" d="100"/>
          <a:sy n="83" d="100"/>
        </p:scale>
        <p:origin x="15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4A041-58BF-4A4D-84B6-07298231FA53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7819E0-6A81-47AD-808B-D3DB3A03D9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957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819E0-6A81-47AD-808B-D3DB3A03D93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59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819E0-6A81-47AD-808B-D3DB3A03D93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904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819E0-6A81-47AD-808B-D3DB3A03D93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41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819E0-6A81-47AD-808B-D3DB3A03D93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764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819E0-6A81-47AD-808B-D3DB3A03D93B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348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819E0-6A81-47AD-808B-D3DB3A03D93B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25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8D4D6-117A-4FF1-A862-F020FC3A3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1941B1-ED10-4BFE-881C-B11B48527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DB68B-2B2A-406C-B4E1-BB3FF6F76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3186-544A-44D3-9A53-346F95869DC6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78122-E9C6-4720-A13D-1701C1F0C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A8640-789E-4568-8956-E20B2F04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7A00-8A50-43C7-8D0C-136DBE9258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925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CBF98-7442-4226-9E9F-19D714B5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855C29-493F-49B2-B698-4670C6873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CC0FA-DCF7-415B-BB20-378489137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3186-544A-44D3-9A53-346F95869DC6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4160F-7F95-48EA-BEE3-315FF9447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FF544-4EB0-4696-90FC-B1B7C8145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7A00-8A50-43C7-8D0C-136DBE9258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416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A2840C-70FF-4441-B461-C4F698942B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DDE4B3-83FC-41F6-9925-F12DDEBA6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E1F64-5DF9-4DD4-B3D3-A6E02A4E4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3186-544A-44D3-9A53-346F95869DC6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F3DC8-32AE-406F-80A6-926253B53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7C3BB-60BA-4731-A26F-02F2727FB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7A00-8A50-43C7-8D0C-136DBE9258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433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6B22B-D6D9-48D0-986D-95F9F07C6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75F44-E3AB-4596-9994-86EF4341C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E6029-E55C-47E2-8C3F-2A617A99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3186-544A-44D3-9A53-346F95869DC6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45870-F51E-4648-AF75-2BE49C98F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E1027-C91B-4DDC-A475-2DA828ACA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7A00-8A50-43C7-8D0C-136DBE9258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887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0A8AA-608B-4781-B285-A90EDAFD6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27D97-E86A-490E-BB1F-C4F37431B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54BCB-E4D2-4384-B36C-BECAFBEDB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3186-544A-44D3-9A53-346F95869DC6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B8FE8-7822-447F-B74B-8AC22D437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AFE51-3F31-46D8-880F-B43316953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7A00-8A50-43C7-8D0C-136DBE9258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685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295E7-C958-459F-AC48-4886645BE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CF87C-5380-4ECF-9599-57A6463577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30844F-2942-438C-BDB5-1C036385A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9ACC4-EDC9-4392-BB5A-F889E7A1C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3186-544A-44D3-9A53-346F95869DC6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AF7D0-9E23-4233-9920-686519F2E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380FD-731F-4560-8E77-32BF37B96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7A00-8A50-43C7-8D0C-136DBE9258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377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670D5-1923-4376-AF92-CA00E3095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F3CE2-FC3A-4454-B27B-000C3DABE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6582A-6463-405D-B1A3-D0C197EA9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86978B-CA62-4A1E-A7D8-B9C723100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57E13-1408-4FFD-B440-443730EE1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29EED1-0D98-4B50-AC9D-84A9909C9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3186-544A-44D3-9A53-346F95869DC6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65A95C-F931-48B5-AB1E-156F8D992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DEB748-B69A-48F2-AC90-0F1736A36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7A00-8A50-43C7-8D0C-136DBE9258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059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D9F41-3291-4027-8EFC-FBBF6E791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63AD3F-491B-4EBF-A5B1-7F15CF6F9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3186-544A-44D3-9A53-346F95869DC6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B58A8-3E04-4A88-982B-6988163AF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9E8C84-FBA0-44C4-A055-DF763C61D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7A00-8A50-43C7-8D0C-136DBE9258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613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7C8D44-AE73-4454-A4D6-39229CA94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3186-544A-44D3-9A53-346F95869DC6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2FC389-DBC3-4EE0-9715-F9FC8DF82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4D516D-BFAC-4B2A-B512-B32A12F63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7A00-8A50-43C7-8D0C-136DBE9258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997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5B377-CC07-48EA-98F4-20B0D283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96F43-0BBD-40F5-B767-73E9BD3F2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C86D2-8F6D-47C1-BECC-10D3133B0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416F6D-F51F-4326-99CE-9582F77C0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3186-544A-44D3-9A53-346F95869DC6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4B31C-F369-4CF9-806A-69BDC5F74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F624D-9463-45DF-B15A-307600948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7A00-8A50-43C7-8D0C-136DBE9258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485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5F3D8-FFEC-41F2-A6E0-180229461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425C75-D609-466C-AF30-80ED2ECBB3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2EF85-5989-46D5-8D7E-BF72AF6D5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4E896-8533-495F-A350-D6E59A4EF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3186-544A-44D3-9A53-346F95869DC6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2E438-556A-4E4C-8638-59FC4AD3F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B738E-5FF3-4CE2-B985-55BD57C11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7A00-8A50-43C7-8D0C-136DBE9258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346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16A715-41AD-4F9B-869D-BCFBD401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D08FC-E757-4E8F-B884-6A2CD0519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B56E0-4F97-430C-8B37-F40A0E5675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C3186-544A-44D3-9A53-346F95869DC6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C36AF-6CD2-4694-96C1-4A30689AB1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30B55-90EC-4578-A656-E4EFB74C21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A7A00-8A50-43C7-8D0C-136DBE9258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40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ebp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17/06/relationships/model3d" Target="../media/model3d2.glb"/><Relationship Id="rId5" Type="http://schemas.openxmlformats.org/officeDocument/2006/relationships/image" Target="../media/image2.png"/><Relationship Id="rId4" Type="http://schemas.microsoft.com/office/2017/06/relationships/model3d" Target="../media/model3d1.glb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8948B-C251-43DF-A15A-5FF887E3A1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2203C"/>
                </a:solidFill>
                <a:effectLst/>
                <a:latin typeface="Arial Black" panose="020B0A04020102020204" pitchFamily="34" charset="0"/>
              </a:rPr>
              <a:t>Availability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ED00A-070B-4117-9B9B-1E70BAE34A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483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4ED2-E12C-409A-96EF-A750A6DA3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2203C"/>
                </a:solidFill>
                <a:effectLst/>
                <a:latin typeface="Arial Black" panose="020B0A04020102020204" pitchFamily="34" charset="0"/>
              </a:rPr>
              <a:t>Availability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0949F-6C23-4857-8819-1CD412A2A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Resistant a system is for failures.</a:t>
            </a:r>
          </a:p>
          <a:p>
            <a:pPr marL="0" indent="0">
              <a:buNone/>
            </a:pPr>
            <a:endParaRPr lang="en-US" sz="900" dirty="0"/>
          </a:p>
          <a:p>
            <a:r>
              <a:rPr lang="en-US" dirty="0"/>
              <a:t>Is your system completely go down or your system still going to be operational.</a:t>
            </a:r>
          </a:p>
          <a:p>
            <a:endParaRPr lang="en-US" sz="900" dirty="0"/>
          </a:p>
          <a:p>
            <a:r>
              <a:rPr lang="en-US" dirty="0"/>
              <a:t>Think about availability as percentage of time in a given period of time, like a month or a year your services operational enough such that all of it’s primary functions are satisfied.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0300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DA00378-2ACB-49D7-8024-23FB09CDD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243" y="1978582"/>
            <a:ext cx="2944061" cy="205394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C5BCB3C-CECB-45C9-82A7-7BDEAF6AE59D}"/>
              </a:ext>
            </a:extLst>
          </p:cNvPr>
          <p:cNvGrpSpPr/>
          <p:nvPr/>
        </p:nvGrpSpPr>
        <p:grpSpPr>
          <a:xfrm>
            <a:off x="6791748" y="716558"/>
            <a:ext cx="3441009" cy="4650573"/>
            <a:chOff x="6378272" y="-184590"/>
            <a:chExt cx="3441009" cy="4650573"/>
          </a:xfrm>
        </p:grpSpPr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10" name="3D Model 9" descr="Standard Chair">
                  <a:extLst>
                    <a:ext uri="{FF2B5EF4-FFF2-40B4-BE49-F238E27FC236}">
                      <a16:creationId xmlns:a16="http://schemas.microsoft.com/office/drawing/2014/main" id="{6714D0D1-806C-40BC-9255-5452E6BDC318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582296870"/>
                    </p:ext>
                  </p:extLst>
                </p:nvPr>
              </p:nvGraphicFramePr>
              <p:xfrm>
                <a:off x="7272266" y="-30925"/>
                <a:ext cx="2547015" cy="4120324"/>
              </p:xfrm>
              <a:graphic>
                <a:graphicData uri="http://schemas.microsoft.com/office/drawing/2017/model3d">
                  <am3d:model3d r:embed="rId4">
                    <am3d:spPr>
                      <a:xfrm>
                        <a:off x="0" y="0"/>
                        <a:ext cx="2547015" cy="4120324"/>
                      </a:xfrm>
                      <a:prstGeom prst="rect">
                        <a:avLst/>
                      </a:prstGeom>
                    </am3d:spPr>
                    <am3d:camera>
                      <am3d:pos x="0" y="0" z="54596240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868114" d="1000000"/>
                      <am3d:preTrans dx="0" dy="-18175081" dz="-1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-1" ay="-1866528"/>
                      <am3d:postTrans dx="0" dy="0" dz="0"/>
                    </am3d:trans>
                    <am3d:raster rName="Office3DRenderer" rVer="16.0.8326">
                      <am3d:blip r:embed="rId5"/>
                    </am3d:raster>
                    <am3d:objViewport viewportSz="4177078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10" name="3D Model 9" descr="Standard Chair">
                  <a:extLst>
                    <a:ext uri="{FF2B5EF4-FFF2-40B4-BE49-F238E27FC236}">
                      <a16:creationId xmlns:a16="http://schemas.microsoft.com/office/drawing/2014/main" id="{6714D0D1-806C-40BC-9255-5452E6BDC31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685742" y="870223"/>
                  <a:ext cx="2547015" cy="41203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9" name="3D Model 8" descr="Sitting Male 2">
                  <a:extLst>
                    <a:ext uri="{FF2B5EF4-FFF2-40B4-BE49-F238E27FC236}">
                      <a16:creationId xmlns:a16="http://schemas.microsoft.com/office/drawing/2014/main" id="{87638D4E-FAD8-4C9F-9138-A14E29948D56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372065848"/>
                    </p:ext>
                  </p:extLst>
                </p:nvPr>
              </p:nvGraphicFramePr>
              <p:xfrm>
                <a:off x="6378272" y="-184590"/>
                <a:ext cx="2748498" cy="4650573"/>
              </p:xfrm>
              <a:graphic>
                <a:graphicData uri="http://schemas.microsoft.com/office/drawing/2017/model3d">
                  <am3d:model3d r:embed="rId6">
                    <am3d:spPr>
                      <a:xfrm>
                        <a:off x="0" y="0"/>
                        <a:ext cx="2748498" cy="4650573"/>
                      </a:xfrm>
                      <a:prstGeom prst="rect">
                        <a:avLst/>
                      </a:prstGeom>
                    </am3d:spPr>
                    <am3d:camera>
                      <am3d:pos x="0" y="0" z="58898876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910782" d="1000000"/>
                      <am3d:preTrans dx="564419" dy="-19060719" dz="-3192277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-184678" ay="-3276585" az="150602"/>
                      <am3d:postTrans dx="0" dy="0" dz="0"/>
                    </am3d:trans>
                    <am3d:raster rName="Office3DRenderer" rVer="16.0.8326">
                      <am3d:blip r:embed="rId7"/>
                    </am3d:raster>
                    <am3d:objViewport viewportSz="5354340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9" name="3D Model 8" descr="Sitting Male 2">
                  <a:extLst>
                    <a:ext uri="{FF2B5EF4-FFF2-40B4-BE49-F238E27FC236}">
                      <a16:creationId xmlns:a16="http://schemas.microsoft.com/office/drawing/2014/main" id="{87638D4E-FAD8-4C9F-9138-A14E29948D5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91748" y="716558"/>
                  <a:ext cx="2748498" cy="4650573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B774AB-D2F3-4252-80E5-99593217155D}"/>
              </a:ext>
            </a:extLst>
          </p:cNvPr>
          <p:cNvCxnSpPr/>
          <p:nvPr/>
        </p:nvCxnSpPr>
        <p:spPr>
          <a:xfrm flipH="1">
            <a:off x="5194852" y="2930385"/>
            <a:ext cx="217335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935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409B6-8A2C-4EA7-A1BF-B968EA71D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2203C"/>
                </a:solidFill>
                <a:effectLst/>
                <a:latin typeface="Arial Black" panose="020B0A04020102020204" pitchFamily="34" charset="0"/>
              </a:rPr>
              <a:t>Availability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53040-9D1A-41BD-AF6C-7278C3592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varying degree of availability that you might expect from different systems.</a:t>
            </a:r>
          </a:p>
          <a:p>
            <a:pPr lvl="1"/>
            <a:r>
              <a:rPr lang="en-US" dirty="0"/>
              <a:t>YouTube</a:t>
            </a:r>
          </a:p>
          <a:p>
            <a:pPr lvl="1"/>
            <a:r>
              <a:rPr lang="en-US" dirty="0"/>
              <a:t>Airplane System</a:t>
            </a:r>
          </a:p>
          <a:p>
            <a:pPr lvl="1"/>
            <a:r>
              <a:rPr lang="en-US" dirty="0"/>
              <a:t>Cloud Providers</a:t>
            </a:r>
          </a:p>
          <a:p>
            <a:pPr lvl="1"/>
            <a:endParaRPr lang="en-US" dirty="0"/>
          </a:p>
          <a:p>
            <a:r>
              <a:rPr lang="en-IN" dirty="0"/>
              <a:t>We typically measure availability as the percentage of a system's uptime in a given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110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733FE-8DE1-45A8-BFA0-52336788B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2203C"/>
                </a:solidFill>
                <a:effectLst/>
                <a:latin typeface="Arial Black" panose="020B0A04020102020204" pitchFamily="34" charset="0"/>
              </a:rPr>
              <a:t>Availability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4079A-20A0-48A0-BC26-8E2E3029A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If a system is up and operational for half of an entire year, then system has 50% availability.</a:t>
            </a:r>
          </a:p>
          <a:p>
            <a:endParaRPr lang="en-IN" sz="600" dirty="0"/>
          </a:p>
          <a:p>
            <a:r>
              <a:rPr lang="en-IN" dirty="0"/>
              <a:t>In practice, you could imagine that 50% availability would be really, really bad for most services.</a:t>
            </a:r>
          </a:p>
          <a:p>
            <a:endParaRPr lang="en-IN" sz="800" dirty="0"/>
          </a:p>
          <a:p>
            <a:r>
              <a:rPr lang="en-IN" dirty="0"/>
              <a:t> Percentages can be pretty deceptive because even an availability of 90% isn't really great.</a:t>
            </a:r>
          </a:p>
          <a:p>
            <a:endParaRPr lang="en-IN" sz="800" dirty="0"/>
          </a:p>
          <a:p>
            <a:r>
              <a:rPr lang="en-IN" dirty="0"/>
              <a:t>Outage of 36 days around out of the year.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9749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02638-C82D-437C-B4F8-68691577F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Nines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B1D09-166D-4718-8255-62B5DC5AF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We measure availability not exactly in percentages but rather in what we call </a:t>
            </a:r>
            <a:r>
              <a:rPr lang="en-IN" b="1" dirty="0"/>
              <a:t>nines. </a:t>
            </a:r>
          </a:p>
          <a:p>
            <a:endParaRPr lang="en-IN" sz="800" b="1" dirty="0"/>
          </a:p>
          <a:p>
            <a:r>
              <a:rPr lang="en-IN" dirty="0"/>
              <a:t>Nines are effectively percentages but they are specifically percentages with the number nine</a:t>
            </a:r>
          </a:p>
          <a:p>
            <a:endParaRPr lang="en-IN" sz="800" dirty="0"/>
          </a:p>
          <a:p>
            <a:r>
              <a:rPr lang="en-IN" dirty="0"/>
              <a:t>If you have a system that has 99% availability. Then, in the industry, we say that your system has two nines of availability.</a:t>
            </a:r>
          </a:p>
          <a:p>
            <a:pPr marL="0" indent="0">
              <a:buNone/>
            </a:pPr>
            <a:endParaRPr lang="en-IN" sz="800" dirty="0"/>
          </a:p>
          <a:p>
            <a:r>
              <a:rPr lang="en-IN" dirty="0"/>
              <a:t>If it has 99.99%, then we say it has four nines of availability.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7818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0B779-4B7B-49B6-80D5-365C2EEB5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8F4D434-5F66-46E1-B886-5905D36048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32382" y="-38074"/>
            <a:ext cx="6082748" cy="6896074"/>
          </a:xfrm>
        </p:spPr>
      </p:pic>
    </p:spTree>
    <p:extLst>
      <p:ext uri="{BB962C8B-B14F-4D97-AF65-F5344CB8AC3E}">
        <p14:creationId xmlns:p14="http://schemas.microsoft.com/office/powerpoint/2010/main" val="92123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241</Words>
  <Application>Microsoft Office PowerPoint</Application>
  <PresentationFormat>Widescreen</PresentationFormat>
  <Paragraphs>36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Office Theme</vt:lpstr>
      <vt:lpstr>Availability</vt:lpstr>
      <vt:lpstr>Availability</vt:lpstr>
      <vt:lpstr>PowerPoint Presentation</vt:lpstr>
      <vt:lpstr>Availability</vt:lpstr>
      <vt:lpstr>Availability</vt:lpstr>
      <vt:lpstr>Nines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Availability</dc:title>
  <dc:creator>DIWAKAR SINGH</dc:creator>
  <cp:lastModifiedBy>DIWAKAR SINGH</cp:lastModifiedBy>
  <cp:revision>12</cp:revision>
  <dcterms:created xsi:type="dcterms:W3CDTF">2021-07-01T17:49:30Z</dcterms:created>
  <dcterms:modified xsi:type="dcterms:W3CDTF">2021-08-23T02:09:30Z</dcterms:modified>
</cp:coreProperties>
</file>