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6" r:id="rId4"/>
    <p:sldId id="258" r:id="rId5"/>
    <p:sldId id="259" r:id="rId6"/>
    <p:sldId id="260" r:id="rId7"/>
    <p:sldId id="261" r:id="rId8"/>
    <p:sldId id="262" r:id="rId9"/>
    <p:sldId id="263" r:id="rId10"/>
    <p:sldId id="268" r:id="rId11"/>
    <p:sldId id="267" r:id="rId12"/>
    <p:sldId id="269" r:id="rId13"/>
    <p:sldId id="264"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33" autoAdjust="0"/>
  </p:normalViewPr>
  <p:slideViewPr>
    <p:cSldViewPr snapToGrid="0">
      <p:cViewPr varScale="1">
        <p:scale>
          <a:sx n="83" d="100"/>
          <a:sy n="83"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404E6-DE98-40BF-9220-363C09FBBC89}" type="datetimeFigureOut">
              <a:rPr lang="en-IN" smtClean="0"/>
              <a:t>23-08-2021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F3EEA-5F6F-4F02-98CC-A4A73EB44726}" type="slidenum">
              <a:rPr lang="en-IN" smtClean="0"/>
              <a:t>‹#›</a:t>
            </a:fld>
            <a:endParaRPr lang="en-IN"/>
          </a:p>
        </p:txBody>
      </p:sp>
    </p:spTree>
    <p:extLst>
      <p:ext uri="{BB962C8B-B14F-4D97-AF65-F5344CB8AC3E}">
        <p14:creationId xmlns:p14="http://schemas.microsoft.com/office/powerpoint/2010/main" val="2952738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1</a:t>
            </a:fld>
            <a:endParaRPr lang="en-IN"/>
          </a:p>
        </p:txBody>
      </p:sp>
    </p:spTree>
    <p:extLst>
      <p:ext uri="{BB962C8B-B14F-4D97-AF65-F5344CB8AC3E}">
        <p14:creationId xmlns:p14="http://schemas.microsoft.com/office/powerpoint/2010/main" val="1957333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13</a:t>
            </a:fld>
            <a:endParaRPr lang="en-IN"/>
          </a:p>
        </p:txBody>
      </p:sp>
    </p:spTree>
    <p:extLst>
      <p:ext uri="{BB962C8B-B14F-4D97-AF65-F5344CB8AC3E}">
        <p14:creationId xmlns:p14="http://schemas.microsoft.com/office/powerpoint/2010/main" val="90239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15</a:t>
            </a:fld>
            <a:endParaRPr lang="en-IN"/>
          </a:p>
        </p:txBody>
      </p:sp>
    </p:spTree>
    <p:extLst>
      <p:ext uri="{BB962C8B-B14F-4D97-AF65-F5344CB8AC3E}">
        <p14:creationId xmlns:p14="http://schemas.microsoft.com/office/powerpoint/2010/main" val="125017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2</a:t>
            </a:fld>
            <a:endParaRPr lang="en-IN"/>
          </a:p>
        </p:txBody>
      </p:sp>
    </p:spTree>
    <p:extLst>
      <p:ext uri="{BB962C8B-B14F-4D97-AF65-F5344CB8AC3E}">
        <p14:creationId xmlns:p14="http://schemas.microsoft.com/office/powerpoint/2010/main" val="318038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3</a:t>
            </a:fld>
            <a:endParaRPr lang="en-IN"/>
          </a:p>
        </p:txBody>
      </p:sp>
    </p:spTree>
    <p:extLst>
      <p:ext uri="{BB962C8B-B14F-4D97-AF65-F5344CB8AC3E}">
        <p14:creationId xmlns:p14="http://schemas.microsoft.com/office/powerpoint/2010/main" val="1638808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4</a:t>
            </a:fld>
            <a:endParaRPr lang="en-IN"/>
          </a:p>
        </p:txBody>
      </p:sp>
    </p:spTree>
    <p:extLst>
      <p:ext uri="{BB962C8B-B14F-4D97-AF65-F5344CB8AC3E}">
        <p14:creationId xmlns:p14="http://schemas.microsoft.com/office/powerpoint/2010/main" val="132238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7</a:t>
            </a:fld>
            <a:endParaRPr lang="en-IN"/>
          </a:p>
        </p:txBody>
      </p:sp>
    </p:spTree>
    <p:extLst>
      <p:ext uri="{BB962C8B-B14F-4D97-AF65-F5344CB8AC3E}">
        <p14:creationId xmlns:p14="http://schemas.microsoft.com/office/powerpoint/2010/main" val="355915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8</a:t>
            </a:fld>
            <a:endParaRPr lang="en-IN"/>
          </a:p>
        </p:txBody>
      </p:sp>
    </p:spTree>
    <p:extLst>
      <p:ext uri="{BB962C8B-B14F-4D97-AF65-F5344CB8AC3E}">
        <p14:creationId xmlns:p14="http://schemas.microsoft.com/office/powerpoint/2010/main" val="42535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9</a:t>
            </a:fld>
            <a:endParaRPr lang="en-IN"/>
          </a:p>
        </p:txBody>
      </p:sp>
    </p:spTree>
    <p:extLst>
      <p:ext uri="{BB962C8B-B14F-4D97-AF65-F5344CB8AC3E}">
        <p14:creationId xmlns:p14="http://schemas.microsoft.com/office/powerpoint/2010/main" val="3206700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10</a:t>
            </a:fld>
            <a:endParaRPr lang="en-IN"/>
          </a:p>
        </p:txBody>
      </p:sp>
    </p:spTree>
    <p:extLst>
      <p:ext uri="{BB962C8B-B14F-4D97-AF65-F5344CB8AC3E}">
        <p14:creationId xmlns:p14="http://schemas.microsoft.com/office/powerpoint/2010/main" val="415236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CF3EEA-5F6F-4F02-98CC-A4A73EB44726}" type="slidenum">
              <a:rPr lang="en-IN" smtClean="0"/>
              <a:t>11</a:t>
            </a:fld>
            <a:endParaRPr lang="en-IN"/>
          </a:p>
        </p:txBody>
      </p:sp>
    </p:spTree>
    <p:extLst>
      <p:ext uri="{BB962C8B-B14F-4D97-AF65-F5344CB8AC3E}">
        <p14:creationId xmlns:p14="http://schemas.microsoft.com/office/powerpoint/2010/main" val="146619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6880-3034-45DB-ABF0-27CB207D9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50C389-558F-401E-A002-BF2FAF5C1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0C8CAC-D6AF-4CB2-8AB2-535D41146733}"/>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5" name="Footer Placeholder 4">
            <a:extLst>
              <a:ext uri="{FF2B5EF4-FFF2-40B4-BE49-F238E27FC236}">
                <a16:creationId xmlns:a16="http://schemas.microsoft.com/office/drawing/2014/main" id="{69090B25-645D-48D3-B1DB-BB6F4EF4F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64EBF-5E95-4993-AF38-55F99A347D9A}"/>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1568651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D05D-6B91-4D7E-9F85-F4DC522C34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52995-E474-484C-8305-9A2D3119CA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C15F2-F80C-4D42-BF15-3EFBA2E28A99}"/>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5" name="Footer Placeholder 4">
            <a:extLst>
              <a:ext uri="{FF2B5EF4-FFF2-40B4-BE49-F238E27FC236}">
                <a16:creationId xmlns:a16="http://schemas.microsoft.com/office/drawing/2014/main" id="{989FAF17-E06C-42C9-AEB8-F2879A50B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E9798-3BD5-4DAE-866F-83F3A6E5BDE5}"/>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3612149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0203D-5106-420B-BD42-5A5CA6D189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AF93D1-2680-4F49-AF83-A835112C8B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75FE7-8451-42AB-B31F-014E10048B0A}"/>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5" name="Footer Placeholder 4">
            <a:extLst>
              <a:ext uri="{FF2B5EF4-FFF2-40B4-BE49-F238E27FC236}">
                <a16:creationId xmlns:a16="http://schemas.microsoft.com/office/drawing/2014/main" id="{C9C99159-292A-4A4E-A689-03B743711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354B0-F6D6-404C-9357-21870E158755}"/>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751558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0D64-5E5E-48D9-80C4-8DE4BEFE24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03A968-76DB-4796-A4B6-225541A6B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91439-FF61-4653-8224-A8A0DBB36FBD}"/>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5" name="Footer Placeholder 4">
            <a:extLst>
              <a:ext uri="{FF2B5EF4-FFF2-40B4-BE49-F238E27FC236}">
                <a16:creationId xmlns:a16="http://schemas.microsoft.com/office/drawing/2014/main" id="{82529640-2314-4D26-A2D5-370597226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050D2-7B0C-4DA8-A473-03C119A86E3E}"/>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306244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FEA0-6373-4FA6-A809-24375A159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AEDED9-383D-4100-AC4F-2E8072635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7A487-3A7A-46BF-A5DC-B1E8D7C3B54E}"/>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5" name="Footer Placeholder 4">
            <a:extLst>
              <a:ext uri="{FF2B5EF4-FFF2-40B4-BE49-F238E27FC236}">
                <a16:creationId xmlns:a16="http://schemas.microsoft.com/office/drawing/2014/main" id="{5313C65C-2D4E-46B1-ADA1-BF9FA5D85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DFCC2-6F12-47A8-9453-028374B45481}"/>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273251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3DB1-2E47-4FDB-A5EC-1CB9F93213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8DA78C-9B87-4068-85CD-CE53B4BF8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404505-7A7D-4A0D-94FE-4ED2EE047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FD4364-1013-4691-A90C-723B8EAE1087}"/>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6" name="Footer Placeholder 5">
            <a:extLst>
              <a:ext uri="{FF2B5EF4-FFF2-40B4-BE49-F238E27FC236}">
                <a16:creationId xmlns:a16="http://schemas.microsoft.com/office/drawing/2014/main" id="{F4CCAFDD-2A60-4485-8241-0E2FB74DE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C84882-13A2-493E-AA54-00EAEBF1DB20}"/>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373853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EDE2-B545-472C-962A-F760A19AE0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0351B6-D36F-4DC0-B655-403489510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3345D-AC59-4B0F-A8F4-7B0473108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C3CFD4-8FC5-4742-8A5A-C2F5C7600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2806F-C6CF-413B-83EA-52582A5D0A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B0F5C7-BA30-43AF-BFB1-88C254D30690}"/>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8" name="Footer Placeholder 7">
            <a:extLst>
              <a:ext uri="{FF2B5EF4-FFF2-40B4-BE49-F238E27FC236}">
                <a16:creationId xmlns:a16="http://schemas.microsoft.com/office/drawing/2014/main" id="{887ADC89-B558-47BD-939B-E63A4B0640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63E28E-CCEE-4E5C-A3FF-588E38038824}"/>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361829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1EC8-1E25-4010-9EE1-EF4828E008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7A8E56-4ECE-4C85-863F-BB090ECFB97F}"/>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4" name="Footer Placeholder 3">
            <a:extLst>
              <a:ext uri="{FF2B5EF4-FFF2-40B4-BE49-F238E27FC236}">
                <a16:creationId xmlns:a16="http://schemas.microsoft.com/office/drawing/2014/main" id="{2CC1C447-A871-4EB3-8CEC-CFC6FDEAB9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FC5E3-FEBB-4E1B-8DFF-F656A84E3B49}"/>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2813732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019DE-058E-4AB4-B563-4EE5EE7B9174}"/>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3" name="Footer Placeholder 2">
            <a:extLst>
              <a:ext uri="{FF2B5EF4-FFF2-40B4-BE49-F238E27FC236}">
                <a16:creationId xmlns:a16="http://schemas.microsoft.com/office/drawing/2014/main" id="{27A0742F-2547-4E3E-A0FE-0B2960360C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EE3834-5319-4BB8-90C6-961D13528E81}"/>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2561271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7167-E6EE-4BC6-8702-F1D7BA303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6BF1EF-7D28-48FA-8C68-72FC0BB32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AAD171-BD9B-4993-B795-4EB11BD45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FE50B-BF53-4DEB-A476-3CB0150E3DF9}"/>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6" name="Footer Placeholder 5">
            <a:extLst>
              <a:ext uri="{FF2B5EF4-FFF2-40B4-BE49-F238E27FC236}">
                <a16:creationId xmlns:a16="http://schemas.microsoft.com/office/drawing/2014/main" id="{35A58F36-0C19-4F0F-97D1-77FCA106C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EDDFCD-2478-407D-8CD0-ED9A5B6F2010}"/>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949727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F6D6-A706-4F1C-9F83-48B3B57DD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F07A33-4D6E-4466-86C2-9B3C0C6A4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3CA0FE-E022-4EFC-931C-717AE659C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D5D67-897D-44A9-A779-91F8D1035437}"/>
              </a:ext>
            </a:extLst>
          </p:cNvPr>
          <p:cNvSpPr>
            <a:spLocks noGrp="1"/>
          </p:cNvSpPr>
          <p:nvPr>
            <p:ph type="dt" sz="half" idx="10"/>
          </p:nvPr>
        </p:nvSpPr>
        <p:spPr/>
        <p:txBody>
          <a:bodyPr/>
          <a:lstStyle/>
          <a:p>
            <a:fld id="{F023D6E1-BF30-4111-B101-B08547359832}" type="datetimeFigureOut">
              <a:rPr lang="en-IN" smtClean="0"/>
              <a:t>23-08-2021</a:t>
            </a:fld>
            <a:endParaRPr lang="en-IN"/>
          </a:p>
        </p:txBody>
      </p:sp>
      <p:sp>
        <p:nvSpPr>
          <p:cNvPr id="6" name="Footer Placeholder 5">
            <a:extLst>
              <a:ext uri="{FF2B5EF4-FFF2-40B4-BE49-F238E27FC236}">
                <a16:creationId xmlns:a16="http://schemas.microsoft.com/office/drawing/2014/main" id="{68905AAC-EFE1-4B39-9275-6C61DB141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6819B1-F43D-4A68-BFFC-E5F0B4CBA871}"/>
              </a:ext>
            </a:extLst>
          </p:cNvPr>
          <p:cNvSpPr>
            <a:spLocks noGrp="1"/>
          </p:cNvSpPr>
          <p:nvPr>
            <p:ph type="sldNum" sz="quarter" idx="12"/>
          </p:nvPr>
        </p:nvSpPr>
        <p:spPr/>
        <p:txBody>
          <a:bodyPr/>
          <a:lstStyle/>
          <a:p>
            <a:fld id="{81BBAB33-B9E2-49FA-8C72-B8276D084174}" type="slidenum">
              <a:rPr lang="en-IN" smtClean="0"/>
              <a:t>‹#›</a:t>
            </a:fld>
            <a:endParaRPr lang="en-IN"/>
          </a:p>
        </p:txBody>
      </p:sp>
    </p:spTree>
    <p:extLst>
      <p:ext uri="{BB962C8B-B14F-4D97-AF65-F5344CB8AC3E}">
        <p14:creationId xmlns:p14="http://schemas.microsoft.com/office/powerpoint/2010/main" val="1323973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C509F-096C-4ABA-B043-7C712D3B9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9CFA10-86FC-475E-9176-1D4BB4E213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999F5C-CE7D-48A2-8980-53E799C18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3D6E1-BF30-4111-B101-B08547359832}" type="datetimeFigureOut">
              <a:rPr lang="en-IN" smtClean="0"/>
              <a:t>23-08-2021</a:t>
            </a:fld>
            <a:endParaRPr lang="en-IN"/>
          </a:p>
        </p:txBody>
      </p:sp>
      <p:sp>
        <p:nvSpPr>
          <p:cNvPr id="5" name="Footer Placeholder 4">
            <a:extLst>
              <a:ext uri="{FF2B5EF4-FFF2-40B4-BE49-F238E27FC236}">
                <a16:creationId xmlns:a16="http://schemas.microsoft.com/office/drawing/2014/main" id="{4F9D864F-0A7C-48C1-BAAF-6EFD4C514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F9A2F2-8B6A-4110-B8A7-6D6A9D9A1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BAB33-B9E2-49FA-8C72-B8276D084174}" type="slidenum">
              <a:rPr lang="en-IN" smtClean="0"/>
              <a:t>‹#›</a:t>
            </a:fld>
            <a:endParaRPr lang="en-IN"/>
          </a:p>
        </p:txBody>
      </p:sp>
    </p:spTree>
    <p:extLst>
      <p:ext uri="{BB962C8B-B14F-4D97-AF65-F5344CB8AC3E}">
        <p14:creationId xmlns:p14="http://schemas.microsoft.com/office/powerpoint/2010/main" val="417109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5079-0C93-4B9C-9961-771DF31B73C2}"/>
              </a:ext>
            </a:extLst>
          </p:cNvPr>
          <p:cNvSpPr>
            <a:spLocks noGrp="1"/>
          </p:cNvSpPr>
          <p:nvPr>
            <p:ph type="ctrTitle"/>
          </p:nvPr>
        </p:nvSpPr>
        <p:spPr/>
        <p:txBody>
          <a:bodyPr/>
          <a:lstStyle/>
          <a:p>
            <a:r>
              <a:rPr lang="en-IN" b="1" dirty="0">
                <a:latin typeface="Arial Rounded MT Bold" panose="020F0704030504030204" pitchFamily="34" charset="0"/>
              </a:rPr>
              <a:t>Leader Election</a:t>
            </a:r>
          </a:p>
        </p:txBody>
      </p:sp>
      <p:sp>
        <p:nvSpPr>
          <p:cNvPr id="3" name="Subtitle 2">
            <a:extLst>
              <a:ext uri="{FF2B5EF4-FFF2-40B4-BE49-F238E27FC236}">
                <a16:creationId xmlns:a16="http://schemas.microsoft.com/office/drawing/2014/main" id="{4662E739-ED23-4878-8144-6912B9A0F9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31423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2E9B-9EFA-4FB4-97A1-5E1E2E4ABCDD}"/>
              </a:ext>
            </a:extLst>
          </p:cNvPr>
          <p:cNvSpPr>
            <a:spLocks noGrp="1"/>
          </p:cNvSpPr>
          <p:nvPr>
            <p:ph type="title"/>
          </p:nvPr>
        </p:nvSpPr>
        <p:spPr/>
        <p:txBody>
          <a:bodyPr/>
          <a:lstStyle/>
          <a:p>
            <a:r>
              <a:rPr lang="en-IN" dirty="0">
                <a:latin typeface="Arial Rounded MT Bold" panose="020F0704030504030204" pitchFamily="34" charset="0"/>
              </a:rPr>
              <a:t>Leader Election</a:t>
            </a:r>
            <a:endParaRPr lang="en-IN" dirty="0"/>
          </a:p>
        </p:txBody>
      </p:sp>
      <p:sp>
        <p:nvSpPr>
          <p:cNvPr id="3" name="Content Placeholder 2">
            <a:extLst>
              <a:ext uri="{FF2B5EF4-FFF2-40B4-BE49-F238E27FC236}">
                <a16:creationId xmlns:a16="http://schemas.microsoft.com/office/drawing/2014/main" id="{76291DFA-F50D-4596-BD2A-278F363E2B6B}"/>
              </a:ext>
            </a:extLst>
          </p:cNvPr>
          <p:cNvSpPr>
            <a:spLocks noGrp="1"/>
          </p:cNvSpPr>
          <p:nvPr>
            <p:ph idx="1"/>
          </p:nvPr>
        </p:nvSpPr>
        <p:spPr/>
        <p:txBody>
          <a:bodyPr>
            <a:normAutofit/>
          </a:bodyPr>
          <a:lstStyle/>
          <a:p>
            <a:r>
              <a:rPr lang="en-IN" sz="3000" dirty="0"/>
              <a:t>Like in our previous example you definitely don't want to make a request for a given user multiple times. </a:t>
            </a:r>
          </a:p>
          <a:p>
            <a:endParaRPr lang="en-IN" sz="800" dirty="0"/>
          </a:p>
          <a:p>
            <a:r>
              <a:rPr lang="en-IN" sz="3000" dirty="0"/>
              <a:t>So in our case, we've got five servers that were all effectively responsible for this business logic.</a:t>
            </a:r>
          </a:p>
          <a:p>
            <a:endParaRPr lang="en-IN" sz="800" dirty="0"/>
          </a:p>
          <a:p>
            <a:r>
              <a:rPr lang="en-IN" sz="3000" dirty="0"/>
              <a:t>But instead of having all of them do business logic, they are going to elect a leader amongst themselves.</a:t>
            </a:r>
          </a:p>
        </p:txBody>
      </p:sp>
    </p:spTree>
    <p:extLst>
      <p:ext uri="{BB962C8B-B14F-4D97-AF65-F5344CB8AC3E}">
        <p14:creationId xmlns:p14="http://schemas.microsoft.com/office/powerpoint/2010/main" val="230362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A37B-0B79-4B5D-8DC4-59FDC6FF4FDE}"/>
              </a:ext>
            </a:extLst>
          </p:cNvPr>
          <p:cNvSpPr>
            <a:spLocks noGrp="1"/>
          </p:cNvSpPr>
          <p:nvPr>
            <p:ph type="title"/>
          </p:nvPr>
        </p:nvSpPr>
        <p:spPr/>
        <p:txBody>
          <a:bodyPr/>
          <a:lstStyle/>
          <a:p>
            <a:r>
              <a:rPr lang="en-IN" dirty="0">
                <a:latin typeface="Arial Rounded MT Bold" panose="020F0704030504030204" pitchFamily="34" charset="0"/>
              </a:rPr>
              <a:t>Leader Election</a:t>
            </a:r>
            <a:endParaRPr lang="en-IN" dirty="0"/>
          </a:p>
        </p:txBody>
      </p:sp>
      <p:sp>
        <p:nvSpPr>
          <p:cNvPr id="3" name="Content Placeholder 2">
            <a:extLst>
              <a:ext uri="{FF2B5EF4-FFF2-40B4-BE49-F238E27FC236}">
                <a16:creationId xmlns:a16="http://schemas.microsoft.com/office/drawing/2014/main" id="{5FDE01EE-BA77-4529-A182-93D3621D4142}"/>
              </a:ext>
            </a:extLst>
          </p:cNvPr>
          <p:cNvSpPr>
            <a:spLocks noGrp="1"/>
          </p:cNvSpPr>
          <p:nvPr>
            <p:ph idx="1"/>
          </p:nvPr>
        </p:nvSpPr>
        <p:spPr/>
        <p:txBody>
          <a:bodyPr>
            <a:noAutofit/>
          </a:bodyPr>
          <a:lstStyle/>
          <a:p>
            <a:r>
              <a:rPr lang="en-IN" sz="3000" dirty="0"/>
              <a:t>And the leader, is going to be the only server responsible for doing the business logic. And four other servers in example are just going to sit there, on standby, in case something happens to the leader. </a:t>
            </a:r>
          </a:p>
          <a:p>
            <a:pPr marL="0" indent="0">
              <a:buNone/>
            </a:pPr>
            <a:endParaRPr lang="en-IN" sz="800" dirty="0"/>
          </a:p>
          <a:p>
            <a:r>
              <a:rPr lang="en-IN" sz="3000" dirty="0"/>
              <a:t>And if something happens to the leader, then one of the other servers is going to become the new leader. </a:t>
            </a:r>
          </a:p>
          <a:p>
            <a:endParaRPr lang="en-IN" sz="800" dirty="0"/>
          </a:p>
          <a:p>
            <a:r>
              <a:rPr lang="en-IN" sz="3000" dirty="0"/>
              <a:t>A new leader is going to be elected, and one of these other servers is going to become that leader, and is going to take over.</a:t>
            </a:r>
          </a:p>
          <a:p>
            <a:endParaRPr lang="en-IN" sz="3000" dirty="0"/>
          </a:p>
        </p:txBody>
      </p:sp>
    </p:spTree>
    <p:extLst>
      <p:ext uri="{BB962C8B-B14F-4D97-AF65-F5344CB8AC3E}">
        <p14:creationId xmlns:p14="http://schemas.microsoft.com/office/powerpoint/2010/main" val="2536124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E9BF8D5-7348-43DB-B09D-2FE6AE3AB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56" y="1858701"/>
            <a:ext cx="11296891" cy="28242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8D121D-1BD1-4174-81C2-7E390B22E90A}"/>
              </a:ext>
            </a:extLst>
          </p:cNvPr>
          <p:cNvSpPr txBox="1"/>
          <p:nvPr/>
        </p:nvSpPr>
        <p:spPr>
          <a:xfrm>
            <a:off x="4830260" y="561901"/>
            <a:ext cx="2531480" cy="461665"/>
          </a:xfrm>
          <a:prstGeom prst="rect">
            <a:avLst/>
          </a:prstGeom>
          <a:noFill/>
        </p:spPr>
        <p:txBody>
          <a:bodyPr wrap="square">
            <a:spAutoFit/>
          </a:bodyPr>
          <a:lstStyle/>
          <a:p>
            <a:r>
              <a:rPr lang="en-IN" sz="2400" dirty="0">
                <a:latin typeface="Arial Rounded MT Bold" panose="020F0704030504030204" pitchFamily="34" charset="0"/>
              </a:rPr>
              <a:t>Leader Election</a:t>
            </a:r>
            <a:endParaRPr lang="en-IN" sz="2400" dirty="0"/>
          </a:p>
        </p:txBody>
      </p:sp>
    </p:spTree>
    <p:extLst>
      <p:ext uri="{BB962C8B-B14F-4D97-AF65-F5344CB8AC3E}">
        <p14:creationId xmlns:p14="http://schemas.microsoft.com/office/powerpoint/2010/main" val="233722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C026-ACC5-430E-8846-7D92C7CA001A}"/>
              </a:ext>
            </a:extLst>
          </p:cNvPr>
          <p:cNvSpPr>
            <a:spLocks noGrp="1"/>
          </p:cNvSpPr>
          <p:nvPr>
            <p:ph type="title"/>
          </p:nvPr>
        </p:nvSpPr>
        <p:spPr/>
        <p:txBody>
          <a:bodyPr/>
          <a:lstStyle/>
          <a:p>
            <a:r>
              <a:rPr lang="en-IN" dirty="0">
                <a:latin typeface="Arial Rounded MT Bold" panose="020F0704030504030204" pitchFamily="34" charset="0"/>
              </a:rPr>
              <a:t>Leader Election</a:t>
            </a:r>
            <a:endParaRPr lang="en-IN" dirty="0"/>
          </a:p>
        </p:txBody>
      </p:sp>
      <p:sp>
        <p:nvSpPr>
          <p:cNvPr id="3" name="Content Placeholder 2">
            <a:extLst>
              <a:ext uri="{FF2B5EF4-FFF2-40B4-BE49-F238E27FC236}">
                <a16:creationId xmlns:a16="http://schemas.microsoft.com/office/drawing/2014/main" id="{259EAAE5-BEA1-4286-8EE9-F1FEC82C0270}"/>
              </a:ext>
            </a:extLst>
          </p:cNvPr>
          <p:cNvSpPr>
            <a:spLocks noGrp="1"/>
          </p:cNvSpPr>
          <p:nvPr>
            <p:ph idx="1"/>
          </p:nvPr>
        </p:nvSpPr>
        <p:spPr/>
        <p:txBody>
          <a:bodyPr>
            <a:normAutofit/>
          </a:bodyPr>
          <a:lstStyle/>
          <a:p>
            <a:r>
              <a:rPr lang="en-IN" sz="3000" dirty="0"/>
              <a:t>It turns out that this seemingly simple task of having</a:t>
            </a:r>
            <a:r>
              <a:rPr lang="en-IN" dirty="0"/>
              <a:t>, </a:t>
            </a:r>
          </a:p>
          <a:p>
            <a:pPr lvl="1"/>
            <a:r>
              <a:rPr lang="en-IN" sz="2600" dirty="0"/>
              <a:t>multiple distributed machines elect a single leader,</a:t>
            </a:r>
          </a:p>
          <a:p>
            <a:pPr lvl="1"/>
            <a:r>
              <a:rPr lang="en-IN" sz="2600" dirty="0"/>
              <a:t>and all be aware of who the leader is at any given time, </a:t>
            </a:r>
          </a:p>
          <a:p>
            <a:pPr lvl="1"/>
            <a:r>
              <a:rPr lang="en-IN" sz="2600" dirty="0"/>
              <a:t>and all be capable of re-electing a new leader if something happens to the original leader at any given point in time.</a:t>
            </a:r>
          </a:p>
          <a:p>
            <a:pPr lvl="1"/>
            <a:r>
              <a:rPr lang="en-IN" sz="2600" dirty="0"/>
              <a:t>this is actually a very difficult problem to solve.</a:t>
            </a:r>
          </a:p>
        </p:txBody>
      </p:sp>
    </p:spTree>
    <p:extLst>
      <p:ext uri="{BB962C8B-B14F-4D97-AF65-F5344CB8AC3E}">
        <p14:creationId xmlns:p14="http://schemas.microsoft.com/office/powerpoint/2010/main" val="3121224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35B3-9AB1-48A4-9D4E-1B727F2DFB96}"/>
              </a:ext>
            </a:extLst>
          </p:cNvPr>
          <p:cNvSpPr>
            <a:spLocks noGrp="1"/>
          </p:cNvSpPr>
          <p:nvPr>
            <p:ph type="title"/>
          </p:nvPr>
        </p:nvSpPr>
        <p:spPr/>
        <p:txBody>
          <a:bodyPr/>
          <a:lstStyle/>
          <a:p>
            <a:r>
              <a:rPr lang="en-IN" dirty="0">
                <a:latin typeface="Arial Rounded MT Bold" panose="020F0704030504030204" pitchFamily="34" charset="0"/>
              </a:rPr>
              <a:t>Leader Election</a:t>
            </a:r>
            <a:endParaRPr lang="en-IN" dirty="0"/>
          </a:p>
        </p:txBody>
      </p:sp>
      <p:sp>
        <p:nvSpPr>
          <p:cNvPr id="3" name="Content Placeholder 2">
            <a:extLst>
              <a:ext uri="{FF2B5EF4-FFF2-40B4-BE49-F238E27FC236}">
                <a16:creationId xmlns:a16="http://schemas.microsoft.com/office/drawing/2014/main" id="{66BCDEA9-D4A3-41F4-956B-BA2B6385FFBA}"/>
              </a:ext>
            </a:extLst>
          </p:cNvPr>
          <p:cNvSpPr>
            <a:spLocks noGrp="1"/>
          </p:cNvSpPr>
          <p:nvPr>
            <p:ph idx="1"/>
          </p:nvPr>
        </p:nvSpPr>
        <p:spPr/>
        <p:txBody>
          <a:bodyPr>
            <a:normAutofit/>
          </a:bodyPr>
          <a:lstStyle/>
          <a:p>
            <a:r>
              <a:rPr lang="en-IN" sz="3000" dirty="0"/>
              <a:t>The reason it's difficult, is because when you've got multiple machines that are distributed, that need to essentially share state.</a:t>
            </a:r>
          </a:p>
          <a:p>
            <a:pPr lvl="1"/>
            <a:r>
              <a:rPr lang="en-IN" sz="2600" dirty="0"/>
              <a:t>In this case the state would be who the leader is. That's just difficult.</a:t>
            </a:r>
          </a:p>
          <a:p>
            <a:endParaRPr lang="en-IN" sz="800" dirty="0"/>
          </a:p>
          <a:p>
            <a:r>
              <a:rPr lang="en-IN" sz="3000" dirty="0"/>
              <a:t>You never know what can happen in a network. What if there's a some network failure that makes some machines no longer be able to communicate with other machines. What happens then? </a:t>
            </a:r>
          </a:p>
          <a:p>
            <a:endParaRPr lang="en-IN" dirty="0"/>
          </a:p>
          <a:p>
            <a:endParaRPr lang="en-IN" dirty="0"/>
          </a:p>
        </p:txBody>
      </p:sp>
    </p:spTree>
    <p:extLst>
      <p:ext uri="{BB962C8B-B14F-4D97-AF65-F5344CB8AC3E}">
        <p14:creationId xmlns:p14="http://schemas.microsoft.com/office/powerpoint/2010/main" val="1211619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E5CB-EBF6-44D2-BFC6-78C603BC6529}"/>
              </a:ext>
            </a:extLst>
          </p:cNvPr>
          <p:cNvSpPr>
            <a:spLocks noGrp="1"/>
          </p:cNvSpPr>
          <p:nvPr>
            <p:ph type="title"/>
          </p:nvPr>
        </p:nvSpPr>
        <p:spPr/>
        <p:txBody>
          <a:bodyPr/>
          <a:lstStyle/>
          <a:p>
            <a:r>
              <a:rPr lang="en-IN" dirty="0">
                <a:latin typeface="Arial Rounded MT Bold" panose="020F0704030504030204" pitchFamily="34" charset="0"/>
              </a:rPr>
              <a:t>Leader Election</a:t>
            </a:r>
            <a:endParaRPr lang="en-IN" dirty="0"/>
          </a:p>
        </p:txBody>
      </p:sp>
      <p:sp>
        <p:nvSpPr>
          <p:cNvPr id="3" name="Content Placeholder 2">
            <a:extLst>
              <a:ext uri="{FF2B5EF4-FFF2-40B4-BE49-F238E27FC236}">
                <a16:creationId xmlns:a16="http://schemas.microsoft.com/office/drawing/2014/main" id="{4EFF8EB0-9422-402E-8A4E-9947B40751B8}"/>
              </a:ext>
            </a:extLst>
          </p:cNvPr>
          <p:cNvSpPr>
            <a:spLocks noGrp="1"/>
          </p:cNvSpPr>
          <p:nvPr>
            <p:ph idx="1"/>
          </p:nvPr>
        </p:nvSpPr>
        <p:spPr/>
        <p:txBody>
          <a:bodyPr>
            <a:normAutofit/>
          </a:bodyPr>
          <a:lstStyle/>
          <a:p>
            <a:r>
              <a:rPr lang="en-IN" sz="3000" dirty="0"/>
              <a:t>This concept of electing a leader is really non-trivial. And here it's not so much the act of electing a leader.</a:t>
            </a:r>
          </a:p>
          <a:p>
            <a:endParaRPr lang="en-IN" sz="800" dirty="0"/>
          </a:p>
          <a:p>
            <a:r>
              <a:rPr lang="en-IN" sz="3000" dirty="0"/>
              <a:t>It's more the act of having multiple machines gain consensus, or agree upon something together. That's the real difficulty.</a:t>
            </a:r>
          </a:p>
          <a:p>
            <a:endParaRPr lang="en-IN" sz="800" dirty="0"/>
          </a:p>
          <a:p>
            <a:r>
              <a:rPr lang="en-IN" sz="3000" dirty="0"/>
              <a:t>It's the act of gaining that consensus, of sharing some state, in this case, who the leader is, it's the act of doing that that's difficult.</a:t>
            </a:r>
          </a:p>
        </p:txBody>
      </p:sp>
    </p:spTree>
    <p:extLst>
      <p:ext uri="{BB962C8B-B14F-4D97-AF65-F5344CB8AC3E}">
        <p14:creationId xmlns:p14="http://schemas.microsoft.com/office/powerpoint/2010/main" val="2287310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62DB-2867-4D00-99F1-ECA50D06B2D2}"/>
              </a:ext>
            </a:extLst>
          </p:cNvPr>
          <p:cNvSpPr>
            <a:spLocks noGrp="1"/>
          </p:cNvSpPr>
          <p:nvPr>
            <p:ph type="title"/>
          </p:nvPr>
        </p:nvSpPr>
        <p:spPr/>
        <p:txBody>
          <a:bodyPr/>
          <a:lstStyle/>
          <a:p>
            <a:r>
              <a:rPr lang="en-IN" dirty="0">
                <a:latin typeface="Arial Rounded MT Bold" panose="020F0704030504030204" pitchFamily="34" charset="0"/>
              </a:rPr>
              <a:t>Why Leader Election?</a:t>
            </a:r>
          </a:p>
        </p:txBody>
      </p:sp>
      <p:sp>
        <p:nvSpPr>
          <p:cNvPr id="3" name="Content Placeholder 2">
            <a:extLst>
              <a:ext uri="{FF2B5EF4-FFF2-40B4-BE49-F238E27FC236}">
                <a16:creationId xmlns:a16="http://schemas.microsoft.com/office/drawing/2014/main" id="{E3121AC5-ACB5-456A-9E70-B524DA25CE95}"/>
              </a:ext>
            </a:extLst>
          </p:cNvPr>
          <p:cNvSpPr>
            <a:spLocks noGrp="1"/>
          </p:cNvSpPr>
          <p:nvPr>
            <p:ph idx="1"/>
          </p:nvPr>
        </p:nvSpPr>
        <p:spPr>
          <a:xfrm>
            <a:off x="838200" y="1825625"/>
            <a:ext cx="10515600" cy="4351338"/>
          </a:xfrm>
        </p:spPr>
        <p:txBody>
          <a:bodyPr>
            <a:normAutofit/>
          </a:bodyPr>
          <a:lstStyle/>
          <a:p>
            <a:r>
              <a:rPr lang="en-IN" sz="3000" dirty="0"/>
              <a:t>Imagine that you're designing a system for a product that allows users to subscribe to the product on a recurring basis.</a:t>
            </a:r>
          </a:p>
          <a:p>
            <a:endParaRPr lang="en-IN" sz="800" dirty="0"/>
          </a:p>
          <a:p>
            <a:r>
              <a:rPr lang="en-IN" sz="3000" dirty="0"/>
              <a:t>You can think of Netflix, or of Amazon Prime, where users can subscribe on monthly or annual basis.</a:t>
            </a:r>
          </a:p>
          <a:p>
            <a:endParaRPr lang="en-IN" sz="800" dirty="0"/>
          </a:p>
          <a:p>
            <a:r>
              <a:rPr lang="en-IN" sz="3000" dirty="0"/>
              <a:t>You will have a database in which you're going to store information about user subscriptions. </a:t>
            </a:r>
          </a:p>
        </p:txBody>
      </p:sp>
    </p:spTree>
    <p:extLst>
      <p:ext uri="{BB962C8B-B14F-4D97-AF65-F5344CB8AC3E}">
        <p14:creationId xmlns:p14="http://schemas.microsoft.com/office/powerpoint/2010/main" val="1629484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62DB-2867-4D00-99F1-ECA50D06B2D2}"/>
              </a:ext>
            </a:extLst>
          </p:cNvPr>
          <p:cNvSpPr>
            <a:spLocks noGrp="1"/>
          </p:cNvSpPr>
          <p:nvPr>
            <p:ph type="title"/>
          </p:nvPr>
        </p:nvSpPr>
        <p:spPr/>
        <p:txBody>
          <a:bodyPr/>
          <a:lstStyle/>
          <a:p>
            <a:r>
              <a:rPr lang="en-IN" dirty="0">
                <a:latin typeface="Arial Rounded MT Bold" panose="020F0704030504030204" pitchFamily="34" charset="0"/>
              </a:rPr>
              <a:t>Why Leader Election?</a:t>
            </a:r>
          </a:p>
        </p:txBody>
      </p:sp>
      <p:sp>
        <p:nvSpPr>
          <p:cNvPr id="3" name="Content Placeholder 2">
            <a:extLst>
              <a:ext uri="{FF2B5EF4-FFF2-40B4-BE49-F238E27FC236}">
                <a16:creationId xmlns:a16="http://schemas.microsoft.com/office/drawing/2014/main" id="{E3121AC5-ACB5-456A-9E70-B524DA25CE95}"/>
              </a:ext>
            </a:extLst>
          </p:cNvPr>
          <p:cNvSpPr>
            <a:spLocks noGrp="1"/>
          </p:cNvSpPr>
          <p:nvPr>
            <p:ph idx="1"/>
          </p:nvPr>
        </p:nvSpPr>
        <p:spPr/>
        <p:txBody>
          <a:bodyPr>
            <a:normAutofit/>
          </a:bodyPr>
          <a:lstStyle/>
          <a:p>
            <a:r>
              <a:rPr lang="en-IN" sz="3000" dirty="0"/>
              <a:t>You might store whether or not a user is currently subscribed to the service that you're offering.</a:t>
            </a:r>
          </a:p>
          <a:p>
            <a:endParaRPr lang="en-IN" sz="800" dirty="0"/>
          </a:p>
          <a:p>
            <a:r>
              <a:rPr lang="en-IN" sz="3000" dirty="0"/>
              <a:t>You might store the date at which point the users subscription is suppose to renew. </a:t>
            </a:r>
          </a:p>
          <a:p>
            <a:endParaRPr lang="en-IN" sz="800" dirty="0"/>
          </a:p>
          <a:p>
            <a:r>
              <a:rPr lang="en-IN" sz="3000" dirty="0"/>
              <a:t>You might store the price that the user should be charged on a recurring basis. </a:t>
            </a:r>
          </a:p>
        </p:txBody>
      </p:sp>
    </p:spTree>
    <p:extLst>
      <p:ext uri="{BB962C8B-B14F-4D97-AF65-F5344CB8AC3E}">
        <p14:creationId xmlns:p14="http://schemas.microsoft.com/office/powerpoint/2010/main" val="3581925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3EC6-C4A0-41A8-A1BA-32098E303D1C}"/>
              </a:ext>
            </a:extLst>
          </p:cNvPr>
          <p:cNvSpPr>
            <a:spLocks noGrp="1"/>
          </p:cNvSpPr>
          <p:nvPr>
            <p:ph type="title"/>
          </p:nvPr>
        </p:nvSpPr>
        <p:spPr/>
        <p:txBody>
          <a:bodyPr/>
          <a:lstStyle/>
          <a:p>
            <a:r>
              <a:rPr lang="en-IN" dirty="0">
                <a:latin typeface="Arial Rounded MT Bold" panose="020F0704030504030204" pitchFamily="34" charset="0"/>
              </a:rPr>
              <a:t>Why Leader Election?</a:t>
            </a:r>
            <a:endParaRPr lang="en-IN" dirty="0"/>
          </a:p>
        </p:txBody>
      </p:sp>
      <p:sp>
        <p:nvSpPr>
          <p:cNvPr id="3" name="Content Placeholder 2">
            <a:extLst>
              <a:ext uri="{FF2B5EF4-FFF2-40B4-BE49-F238E27FC236}">
                <a16:creationId xmlns:a16="http://schemas.microsoft.com/office/drawing/2014/main" id="{B514B521-CC9C-4FCF-B3B9-5A3A824E2BAF}"/>
              </a:ext>
            </a:extLst>
          </p:cNvPr>
          <p:cNvSpPr>
            <a:spLocks noGrp="1"/>
          </p:cNvSpPr>
          <p:nvPr>
            <p:ph idx="1"/>
          </p:nvPr>
        </p:nvSpPr>
        <p:spPr/>
        <p:txBody>
          <a:bodyPr>
            <a:normAutofit lnSpcReduction="10000"/>
          </a:bodyPr>
          <a:lstStyle/>
          <a:p>
            <a:r>
              <a:rPr lang="en-IN" sz="3000" dirty="0"/>
              <a:t>And then, you would be using a third party service that would be the service actually taking care of charging the users, or debiting funds from their bank accounts.</a:t>
            </a:r>
          </a:p>
          <a:p>
            <a:endParaRPr lang="en-IN" sz="900" dirty="0"/>
          </a:p>
          <a:p>
            <a:r>
              <a:rPr lang="en-IN" sz="3000" dirty="0"/>
              <a:t>Suppose your third party service is PayPal or Stripe</a:t>
            </a:r>
          </a:p>
          <a:p>
            <a:endParaRPr lang="en-IN" sz="900" dirty="0"/>
          </a:p>
          <a:p>
            <a:r>
              <a:rPr lang="en-IN" sz="3000" dirty="0"/>
              <a:t>And of course, this means that your third party service needs to somehow communicate with your database.</a:t>
            </a:r>
          </a:p>
          <a:p>
            <a:endParaRPr lang="en-IN" sz="900" dirty="0"/>
          </a:p>
          <a:p>
            <a:r>
              <a:rPr lang="en-IN" sz="3000" dirty="0"/>
              <a:t>Because your third party service needs to know when a user should be charged again, how much they should be charged, etc.</a:t>
            </a:r>
          </a:p>
        </p:txBody>
      </p:sp>
    </p:spTree>
    <p:extLst>
      <p:ext uri="{BB962C8B-B14F-4D97-AF65-F5344CB8AC3E}">
        <p14:creationId xmlns:p14="http://schemas.microsoft.com/office/powerpoint/2010/main" val="237600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2CB3-EC92-4C3A-B933-E1B0759AEC7E}"/>
              </a:ext>
            </a:extLst>
          </p:cNvPr>
          <p:cNvSpPr>
            <a:spLocks noGrp="1"/>
          </p:cNvSpPr>
          <p:nvPr>
            <p:ph type="title"/>
          </p:nvPr>
        </p:nvSpPr>
        <p:spPr/>
        <p:txBody>
          <a:bodyPr/>
          <a:lstStyle/>
          <a:p>
            <a:r>
              <a:rPr lang="en-IN">
                <a:latin typeface="Arial Rounded MT Bold" panose="020F0704030504030204" pitchFamily="34" charset="0"/>
              </a:rPr>
              <a:t>Why Leader Election?</a:t>
            </a:r>
            <a:endParaRPr lang="en-IN" dirty="0"/>
          </a:p>
        </p:txBody>
      </p:sp>
      <p:sp>
        <p:nvSpPr>
          <p:cNvPr id="3" name="Content Placeholder 2">
            <a:extLst>
              <a:ext uri="{FF2B5EF4-FFF2-40B4-BE49-F238E27FC236}">
                <a16:creationId xmlns:a16="http://schemas.microsoft.com/office/drawing/2014/main" id="{EFFC6E95-0498-43EA-BE63-408764092BA0}"/>
              </a:ext>
            </a:extLst>
          </p:cNvPr>
          <p:cNvSpPr>
            <a:spLocks noGrp="1"/>
          </p:cNvSpPr>
          <p:nvPr>
            <p:ph idx="1"/>
          </p:nvPr>
        </p:nvSpPr>
        <p:spPr/>
        <p:txBody>
          <a:bodyPr>
            <a:normAutofit/>
          </a:bodyPr>
          <a:lstStyle/>
          <a:p>
            <a:r>
              <a:rPr lang="en-IN" sz="3200" dirty="0"/>
              <a:t>You don’t want to have this third party service actually interact with your database directly. </a:t>
            </a:r>
          </a:p>
          <a:p>
            <a:endParaRPr lang="en-IN" sz="800" dirty="0"/>
          </a:p>
          <a:p>
            <a:r>
              <a:rPr lang="en-IN" sz="3200" dirty="0"/>
              <a:t>Your database is a pretty sensitive part of your system.</a:t>
            </a:r>
          </a:p>
          <a:p>
            <a:endParaRPr lang="en-IN" sz="800" dirty="0"/>
          </a:p>
          <a:p>
            <a:r>
              <a:rPr lang="en-IN" sz="3200" dirty="0"/>
              <a:t>It contains important information, and you may not want to have some seemly random third party service connect directly into it.</a:t>
            </a:r>
          </a:p>
        </p:txBody>
      </p:sp>
    </p:spTree>
    <p:extLst>
      <p:ext uri="{BB962C8B-B14F-4D97-AF65-F5344CB8AC3E}">
        <p14:creationId xmlns:p14="http://schemas.microsoft.com/office/powerpoint/2010/main" val="17625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39C0-3800-4FFF-8D3C-8D002B704377}"/>
              </a:ext>
            </a:extLst>
          </p:cNvPr>
          <p:cNvSpPr>
            <a:spLocks noGrp="1"/>
          </p:cNvSpPr>
          <p:nvPr>
            <p:ph type="title"/>
          </p:nvPr>
        </p:nvSpPr>
        <p:spPr/>
        <p:txBody>
          <a:bodyPr/>
          <a:lstStyle/>
          <a:p>
            <a:r>
              <a:rPr lang="en-IN" dirty="0">
                <a:latin typeface="Arial Rounded MT Bold" panose="020F0704030504030204" pitchFamily="34" charset="0"/>
              </a:rPr>
              <a:t>Why Leader Election?</a:t>
            </a:r>
            <a:endParaRPr lang="en-IN" dirty="0"/>
          </a:p>
        </p:txBody>
      </p:sp>
      <p:sp>
        <p:nvSpPr>
          <p:cNvPr id="3" name="Content Placeholder 2">
            <a:extLst>
              <a:ext uri="{FF2B5EF4-FFF2-40B4-BE49-F238E27FC236}">
                <a16:creationId xmlns:a16="http://schemas.microsoft.com/office/drawing/2014/main" id="{E3BF33C0-0BCF-4E1A-B4C4-5C71E551D0F4}"/>
              </a:ext>
            </a:extLst>
          </p:cNvPr>
          <p:cNvSpPr>
            <a:spLocks noGrp="1"/>
          </p:cNvSpPr>
          <p:nvPr>
            <p:ph idx="1"/>
          </p:nvPr>
        </p:nvSpPr>
        <p:spPr/>
        <p:txBody>
          <a:bodyPr>
            <a:normAutofit fontScale="92500" lnSpcReduction="10000"/>
          </a:bodyPr>
          <a:lstStyle/>
          <a:p>
            <a:r>
              <a:rPr lang="en-IN" sz="3000" dirty="0"/>
              <a:t>So, a reasonable thing to do, would be to create a service in the middle, between the third party service and the database.</a:t>
            </a:r>
          </a:p>
          <a:p>
            <a:endParaRPr lang="en-IN" sz="900" dirty="0"/>
          </a:p>
          <a:p>
            <a:r>
              <a:rPr lang="en-IN" sz="3000" dirty="0"/>
              <a:t>And this service would be in charge of talking to the database, maybe on a periodic basis.</a:t>
            </a:r>
          </a:p>
          <a:p>
            <a:endParaRPr lang="en-IN" sz="900" dirty="0"/>
          </a:p>
          <a:p>
            <a:r>
              <a:rPr lang="en-IN" sz="3000" dirty="0"/>
              <a:t>This new service will figure out when certain users subscription is going to renew, how much that user needs to be charged. </a:t>
            </a:r>
          </a:p>
          <a:p>
            <a:endParaRPr lang="en-IN" sz="900" dirty="0"/>
          </a:p>
          <a:p>
            <a:r>
              <a:rPr lang="en-IN" sz="3000" dirty="0"/>
              <a:t>And then the new service is going to go to the third party service, to PayPal or to Stripe, and actually tell the third party service to charge the user.</a:t>
            </a:r>
          </a:p>
        </p:txBody>
      </p:sp>
    </p:spTree>
    <p:extLst>
      <p:ext uri="{BB962C8B-B14F-4D97-AF65-F5344CB8AC3E}">
        <p14:creationId xmlns:p14="http://schemas.microsoft.com/office/powerpoint/2010/main" val="63676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A2F3DA49-D76E-4518-97EB-910327064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30" y="1775427"/>
            <a:ext cx="10962980" cy="27849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8A5A1F-5AEC-41C3-BC18-F04EEF72F1C4}"/>
              </a:ext>
            </a:extLst>
          </p:cNvPr>
          <p:cNvSpPr txBox="1"/>
          <p:nvPr/>
        </p:nvSpPr>
        <p:spPr>
          <a:xfrm>
            <a:off x="4232475" y="532435"/>
            <a:ext cx="3727049" cy="369332"/>
          </a:xfrm>
          <a:prstGeom prst="rect">
            <a:avLst/>
          </a:prstGeom>
          <a:noFill/>
        </p:spPr>
        <p:txBody>
          <a:bodyPr wrap="square" rtlCol="0">
            <a:spAutoFit/>
          </a:bodyPr>
          <a:lstStyle/>
          <a:p>
            <a:r>
              <a:rPr lang="en-IN" dirty="0"/>
              <a:t>Simple System for charging customers</a:t>
            </a:r>
          </a:p>
        </p:txBody>
      </p:sp>
    </p:spTree>
    <p:extLst>
      <p:ext uri="{BB962C8B-B14F-4D97-AF65-F5344CB8AC3E}">
        <p14:creationId xmlns:p14="http://schemas.microsoft.com/office/powerpoint/2010/main" val="567730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645BE-4AD8-4E0D-998B-9DF43E86AE50}"/>
              </a:ext>
            </a:extLst>
          </p:cNvPr>
          <p:cNvSpPr txBox="1"/>
          <p:nvPr/>
        </p:nvSpPr>
        <p:spPr>
          <a:xfrm>
            <a:off x="4816997" y="474562"/>
            <a:ext cx="2558006" cy="369332"/>
          </a:xfrm>
          <a:prstGeom prst="rect">
            <a:avLst/>
          </a:prstGeom>
          <a:noFill/>
        </p:spPr>
        <p:txBody>
          <a:bodyPr wrap="square" rtlCol="0">
            <a:spAutoFit/>
          </a:bodyPr>
          <a:lstStyle/>
          <a:p>
            <a:r>
              <a:rPr lang="en-IN" dirty="0"/>
              <a:t>Redundancy Introduced</a:t>
            </a:r>
          </a:p>
        </p:txBody>
      </p:sp>
      <p:pic>
        <p:nvPicPr>
          <p:cNvPr id="2054" name="Picture 6">
            <a:extLst>
              <a:ext uri="{FF2B5EF4-FFF2-40B4-BE49-F238E27FC236}">
                <a16:creationId xmlns:a16="http://schemas.microsoft.com/office/drawing/2014/main" id="{77B81D2E-9C34-4833-8B8A-97079E57A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78" y="1675820"/>
            <a:ext cx="11551534" cy="299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3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F33E-8395-4B80-B03E-89845D9DF56C}"/>
              </a:ext>
            </a:extLst>
          </p:cNvPr>
          <p:cNvSpPr>
            <a:spLocks noGrp="1"/>
          </p:cNvSpPr>
          <p:nvPr>
            <p:ph type="title"/>
          </p:nvPr>
        </p:nvSpPr>
        <p:spPr/>
        <p:txBody>
          <a:bodyPr/>
          <a:lstStyle/>
          <a:p>
            <a:r>
              <a:rPr lang="en-IN" dirty="0">
                <a:latin typeface="Arial Rounded MT Bold" panose="020F0704030504030204" pitchFamily="34" charset="0"/>
              </a:rPr>
              <a:t>Leader Election</a:t>
            </a:r>
          </a:p>
        </p:txBody>
      </p:sp>
      <p:sp>
        <p:nvSpPr>
          <p:cNvPr id="3" name="Content Placeholder 2">
            <a:extLst>
              <a:ext uri="{FF2B5EF4-FFF2-40B4-BE49-F238E27FC236}">
                <a16:creationId xmlns:a16="http://schemas.microsoft.com/office/drawing/2014/main" id="{0BEBD51E-6273-45B3-98A0-901C57A5E2FF}"/>
              </a:ext>
            </a:extLst>
          </p:cNvPr>
          <p:cNvSpPr>
            <a:spLocks noGrp="1"/>
          </p:cNvSpPr>
          <p:nvPr>
            <p:ph idx="1"/>
          </p:nvPr>
        </p:nvSpPr>
        <p:spPr/>
        <p:txBody>
          <a:bodyPr>
            <a:normAutofit/>
          </a:bodyPr>
          <a:lstStyle/>
          <a:p>
            <a:r>
              <a:rPr lang="en-IN" sz="3000" dirty="0"/>
              <a:t>Leader election, as the name suggest, if you have a group of machines or a group of servers that are in charge of doing the same thing, instead of having all of them doing that same thing, a machine is selected as a leader which will perform actions.</a:t>
            </a:r>
          </a:p>
          <a:p>
            <a:endParaRPr lang="en-IN" sz="3000" dirty="0"/>
          </a:p>
          <a:p>
            <a:r>
              <a:rPr lang="en-IN" sz="3000" dirty="0"/>
              <a:t>The leader is going to be the one performing the business logic, or whatever needs to be done. </a:t>
            </a:r>
          </a:p>
          <a:p>
            <a:endParaRPr lang="en-IN" sz="3000" dirty="0"/>
          </a:p>
        </p:txBody>
      </p:sp>
    </p:spTree>
    <p:extLst>
      <p:ext uri="{BB962C8B-B14F-4D97-AF65-F5344CB8AC3E}">
        <p14:creationId xmlns:p14="http://schemas.microsoft.com/office/powerpoint/2010/main" val="1641282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843</Words>
  <Application>Microsoft Office PowerPoint</Application>
  <PresentationFormat>Widescreen</PresentationFormat>
  <Paragraphs>82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Calibri Light</vt:lpstr>
      <vt:lpstr>Office Theme</vt:lpstr>
      <vt:lpstr>Leader Election</vt:lpstr>
      <vt:lpstr>Why Leader Election?</vt:lpstr>
      <vt:lpstr>Why Leader Election?</vt:lpstr>
      <vt:lpstr>Why Leader Election?</vt:lpstr>
      <vt:lpstr>Why Leader Election?</vt:lpstr>
      <vt:lpstr>Why Leader Election?</vt:lpstr>
      <vt:lpstr>PowerPoint Presentation</vt:lpstr>
      <vt:lpstr>PowerPoint Presentation</vt:lpstr>
      <vt:lpstr>Leader Election</vt:lpstr>
      <vt:lpstr>Leader Election</vt:lpstr>
      <vt:lpstr>Leader Election</vt:lpstr>
      <vt:lpstr>PowerPoint Presentation</vt:lpstr>
      <vt:lpstr>Leader Election</vt:lpstr>
      <vt:lpstr>Leader Election</vt:lpstr>
      <vt:lpstr>Leader 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 Election</dc:title>
  <dc:creator>DIWAKAR SINGH</dc:creator>
  <cp:lastModifiedBy>DIWAKAR SINGH</cp:lastModifiedBy>
  <cp:revision>27</cp:revision>
  <dcterms:created xsi:type="dcterms:W3CDTF">2021-08-02T09:29:13Z</dcterms:created>
  <dcterms:modified xsi:type="dcterms:W3CDTF">2021-08-23T02:16:27Z</dcterms:modified>
</cp:coreProperties>
</file>