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42" autoAdjust="0"/>
  </p:normalViewPr>
  <p:slideViewPr>
    <p:cSldViewPr snapToGrid="0">
      <p:cViewPr varScale="1">
        <p:scale>
          <a:sx n="81" d="100"/>
          <a:sy n="81" d="100"/>
        </p:scale>
        <p:origin x="16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AF5A5-A63E-4588-9FFB-E876303F434B}" type="datetimeFigureOut">
              <a:rPr lang="en-IN" smtClean="0"/>
              <a:t>23-08-2021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CA3C0-F814-432A-AE2B-C3079D7C199B}" type="slidenum">
              <a:rPr lang="en-IN" smtClean="0"/>
              <a:t>‹#›</a:t>
            </a:fld>
            <a:endParaRPr lang="en-IN"/>
          </a:p>
        </p:txBody>
      </p:sp>
    </p:spTree>
    <p:extLst>
      <p:ext uri="{BB962C8B-B14F-4D97-AF65-F5344CB8AC3E}">
        <p14:creationId xmlns:p14="http://schemas.microsoft.com/office/powerpoint/2010/main" val="74581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0CA3C0-F814-432A-AE2B-C3079D7C199B}" type="slidenum">
              <a:rPr lang="en-IN" smtClean="0"/>
              <a:t>1</a:t>
            </a:fld>
            <a:endParaRPr lang="en-IN"/>
          </a:p>
        </p:txBody>
      </p:sp>
    </p:spTree>
    <p:extLst>
      <p:ext uri="{BB962C8B-B14F-4D97-AF65-F5344CB8AC3E}">
        <p14:creationId xmlns:p14="http://schemas.microsoft.com/office/powerpoint/2010/main" val="133963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0CA3C0-F814-432A-AE2B-C3079D7C199B}" type="slidenum">
              <a:rPr lang="en-IN" smtClean="0"/>
              <a:t>2</a:t>
            </a:fld>
            <a:endParaRPr lang="en-IN"/>
          </a:p>
        </p:txBody>
      </p:sp>
    </p:spTree>
    <p:extLst>
      <p:ext uri="{BB962C8B-B14F-4D97-AF65-F5344CB8AC3E}">
        <p14:creationId xmlns:p14="http://schemas.microsoft.com/office/powerpoint/2010/main" val="228893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0CA3C0-F814-432A-AE2B-C3079D7C199B}" type="slidenum">
              <a:rPr lang="en-IN" smtClean="0"/>
              <a:t>3</a:t>
            </a:fld>
            <a:endParaRPr lang="en-IN"/>
          </a:p>
        </p:txBody>
      </p:sp>
    </p:spTree>
    <p:extLst>
      <p:ext uri="{BB962C8B-B14F-4D97-AF65-F5344CB8AC3E}">
        <p14:creationId xmlns:p14="http://schemas.microsoft.com/office/powerpoint/2010/main" val="1756569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0CA3C0-F814-432A-AE2B-C3079D7C199B}" type="slidenum">
              <a:rPr lang="en-IN" smtClean="0"/>
              <a:t>4</a:t>
            </a:fld>
            <a:endParaRPr lang="en-IN"/>
          </a:p>
        </p:txBody>
      </p:sp>
    </p:spTree>
    <p:extLst>
      <p:ext uri="{BB962C8B-B14F-4D97-AF65-F5344CB8AC3E}">
        <p14:creationId xmlns:p14="http://schemas.microsoft.com/office/powerpoint/2010/main" val="3661308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0CA3C0-F814-432A-AE2B-C3079D7C199B}" type="slidenum">
              <a:rPr lang="en-IN" smtClean="0"/>
              <a:t>5</a:t>
            </a:fld>
            <a:endParaRPr lang="en-IN"/>
          </a:p>
        </p:txBody>
      </p:sp>
    </p:spTree>
    <p:extLst>
      <p:ext uri="{BB962C8B-B14F-4D97-AF65-F5344CB8AC3E}">
        <p14:creationId xmlns:p14="http://schemas.microsoft.com/office/powerpoint/2010/main" val="3505228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0CA3C0-F814-432A-AE2B-C3079D7C199B}" type="slidenum">
              <a:rPr lang="en-IN" smtClean="0"/>
              <a:t>6</a:t>
            </a:fld>
            <a:endParaRPr lang="en-IN"/>
          </a:p>
        </p:txBody>
      </p:sp>
    </p:spTree>
    <p:extLst>
      <p:ext uri="{BB962C8B-B14F-4D97-AF65-F5344CB8AC3E}">
        <p14:creationId xmlns:p14="http://schemas.microsoft.com/office/powerpoint/2010/main" val="2582912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0CA3C0-F814-432A-AE2B-C3079D7C199B}" type="slidenum">
              <a:rPr lang="en-IN" smtClean="0"/>
              <a:t>7</a:t>
            </a:fld>
            <a:endParaRPr lang="en-IN"/>
          </a:p>
        </p:txBody>
      </p:sp>
    </p:spTree>
    <p:extLst>
      <p:ext uri="{BB962C8B-B14F-4D97-AF65-F5344CB8AC3E}">
        <p14:creationId xmlns:p14="http://schemas.microsoft.com/office/powerpoint/2010/main" val="2665488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F075-11F2-4FCB-88B7-B74972083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48FE2E-04DA-43E2-8AA7-1960E3E7C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62F336-3C87-4261-A553-F741AF13D009}"/>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5" name="Footer Placeholder 4">
            <a:extLst>
              <a:ext uri="{FF2B5EF4-FFF2-40B4-BE49-F238E27FC236}">
                <a16:creationId xmlns:a16="http://schemas.microsoft.com/office/drawing/2014/main" id="{7E4BF9A5-88D3-4F82-8E95-20FC0440C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A3B43-C3F6-47A8-8596-E7A696E9C633}"/>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365638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2F2B-9BD6-4E73-B1BF-0645FF17E8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8E1233-F12D-4685-8773-9AEB685BFF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C09A2-9362-47B0-9E11-94F49E62EEDB}"/>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5" name="Footer Placeholder 4">
            <a:extLst>
              <a:ext uri="{FF2B5EF4-FFF2-40B4-BE49-F238E27FC236}">
                <a16:creationId xmlns:a16="http://schemas.microsoft.com/office/drawing/2014/main" id="{682FEB7C-93E5-4DF1-9AC9-E7A404210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0D7723-6907-49C6-84B2-20E897DF07C3}"/>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813248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2D3330-4721-4E5A-9F33-D6C6C4C05B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2733F2-623B-42F7-A13E-78FA5800D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E7E8B-AEC5-44E3-96C7-CC6C0EA4D2FA}"/>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5" name="Footer Placeholder 4">
            <a:extLst>
              <a:ext uri="{FF2B5EF4-FFF2-40B4-BE49-F238E27FC236}">
                <a16:creationId xmlns:a16="http://schemas.microsoft.com/office/drawing/2014/main" id="{73EC343E-D34C-4864-AAF3-F12BDEB22C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AB27B-75A5-4AA1-9667-A1DD90FB9709}"/>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402972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F8EE-B847-4CE4-9594-F72D23EB4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46400C-B328-4B1B-ACC4-7C2147D39D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A7EF9-D205-4853-BCC9-3164C8A3AE16}"/>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5" name="Footer Placeholder 4">
            <a:extLst>
              <a:ext uri="{FF2B5EF4-FFF2-40B4-BE49-F238E27FC236}">
                <a16:creationId xmlns:a16="http://schemas.microsoft.com/office/drawing/2014/main" id="{CBC419EF-2129-4FE1-820C-D9FA4BD34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268B6D-BDA8-45C2-A74A-14D6BBB98570}"/>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1365720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57A2-4F62-4529-B258-AD8B332031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9DE0F1-863F-4BF3-9173-594F2DF8B1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B5AE8-4A4B-4ABD-BADA-EB30088A77B9}"/>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5" name="Footer Placeholder 4">
            <a:extLst>
              <a:ext uri="{FF2B5EF4-FFF2-40B4-BE49-F238E27FC236}">
                <a16:creationId xmlns:a16="http://schemas.microsoft.com/office/drawing/2014/main" id="{9C8F3AC0-2F3F-4AE2-92BD-216E4C3BD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676AC-F190-45D4-BCEC-362E54B5CF95}"/>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616918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A7B5-2D9A-408A-89F6-23FAB34E89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EE2925-F6DC-4B3A-B190-C3979A285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987EE1-0D01-49D4-BAD5-5B7E99EAA4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B24747-2FAF-4644-A374-C8E4040A1720}"/>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6" name="Footer Placeholder 5">
            <a:extLst>
              <a:ext uri="{FF2B5EF4-FFF2-40B4-BE49-F238E27FC236}">
                <a16:creationId xmlns:a16="http://schemas.microsoft.com/office/drawing/2014/main" id="{4BFD45ED-8361-4960-A3D4-9A3AC19173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8025BC-2908-492B-A60F-C87CE4D3ECAF}"/>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1011554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18DC-F2FE-4E35-ACB7-22177D26F5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92F7FC-042A-4E6B-9E02-2B7E57907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00E3A-F801-4874-8807-93E9584ADD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B64157-8D54-4492-9865-17E0412A6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52CA97-7DA2-4AC0-8044-DDE92357D1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310175-D47F-4369-BFC2-A2F12726EF83}"/>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8" name="Footer Placeholder 7">
            <a:extLst>
              <a:ext uri="{FF2B5EF4-FFF2-40B4-BE49-F238E27FC236}">
                <a16:creationId xmlns:a16="http://schemas.microsoft.com/office/drawing/2014/main" id="{CA619B14-BE66-48D2-B4D7-621F978E7F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8307CA-465F-4BED-B2BA-7D59EF9CEBED}"/>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2666888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624B-76B4-4BA8-9460-FDEF7640C2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1CB3A2-B6B4-423D-B3EA-E6AC953AF62F}"/>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4" name="Footer Placeholder 3">
            <a:extLst>
              <a:ext uri="{FF2B5EF4-FFF2-40B4-BE49-F238E27FC236}">
                <a16:creationId xmlns:a16="http://schemas.microsoft.com/office/drawing/2014/main" id="{6B490D5E-E5E4-46C7-BAB4-F7AFB1D542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6568B7-D92A-4CF9-9E4C-A071018F6F4C}"/>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2788777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01A5DE-7FE7-4C81-9900-0D251C6B5A5D}"/>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3" name="Footer Placeholder 2">
            <a:extLst>
              <a:ext uri="{FF2B5EF4-FFF2-40B4-BE49-F238E27FC236}">
                <a16:creationId xmlns:a16="http://schemas.microsoft.com/office/drawing/2014/main" id="{D7481A0D-C356-4C46-B386-087A0095CD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765486-6449-4434-AA49-C566FD808717}"/>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941155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F115-045E-4A5C-87E7-A41AA7B1B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712898-A0D2-4A48-A7BC-87AC0A61A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7E3648-C21A-4B1D-9088-328DBB64E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2AC8C-6A12-44E1-B56A-CEAFBDEF3580}"/>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6" name="Footer Placeholder 5">
            <a:extLst>
              <a:ext uri="{FF2B5EF4-FFF2-40B4-BE49-F238E27FC236}">
                <a16:creationId xmlns:a16="http://schemas.microsoft.com/office/drawing/2014/main" id="{BC4DBA9B-0E99-40DC-B5F0-AF84961ABE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1FA421-9DAD-4320-824F-BE082B97A3CE}"/>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178729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705A-C322-4F5B-987D-B3848312E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181A89-54CC-49F2-831B-4A44297C8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BF041F-4D11-40C1-AAE1-8AC34FD22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20901-62D7-4324-BE93-91C6B4D3E326}"/>
              </a:ext>
            </a:extLst>
          </p:cNvPr>
          <p:cNvSpPr>
            <a:spLocks noGrp="1"/>
          </p:cNvSpPr>
          <p:nvPr>
            <p:ph type="dt" sz="half" idx="10"/>
          </p:nvPr>
        </p:nvSpPr>
        <p:spPr/>
        <p:txBody>
          <a:bodyPr/>
          <a:lstStyle/>
          <a:p>
            <a:fld id="{AFB10E48-3A67-4815-9A74-4838B478DB94}" type="datetimeFigureOut">
              <a:rPr lang="en-IN" smtClean="0"/>
              <a:t>23-08-2021</a:t>
            </a:fld>
            <a:endParaRPr lang="en-IN"/>
          </a:p>
        </p:txBody>
      </p:sp>
      <p:sp>
        <p:nvSpPr>
          <p:cNvPr id="6" name="Footer Placeholder 5">
            <a:extLst>
              <a:ext uri="{FF2B5EF4-FFF2-40B4-BE49-F238E27FC236}">
                <a16:creationId xmlns:a16="http://schemas.microsoft.com/office/drawing/2014/main" id="{39703E49-1399-4E6B-9235-F0BE5C9395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2AC36-FDCF-412A-BB24-745A53B2DDBC}"/>
              </a:ext>
            </a:extLst>
          </p:cNvPr>
          <p:cNvSpPr>
            <a:spLocks noGrp="1"/>
          </p:cNvSpPr>
          <p:nvPr>
            <p:ph type="sldNum" sz="quarter" idx="12"/>
          </p:nvPr>
        </p:nvSpPr>
        <p:spPr/>
        <p:txBody>
          <a:bodyPr/>
          <a:lstStyle/>
          <a:p>
            <a:fld id="{82DD0008-CC4D-4D70-857C-31A30075545B}" type="slidenum">
              <a:rPr lang="en-IN" smtClean="0"/>
              <a:t>‹#›</a:t>
            </a:fld>
            <a:endParaRPr lang="en-IN"/>
          </a:p>
        </p:txBody>
      </p:sp>
    </p:spTree>
    <p:extLst>
      <p:ext uri="{BB962C8B-B14F-4D97-AF65-F5344CB8AC3E}">
        <p14:creationId xmlns:p14="http://schemas.microsoft.com/office/powerpoint/2010/main" val="3313449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D401C-CEA7-438F-86A4-3F3BCE5E1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798940-858B-43B1-8A8D-5B97187D0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AF561-D9BD-4D2B-825E-8AAFFC457B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10E48-3A67-4815-9A74-4838B478DB94}" type="datetimeFigureOut">
              <a:rPr lang="en-IN" smtClean="0"/>
              <a:t>23-08-2021</a:t>
            </a:fld>
            <a:endParaRPr lang="en-IN"/>
          </a:p>
        </p:txBody>
      </p:sp>
      <p:sp>
        <p:nvSpPr>
          <p:cNvPr id="5" name="Footer Placeholder 4">
            <a:extLst>
              <a:ext uri="{FF2B5EF4-FFF2-40B4-BE49-F238E27FC236}">
                <a16:creationId xmlns:a16="http://schemas.microsoft.com/office/drawing/2014/main" id="{BA1EC113-ED06-4377-BC0B-1F8F3F5E4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B0DD3B-C4A0-4DD5-9444-D65FD33FB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D0008-CC4D-4D70-857C-31A30075545B}" type="slidenum">
              <a:rPr lang="en-IN" smtClean="0"/>
              <a:t>‹#›</a:t>
            </a:fld>
            <a:endParaRPr lang="en-IN"/>
          </a:p>
        </p:txBody>
      </p:sp>
    </p:spTree>
    <p:extLst>
      <p:ext uri="{BB962C8B-B14F-4D97-AF65-F5344CB8AC3E}">
        <p14:creationId xmlns:p14="http://schemas.microsoft.com/office/powerpoint/2010/main" val="2894104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6C2C-1B9C-40E5-99FA-3B680F78C61D}"/>
              </a:ext>
            </a:extLst>
          </p:cNvPr>
          <p:cNvSpPr>
            <a:spLocks noGrp="1"/>
          </p:cNvSpPr>
          <p:nvPr>
            <p:ph type="ctrTitle"/>
          </p:nvPr>
        </p:nvSpPr>
        <p:spPr/>
        <p:txBody>
          <a:bodyPr/>
          <a:lstStyle/>
          <a:p>
            <a:r>
              <a:rPr lang="en-US" dirty="0">
                <a:latin typeface="Arial Rounded MT Bold" panose="020F0704030504030204" pitchFamily="34" charset="0"/>
              </a:rPr>
              <a:t>Stale Cache</a:t>
            </a:r>
            <a:endParaRPr lang="en-IN" dirty="0">
              <a:latin typeface="Arial Rounded MT Bold" panose="020F0704030504030204" pitchFamily="34" charset="0"/>
            </a:endParaRPr>
          </a:p>
        </p:txBody>
      </p:sp>
      <p:sp>
        <p:nvSpPr>
          <p:cNvPr id="3" name="Subtitle 2">
            <a:extLst>
              <a:ext uri="{FF2B5EF4-FFF2-40B4-BE49-F238E27FC236}">
                <a16:creationId xmlns:a16="http://schemas.microsoft.com/office/drawing/2014/main" id="{47225A4D-B4D8-48AD-8023-6D7CBA821CE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6660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D152D6A-C563-4D3F-AD42-1BF16ACB275E}"/>
              </a:ext>
            </a:extLst>
          </p:cNvPr>
          <p:cNvSpPr/>
          <p:nvPr/>
        </p:nvSpPr>
        <p:spPr>
          <a:xfrm>
            <a:off x="8192814" y="1934972"/>
            <a:ext cx="1345324" cy="1305910"/>
          </a:xfrm>
          <a:prstGeom prst="ellipse">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Server</a:t>
            </a:r>
          </a:p>
        </p:txBody>
      </p:sp>
      <p:sp>
        <p:nvSpPr>
          <p:cNvPr id="2" name="Title 1">
            <a:extLst>
              <a:ext uri="{FF2B5EF4-FFF2-40B4-BE49-F238E27FC236}">
                <a16:creationId xmlns:a16="http://schemas.microsoft.com/office/drawing/2014/main" id="{D79E34B1-C1FF-42C5-9063-92442D14E434}"/>
              </a:ext>
            </a:extLst>
          </p:cNvPr>
          <p:cNvSpPr>
            <a:spLocks noGrp="1"/>
          </p:cNvSpPr>
          <p:nvPr>
            <p:ph type="title"/>
          </p:nvPr>
        </p:nvSpPr>
        <p:spPr/>
        <p:txBody>
          <a:bodyPr/>
          <a:lstStyle/>
          <a:p>
            <a:r>
              <a:rPr lang="en-US" dirty="0">
                <a:latin typeface="Arial Rounded MT Bold" panose="020F0704030504030204" pitchFamily="34" charset="0"/>
              </a:rPr>
              <a:t>Stale</a:t>
            </a:r>
            <a:r>
              <a:rPr lang="en-US" dirty="0"/>
              <a:t> </a:t>
            </a:r>
            <a:r>
              <a:rPr lang="en-US" dirty="0">
                <a:latin typeface="Arial Rounded MT Bold" panose="020F0704030504030204" pitchFamily="34" charset="0"/>
              </a:rPr>
              <a:t>Cache</a:t>
            </a:r>
            <a:endParaRPr lang="en-IN" dirty="0">
              <a:latin typeface="Arial Rounded MT Bold" panose="020F0704030504030204" pitchFamily="34" charset="0"/>
            </a:endParaRPr>
          </a:p>
        </p:txBody>
      </p:sp>
      <p:sp>
        <p:nvSpPr>
          <p:cNvPr id="9" name="Oval 8">
            <a:extLst>
              <a:ext uri="{FF2B5EF4-FFF2-40B4-BE49-F238E27FC236}">
                <a16:creationId xmlns:a16="http://schemas.microsoft.com/office/drawing/2014/main" id="{7076E72D-C6DD-43D0-B188-BD8413DBFF82}"/>
              </a:ext>
            </a:extLst>
          </p:cNvPr>
          <p:cNvSpPr/>
          <p:nvPr/>
        </p:nvSpPr>
        <p:spPr>
          <a:xfrm>
            <a:off x="8177049" y="3453264"/>
            <a:ext cx="1345324" cy="1305910"/>
          </a:xfrm>
          <a:prstGeom prst="ellipse">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Server</a:t>
            </a:r>
          </a:p>
        </p:txBody>
      </p:sp>
      <p:sp>
        <p:nvSpPr>
          <p:cNvPr id="10" name="Oval 9">
            <a:extLst>
              <a:ext uri="{FF2B5EF4-FFF2-40B4-BE49-F238E27FC236}">
                <a16:creationId xmlns:a16="http://schemas.microsoft.com/office/drawing/2014/main" id="{F7FF369E-61F3-4363-90E2-6A2CF83DDE1D}"/>
              </a:ext>
            </a:extLst>
          </p:cNvPr>
          <p:cNvSpPr/>
          <p:nvPr/>
        </p:nvSpPr>
        <p:spPr>
          <a:xfrm>
            <a:off x="8192814" y="4971557"/>
            <a:ext cx="1345324" cy="1305910"/>
          </a:xfrm>
          <a:prstGeom prst="ellipse">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Server</a:t>
            </a:r>
          </a:p>
        </p:txBody>
      </p:sp>
      <p:sp>
        <p:nvSpPr>
          <p:cNvPr id="12" name="Arc 11">
            <a:extLst>
              <a:ext uri="{FF2B5EF4-FFF2-40B4-BE49-F238E27FC236}">
                <a16:creationId xmlns:a16="http://schemas.microsoft.com/office/drawing/2014/main" id="{EF7E8133-CE1F-4F70-842A-2AD422C86A7E}"/>
              </a:ext>
            </a:extLst>
          </p:cNvPr>
          <p:cNvSpPr/>
          <p:nvPr/>
        </p:nvSpPr>
        <p:spPr>
          <a:xfrm rot="11064861">
            <a:off x="9002129" y="1523021"/>
            <a:ext cx="1108541" cy="1042429"/>
          </a:xfrm>
          <a:prstGeom prst="arc">
            <a:avLst>
              <a:gd name="adj1" fmla="val 16200000"/>
              <a:gd name="adj2" fmla="val 361690"/>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3" name="Arc 12">
            <a:extLst>
              <a:ext uri="{FF2B5EF4-FFF2-40B4-BE49-F238E27FC236}">
                <a16:creationId xmlns:a16="http://schemas.microsoft.com/office/drawing/2014/main" id="{D5ED599B-1C36-455F-A571-7A708B5EB406}"/>
              </a:ext>
            </a:extLst>
          </p:cNvPr>
          <p:cNvSpPr/>
          <p:nvPr/>
        </p:nvSpPr>
        <p:spPr>
          <a:xfrm rot="11064861">
            <a:off x="8968102" y="4556734"/>
            <a:ext cx="1108541" cy="1042429"/>
          </a:xfrm>
          <a:prstGeom prst="arc">
            <a:avLst>
              <a:gd name="adj1" fmla="val 16200000"/>
              <a:gd name="adj2" fmla="val 361690"/>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4" name="Arc 13">
            <a:extLst>
              <a:ext uri="{FF2B5EF4-FFF2-40B4-BE49-F238E27FC236}">
                <a16:creationId xmlns:a16="http://schemas.microsoft.com/office/drawing/2014/main" id="{B6D0D24B-BDCD-4DA8-8873-DCAC1E44A6EB}"/>
              </a:ext>
            </a:extLst>
          </p:cNvPr>
          <p:cNvSpPr/>
          <p:nvPr/>
        </p:nvSpPr>
        <p:spPr>
          <a:xfrm rot="11064861">
            <a:off x="8983868" y="3103088"/>
            <a:ext cx="1108541" cy="1042429"/>
          </a:xfrm>
          <a:prstGeom prst="arc">
            <a:avLst>
              <a:gd name="adj1" fmla="val 16200000"/>
              <a:gd name="adj2" fmla="val 361690"/>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pic>
        <p:nvPicPr>
          <p:cNvPr id="16" name="Graphic 15" descr="User">
            <a:extLst>
              <a:ext uri="{FF2B5EF4-FFF2-40B4-BE49-F238E27FC236}">
                <a16:creationId xmlns:a16="http://schemas.microsoft.com/office/drawing/2014/main" id="{69103BD6-D97E-4DAB-B8E2-4E317F8329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0751" y="1915265"/>
            <a:ext cx="1345323" cy="1345323"/>
          </a:xfrm>
          <a:prstGeom prst="rect">
            <a:avLst/>
          </a:prstGeom>
        </p:spPr>
      </p:pic>
      <p:pic>
        <p:nvPicPr>
          <p:cNvPr id="17" name="Graphic 16" descr="User">
            <a:extLst>
              <a:ext uri="{FF2B5EF4-FFF2-40B4-BE49-F238E27FC236}">
                <a16:creationId xmlns:a16="http://schemas.microsoft.com/office/drawing/2014/main" id="{76BEE287-D868-4B6E-91B1-D608A79BD1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0753" y="3439527"/>
            <a:ext cx="1345323" cy="1345323"/>
          </a:xfrm>
          <a:prstGeom prst="rect">
            <a:avLst/>
          </a:prstGeom>
        </p:spPr>
      </p:pic>
      <p:pic>
        <p:nvPicPr>
          <p:cNvPr id="18" name="Graphic 17" descr="User">
            <a:extLst>
              <a:ext uri="{FF2B5EF4-FFF2-40B4-BE49-F238E27FC236}">
                <a16:creationId xmlns:a16="http://schemas.microsoft.com/office/drawing/2014/main" id="{D1659B32-9F4B-4796-AA63-F952B1A9FD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0752" y="4951850"/>
            <a:ext cx="1345323" cy="1345323"/>
          </a:xfrm>
          <a:prstGeom prst="rect">
            <a:avLst/>
          </a:prstGeom>
        </p:spPr>
      </p:pic>
      <p:cxnSp>
        <p:nvCxnSpPr>
          <p:cNvPr id="20" name="Straight Arrow Connector 19">
            <a:extLst>
              <a:ext uri="{FF2B5EF4-FFF2-40B4-BE49-F238E27FC236}">
                <a16:creationId xmlns:a16="http://schemas.microsoft.com/office/drawing/2014/main" id="{D16E0BD3-DE5A-4724-BD1A-135EBEE9611F}"/>
              </a:ext>
            </a:extLst>
          </p:cNvPr>
          <p:cNvCxnSpPr>
            <a:stCxn id="16" idx="3"/>
            <a:endCxn id="4" idx="2"/>
          </p:cNvCxnSpPr>
          <p:nvPr/>
        </p:nvCxnSpPr>
        <p:spPr>
          <a:xfrm>
            <a:off x="3796074" y="2587927"/>
            <a:ext cx="43967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84A71DB-D323-4A1C-A1C0-9C439B790ECE}"/>
              </a:ext>
            </a:extLst>
          </p:cNvPr>
          <p:cNvCxnSpPr/>
          <p:nvPr/>
        </p:nvCxnSpPr>
        <p:spPr>
          <a:xfrm>
            <a:off x="3780309" y="5640279"/>
            <a:ext cx="43967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4E7526-9587-441E-93BA-D06C6743B9D2}"/>
              </a:ext>
            </a:extLst>
          </p:cNvPr>
          <p:cNvCxnSpPr/>
          <p:nvPr/>
        </p:nvCxnSpPr>
        <p:spPr>
          <a:xfrm>
            <a:off x="3780309" y="4172619"/>
            <a:ext cx="43967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7639672-7A99-4790-AE5C-DE4A3180E53F}"/>
              </a:ext>
            </a:extLst>
          </p:cNvPr>
          <p:cNvSpPr txBox="1"/>
          <p:nvPr/>
        </p:nvSpPr>
        <p:spPr>
          <a:xfrm>
            <a:off x="5118265" y="2268187"/>
            <a:ext cx="2135200" cy="369332"/>
          </a:xfrm>
          <a:prstGeom prst="rect">
            <a:avLst/>
          </a:prstGeom>
          <a:noFill/>
        </p:spPr>
        <p:txBody>
          <a:bodyPr wrap="none" rtlCol="0">
            <a:spAutoFit/>
          </a:bodyPr>
          <a:lstStyle/>
          <a:p>
            <a:r>
              <a:rPr lang="en-IN" dirty="0"/>
              <a:t>Write/Edit Comment</a:t>
            </a:r>
          </a:p>
        </p:txBody>
      </p:sp>
      <p:sp>
        <p:nvSpPr>
          <p:cNvPr id="24" name="TextBox 23">
            <a:extLst>
              <a:ext uri="{FF2B5EF4-FFF2-40B4-BE49-F238E27FC236}">
                <a16:creationId xmlns:a16="http://schemas.microsoft.com/office/drawing/2014/main" id="{5B56A779-6F91-4403-8E66-72EE9D288478}"/>
              </a:ext>
            </a:extLst>
          </p:cNvPr>
          <p:cNvSpPr txBox="1"/>
          <p:nvPr/>
        </p:nvSpPr>
        <p:spPr>
          <a:xfrm>
            <a:off x="5227846" y="3851150"/>
            <a:ext cx="1916037" cy="369332"/>
          </a:xfrm>
          <a:prstGeom prst="rect">
            <a:avLst/>
          </a:prstGeom>
          <a:noFill/>
        </p:spPr>
        <p:txBody>
          <a:bodyPr wrap="none" rtlCol="0">
            <a:spAutoFit/>
          </a:bodyPr>
          <a:lstStyle/>
          <a:p>
            <a:r>
              <a:rPr lang="en-IN" dirty="0"/>
              <a:t>Read Stale Version</a:t>
            </a:r>
          </a:p>
        </p:txBody>
      </p:sp>
      <p:sp>
        <p:nvSpPr>
          <p:cNvPr id="25" name="TextBox 24">
            <a:extLst>
              <a:ext uri="{FF2B5EF4-FFF2-40B4-BE49-F238E27FC236}">
                <a16:creationId xmlns:a16="http://schemas.microsoft.com/office/drawing/2014/main" id="{4698C735-0D13-450F-BFFE-7469251FC438}"/>
              </a:ext>
            </a:extLst>
          </p:cNvPr>
          <p:cNvSpPr txBox="1"/>
          <p:nvPr/>
        </p:nvSpPr>
        <p:spPr>
          <a:xfrm>
            <a:off x="5227845" y="5338388"/>
            <a:ext cx="1916037" cy="369332"/>
          </a:xfrm>
          <a:prstGeom prst="rect">
            <a:avLst/>
          </a:prstGeom>
          <a:noFill/>
        </p:spPr>
        <p:txBody>
          <a:bodyPr wrap="none" rtlCol="0">
            <a:spAutoFit/>
          </a:bodyPr>
          <a:lstStyle/>
          <a:p>
            <a:r>
              <a:rPr lang="en-IN" dirty="0"/>
              <a:t>Read Stale Version</a:t>
            </a:r>
          </a:p>
        </p:txBody>
      </p:sp>
    </p:spTree>
    <p:extLst>
      <p:ext uri="{BB962C8B-B14F-4D97-AF65-F5344CB8AC3E}">
        <p14:creationId xmlns:p14="http://schemas.microsoft.com/office/powerpoint/2010/main" val="571762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2841-A193-4047-9130-44864C2781FE}"/>
              </a:ext>
            </a:extLst>
          </p:cNvPr>
          <p:cNvSpPr>
            <a:spLocks noGrp="1"/>
          </p:cNvSpPr>
          <p:nvPr>
            <p:ph type="title"/>
          </p:nvPr>
        </p:nvSpPr>
        <p:spPr/>
        <p:txBody>
          <a:bodyPr/>
          <a:lstStyle/>
          <a:p>
            <a:r>
              <a:rPr lang="en-US" dirty="0">
                <a:latin typeface="Arial Rounded MT Bold" panose="020F0704030504030204" pitchFamily="34" charset="0"/>
              </a:rPr>
              <a:t>Stale Cache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EE508A-99D8-46B6-A03A-8E9C492FD2A6}"/>
              </a:ext>
            </a:extLst>
          </p:cNvPr>
          <p:cNvSpPr>
            <a:spLocks noGrp="1"/>
          </p:cNvSpPr>
          <p:nvPr>
            <p:ph idx="1"/>
          </p:nvPr>
        </p:nvSpPr>
        <p:spPr/>
        <p:txBody>
          <a:bodyPr/>
          <a:lstStyle/>
          <a:p>
            <a:r>
              <a:rPr lang="en-IN" dirty="0"/>
              <a:t>Caches can become stale if they haven't been updated properly.</a:t>
            </a:r>
          </a:p>
          <a:p>
            <a:endParaRPr lang="en-IN" dirty="0"/>
          </a:p>
          <a:p>
            <a:r>
              <a:rPr lang="en-IN" dirty="0"/>
              <a:t>A solution would be to move our cache out of the servers and to put a single cache maybe. And this could be Redis</a:t>
            </a:r>
          </a:p>
          <a:p>
            <a:endParaRPr lang="en-IN" dirty="0"/>
          </a:p>
          <a:p>
            <a:r>
              <a:rPr lang="en-IN" dirty="0"/>
              <a:t>And all of the servers would hit the cache and we'd have this single source of truth for the caching mechanism.</a:t>
            </a:r>
          </a:p>
        </p:txBody>
      </p:sp>
    </p:spTree>
    <p:extLst>
      <p:ext uri="{BB962C8B-B14F-4D97-AF65-F5344CB8AC3E}">
        <p14:creationId xmlns:p14="http://schemas.microsoft.com/office/powerpoint/2010/main" val="1246008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D403722-88C5-4E2A-884F-E693E2DF6E13}"/>
              </a:ext>
            </a:extLst>
          </p:cNvPr>
          <p:cNvSpPr/>
          <p:nvPr/>
        </p:nvSpPr>
        <p:spPr>
          <a:xfrm>
            <a:off x="6923825" y="3394736"/>
            <a:ext cx="1345324" cy="1305910"/>
          </a:xfrm>
          <a:prstGeom prst="ellipse">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Server</a:t>
            </a:r>
          </a:p>
        </p:txBody>
      </p:sp>
      <p:sp>
        <p:nvSpPr>
          <p:cNvPr id="6" name="Oval 5">
            <a:extLst>
              <a:ext uri="{FF2B5EF4-FFF2-40B4-BE49-F238E27FC236}">
                <a16:creationId xmlns:a16="http://schemas.microsoft.com/office/drawing/2014/main" id="{D97A0309-4DAE-4F49-BDDB-2EDFA636DCFE}"/>
              </a:ext>
            </a:extLst>
          </p:cNvPr>
          <p:cNvSpPr/>
          <p:nvPr/>
        </p:nvSpPr>
        <p:spPr>
          <a:xfrm>
            <a:off x="6926077" y="4983431"/>
            <a:ext cx="1345324" cy="1305910"/>
          </a:xfrm>
          <a:prstGeom prst="ellipse">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Server</a:t>
            </a:r>
          </a:p>
        </p:txBody>
      </p:sp>
      <p:sp>
        <p:nvSpPr>
          <p:cNvPr id="2" name="Title 1">
            <a:extLst>
              <a:ext uri="{FF2B5EF4-FFF2-40B4-BE49-F238E27FC236}">
                <a16:creationId xmlns:a16="http://schemas.microsoft.com/office/drawing/2014/main" id="{82DE1CC4-E61F-4307-894D-3541C0D7A1EC}"/>
              </a:ext>
            </a:extLst>
          </p:cNvPr>
          <p:cNvSpPr>
            <a:spLocks noGrp="1"/>
          </p:cNvSpPr>
          <p:nvPr>
            <p:ph type="title"/>
          </p:nvPr>
        </p:nvSpPr>
        <p:spPr/>
        <p:txBody>
          <a:bodyPr vert="horz" lIns="91440" tIns="45720" rIns="91440" bIns="45720" rtlCol="0" anchor="ctr">
            <a:normAutofit/>
          </a:bodyPr>
          <a:lstStyle/>
          <a:p>
            <a:r>
              <a:rPr lang="en-US" dirty="0">
                <a:latin typeface="Arial Rounded MT Bold" panose="020F0704030504030204" pitchFamily="34" charset="0"/>
              </a:rPr>
              <a:t>Solution</a:t>
            </a:r>
            <a:endParaRPr lang="en-IN" dirty="0">
              <a:latin typeface="Arial Rounded MT Bold" panose="020F0704030504030204" pitchFamily="34" charset="0"/>
            </a:endParaRPr>
          </a:p>
        </p:txBody>
      </p:sp>
      <p:sp>
        <p:nvSpPr>
          <p:cNvPr id="4" name="Oval 3">
            <a:extLst>
              <a:ext uri="{FF2B5EF4-FFF2-40B4-BE49-F238E27FC236}">
                <a16:creationId xmlns:a16="http://schemas.microsoft.com/office/drawing/2014/main" id="{172D82A3-F63F-4FC8-A051-2160537E015E}"/>
              </a:ext>
            </a:extLst>
          </p:cNvPr>
          <p:cNvSpPr/>
          <p:nvPr/>
        </p:nvSpPr>
        <p:spPr>
          <a:xfrm>
            <a:off x="6910279" y="1924958"/>
            <a:ext cx="1345324" cy="1305910"/>
          </a:xfrm>
          <a:prstGeom prst="ellipse">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Server</a:t>
            </a:r>
          </a:p>
        </p:txBody>
      </p:sp>
      <p:pic>
        <p:nvPicPr>
          <p:cNvPr id="9" name="Graphic 8" descr="User">
            <a:extLst>
              <a:ext uri="{FF2B5EF4-FFF2-40B4-BE49-F238E27FC236}">
                <a16:creationId xmlns:a16="http://schemas.microsoft.com/office/drawing/2014/main" id="{7C154806-2FF9-44DD-B358-70A323A7E5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3862" y="1927140"/>
            <a:ext cx="1345323" cy="1345323"/>
          </a:xfrm>
          <a:prstGeom prst="rect">
            <a:avLst/>
          </a:prstGeom>
        </p:spPr>
      </p:pic>
      <p:pic>
        <p:nvPicPr>
          <p:cNvPr id="10" name="Graphic 9" descr="User">
            <a:extLst>
              <a:ext uri="{FF2B5EF4-FFF2-40B4-BE49-F238E27FC236}">
                <a16:creationId xmlns:a16="http://schemas.microsoft.com/office/drawing/2014/main" id="{735501C8-C873-46AA-B767-426914FBF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3864" y="3451402"/>
            <a:ext cx="1345323" cy="1345323"/>
          </a:xfrm>
          <a:prstGeom prst="rect">
            <a:avLst/>
          </a:prstGeom>
        </p:spPr>
      </p:pic>
      <p:pic>
        <p:nvPicPr>
          <p:cNvPr id="11" name="Graphic 10" descr="User">
            <a:extLst>
              <a:ext uri="{FF2B5EF4-FFF2-40B4-BE49-F238E27FC236}">
                <a16:creationId xmlns:a16="http://schemas.microsoft.com/office/drawing/2014/main" id="{18E53D14-8389-475A-BA9E-ED720C1E9C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3863" y="4963725"/>
            <a:ext cx="1345323" cy="1345323"/>
          </a:xfrm>
          <a:prstGeom prst="rect">
            <a:avLst/>
          </a:prstGeom>
        </p:spPr>
      </p:pic>
      <p:cxnSp>
        <p:nvCxnSpPr>
          <p:cNvPr id="12" name="Straight Arrow Connector 11">
            <a:extLst>
              <a:ext uri="{FF2B5EF4-FFF2-40B4-BE49-F238E27FC236}">
                <a16:creationId xmlns:a16="http://schemas.microsoft.com/office/drawing/2014/main" id="{FFCBF8B7-0171-41F9-B086-6497E7C712CB}"/>
              </a:ext>
            </a:extLst>
          </p:cNvPr>
          <p:cNvCxnSpPr>
            <a:cxnSpLocks/>
            <a:stCxn id="9" idx="3"/>
          </p:cNvCxnSpPr>
          <p:nvPr/>
        </p:nvCxnSpPr>
        <p:spPr>
          <a:xfrm>
            <a:off x="3309185" y="2599802"/>
            <a:ext cx="345739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E4C0409-D0F2-47C2-ABC8-EBA0942F4BF7}"/>
              </a:ext>
            </a:extLst>
          </p:cNvPr>
          <p:cNvCxnSpPr>
            <a:cxnSpLocks/>
          </p:cNvCxnSpPr>
          <p:nvPr/>
        </p:nvCxnSpPr>
        <p:spPr>
          <a:xfrm>
            <a:off x="3293420" y="5652154"/>
            <a:ext cx="347315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73D3C0-4991-4AD9-BE6C-877920020FE5}"/>
              </a:ext>
            </a:extLst>
          </p:cNvPr>
          <p:cNvCxnSpPr>
            <a:cxnSpLocks/>
          </p:cNvCxnSpPr>
          <p:nvPr/>
        </p:nvCxnSpPr>
        <p:spPr>
          <a:xfrm>
            <a:off x="3293420" y="4184494"/>
            <a:ext cx="347315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7AE05D0-6E5D-47E9-8F48-F3D9822176B5}"/>
              </a:ext>
            </a:extLst>
          </p:cNvPr>
          <p:cNvSpPr txBox="1"/>
          <p:nvPr/>
        </p:nvSpPr>
        <p:spPr>
          <a:xfrm>
            <a:off x="4131671" y="2283535"/>
            <a:ext cx="2135200" cy="369332"/>
          </a:xfrm>
          <a:prstGeom prst="rect">
            <a:avLst/>
          </a:prstGeom>
          <a:noFill/>
        </p:spPr>
        <p:txBody>
          <a:bodyPr wrap="none" rtlCol="0">
            <a:spAutoFit/>
          </a:bodyPr>
          <a:lstStyle/>
          <a:p>
            <a:r>
              <a:rPr lang="en-IN" dirty="0"/>
              <a:t>Write/Edit Comment</a:t>
            </a:r>
          </a:p>
        </p:txBody>
      </p:sp>
      <p:sp>
        <p:nvSpPr>
          <p:cNvPr id="16" name="TextBox 15">
            <a:extLst>
              <a:ext uri="{FF2B5EF4-FFF2-40B4-BE49-F238E27FC236}">
                <a16:creationId xmlns:a16="http://schemas.microsoft.com/office/drawing/2014/main" id="{696F7B79-6580-414C-99EF-FCDBD295C1E8}"/>
              </a:ext>
            </a:extLst>
          </p:cNvPr>
          <p:cNvSpPr txBox="1"/>
          <p:nvPr/>
        </p:nvSpPr>
        <p:spPr>
          <a:xfrm>
            <a:off x="4136187" y="3839275"/>
            <a:ext cx="2552237" cy="369332"/>
          </a:xfrm>
          <a:prstGeom prst="rect">
            <a:avLst/>
          </a:prstGeom>
          <a:noFill/>
        </p:spPr>
        <p:txBody>
          <a:bodyPr wrap="none" rtlCol="0">
            <a:spAutoFit/>
          </a:bodyPr>
          <a:lstStyle/>
          <a:p>
            <a:r>
              <a:rPr lang="en-IN" dirty="0"/>
              <a:t>Reading Updated Version</a:t>
            </a:r>
          </a:p>
        </p:txBody>
      </p:sp>
      <p:sp>
        <p:nvSpPr>
          <p:cNvPr id="17" name="TextBox 16">
            <a:extLst>
              <a:ext uri="{FF2B5EF4-FFF2-40B4-BE49-F238E27FC236}">
                <a16:creationId xmlns:a16="http://schemas.microsoft.com/office/drawing/2014/main" id="{AA40EB4E-7FFE-4CA7-A6A1-55872BF7CEEB}"/>
              </a:ext>
            </a:extLst>
          </p:cNvPr>
          <p:cNvSpPr txBox="1"/>
          <p:nvPr/>
        </p:nvSpPr>
        <p:spPr>
          <a:xfrm>
            <a:off x="4131671" y="5350262"/>
            <a:ext cx="2552237" cy="369332"/>
          </a:xfrm>
          <a:prstGeom prst="rect">
            <a:avLst/>
          </a:prstGeom>
          <a:noFill/>
        </p:spPr>
        <p:txBody>
          <a:bodyPr wrap="none" rtlCol="0">
            <a:spAutoFit/>
          </a:bodyPr>
          <a:lstStyle/>
          <a:p>
            <a:r>
              <a:rPr lang="en-IN" dirty="0"/>
              <a:t>Reading Updated Version</a:t>
            </a:r>
          </a:p>
        </p:txBody>
      </p:sp>
      <p:sp>
        <p:nvSpPr>
          <p:cNvPr id="21" name="Rectangle 20">
            <a:extLst>
              <a:ext uri="{FF2B5EF4-FFF2-40B4-BE49-F238E27FC236}">
                <a16:creationId xmlns:a16="http://schemas.microsoft.com/office/drawing/2014/main" id="{227A8908-C3DE-49D0-B6D8-CA7B846425AB}"/>
              </a:ext>
            </a:extLst>
          </p:cNvPr>
          <p:cNvSpPr/>
          <p:nvPr/>
        </p:nvSpPr>
        <p:spPr>
          <a:xfrm>
            <a:off x="9452234" y="3591675"/>
            <a:ext cx="1638795" cy="912031"/>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Redis</a:t>
            </a:r>
          </a:p>
        </p:txBody>
      </p:sp>
      <p:cxnSp>
        <p:nvCxnSpPr>
          <p:cNvPr id="23" name="Straight Arrow Connector 22">
            <a:extLst>
              <a:ext uri="{FF2B5EF4-FFF2-40B4-BE49-F238E27FC236}">
                <a16:creationId xmlns:a16="http://schemas.microsoft.com/office/drawing/2014/main" id="{AEDB585F-CDB3-45F2-9363-6C99DE6946BF}"/>
              </a:ext>
            </a:extLst>
          </p:cNvPr>
          <p:cNvCxnSpPr/>
          <p:nvPr/>
        </p:nvCxnSpPr>
        <p:spPr>
          <a:xfrm>
            <a:off x="8426398" y="2577913"/>
            <a:ext cx="1608251" cy="972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C05394-B39B-4DA5-91BA-8A5B133D6AFD}"/>
              </a:ext>
            </a:extLst>
          </p:cNvPr>
          <p:cNvCxnSpPr>
            <a:cxnSpLocks/>
            <a:endCxn id="21" idx="1"/>
          </p:cNvCxnSpPr>
          <p:nvPr/>
        </p:nvCxnSpPr>
        <p:spPr>
          <a:xfrm>
            <a:off x="8269149" y="4017301"/>
            <a:ext cx="1183085" cy="30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9423ED-B79F-40A9-AE04-C011AF057777}"/>
              </a:ext>
            </a:extLst>
          </p:cNvPr>
          <p:cNvCxnSpPr>
            <a:cxnSpLocks/>
            <a:endCxn id="21" idx="2"/>
          </p:cNvCxnSpPr>
          <p:nvPr/>
        </p:nvCxnSpPr>
        <p:spPr>
          <a:xfrm flipV="1">
            <a:off x="8426398" y="4503706"/>
            <a:ext cx="1845234" cy="1102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653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B163-5D8F-43F0-AC56-C6DDDF39E2FB}"/>
              </a:ext>
            </a:extLst>
          </p:cNvPr>
          <p:cNvSpPr>
            <a:spLocks noGrp="1"/>
          </p:cNvSpPr>
          <p:nvPr>
            <p:ph type="title"/>
          </p:nvPr>
        </p:nvSpPr>
        <p:spPr/>
        <p:txBody>
          <a:bodyPr vert="horz" lIns="91440" tIns="45720" rIns="91440" bIns="45720" rtlCol="0" anchor="ctr">
            <a:normAutofit/>
          </a:bodyPr>
          <a:lstStyle/>
          <a:p>
            <a:r>
              <a:rPr lang="en-US" dirty="0">
                <a:latin typeface="Arial Rounded MT Bold" panose="020F0704030504030204" pitchFamily="34" charset="0"/>
              </a:rPr>
              <a:t>Stale Cache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40B313C-40B7-4A09-A06A-6F89B6764BC5}"/>
              </a:ext>
            </a:extLst>
          </p:cNvPr>
          <p:cNvSpPr>
            <a:spLocks noGrp="1"/>
          </p:cNvSpPr>
          <p:nvPr>
            <p:ph idx="1"/>
          </p:nvPr>
        </p:nvSpPr>
        <p:spPr/>
        <p:txBody>
          <a:bodyPr>
            <a:normAutofit/>
          </a:bodyPr>
          <a:lstStyle/>
          <a:p>
            <a:r>
              <a:rPr lang="en-IN" dirty="0"/>
              <a:t>Sometimes for certain parts of our system, or rather certain features , we might actually not care that much about the staleness or non-staleness of the data in our caches.</a:t>
            </a:r>
          </a:p>
          <a:p>
            <a:endParaRPr lang="en-IN" sz="1000" dirty="0"/>
          </a:p>
          <a:p>
            <a:r>
              <a:rPr lang="en-IN" dirty="0"/>
              <a:t> As an example, let's take view count on YouTube videos.</a:t>
            </a:r>
          </a:p>
          <a:p>
            <a:endParaRPr lang="en-IN" sz="1050" dirty="0"/>
          </a:p>
          <a:p>
            <a:r>
              <a:rPr lang="en-IN" dirty="0"/>
              <a:t>If one user sees a slightly stale version of a view count on a video, that's probably not going to be the end of the world. </a:t>
            </a:r>
          </a:p>
        </p:txBody>
      </p:sp>
    </p:spTree>
    <p:extLst>
      <p:ext uri="{BB962C8B-B14F-4D97-AF65-F5344CB8AC3E}">
        <p14:creationId xmlns:p14="http://schemas.microsoft.com/office/powerpoint/2010/main" val="150961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0781-433C-42EA-8DD8-371B8636E99D}"/>
              </a:ext>
            </a:extLst>
          </p:cNvPr>
          <p:cNvSpPr>
            <a:spLocks noGrp="1"/>
          </p:cNvSpPr>
          <p:nvPr>
            <p:ph type="title"/>
          </p:nvPr>
        </p:nvSpPr>
        <p:spPr/>
        <p:txBody>
          <a:bodyPr vert="horz" lIns="91440" tIns="45720" rIns="91440" bIns="45720" rtlCol="0" anchor="ctr">
            <a:normAutofit/>
          </a:bodyPr>
          <a:lstStyle/>
          <a:p>
            <a:r>
              <a:rPr lang="en-US" dirty="0">
                <a:latin typeface="Arial Rounded MT Bold" panose="020F0704030504030204" pitchFamily="34" charset="0"/>
              </a:rPr>
              <a:t>LRU Eviction Policy</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94AA8D0-73B9-4534-8AEA-F182F9E0EF7A}"/>
              </a:ext>
            </a:extLst>
          </p:cNvPr>
          <p:cNvSpPr>
            <a:spLocks noGrp="1"/>
          </p:cNvSpPr>
          <p:nvPr>
            <p:ph idx="1"/>
          </p:nvPr>
        </p:nvSpPr>
        <p:spPr/>
        <p:txBody>
          <a:bodyPr/>
          <a:lstStyle/>
          <a:p>
            <a:r>
              <a:rPr lang="en-IN" dirty="0"/>
              <a:t>The Least Recently Used policy.</a:t>
            </a:r>
          </a:p>
          <a:p>
            <a:pPr marL="0" indent="0">
              <a:buNone/>
            </a:pPr>
            <a:r>
              <a:rPr lang="en-IN" sz="800" dirty="0"/>
              <a:t> </a:t>
            </a:r>
          </a:p>
          <a:p>
            <a:r>
              <a:rPr lang="en-IN" dirty="0"/>
              <a:t>It means get rid of the least recently used pieces of data in a cache and you have some way of tracking what pieces of data are the least recently used. </a:t>
            </a:r>
          </a:p>
          <a:p>
            <a:endParaRPr lang="en-IN" sz="800" dirty="0"/>
          </a:p>
          <a:p>
            <a:r>
              <a:rPr lang="en-IN" dirty="0"/>
              <a:t>Here we make the assumption that the piece of data that was used least recently is likely the one that we no longer care about, or that we least care about.</a:t>
            </a:r>
          </a:p>
        </p:txBody>
      </p:sp>
    </p:spTree>
    <p:extLst>
      <p:ext uri="{BB962C8B-B14F-4D97-AF65-F5344CB8AC3E}">
        <p14:creationId xmlns:p14="http://schemas.microsoft.com/office/powerpoint/2010/main" val="2832003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7A4D-71BD-49A9-938F-2438007E2FEE}"/>
              </a:ext>
            </a:extLst>
          </p:cNvPr>
          <p:cNvSpPr>
            <a:spLocks noGrp="1"/>
          </p:cNvSpPr>
          <p:nvPr>
            <p:ph type="title"/>
          </p:nvPr>
        </p:nvSpPr>
        <p:spPr/>
        <p:txBody>
          <a:bodyPr vert="horz" lIns="91440" tIns="45720" rIns="91440" bIns="45720" rtlCol="0" anchor="ctr">
            <a:normAutofit/>
          </a:bodyPr>
          <a:lstStyle/>
          <a:p>
            <a:r>
              <a:rPr lang="en-US" dirty="0">
                <a:latin typeface="Arial Rounded MT Bold" panose="020F0704030504030204" pitchFamily="34" charset="0"/>
              </a:rPr>
              <a:t>Other Eviction Policies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F60D20A-7AB6-452A-A2DC-B26FF0FBA394}"/>
              </a:ext>
            </a:extLst>
          </p:cNvPr>
          <p:cNvSpPr>
            <a:spLocks noGrp="1"/>
          </p:cNvSpPr>
          <p:nvPr>
            <p:ph idx="1"/>
          </p:nvPr>
        </p:nvSpPr>
        <p:spPr/>
        <p:txBody>
          <a:bodyPr/>
          <a:lstStyle/>
          <a:p>
            <a:r>
              <a:rPr lang="en-IN" dirty="0"/>
              <a:t>You could also get rid of data in your cache in a last in, first out or a first in, first out basis.</a:t>
            </a:r>
          </a:p>
          <a:p>
            <a:endParaRPr lang="en-IN" sz="800" dirty="0"/>
          </a:p>
          <a:p>
            <a:r>
              <a:rPr lang="en-IN" dirty="0"/>
              <a:t>Or even just randomly. </a:t>
            </a:r>
          </a:p>
          <a:p>
            <a:endParaRPr lang="en-IN" sz="800" dirty="0"/>
          </a:p>
          <a:p>
            <a:r>
              <a:rPr lang="en-IN" dirty="0"/>
              <a:t>The point is there's lots of ways to evict data from a cache, and here this is something that's going to depend on the product or the system that you're building or designing</a:t>
            </a:r>
          </a:p>
        </p:txBody>
      </p:sp>
    </p:spTree>
    <p:extLst>
      <p:ext uri="{BB962C8B-B14F-4D97-AF65-F5344CB8AC3E}">
        <p14:creationId xmlns:p14="http://schemas.microsoft.com/office/powerpoint/2010/main" val="2941976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317</Words>
  <Application>Microsoft Office PowerPoint</Application>
  <PresentationFormat>Widescreen</PresentationFormat>
  <Paragraphs>47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Rounded MT Bold</vt:lpstr>
      <vt:lpstr>Calibri</vt:lpstr>
      <vt:lpstr>Calibri Light</vt:lpstr>
      <vt:lpstr>Office Theme</vt:lpstr>
      <vt:lpstr>Stale Cache</vt:lpstr>
      <vt:lpstr>Stale Cache</vt:lpstr>
      <vt:lpstr>Stale Cache</vt:lpstr>
      <vt:lpstr>Solution</vt:lpstr>
      <vt:lpstr>Stale Cache</vt:lpstr>
      <vt:lpstr>LRU Eviction Policy</vt:lpstr>
      <vt:lpstr>Other Eviction Policies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DIWAKAR SINGH</dc:creator>
  <cp:lastModifiedBy>DIWAKAR SINGH</cp:lastModifiedBy>
  <cp:revision>17</cp:revision>
  <dcterms:created xsi:type="dcterms:W3CDTF">2021-07-13T10:35:40Z</dcterms:created>
  <dcterms:modified xsi:type="dcterms:W3CDTF">2021-08-23T02:20:24Z</dcterms:modified>
</cp:coreProperties>
</file>