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7" autoAdjust="0"/>
  </p:normalViewPr>
  <p:slideViewPr>
    <p:cSldViewPr snapToGrid="0">
      <p:cViewPr varScale="1">
        <p:scale>
          <a:sx n="93" d="100"/>
          <a:sy n="93" d="100"/>
        </p:scale>
        <p:origin x="11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A081B-472A-454C-A6E0-FFBF6CEA4C31}" type="datetimeFigureOut">
              <a:rPr lang="en-IN" smtClean="0"/>
              <a:t>23-08-2021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4AFA0-1F23-46BF-8B95-2F3599ACC074}" type="slidenum">
              <a:rPr lang="en-IN" smtClean="0"/>
              <a:t>‹#›</a:t>
            </a:fld>
            <a:endParaRPr lang="en-IN"/>
          </a:p>
        </p:txBody>
      </p:sp>
    </p:spTree>
    <p:extLst>
      <p:ext uri="{BB962C8B-B14F-4D97-AF65-F5344CB8AC3E}">
        <p14:creationId xmlns:p14="http://schemas.microsoft.com/office/powerpoint/2010/main" val="2358694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2</a:t>
            </a:fld>
            <a:endParaRPr lang="en-IN"/>
          </a:p>
        </p:txBody>
      </p:sp>
    </p:spTree>
    <p:extLst>
      <p:ext uri="{BB962C8B-B14F-4D97-AF65-F5344CB8AC3E}">
        <p14:creationId xmlns:p14="http://schemas.microsoft.com/office/powerpoint/2010/main" val="1358490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11</a:t>
            </a:fld>
            <a:endParaRPr lang="en-IN"/>
          </a:p>
        </p:txBody>
      </p:sp>
    </p:spTree>
    <p:extLst>
      <p:ext uri="{BB962C8B-B14F-4D97-AF65-F5344CB8AC3E}">
        <p14:creationId xmlns:p14="http://schemas.microsoft.com/office/powerpoint/2010/main" val="1473774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13</a:t>
            </a:fld>
            <a:endParaRPr lang="en-IN"/>
          </a:p>
        </p:txBody>
      </p:sp>
    </p:spTree>
    <p:extLst>
      <p:ext uri="{BB962C8B-B14F-4D97-AF65-F5344CB8AC3E}">
        <p14:creationId xmlns:p14="http://schemas.microsoft.com/office/powerpoint/2010/main" val="329865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15</a:t>
            </a:fld>
            <a:endParaRPr lang="en-IN"/>
          </a:p>
        </p:txBody>
      </p:sp>
    </p:spTree>
    <p:extLst>
      <p:ext uri="{BB962C8B-B14F-4D97-AF65-F5344CB8AC3E}">
        <p14:creationId xmlns:p14="http://schemas.microsoft.com/office/powerpoint/2010/main" val="14817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3</a:t>
            </a:fld>
            <a:endParaRPr lang="en-IN"/>
          </a:p>
        </p:txBody>
      </p:sp>
    </p:spTree>
    <p:extLst>
      <p:ext uri="{BB962C8B-B14F-4D97-AF65-F5344CB8AC3E}">
        <p14:creationId xmlns:p14="http://schemas.microsoft.com/office/powerpoint/2010/main" val="405542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4</a:t>
            </a:fld>
            <a:endParaRPr lang="en-IN"/>
          </a:p>
        </p:txBody>
      </p:sp>
    </p:spTree>
    <p:extLst>
      <p:ext uri="{BB962C8B-B14F-4D97-AF65-F5344CB8AC3E}">
        <p14:creationId xmlns:p14="http://schemas.microsoft.com/office/powerpoint/2010/main" val="402052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5</a:t>
            </a:fld>
            <a:endParaRPr lang="en-IN"/>
          </a:p>
        </p:txBody>
      </p:sp>
    </p:spTree>
    <p:extLst>
      <p:ext uri="{BB962C8B-B14F-4D97-AF65-F5344CB8AC3E}">
        <p14:creationId xmlns:p14="http://schemas.microsoft.com/office/powerpoint/2010/main" val="1226004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6</a:t>
            </a:fld>
            <a:endParaRPr lang="en-IN"/>
          </a:p>
        </p:txBody>
      </p:sp>
    </p:spTree>
    <p:extLst>
      <p:ext uri="{BB962C8B-B14F-4D97-AF65-F5344CB8AC3E}">
        <p14:creationId xmlns:p14="http://schemas.microsoft.com/office/powerpoint/2010/main" val="191233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7</a:t>
            </a:fld>
            <a:endParaRPr lang="en-IN"/>
          </a:p>
        </p:txBody>
      </p:sp>
    </p:spTree>
    <p:extLst>
      <p:ext uri="{BB962C8B-B14F-4D97-AF65-F5344CB8AC3E}">
        <p14:creationId xmlns:p14="http://schemas.microsoft.com/office/powerpoint/2010/main" val="358105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8</a:t>
            </a:fld>
            <a:endParaRPr lang="en-IN"/>
          </a:p>
        </p:txBody>
      </p:sp>
    </p:spTree>
    <p:extLst>
      <p:ext uri="{BB962C8B-B14F-4D97-AF65-F5344CB8AC3E}">
        <p14:creationId xmlns:p14="http://schemas.microsoft.com/office/powerpoint/2010/main" val="337171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9</a:t>
            </a:fld>
            <a:endParaRPr lang="en-IN"/>
          </a:p>
        </p:txBody>
      </p:sp>
    </p:spTree>
    <p:extLst>
      <p:ext uri="{BB962C8B-B14F-4D97-AF65-F5344CB8AC3E}">
        <p14:creationId xmlns:p14="http://schemas.microsoft.com/office/powerpoint/2010/main" val="571082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4AFA0-1F23-46BF-8B95-2F3599ACC074}" type="slidenum">
              <a:rPr lang="en-IN" smtClean="0"/>
              <a:t>10</a:t>
            </a:fld>
            <a:endParaRPr lang="en-IN"/>
          </a:p>
        </p:txBody>
      </p:sp>
    </p:spTree>
    <p:extLst>
      <p:ext uri="{BB962C8B-B14F-4D97-AF65-F5344CB8AC3E}">
        <p14:creationId xmlns:p14="http://schemas.microsoft.com/office/powerpoint/2010/main" val="206354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C826-E6CF-4770-BC5F-86BA9DCE8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6C6CEA-772E-414A-B83F-7AE545A3C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B1F973-650D-4B05-B695-42D458570110}"/>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5" name="Footer Placeholder 4">
            <a:extLst>
              <a:ext uri="{FF2B5EF4-FFF2-40B4-BE49-F238E27FC236}">
                <a16:creationId xmlns:a16="http://schemas.microsoft.com/office/drawing/2014/main" id="{F808CE01-05B9-4ABD-B0A4-7D7941526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3AA65-622F-4D09-A359-921A3299C791}"/>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2099645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77EF-F739-4477-B0DF-7403C995EE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FF36B9-EFFF-4438-BF5A-C367DA6BD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6E2FE-28DB-4B14-B6CA-FB083943733A}"/>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5" name="Footer Placeholder 4">
            <a:extLst>
              <a:ext uri="{FF2B5EF4-FFF2-40B4-BE49-F238E27FC236}">
                <a16:creationId xmlns:a16="http://schemas.microsoft.com/office/drawing/2014/main" id="{066FE114-677F-4D3F-B4C3-C140C7E0F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95853-AC1C-455F-B1EE-7DBA9FC6DC83}"/>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3035229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C1145-E699-4248-A299-8656C334B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0A3E4-19F3-4DC1-BDC4-DC24285AE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FAF46-7A82-45A6-B92A-3F052AFE9AD5}"/>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5" name="Footer Placeholder 4">
            <a:extLst>
              <a:ext uri="{FF2B5EF4-FFF2-40B4-BE49-F238E27FC236}">
                <a16:creationId xmlns:a16="http://schemas.microsoft.com/office/drawing/2014/main" id="{69BE640E-4F16-4378-B411-5627254F9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A7518-7747-4382-8712-A96016BA420A}"/>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2590712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1C79-6568-4987-9450-AACBE1AF84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7BB77F-99E4-4702-9643-0E1CF7ADA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1B9BB-6D03-4533-B3A9-D9631008D4DF}"/>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5" name="Footer Placeholder 4">
            <a:extLst>
              <a:ext uri="{FF2B5EF4-FFF2-40B4-BE49-F238E27FC236}">
                <a16:creationId xmlns:a16="http://schemas.microsoft.com/office/drawing/2014/main" id="{8F313625-F82D-426D-BBF4-91F276C93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E8F1E-934C-4F2A-BFBB-12E545B54A17}"/>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3769310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BCB7-E8D3-4AEE-8272-28C65EE68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9AA374-9B37-45A4-B9B9-F94F1B7B3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A89D8-FAF4-45CC-B699-E7D814BA3D3D}"/>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5" name="Footer Placeholder 4">
            <a:extLst>
              <a:ext uri="{FF2B5EF4-FFF2-40B4-BE49-F238E27FC236}">
                <a16:creationId xmlns:a16="http://schemas.microsoft.com/office/drawing/2014/main" id="{079A9E59-5CD3-4D00-9AF2-93934D7EAE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4DD6C-F5DE-459D-A91A-F20BDF195B28}"/>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4018472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D4FB-9311-4A5E-924A-461B1F0B0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CBFA3-48C6-4488-BF8E-EA4C4AB5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7C0A5F-3083-4A17-AA5A-EC24903329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4F6A26-FEF9-48B1-B70C-B77435D46CFD}"/>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6" name="Footer Placeholder 5">
            <a:extLst>
              <a:ext uri="{FF2B5EF4-FFF2-40B4-BE49-F238E27FC236}">
                <a16:creationId xmlns:a16="http://schemas.microsoft.com/office/drawing/2014/main" id="{FE9F4564-F9A5-4AB4-91E9-174C29DC50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AA8F20-9813-4BDD-B23E-F6750D8DD384}"/>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291173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4E9D-C035-4334-98B5-B4133E953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9AD7F6-5ADE-47C8-84DE-5A6DBD6D17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34A2D-1FDA-4C87-8669-741B9E0357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130E8A-84DC-4825-8A5B-12AAEB1E6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6CEFA-2EBD-4B06-90DE-5F4CFB7E2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A845B7-883A-4F5E-8C0B-5844C23F6020}"/>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8" name="Footer Placeholder 7">
            <a:extLst>
              <a:ext uri="{FF2B5EF4-FFF2-40B4-BE49-F238E27FC236}">
                <a16:creationId xmlns:a16="http://schemas.microsoft.com/office/drawing/2014/main" id="{E38F8910-E404-493F-900D-B1F366C81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091E1D-E07B-4066-8973-40C48F7C1C26}"/>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410873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F2F-F675-4B97-9B4A-9AC610CEC0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30F9B7-57E4-459E-8E82-C5E198DD07D1}"/>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4" name="Footer Placeholder 3">
            <a:extLst>
              <a:ext uri="{FF2B5EF4-FFF2-40B4-BE49-F238E27FC236}">
                <a16:creationId xmlns:a16="http://schemas.microsoft.com/office/drawing/2014/main" id="{9DA606DB-E743-496A-A305-FC8A7A4EF9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8A1DD7-4B1E-4117-BAE4-C6DA83079D82}"/>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1038940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BE71F-6CC2-414E-B44D-2C9F992085B2}"/>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3" name="Footer Placeholder 2">
            <a:extLst>
              <a:ext uri="{FF2B5EF4-FFF2-40B4-BE49-F238E27FC236}">
                <a16:creationId xmlns:a16="http://schemas.microsoft.com/office/drawing/2014/main" id="{F6585C52-5F3B-46BE-8F4F-4FC167FE9D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2D6CB6-2C4A-4F4E-82B7-4CC6BD7DF7F9}"/>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15526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3A2D-230B-4B71-881D-130043F72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56E3A-2C23-485D-BBED-E23750A03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D28E12-5F6D-403A-A60F-3E1AB8295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AB507-88F2-4EBF-91EC-D98620DB3798}"/>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6" name="Footer Placeholder 5">
            <a:extLst>
              <a:ext uri="{FF2B5EF4-FFF2-40B4-BE49-F238E27FC236}">
                <a16:creationId xmlns:a16="http://schemas.microsoft.com/office/drawing/2014/main" id="{8C8E4871-91A7-4056-AC8D-D15655D51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8B7B3-17FF-43A6-857E-80A2E756534D}"/>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235091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5955-D5A5-4871-B57E-19BE94BBE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1373B4-382D-404E-B4C7-565E0CAEE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9EAB3B-CA6D-400B-AE78-CC81D10DE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CECE3-5E38-42E4-B4AA-CB582FDF122D}"/>
              </a:ext>
            </a:extLst>
          </p:cNvPr>
          <p:cNvSpPr>
            <a:spLocks noGrp="1"/>
          </p:cNvSpPr>
          <p:nvPr>
            <p:ph type="dt" sz="half" idx="10"/>
          </p:nvPr>
        </p:nvSpPr>
        <p:spPr/>
        <p:txBody>
          <a:bodyPr/>
          <a:lstStyle/>
          <a:p>
            <a:fld id="{3A852291-DC63-491C-9130-C8488324C3E5}" type="datetimeFigureOut">
              <a:rPr lang="en-IN" smtClean="0"/>
              <a:t>23-08-2021</a:t>
            </a:fld>
            <a:endParaRPr lang="en-IN"/>
          </a:p>
        </p:txBody>
      </p:sp>
      <p:sp>
        <p:nvSpPr>
          <p:cNvPr id="6" name="Footer Placeholder 5">
            <a:extLst>
              <a:ext uri="{FF2B5EF4-FFF2-40B4-BE49-F238E27FC236}">
                <a16:creationId xmlns:a16="http://schemas.microsoft.com/office/drawing/2014/main" id="{46DDB801-9E1C-40D6-A2D1-98CC7572B2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60CB4-A285-4205-A788-72DDFFC7465E}"/>
              </a:ext>
            </a:extLst>
          </p:cNvPr>
          <p:cNvSpPr>
            <a:spLocks noGrp="1"/>
          </p:cNvSpPr>
          <p:nvPr>
            <p:ph type="sldNum" sz="quarter" idx="12"/>
          </p:nvPr>
        </p:nvSpPr>
        <p:spPr/>
        <p:txBody>
          <a:bodyPr/>
          <a:lstStyle/>
          <a:p>
            <a:fld id="{C1E84660-003E-4586-9F8C-DBA73B72DA10}" type="slidenum">
              <a:rPr lang="en-IN" smtClean="0"/>
              <a:t>‹#›</a:t>
            </a:fld>
            <a:endParaRPr lang="en-IN"/>
          </a:p>
        </p:txBody>
      </p:sp>
    </p:spTree>
    <p:extLst>
      <p:ext uri="{BB962C8B-B14F-4D97-AF65-F5344CB8AC3E}">
        <p14:creationId xmlns:p14="http://schemas.microsoft.com/office/powerpoint/2010/main" val="1454012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3D53B-A514-4563-92F7-699C92CCD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8958D4-B317-4CD5-B22D-2A4F91810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71AA9-6629-4502-A143-C4027BF3A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52291-DC63-491C-9130-C8488324C3E5}" type="datetimeFigureOut">
              <a:rPr lang="en-IN" smtClean="0"/>
              <a:t>23-08-2021</a:t>
            </a:fld>
            <a:endParaRPr lang="en-IN"/>
          </a:p>
        </p:txBody>
      </p:sp>
      <p:sp>
        <p:nvSpPr>
          <p:cNvPr id="5" name="Footer Placeholder 4">
            <a:extLst>
              <a:ext uri="{FF2B5EF4-FFF2-40B4-BE49-F238E27FC236}">
                <a16:creationId xmlns:a16="http://schemas.microsoft.com/office/drawing/2014/main" id="{3A847572-BA1F-4EC5-9E5B-E72BFD18D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C997AE-9CDB-4AC9-8376-233AE97AD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84660-003E-4586-9F8C-DBA73B72DA10}" type="slidenum">
              <a:rPr lang="en-IN" smtClean="0"/>
              <a:t>‹#›</a:t>
            </a:fld>
            <a:endParaRPr lang="en-IN"/>
          </a:p>
        </p:txBody>
      </p:sp>
    </p:spTree>
    <p:extLst>
      <p:ext uri="{BB962C8B-B14F-4D97-AF65-F5344CB8AC3E}">
        <p14:creationId xmlns:p14="http://schemas.microsoft.com/office/powerpoint/2010/main" val="155873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DE24-9FEB-4CC4-9F2E-2D5426602951}"/>
              </a:ext>
            </a:extLst>
          </p:cNvPr>
          <p:cNvSpPr>
            <a:spLocks noGrp="1"/>
          </p:cNvSpPr>
          <p:nvPr>
            <p:ph type="ctrTitle"/>
          </p:nvPr>
        </p:nvSpPr>
        <p:spPr/>
        <p:txBody>
          <a:bodyPr/>
          <a:lstStyle/>
          <a:p>
            <a:r>
              <a:rPr lang="en-US" dirty="0">
                <a:latin typeface="Arial Rounded MT Bold" panose="020F0704030504030204" pitchFamily="34" charset="0"/>
              </a:rPr>
              <a:t>Hashing</a:t>
            </a: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40A566A6-2150-479F-A5C9-4FB3DC17D3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131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B4BBFD32-B908-4896-813F-339F2B580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121" y="67604"/>
            <a:ext cx="10113757" cy="6722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65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451F-99CA-46B3-A4FE-66A1ED577EDE}"/>
              </a:ext>
            </a:extLst>
          </p:cNvPr>
          <p:cNvSpPr>
            <a:spLocks noGrp="1"/>
          </p:cNvSpPr>
          <p:nvPr>
            <p:ph type="title"/>
          </p:nvPr>
        </p:nvSpPr>
        <p:spPr/>
        <p:txBody>
          <a:bodyPr/>
          <a:lstStyle/>
          <a:p>
            <a:r>
              <a:rPr lang="en-US" dirty="0">
                <a:latin typeface="Arial Rounded MT Bold" panose="020F0704030504030204" pitchFamily="34" charset="0"/>
              </a:rPr>
              <a:t>Problem with Simple Hashing</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382C7E3-D2E2-42BF-B946-9ECAE2ECB3F5}"/>
              </a:ext>
            </a:extLst>
          </p:cNvPr>
          <p:cNvSpPr>
            <a:spLocks noGrp="1"/>
          </p:cNvSpPr>
          <p:nvPr>
            <p:ph idx="1"/>
          </p:nvPr>
        </p:nvSpPr>
        <p:spPr/>
        <p:txBody>
          <a:bodyPr>
            <a:normAutofit/>
          </a:bodyPr>
          <a:lstStyle/>
          <a:p>
            <a:r>
              <a:rPr lang="en-IN" sz="3000" dirty="0"/>
              <a:t>We could very easily have </a:t>
            </a:r>
            <a:r>
              <a:rPr lang="en-IN" sz="3000" b="1" dirty="0"/>
              <a:t>server</a:t>
            </a:r>
            <a:r>
              <a:rPr lang="en-IN" sz="3000" dirty="0"/>
              <a:t> </a:t>
            </a:r>
            <a:r>
              <a:rPr lang="en-IN" sz="3000" b="1" dirty="0"/>
              <a:t>A </a:t>
            </a:r>
            <a:r>
              <a:rPr lang="en-IN" sz="3000" dirty="0"/>
              <a:t>fail on us and completely die. </a:t>
            </a:r>
          </a:p>
          <a:p>
            <a:endParaRPr lang="en-IN" sz="3000" dirty="0"/>
          </a:p>
          <a:p>
            <a:r>
              <a:rPr lang="en-IN" sz="3000" dirty="0"/>
              <a:t>Similarly, our system could be experiencing a ton of traffic and we might need to add servers to our system. </a:t>
            </a:r>
          </a:p>
          <a:p>
            <a:endParaRPr lang="en-IN" sz="3000" dirty="0"/>
          </a:p>
          <a:p>
            <a:r>
              <a:rPr lang="en-IN" sz="3000" dirty="0"/>
              <a:t>So maybe our server A doesn't die, but maybe we need to add a new server to our system, server E to handle some new incoming traffic.</a:t>
            </a:r>
          </a:p>
        </p:txBody>
      </p:sp>
    </p:spTree>
    <p:extLst>
      <p:ext uri="{BB962C8B-B14F-4D97-AF65-F5344CB8AC3E}">
        <p14:creationId xmlns:p14="http://schemas.microsoft.com/office/powerpoint/2010/main" val="163491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B700-F5E5-4F84-8734-951F9A7FE12D}"/>
              </a:ext>
            </a:extLst>
          </p:cNvPr>
          <p:cNvSpPr>
            <a:spLocks noGrp="1"/>
          </p:cNvSpPr>
          <p:nvPr>
            <p:ph type="title"/>
          </p:nvPr>
        </p:nvSpPr>
        <p:spPr/>
        <p:txBody>
          <a:bodyPr/>
          <a:lstStyle/>
          <a:p>
            <a:r>
              <a:rPr lang="en-US" dirty="0">
                <a:latin typeface="Arial Rounded MT Bold" panose="020F0704030504030204" pitchFamily="34" charset="0"/>
              </a:rPr>
              <a:t>Problem with Simple Hashing</a:t>
            </a:r>
            <a:endParaRPr lang="en-IN" dirty="0"/>
          </a:p>
        </p:txBody>
      </p:sp>
      <p:sp>
        <p:nvSpPr>
          <p:cNvPr id="3" name="Content Placeholder 2">
            <a:extLst>
              <a:ext uri="{FF2B5EF4-FFF2-40B4-BE49-F238E27FC236}">
                <a16:creationId xmlns:a16="http://schemas.microsoft.com/office/drawing/2014/main" id="{09FC067E-1536-47CB-8EDC-F2A23A591C67}"/>
              </a:ext>
            </a:extLst>
          </p:cNvPr>
          <p:cNvSpPr>
            <a:spLocks noGrp="1"/>
          </p:cNvSpPr>
          <p:nvPr>
            <p:ph idx="1"/>
          </p:nvPr>
        </p:nvSpPr>
        <p:spPr/>
        <p:txBody>
          <a:bodyPr>
            <a:normAutofit/>
          </a:bodyPr>
          <a:lstStyle/>
          <a:p>
            <a:r>
              <a:rPr lang="en-IN" sz="3000" dirty="0"/>
              <a:t>We can't continue to mod all of our hashes by four because we no longer have four servers. We have five servers.</a:t>
            </a:r>
          </a:p>
          <a:p>
            <a:endParaRPr lang="en-IN" sz="800" dirty="0"/>
          </a:p>
          <a:p>
            <a:r>
              <a:rPr lang="en-IN" sz="3000" dirty="0"/>
              <a:t>If we keep </a:t>
            </a:r>
            <a:r>
              <a:rPr lang="en-IN" sz="3000" dirty="0" err="1"/>
              <a:t>modding</a:t>
            </a:r>
            <a:r>
              <a:rPr lang="en-IN" sz="3000" dirty="0"/>
              <a:t> our hashes for our clients by four, then all of our requests are always only going to go to servers A, B, C, and D. They're never going to go to E. </a:t>
            </a:r>
          </a:p>
          <a:p>
            <a:endParaRPr lang="en-IN" sz="800" dirty="0"/>
          </a:p>
          <a:p>
            <a:r>
              <a:rPr lang="en-IN" sz="3000" dirty="0"/>
              <a:t>If we add a new server, we have to change some logic here. Namely, we have to mod our hashes by the new number of servers.</a:t>
            </a:r>
          </a:p>
        </p:txBody>
      </p:sp>
    </p:spTree>
    <p:extLst>
      <p:ext uri="{BB962C8B-B14F-4D97-AF65-F5344CB8AC3E}">
        <p14:creationId xmlns:p14="http://schemas.microsoft.com/office/powerpoint/2010/main" val="303191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E609-71DE-432A-B4F5-39AA2360EA1C}"/>
              </a:ext>
            </a:extLst>
          </p:cNvPr>
          <p:cNvSpPr>
            <a:spLocks noGrp="1"/>
          </p:cNvSpPr>
          <p:nvPr>
            <p:ph type="title"/>
          </p:nvPr>
        </p:nvSpPr>
        <p:spPr/>
        <p:txBody>
          <a:bodyPr/>
          <a:lstStyle/>
          <a:p>
            <a:r>
              <a:rPr lang="en-US" dirty="0">
                <a:latin typeface="Arial Rounded MT Bold" panose="020F0704030504030204" pitchFamily="34" charset="0"/>
              </a:rPr>
              <a:t>Problem with Simple Hashing</a:t>
            </a:r>
            <a:endParaRPr lang="en-IN" dirty="0"/>
          </a:p>
        </p:txBody>
      </p:sp>
      <p:sp>
        <p:nvSpPr>
          <p:cNvPr id="3" name="Content Placeholder 2">
            <a:extLst>
              <a:ext uri="{FF2B5EF4-FFF2-40B4-BE49-F238E27FC236}">
                <a16:creationId xmlns:a16="http://schemas.microsoft.com/office/drawing/2014/main" id="{430D8EF6-32A0-414E-8ABA-70729CE55645}"/>
              </a:ext>
            </a:extLst>
          </p:cNvPr>
          <p:cNvSpPr>
            <a:spLocks noGrp="1"/>
          </p:cNvSpPr>
          <p:nvPr>
            <p:ph idx="1"/>
          </p:nvPr>
        </p:nvSpPr>
        <p:spPr/>
        <p:txBody>
          <a:bodyPr>
            <a:normAutofit/>
          </a:bodyPr>
          <a:lstStyle/>
          <a:p>
            <a:r>
              <a:rPr lang="en-US" sz="3000" dirty="0"/>
              <a:t>11%5 = 1 , 12%5 = 2, 13%5 =3, 14%5 =4</a:t>
            </a:r>
          </a:p>
          <a:p>
            <a:pPr lvl="1"/>
            <a:r>
              <a:rPr lang="en-US" sz="2600" dirty="0"/>
              <a:t>Previous values: </a:t>
            </a:r>
            <a:r>
              <a:rPr lang="en-IN" sz="2600" dirty="0"/>
              <a:t>11%4 = 3. 12%4 = 0. 13%4 = 1, 14%4= 2</a:t>
            </a:r>
          </a:p>
          <a:p>
            <a:pPr lvl="1"/>
            <a:endParaRPr lang="en-IN" dirty="0"/>
          </a:p>
          <a:p>
            <a:r>
              <a:rPr lang="en-IN" sz="3000" dirty="0"/>
              <a:t>When we mod our hashes by five instead of four, we get completely different results for the servers that our clients are going to be rerouted to</a:t>
            </a:r>
            <a:r>
              <a:rPr lang="en-IN" dirty="0"/>
              <a:t>.</a:t>
            </a:r>
          </a:p>
          <a:p>
            <a:pPr marL="457200" lvl="1" indent="0">
              <a:buNone/>
            </a:pPr>
            <a:endParaRPr lang="en-IN" dirty="0"/>
          </a:p>
        </p:txBody>
      </p:sp>
    </p:spTree>
    <p:extLst>
      <p:ext uri="{BB962C8B-B14F-4D97-AF65-F5344CB8AC3E}">
        <p14:creationId xmlns:p14="http://schemas.microsoft.com/office/powerpoint/2010/main" val="40863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9B4B5AA-2395-417A-883D-E0B74270C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123" y="103109"/>
            <a:ext cx="8006773" cy="665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46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BA58-7AD7-4668-928C-819D56DD12B7}"/>
              </a:ext>
            </a:extLst>
          </p:cNvPr>
          <p:cNvSpPr>
            <a:spLocks noGrp="1"/>
          </p:cNvSpPr>
          <p:nvPr>
            <p:ph type="title"/>
          </p:nvPr>
        </p:nvSpPr>
        <p:spPr/>
        <p:txBody>
          <a:bodyPr/>
          <a:lstStyle/>
          <a:p>
            <a:r>
              <a:rPr lang="en-US" dirty="0">
                <a:latin typeface="Arial Rounded MT Bold" panose="020F0704030504030204" pitchFamily="34" charset="0"/>
              </a:rPr>
              <a:t>Problem with Simple Hashing</a:t>
            </a:r>
            <a:endParaRPr lang="en-IN" dirty="0"/>
          </a:p>
        </p:txBody>
      </p:sp>
      <p:sp>
        <p:nvSpPr>
          <p:cNvPr id="3" name="Content Placeholder 2">
            <a:extLst>
              <a:ext uri="{FF2B5EF4-FFF2-40B4-BE49-F238E27FC236}">
                <a16:creationId xmlns:a16="http://schemas.microsoft.com/office/drawing/2014/main" id="{77646E5E-4C89-466F-9E71-01E427D67854}"/>
              </a:ext>
            </a:extLst>
          </p:cNvPr>
          <p:cNvSpPr>
            <a:spLocks noGrp="1"/>
          </p:cNvSpPr>
          <p:nvPr>
            <p:ph idx="1"/>
          </p:nvPr>
        </p:nvSpPr>
        <p:spPr/>
        <p:txBody>
          <a:bodyPr>
            <a:normAutofit/>
          </a:bodyPr>
          <a:lstStyle/>
          <a:p>
            <a:r>
              <a:rPr lang="en-IN" sz="3000" dirty="0"/>
              <a:t>Our very simple hashing strategy of hashing our clients or requests IP addresses, and then </a:t>
            </a:r>
            <a:r>
              <a:rPr lang="en-IN" sz="3000" dirty="0" err="1"/>
              <a:t>modding</a:t>
            </a:r>
            <a:r>
              <a:rPr lang="en-IN" sz="3000" dirty="0"/>
              <a:t> the hashes by the number of servers to figure out what server to reroute stuff to just </a:t>
            </a:r>
            <a:r>
              <a:rPr lang="en-IN" sz="3000" b="1" dirty="0"/>
              <a:t>doesn't work.</a:t>
            </a:r>
          </a:p>
          <a:p>
            <a:endParaRPr lang="en-IN" sz="800" b="1" dirty="0"/>
          </a:p>
          <a:p>
            <a:r>
              <a:rPr lang="en-IN" sz="3000" dirty="0"/>
              <a:t>All of your in-memory caches that you may have had in your system are no longer nearly as useful</a:t>
            </a:r>
          </a:p>
          <a:p>
            <a:endParaRPr lang="en-IN" sz="800" dirty="0"/>
          </a:p>
          <a:p>
            <a:r>
              <a:rPr lang="en-IN" sz="3000" dirty="0"/>
              <a:t>Consistent Hashing to Rescue.</a:t>
            </a:r>
          </a:p>
          <a:p>
            <a:endParaRPr lang="en-IN" sz="3000" dirty="0"/>
          </a:p>
        </p:txBody>
      </p:sp>
    </p:spTree>
    <p:extLst>
      <p:ext uri="{BB962C8B-B14F-4D97-AF65-F5344CB8AC3E}">
        <p14:creationId xmlns:p14="http://schemas.microsoft.com/office/powerpoint/2010/main" val="927203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471E-99B7-420B-8128-F69CE8914E0E}"/>
              </a:ext>
            </a:extLst>
          </p:cNvPr>
          <p:cNvSpPr>
            <a:spLocks noGrp="1"/>
          </p:cNvSpPr>
          <p:nvPr>
            <p:ph type="title"/>
          </p:nvPr>
        </p:nvSpPr>
        <p:spPr/>
        <p:txBody>
          <a:bodyPr/>
          <a:lstStyle/>
          <a:p>
            <a:r>
              <a:rPr lang="en-US" dirty="0">
                <a:latin typeface="Arial Rounded MT Bold" panose="020F0704030504030204" pitchFamily="34" charset="0"/>
              </a:rPr>
              <a:t>Hashing</a:t>
            </a:r>
            <a:endParaRPr lang="en-IN" dirty="0"/>
          </a:p>
        </p:txBody>
      </p:sp>
      <p:sp>
        <p:nvSpPr>
          <p:cNvPr id="3" name="Content Placeholder 2">
            <a:extLst>
              <a:ext uri="{FF2B5EF4-FFF2-40B4-BE49-F238E27FC236}">
                <a16:creationId xmlns:a16="http://schemas.microsoft.com/office/drawing/2014/main" id="{D5B53D3E-EBFC-4187-8EF2-72FDDE4DAFB2}"/>
              </a:ext>
            </a:extLst>
          </p:cNvPr>
          <p:cNvSpPr>
            <a:spLocks noGrp="1"/>
          </p:cNvSpPr>
          <p:nvPr>
            <p:ph idx="1"/>
          </p:nvPr>
        </p:nvSpPr>
        <p:spPr/>
        <p:txBody>
          <a:bodyPr>
            <a:normAutofit/>
          </a:bodyPr>
          <a:lstStyle/>
          <a:p>
            <a:r>
              <a:rPr lang="en-IN" sz="3200" dirty="0"/>
              <a:t>Hashing is an action that you can perform to transform an arbitrary piece of data into a fixed size value, typically an integer value.</a:t>
            </a:r>
          </a:p>
          <a:p>
            <a:pPr marL="0" indent="0">
              <a:buNone/>
            </a:pPr>
            <a:endParaRPr lang="en-IN" sz="3200" dirty="0"/>
          </a:p>
          <a:p>
            <a:r>
              <a:rPr lang="en-IN" sz="3200" dirty="0"/>
              <a:t>In the context of systems design interview, that arbitrary piece of data can be an IP address, it can be a username, it can be an HTTP request, anything that can be hashed or transformed into an integer value.</a:t>
            </a:r>
          </a:p>
        </p:txBody>
      </p:sp>
    </p:spTree>
    <p:extLst>
      <p:ext uri="{BB962C8B-B14F-4D97-AF65-F5344CB8AC3E}">
        <p14:creationId xmlns:p14="http://schemas.microsoft.com/office/powerpoint/2010/main" val="1890639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9B79-298A-40D2-AFED-9C604BB6CF4F}"/>
              </a:ext>
            </a:extLst>
          </p:cNvPr>
          <p:cNvSpPr>
            <a:spLocks noGrp="1"/>
          </p:cNvSpPr>
          <p:nvPr>
            <p:ph type="title"/>
          </p:nvPr>
        </p:nvSpPr>
        <p:spPr/>
        <p:txBody>
          <a:bodyPr/>
          <a:lstStyle/>
          <a:p>
            <a:r>
              <a:rPr lang="en-US" dirty="0">
                <a:latin typeface="Arial Rounded MT Bold" panose="020F0704030504030204" pitchFamily="34" charset="0"/>
              </a:rPr>
              <a:t>Hashing</a:t>
            </a:r>
            <a:endParaRPr lang="en-IN" dirty="0"/>
          </a:p>
        </p:txBody>
      </p:sp>
      <p:sp>
        <p:nvSpPr>
          <p:cNvPr id="3" name="Content Placeholder 2">
            <a:extLst>
              <a:ext uri="{FF2B5EF4-FFF2-40B4-BE49-F238E27FC236}">
                <a16:creationId xmlns:a16="http://schemas.microsoft.com/office/drawing/2014/main" id="{E74157F6-FB96-42CD-A881-A39F630352E6}"/>
              </a:ext>
            </a:extLst>
          </p:cNvPr>
          <p:cNvSpPr>
            <a:spLocks noGrp="1"/>
          </p:cNvSpPr>
          <p:nvPr>
            <p:ph idx="1"/>
          </p:nvPr>
        </p:nvSpPr>
        <p:spPr/>
        <p:txBody>
          <a:bodyPr/>
          <a:lstStyle/>
          <a:p>
            <a:r>
              <a:rPr lang="en-IN" sz="3200" dirty="0"/>
              <a:t>Few hashing function and algorithm used in Industry</a:t>
            </a:r>
          </a:p>
          <a:p>
            <a:pPr lvl="1"/>
            <a:r>
              <a:rPr lang="en-IN" sz="2800" dirty="0"/>
              <a:t>MD5 hashing </a:t>
            </a:r>
          </a:p>
          <a:p>
            <a:pPr lvl="1"/>
            <a:r>
              <a:rPr lang="en-IN" sz="2800" dirty="0"/>
              <a:t>SHA-256 hashing algorithm, </a:t>
            </a:r>
          </a:p>
          <a:p>
            <a:pPr lvl="1"/>
            <a:r>
              <a:rPr lang="en-IN" sz="2800" dirty="0" err="1"/>
              <a:t>Bcrypt</a:t>
            </a:r>
            <a:r>
              <a:rPr lang="en-IN" sz="2800" dirty="0"/>
              <a:t> hashing function </a:t>
            </a:r>
          </a:p>
          <a:p>
            <a:endParaRPr lang="en-IN" dirty="0"/>
          </a:p>
        </p:txBody>
      </p:sp>
    </p:spTree>
    <p:extLst>
      <p:ext uri="{BB962C8B-B14F-4D97-AF65-F5344CB8AC3E}">
        <p14:creationId xmlns:p14="http://schemas.microsoft.com/office/powerpoint/2010/main" val="121267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291A5D08-4FC2-499D-996E-2B730CEA9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045" y="868016"/>
            <a:ext cx="8991909" cy="59899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D3B9270-B36A-49BE-BC7B-56D200D5F4F0}"/>
              </a:ext>
            </a:extLst>
          </p:cNvPr>
          <p:cNvSpPr txBox="1"/>
          <p:nvPr/>
        </p:nvSpPr>
        <p:spPr>
          <a:xfrm>
            <a:off x="3697297" y="406351"/>
            <a:ext cx="4797404" cy="461665"/>
          </a:xfrm>
          <a:prstGeom prst="rect">
            <a:avLst/>
          </a:prstGeom>
          <a:noFill/>
        </p:spPr>
        <p:txBody>
          <a:bodyPr wrap="none" rtlCol="0">
            <a:spAutoFit/>
          </a:bodyPr>
          <a:lstStyle/>
          <a:p>
            <a:r>
              <a:rPr lang="en-US" sz="2400" b="1" dirty="0"/>
              <a:t>A Simple System with Load Balancer</a:t>
            </a:r>
            <a:endParaRPr lang="en-IN" sz="2400" b="1" dirty="0"/>
          </a:p>
        </p:txBody>
      </p:sp>
    </p:spTree>
    <p:extLst>
      <p:ext uri="{BB962C8B-B14F-4D97-AF65-F5344CB8AC3E}">
        <p14:creationId xmlns:p14="http://schemas.microsoft.com/office/powerpoint/2010/main" val="2007444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952C4FD1-B073-4234-A5CC-027EA958C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0"/>
            <a:ext cx="103171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418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3FE3-C8A7-454E-B93E-4311B0E416BE}"/>
              </a:ext>
            </a:extLst>
          </p:cNvPr>
          <p:cNvSpPr>
            <a:spLocks noGrp="1"/>
          </p:cNvSpPr>
          <p:nvPr>
            <p:ph type="title"/>
          </p:nvPr>
        </p:nvSpPr>
        <p:spPr/>
        <p:txBody>
          <a:bodyPr>
            <a:normAutofit/>
          </a:bodyPr>
          <a:lstStyle/>
          <a:p>
            <a:r>
              <a:rPr lang="en-US" sz="3900" dirty="0">
                <a:latin typeface="Arial Rounded MT Bold" panose="020F0704030504030204" pitchFamily="34" charset="0"/>
              </a:rPr>
              <a:t>Simple Hashing Example or Why Consistent Hashing?</a:t>
            </a:r>
            <a:endParaRPr lang="en-IN" sz="39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07B8D5E-9AA9-4C99-B912-3155D42C2506}"/>
              </a:ext>
            </a:extLst>
          </p:cNvPr>
          <p:cNvSpPr>
            <a:spLocks noGrp="1"/>
          </p:cNvSpPr>
          <p:nvPr>
            <p:ph idx="1"/>
          </p:nvPr>
        </p:nvSpPr>
        <p:spPr>
          <a:xfrm>
            <a:off x="838200" y="1825625"/>
            <a:ext cx="10515600" cy="4551424"/>
          </a:xfrm>
        </p:spPr>
        <p:txBody>
          <a:bodyPr>
            <a:normAutofit/>
          </a:bodyPr>
          <a:lstStyle/>
          <a:p>
            <a:r>
              <a:rPr lang="en-IN" sz="3200" dirty="0"/>
              <a:t>In Hashing we can hash the requests that come in to the load balancer.</a:t>
            </a:r>
          </a:p>
          <a:p>
            <a:endParaRPr lang="en-IN" sz="800" dirty="0"/>
          </a:p>
          <a:p>
            <a:r>
              <a:rPr lang="en-IN" sz="3200" dirty="0"/>
              <a:t> And then based on the hash we can send the requests according to the position of the servers.</a:t>
            </a:r>
          </a:p>
          <a:p>
            <a:endParaRPr lang="en-IN" sz="800" dirty="0"/>
          </a:p>
          <a:p>
            <a:r>
              <a:rPr lang="en-IN" sz="3200" dirty="0"/>
              <a:t>So let's walk through this example and for the sake of simplicity what we're going to do here is we're just going to hash the names of our clients.</a:t>
            </a:r>
          </a:p>
          <a:p>
            <a:endParaRPr lang="en-IN" dirty="0"/>
          </a:p>
        </p:txBody>
      </p:sp>
    </p:spTree>
    <p:extLst>
      <p:ext uri="{BB962C8B-B14F-4D97-AF65-F5344CB8AC3E}">
        <p14:creationId xmlns:p14="http://schemas.microsoft.com/office/powerpoint/2010/main" val="204077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90299-AD2E-4E56-BBD7-B37334C48CEC}"/>
              </a:ext>
            </a:extLst>
          </p:cNvPr>
          <p:cNvSpPr>
            <a:spLocks noGrp="1"/>
          </p:cNvSpPr>
          <p:nvPr>
            <p:ph idx="1"/>
          </p:nvPr>
        </p:nvSpPr>
        <p:spPr>
          <a:xfrm>
            <a:off x="838200" y="617517"/>
            <a:ext cx="10515600" cy="5559446"/>
          </a:xfrm>
        </p:spPr>
        <p:txBody>
          <a:bodyPr vert="horz" lIns="91440" tIns="45720" rIns="91440" bIns="45720" rtlCol="0">
            <a:normAutofit/>
          </a:bodyPr>
          <a:lstStyle/>
          <a:p>
            <a:r>
              <a:rPr lang="en-IN" sz="3000" dirty="0"/>
              <a:t>Our goal is to get every client to have all of its requests rerouted to the same server.</a:t>
            </a:r>
          </a:p>
          <a:p>
            <a:endParaRPr lang="en-IN" sz="3000" dirty="0"/>
          </a:p>
          <a:p>
            <a:r>
              <a:rPr lang="en-IN" sz="3000" dirty="0"/>
              <a:t>We are going to hash the client's names themselves that is C1, C2, C3, C4. </a:t>
            </a:r>
          </a:p>
          <a:p>
            <a:endParaRPr lang="en-IN" sz="3000" dirty="0"/>
          </a:p>
          <a:p>
            <a:r>
              <a:rPr lang="en-IN" sz="3000" dirty="0"/>
              <a:t>Let's assume that we've got a hashing function that's been given to us and that when we pass C1, C2, C3, C4 through that hashing function.</a:t>
            </a:r>
          </a:p>
        </p:txBody>
      </p:sp>
    </p:spTree>
    <p:extLst>
      <p:ext uri="{BB962C8B-B14F-4D97-AF65-F5344CB8AC3E}">
        <p14:creationId xmlns:p14="http://schemas.microsoft.com/office/powerpoint/2010/main" val="3798565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0F33B-EF81-4325-A44A-0612C44EFD90}"/>
              </a:ext>
            </a:extLst>
          </p:cNvPr>
          <p:cNvSpPr>
            <a:spLocks noGrp="1"/>
          </p:cNvSpPr>
          <p:nvPr>
            <p:ph idx="1"/>
          </p:nvPr>
        </p:nvSpPr>
        <p:spPr>
          <a:xfrm>
            <a:off x="838200" y="522513"/>
            <a:ext cx="10515600" cy="5654449"/>
          </a:xfrm>
        </p:spPr>
        <p:txBody>
          <a:bodyPr>
            <a:normAutofit/>
          </a:bodyPr>
          <a:lstStyle/>
          <a:p>
            <a:r>
              <a:rPr lang="en-IN" sz="3000" dirty="0"/>
              <a:t> We get the following results. 11 for C1, we get 12 for C2, we get 13 for C3 and we get 14 for C4.</a:t>
            </a:r>
          </a:p>
          <a:p>
            <a:pPr lvl="1"/>
            <a:r>
              <a:rPr lang="en-IN" sz="2700" dirty="0"/>
              <a:t>remember that a hashing function transforms your arbitrary pieces of data into some fixed size value, typically an integer value.</a:t>
            </a:r>
          </a:p>
          <a:p>
            <a:pPr lvl="1"/>
            <a:endParaRPr lang="en-IN" dirty="0"/>
          </a:p>
          <a:p>
            <a:r>
              <a:rPr lang="en-IN" sz="3000" dirty="0"/>
              <a:t>Right Now we will use really the simplest hashing strategy in the context of systems design interviews, </a:t>
            </a:r>
          </a:p>
          <a:p>
            <a:endParaRPr lang="en-IN" sz="800" dirty="0"/>
          </a:p>
          <a:p>
            <a:r>
              <a:rPr lang="en-IN" sz="3000" dirty="0"/>
              <a:t>We will mod these hashes here by the number of servers that we have.</a:t>
            </a:r>
          </a:p>
          <a:p>
            <a:endParaRPr lang="en-IN" sz="800" dirty="0"/>
          </a:p>
          <a:p>
            <a:r>
              <a:rPr lang="en-IN" sz="3000" dirty="0"/>
              <a:t>11%4 = 3, 12%4 = 0, 13%4 = 1, 14%4= 2</a:t>
            </a:r>
          </a:p>
          <a:p>
            <a:endParaRPr lang="en-IN" dirty="0"/>
          </a:p>
        </p:txBody>
      </p:sp>
    </p:spTree>
    <p:extLst>
      <p:ext uri="{BB962C8B-B14F-4D97-AF65-F5344CB8AC3E}">
        <p14:creationId xmlns:p14="http://schemas.microsoft.com/office/powerpoint/2010/main" val="4181823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E91C2-9F30-4C7B-BC64-324BAD361820}"/>
              </a:ext>
            </a:extLst>
          </p:cNvPr>
          <p:cNvSpPr>
            <a:spLocks noGrp="1"/>
          </p:cNvSpPr>
          <p:nvPr>
            <p:ph idx="1"/>
          </p:nvPr>
        </p:nvSpPr>
        <p:spPr>
          <a:xfrm>
            <a:off x="838200" y="546265"/>
            <a:ext cx="10515600" cy="5630698"/>
          </a:xfrm>
        </p:spPr>
        <p:txBody>
          <a:bodyPr>
            <a:normAutofit/>
          </a:bodyPr>
          <a:lstStyle/>
          <a:p>
            <a:r>
              <a:rPr lang="en-IN" sz="3200" dirty="0"/>
              <a:t>Now it means that we have the numbers corresponding to our four servers that these four clients should be associated with.</a:t>
            </a:r>
          </a:p>
          <a:p>
            <a:r>
              <a:rPr lang="en-IN" sz="3200" dirty="0"/>
              <a:t> C1 -&gt; D.  C2 -&gt; A , C3 </a:t>
            </a:r>
            <a:r>
              <a:rPr lang="en-IN" sz="3200"/>
              <a:t>-&gt; B </a:t>
            </a:r>
            <a:r>
              <a:rPr lang="en-IN" sz="3200" dirty="0"/>
              <a:t>, C4 </a:t>
            </a:r>
            <a:r>
              <a:rPr lang="en-IN" sz="3200"/>
              <a:t>-&gt; C </a:t>
            </a:r>
            <a:endParaRPr lang="en-IN" sz="3200" dirty="0"/>
          </a:p>
          <a:p>
            <a:pPr lvl="1"/>
            <a:r>
              <a:rPr lang="en-IN" sz="2800" dirty="0"/>
              <a:t>11%4 = 3. 12%4 = 0. 13%4 = 1, 14%4= 2</a:t>
            </a:r>
          </a:p>
          <a:p>
            <a:pPr marL="457200" lvl="1" indent="0">
              <a:buNone/>
            </a:pPr>
            <a:endParaRPr lang="en-IN" sz="2800" dirty="0"/>
          </a:p>
          <a:p>
            <a:endParaRPr lang="en-IN" sz="3200" dirty="0"/>
          </a:p>
        </p:txBody>
      </p:sp>
    </p:spTree>
    <p:extLst>
      <p:ext uri="{BB962C8B-B14F-4D97-AF65-F5344CB8AC3E}">
        <p14:creationId xmlns:p14="http://schemas.microsoft.com/office/powerpoint/2010/main" val="1203840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702</Words>
  <Application>Microsoft Office PowerPoint</Application>
  <PresentationFormat>Widescreen</PresentationFormat>
  <Paragraphs>68</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Calibri Light</vt:lpstr>
      <vt:lpstr>Office Theme</vt:lpstr>
      <vt:lpstr>Hashing</vt:lpstr>
      <vt:lpstr>Hashing</vt:lpstr>
      <vt:lpstr>Hashing</vt:lpstr>
      <vt:lpstr>PowerPoint Presentation</vt:lpstr>
      <vt:lpstr>PowerPoint Presentation</vt:lpstr>
      <vt:lpstr>Simple Hashing Example or Why Consistent Hashing?</vt:lpstr>
      <vt:lpstr>PowerPoint Presentation</vt:lpstr>
      <vt:lpstr>PowerPoint Presentation</vt:lpstr>
      <vt:lpstr>PowerPoint Presentation</vt:lpstr>
      <vt:lpstr>PowerPoint Presentation</vt:lpstr>
      <vt:lpstr>Problem with Simple Hashing</vt:lpstr>
      <vt:lpstr>Problem with Simple Hashing</vt:lpstr>
      <vt:lpstr>Problem with Simple Hashing</vt:lpstr>
      <vt:lpstr>PowerPoint Presentation</vt:lpstr>
      <vt:lpstr>Problem with Simple 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DIWAKAR SINGH</dc:creator>
  <cp:lastModifiedBy>DIWAKAR SINGH</cp:lastModifiedBy>
  <cp:revision>20</cp:revision>
  <dcterms:created xsi:type="dcterms:W3CDTF">2021-07-20T07:09:40Z</dcterms:created>
  <dcterms:modified xsi:type="dcterms:W3CDTF">2021-08-23T02:13:29Z</dcterms:modified>
</cp:coreProperties>
</file>