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4" r:id="rId10"/>
    <p:sldId id="265" r:id="rId11"/>
    <p:sldId id="270" r:id="rId12"/>
    <p:sldId id="273" r:id="rId13"/>
    <p:sldId id="272" r:id="rId14"/>
    <p:sldId id="266" r:id="rId15"/>
    <p:sldId id="267" r:id="rId16"/>
    <p:sldId id="275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5BA0-6D0C-48F8-AE68-51EDB644C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CFF40-5A95-4CA8-A6B6-A52E1699F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B8E1-CEF5-4EE5-A5B8-355351C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204B-6454-4239-9927-3891FBEC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A38F-862C-444C-BA84-8742452F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8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6087-6332-4245-816D-88EDB4D2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E243-56CF-404F-BAA2-6B12AA8B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53-FAB8-4D8B-9E7A-E9DAC52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EC35-CAB6-44AC-AADD-26B3A041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1B71-B610-4352-B684-783F3E4B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9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D4CC7-BB85-45F4-BAD1-3C638D0C8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3827C-CA40-4D89-9498-1BA32DE6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7FA5-BF89-4AC1-B184-C7F297DB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C911-2955-49D8-8F28-E83C4C69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B6AD-E431-43FB-A768-320ADFC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8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B792-8077-4259-A850-4086A10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A70B-B204-46EE-B315-2E33B6C7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F29A-A876-4AE0-B021-F548C936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8405-629B-411A-BBC0-2DB6F566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1A3D-9F11-485D-93B5-C86E54DF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2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804C-A3ED-461C-8F05-2F621E4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DDC56-2CDD-468A-AFE9-9293D84B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F5CB-0EAC-4C0D-9D7C-281C9DA8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AFBF-9BA6-4EB8-822B-E9ED04A2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3E62-F114-496D-BCDA-00C0C61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8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0870-11DE-4F5C-9833-42AD2024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2FB2-C026-4F31-BBC9-C7E8E515F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C3070-40E3-40CA-83F5-B8FBB187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8DDB-6FBA-4FB5-B9E5-B11ACF99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6506-4B95-468E-A7FD-28924EF8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DA07B-FCF9-43C2-8A5E-439DA0FE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6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0B90-E6A1-4CA0-AA06-E8173932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EE5B7-E332-4633-9AB9-001B2176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42CC-8D4A-4657-AE58-2DDDAC63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90B33-FD08-4420-9C05-99C4467B8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941C7-1B28-4393-BCDD-2699310B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8FDA7-BE46-46C3-A93C-6B8D1258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8A02-8347-41F4-A9C8-88B9697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B9352-9995-47C1-B328-14103F79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834F-5ED2-4230-B942-37D9C3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890CA-A51E-413C-B24D-BE7C3A12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06265-9D91-4DFC-A443-F9551BFE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B33D7-3852-45D5-9F58-1C568D2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1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09414-0059-42C1-897C-A40B83BA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102F2-936C-4481-8951-11035B58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78F1-F2B6-462F-9854-8ADBE71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0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8426-3244-40E0-B849-AC8A48E2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5D28-FABD-4CA9-BD71-E69872C4B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14F39-D0CC-477C-B749-B99FE059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8E9A-4F09-480F-AD52-CB5B5D63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0169-35BC-4D89-A6AA-B5AF6D9C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0BB4-48B3-4C97-A4B5-5C701FFB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5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B0B0-AA02-40B9-BFD2-454FF0F1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53BE3-571C-493E-B2D2-85D813D6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6F1EB-C30C-4552-8B80-B2FCEE82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3E32-DB3E-4F24-A708-D227D56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8C25-09FC-4A0D-8EED-119762D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2828-E30F-416F-9C62-A1DD0C67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11168-9AC5-44A5-99FB-FEBB7EAC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C316-611A-48A4-86EA-12395569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2113-9DA7-4830-A498-A5FE7ED1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0563-1D4B-49FC-9A39-EC651BAC65C4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CF05-AD2D-4875-AF6A-F98EDE692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399D-0E97-4B78-89A8-812E8F620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3288-5F03-4CE7-A77F-697D23772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1773-6883-460C-BE72-E774FA1A1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Sharding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0EF38-0D84-446F-BEFD-922DD9AC0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3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CE51-FDD3-47BC-A7D1-4BDCFDB0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66AA-7E2E-4412-98AE-5B241BB5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The major drawback of this technique is that if our data is unevenly distributed, again it can lead to database hotspots.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6575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2EA-F8EC-465F-8C2E-43D2AD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 Rounded MT Bold" panose="020F0704030504030204" pitchFamily="34" charset="0"/>
                <a:ea typeface="Roboto" panose="02000000000000000000" pitchFamily="2" charset="0"/>
              </a:rPr>
              <a:t>Directory-Based Sharding</a:t>
            </a:r>
            <a:endParaRPr lang="en-IN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F8FF-4778-46E1-A7E9-CD570B21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In directory-based sharding have a</a:t>
            </a:r>
            <a:r>
              <a:rPr lang="en-IN" sz="3200" b="1" i="0" dirty="0">
                <a:solidFill>
                  <a:srgbClr val="292B2E"/>
                </a:solidFill>
                <a:effectLst/>
              </a:rPr>
              <a:t> lookup table</a:t>
            </a:r>
            <a:r>
              <a:rPr lang="en-IN" sz="3200" i="0" dirty="0">
                <a:solidFill>
                  <a:srgbClr val="292B2E"/>
                </a:solidFill>
                <a:effectLst/>
              </a:rPr>
              <a:t>.</a:t>
            </a:r>
          </a:p>
          <a:p>
            <a:endParaRPr lang="en-IN" sz="800" b="0" i="0" dirty="0">
              <a:effectLst/>
            </a:endParaRPr>
          </a:p>
          <a:p>
            <a:r>
              <a:rPr lang="en-IN" sz="3200" b="0" i="0" dirty="0">
                <a:effectLst/>
              </a:rPr>
              <a:t>It stores the </a:t>
            </a:r>
            <a:r>
              <a:rPr lang="en-IN" sz="3200" b="1" i="0" dirty="0">
                <a:solidFill>
                  <a:srgbClr val="292B2E"/>
                </a:solidFill>
                <a:effectLst/>
              </a:rPr>
              <a:t>shard key</a:t>
            </a:r>
            <a:r>
              <a:rPr lang="en-IN" sz="3200" b="1" i="0" dirty="0">
                <a:effectLst/>
              </a:rPr>
              <a:t> </a:t>
            </a:r>
            <a:r>
              <a:rPr lang="en-IN" sz="3200" b="0" i="0" dirty="0">
                <a:effectLst/>
              </a:rPr>
              <a:t>to keep track of which shard store what entry.</a:t>
            </a:r>
          </a:p>
          <a:p>
            <a:endParaRPr lang="en-IN" sz="800" b="0" i="0" dirty="0">
              <a:effectLst/>
            </a:endParaRPr>
          </a:p>
          <a:p>
            <a:r>
              <a:rPr lang="en-IN" sz="3200" b="0" i="0" dirty="0">
                <a:effectLst/>
              </a:rPr>
              <a:t>To read or write data, first we need to consult the lookup table to find the shard number for the corresponding data using the shard-key and then visits a particular shard to perform the further operation.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5186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895C0EB2-FFB8-435B-8D34-EE532A92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9" y="0"/>
            <a:ext cx="8042160" cy="65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5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E8B5-0FEE-4E84-854F-CECEDA80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6FFE-0EC9-436D-B21B-334EA055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The main issue with directory-based sharding is we need to consult a lookup table before every read and write query hence it can impact application performance.</a:t>
            </a:r>
          </a:p>
          <a:p>
            <a:pPr marL="0" indent="0">
              <a:buNone/>
            </a:pPr>
            <a:endParaRPr lang="en-IN" sz="900" b="0" i="0" dirty="0">
              <a:effectLst/>
            </a:endParaRPr>
          </a:p>
          <a:p>
            <a:r>
              <a:rPr lang="en-IN" sz="3200" b="0" i="0" dirty="0">
                <a:effectLst/>
              </a:rPr>
              <a:t>Also, the lookup table is prone to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34528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E67F-8A25-4CDC-8803-581AE90B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 Rounded MT Bold" panose="020F0704030504030204" pitchFamily="34" charset="0"/>
              </a:rPr>
              <a:t>Geo-Based sharding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4DF8-D27B-4B50-AC1D-440C69B0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In Geo-based sharding, the data is processed by a shard corresponding to the user region or location.</a:t>
            </a:r>
          </a:p>
          <a:p>
            <a:endParaRPr lang="en-IN" sz="900" b="0" i="0" dirty="0">
              <a:effectLst/>
            </a:endParaRPr>
          </a:p>
          <a:p>
            <a:r>
              <a:rPr lang="en-IN" sz="3200" dirty="0"/>
              <a:t>The obvious problem we will face using this strategy is if we have the majority of users from one pin code, city, or country, then we will have hotspots.</a:t>
            </a:r>
          </a:p>
        </p:txBody>
      </p:sp>
    </p:spTree>
    <p:extLst>
      <p:ext uri="{BB962C8B-B14F-4D97-AF65-F5344CB8AC3E}">
        <p14:creationId xmlns:p14="http://schemas.microsoft.com/office/powerpoint/2010/main" val="139279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252-862A-4C39-BCCA-3F4192E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Where to put Sharding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DC5-0B54-4EEC-9DD3-F8533F1B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At server level</a:t>
            </a:r>
          </a:p>
          <a:p>
            <a:pPr lvl="1"/>
            <a:r>
              <a:rPr lang="en-IN" sz="2800" dirty="0"/>
              <a:t>The end user makes a request for data to the server, and then the server has some sort of logic in here. And then finally, your server goes to that shard</a:t>
            </a:r>
          </a:p>
        </p:txBody>
      </p:sp>
    </p:spTree>
    <p:extLst>
      <p:ext uri="{BB962C8B-B14F-4D97-AF65-F5344CB8AC3E}">
        <p14:creationId xmlns:p14="http://schemas.microsoft.com/office/powerpoint/2010/main" val="237093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252-862A-4C39-BCCA-3F4192E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Where to put Sharding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DC5-0B54-4EEC-9DD3-F8533F1B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At Reverse Proxy</a:t>
            </a:r>
          </a:p>
          <a:p>
            <a:pPr lvl="1"/>
            <a:r>
              <a:rPr lang="en-IN" sz="2800" dirty="0"/>
              <a:t>Your server would make a request to read data from or to write data to the database, but this request would actually go to the reverse proxy.</a:t>
            </a:r>
          </a:p>
          <a:p>
            <a:pPr marL="457200" lvl="1" indent="0">
              <a:buNone/>
            </a:pPr>
            <a:endParaRPr lang="en-IN" sz="2800" dirty="0"/>
          </a:p>
          <a:p>
            <a:pPr lvl="1"/>
            <a:r>
              <a:rPr lang="en-IN" sz="2800" dirty="0"/>
              <a:t>Then reverse proxy have the job of actually figuring out what shard it should go to.</a:t>
            </a:r>
            <a:endParaRPr lang="en-IN" sz="3200" dirty="0"/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3145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8404-B691-482F-A96C-75A51F7B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Arial Rounded MT Bold" panose="020F0704030504030204" pitchFamily="34" charset="0"/>
              </a:rPr>
              <a:t>Should I Shard?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A2EC-3C71-4673-BDC9-595B3AD2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171717"/>
                </a:solidFill>
                <a:ea typeface="Segoe UI Black" panose="020B0A02040204020203" pitchFamily="34" charset="0"/>
              </a:rPr>
              <a:t>S</a:t>
            </a:r>
            <a:r>
              <a:rPr lang="en-IN" sz="3200" b="0" i="0" dirty="0">
                <a:solidFill>
                  <a:srgbClr val="171717"/>
                </a:solidFill>
                <a:effectLst/>
                <a:ea typeface="Segoe UI Black" panose="020B0A02040204020203" pitchFamily="34" charset="0"/>
              </a:rPr>
              <a:t>hard when a data store is likely need to scale beyond the resources available to a single storage node.</a:t>
            </a:r>
          </a:p>
          <a:p>
            <a:endParaRPr lang="en-IN" sz="800" b="0" i="0" dirty="0">
              <a:solidFill>
                <a:srgbClr val="171717"/>
              </a:solidFill>
              <a:effectLst/>
              <a:ea typeface="Segoe UI Black" panose="020B0A02040204020203" pitchFamily="34" charset="0"/>
            </a:endParaRPr>
          </a:p>
          <a:p>
            <a:r>
              <a:rPr lang="en-IN" sz="3200" dirty="0">
                <a:solidFill>
                  <a:srgbClr val="171717"/>
                </a:solidFill>
                <a:ea typeface="Segoe UI Black" panose="020B0A02040204020203" pitchFamily="34" charset="0"/>
              </a:rPr>
              <a:t>T</a:t>
            </a:r>
            <a:r>
              <a:rPr lang="en-IN" sz="3200" b="0" i="0" dirty="0">
                <a:solidFill>
                  <a:srgbClr val="171717"/>
                </a:solidFill>
                <a:effectLst/>
                <a:ea typeface="Segoe UI Black" panose="020B0A02040204020203" pitchFamily="34" charset="0"/>
              </a:rPr>
              <a:t>o improve performance by reducing load.</a:t>
            </a:r>
          </a:p>
          <a:p>
            <a:endParaRPr lang="en-IN" sz="800" b="0" i="0" dirty="0">
              <a:solidFill>
                <a:srgbClr val="171717"/>
              </a:solidFill>
              <a:effectLst/>
              <a:ea typeface="Segoe UI Black" panose="020B0A02040204020203" pitchFamily="34" charset="0"/>
            </a:endParaRPr>
          </a:p>
          <a:p>
            <a:r>
              <a:rPr lang="en-IN" sz="3200" b="0" i="0" dirty="0">
                <a:solidFill>
                  <a:srgbClr val="171717"/>
                </a:solidFill>
                <a:effectLst/>
                <a:ea typeface="Segoe UI Black" panose="020B0A02040204020203" pitchFamily="34" charset="0"/>
              </a:rPr>
              <a:t>The primary focus of sharding is to improve the performance and scalability of a system, but as a by-product it can also improve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8334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5733-C66B-4F3E-A583-6712743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Arial Rounded MT Bold" panose="020F0704030504030204" pitchFamily="34" charset="0"/>
              </a:rPr>
              <a:t>Should I Shard?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EFE6-42E1-44E8-87E3-AF4EE182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171717"/>
                </a:solidFill>
                <a:effectLst/>
                <a:ea typeface="Segoe UI Black" panose="020B0A02040204020203" pitchFamily="34" charset="0"/>
              </a:rPr>
              <a:t>The data is divided into separate partitions. A failure in one partition doesn't necessarily prevent an application from accessing data held in other partitions</a:t>
            </a:r>
          </a:p>
          <a:p>
            <a:endParaRPr lang="en-IN" sz="900" b="0" i="0" dirty="0">
              <a:solidFill>
                <a:srgbClr val="333333"/>
              </a:solidFill>
              <a:effectLst/>
            </a:endParaRPr>
          </a:p>
          <a:p>
            <a:r>
              <a:rPr lang="en-IN" sz="3200" b="0" i="0" dirty="0">
                <a:solidFill>
                  <a:srgbClr val="333333"/>
                </a:solidFill>
                <a:effectLst/>
              </a:rPr>
              <a:t>The volume of writes or reads to the database surpasses what a single node or its read replicas can handle, resulting in slowed response times or timeouts.</a:t>
            </a:r>
          </a:p>
          <a:p>
            <a:endParaRPr lang="en-IN" sz="800" dirty="0">
              <a:solidFill>
                <a:srgbClr val="333333"/>
              </a:solidFill>
            </a:endParaRPr>
          </a:p>
          <a:p>
            <a:r>
              <a:rPr lang="en-IN" sz="3200" dirty="0">
                <a:solidFill>
                  <a:srgbClr val="333333"/>
                </a:solidFill>
              </a:rPr>
              <a:t>There is no one technique of sharding that will fit for all systems. </a:t>
            </a:r>
            <a:endParaRPr lang="en-IN" sz="32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36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BF2-B2D7-46B4-BDFB-86EE0E25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Sharding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7939-B79F-4E28-808D-598D7AAA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0" i="0" dirty="0">
                <a:solidFill>
                  <a:srgbClr val="333333"/>
                </a:solidFill>
                <a:effectLst/>
              </a:rPr>
              <a:t>Sharding is a database architecture where we separate table’s rows into multiple different tables, known as partitions. </a:t>
            </a:r>
          </a:p>
          <a:p>
            <a:r>
              <a:rPr lang="en-IN" sz="3000" b="0" i="0" dirty="0">
                <a:solidFill>
                  <a:srgbClr val="333333"/>
                </a:solidFill>
                <a:effectLst/>
              </a:rPr>
              <a:t>Each partition has the same schema and columns, but also entirely different rows.</a:t>
            </a:r>
          </a:p>
          <a:p>
            <a:r>
              <a:rPr lang="en-IN" sz="3000">
                <a:solidFill>
                  <a:srgbClr val="333333"/>
                </a:solidFill>
              </a:rPr>
              <a:t>O</a:t>
            </a:r>
            <a:r>
              <a:rPr lang="en-IN" sz="3000" b="0" i="0">
                <a:solidFill>
                  <a:srgbClr val="333333"/>
                </a:solidFill>
                <a:effectLst/>
              </a:rPr>
              <a:t>ne </a:t>
            </a:r>
            <a:r>
              <a:rPr lang="en-IN" sz="3000" b="0" i="0" dirty="0">
                <a:solidFill>
                  <a:srgbClr val="333333"/>
                </a:solidFill>
                <a:effectLst/>
              </a:rPr>
              <a:t>part of the data would be stored in one database server, another part of the data would be stored in another database server, and so on.</a:t>
            </a:r>
          </a:p>
          <a:p>
            <a:r>
              <a:rPr lang="en-IN" sz="3000" b="0" i="0" dirty="0">
                <a:solidFill>
                  <a:srgbClr val="333333"/>
                </a:solidFill>
                <a:effectLst/>
              </a:rPr>
              <a:t>Splitting up of main database into a bunch of little databases, which are called shards or data partitions.</a:t>
            </a:r>
          </a:p>
        </p:txBody>
      </p:sp>
    </p:spTree>
    <p:extLst>
      <p:ext uri="{BB962C8B-B14F-4D97-AF65-F5344CB8AC3E}">
        <p14:creationId xmlns:p14="http://schemas.microsoft.com/office/powerpoint/2010/main" val="4081338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6ECC-776A-4ADE-AC10-D0C7347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23232"/>
                </a:solidFill>
                <a:effectLst/>
                <a:latin typeface="Arial Rounded MT Bold" panose="020F0704030504030204" pitchFamily="34" charset="0"/>
                <a:ea typeface="Roboto" panose="02000000000000000000" pitchFamily="2" charset="0"/>
              </a:rPr>
              <a:t>Key </a:t>
            </a:r>
            <a:r>
              <a:rPr lang="en-IN" b="1" dirty="0">
                <a:solidFill>
                  <a:srgbClr val="323232"/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Based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3116-B621-4790-9052-EACD56EB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333333"/>
                </a:solidFill>
              </a:rPr>
              <a:t>Key based sharding, also known as hash based sharding.</a:t>
            </a:r>
          </a:p>
          <a:p>
            <a:endParaRPr lang="en-IN" sz="800" dirty="0">
              <a:solidFill>
                <a:srgbClr val="333333"/>
              </a:solidFill>
            </a:endParaRPr>
          </a:p>
          <a:p>
            <a:r>
              <a:rPr lang="en-IN" sz="3200" dirty="0">
                <a:solidFill>
                  <a:srgbClr val="333333"/>
                </a:solidFill>
              </a:rPr>
              <a:t>It involves</a:t>
            </a:r>
            <a:r>
              <a:rPr lang="en-IN" sz="32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sz="3200" dirty="0">
                <a:solidFill>
                  <a:srgbClr val="333333"/>
                </a:solidFill>
              </a:rPr>
              <a:t>using a value taken from newly written data - such as a customer’s ID number, a client application’s IP address, a ZIP code, etc</a:t>
            </a:r>
          </a:p>
          <a:p>
            <a:endParaRPr lang="en-IN" sz="800" dirty="0">
              <a:solidFill>
                <a:srgbClr val="333333"/>
              </a:solidFill>
            </a:endParaRPr>
          </a:p>
          <a:p>
            <a:r>
              <a:rPr lang="en-IN" sz="3200" dirty="0">
                <a:solidFill>
                  <a:srgbClr val="333333"/>
                </a:solidFill>
              </a:rPr>
              <a:t>And plugging it into a hash function to determine which shard the data should go to</a:t>
            </a:r>
          </a:p>
        </p:txBody>
      </p:sp>
    </p:spTree>
    <p:extLst>
      <p:ext uri="{BB962C8B-B14F-4D97-AF65-F5344CB8AC3E}">
        <p14:creationId xmlns:p14="http://schemas.microsoft.com/office/powerpoint/2010/main" val="219013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2111F-6BAD-49CA-81F5-97FE469D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6538" y="114460"/>
            <a:ext cx="9014546" cy="66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8B5E-D701-424B-87FE-C7DA1070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Arial Rounded MT Bold" panose="020F0704030504030204" pitchFamily="34" charset="0"/>
              </a:rPr>
              <a:t>Key</a:t>
            </a:r>
            <a:r>
              <a:rPr lang="en-IN" b="0" i="0" dirty="0">
                <a:solidFill>
                  <a:srgbClr val="323232"/>
                </a:solidFill>
                <a:effectLst/>
                <a:latin typeface="Inter-Medium"/>
              </a:rPr>
              <a:t> </a:t>
            </a:r>
            <a:r>
              <a:rPr lang="en-IN" dirty="0">
                <a:solidFill>
                  <a:srgbClr val="323232"/>
                </a:solidFill>
                <a:latin typeface="Arial Rounded MT Bold" panose="020F0704030504030204" pitchFamily="34" charset="0"/>
              </a:rPr>
              <a:t>Based Sharding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2F20-0B81-4CA3-99E2-391703BE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333333"/>
                </a:solidFill>
                <a:effectLst/>
              </a:rPr>
              <a:t>To ensure that entries are placed in the correct shards and in a consistent manner, the values are passed  through the hash function</a:t>
            </a:r>
          </a:p>
          <a:p>
            <a:pPr marL="0" indent="0">
              <a:buNone/>
            </a:pPr>
            <a:endParaRPr lang="en-IN" sz="3200" b="0" i="0" dirty="0">
              <a:solidFill>
                <a:srgbClr val="333333"/>
              </a:solidFill>
              <a:effectLst/>
            </a:endParaRPr>
          </a:p>
          <a:p>
            <a:r>
              <a:rPr lang="en-IN" sz="3200" b="0" i="0" dirty="0">
                <a:solidFill>
                  <a:srgbClr val="333333"/>
                </a:solidFill>
                <a:effectLst/>
              </a:rPr>
              <a:t>The main appeal of this strategy is that it can be used to evenly distribute data so as to prevent hotspots.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084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E7-9EDC-4614-8760-49725174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Hotspots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D9A6-6EBC-49FE-84DD-5843985C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The database hotspot problem arises when one shard accessed more as compared to all other shards</a:t>
            </a:r>
          </a:p>
          <a:p>
            <a:pPr marL="0" indent="0">
              <a:buNone/>
            </a:pPr>
            <a:endParaRPr lang="en-IN" sz="3200" b="0" i="0" dirty="0">
              <a:effectLst/>
            </a:endParaRPr>
          </a:p>
          <a:p>
            <a:r>
              <a:rPr lang="en-IN" sz="3200" dirty="0"/>
              <a:t>A</a:t>
            </a:r>
            <a:r>
              <a:rPr lang="en-IN" sz="3200" b="0" i="0" dirty="0">
                <a:effectLst/>
              </a:rPr>
              <a:t>nd hence, in this case, any benefits of sharding the database are cancelled out by the slowdowns and crashes.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7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8CB-E463-494A-A9F2-D884C901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Drawback of Key based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1172-14D5-4AF5-A709-5D70E1D9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333333"/>
                </a:solidFill>
                <a:effectLst/>
                <a:latin typeface="Inter-Regular"/>
              </a:rPr>
              <a:t>Its challenging to dynamically add or remove a database server.</a:t>
            </a:r>
          </a:p>
          <a:p>
            <a:endParaRPr lang="en-IN" sz="8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IN" sz="3200" b="0" i="0" dirty="0">
                <a:solidFill>
                  <a:srgbClr val="333333"/>
                </a:solidFill>
                <a:effectLst/>
                <a:latin typeface="Inter-Regular"/>
              </a:rPr>
              <a:t>Every time this happens, we need to re-shard the database which means we need to update the hash function and rebalance the data.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sz="3200" dirty="0"/>
              <a:t>If your database server goes down, then consistent hashing will not help. We will probably need a replica of each shard.</a:t>
            </a:r>
          </a:p>
        </p:txBody>
      </p:sp>
    </p:spTree>
    <p:extLst>
      <p:ext uri="{BB962C8B-B14F-4D97-AF65-F5344CB8AC3E}">
        <p14:creationId xmlns:p14="http://schemas.microsoft.com/office/powerpoint/2010/main" val="210882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D3F-84A8-4F7C-B1FB-D3F8ADD7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23232"/>
                </a:solidFill>
                <a:effectLst/>
                <a:latin typeface="Arial Rounded MT Bold" panose="020F0704030504030204" pitchFamily="34" charset="0"/>
              </a:rPr>
              <a:t>Range Based Sharding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6100-A38D-46E5-80A7-E32B4C9F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IN" sz="3200" dirty="0"/>
              <a:t>In range-based sharding, the shard is chosen on the basis of the range of a shard key.</a:t>
            </a:r>
          </a:p>
          <a:p>
            <a:endParaRPr lang="en-IN" sz="900" dirty="0"/>
          </a:p>
          <a:p>
            <a:r>
              <a:rPr lang="en-IN" sz="3200" b="0" i="0" dirty="0">
                <a:effectLst/>
              </a:rPr>
              <a:t>Let’s say we have a recommender system that stores all the information about a user and recommends user movies based on their age.</a:t>
            </a:r>
          </a:p>
          <a:p>
            <a:endParaRPr lang="en-IN" sz="900" b="0" i="0" dirty="0">
              <a:effectLst/>
            </a:endParaRPr>
          </a:p>
          <a:p>
            <a:r>
              <a:rPr lang="en-IN" sz="3200" b="0" i="0" dirty="0">
                <a:effectLst/>
              </a:rPr>
              <a:t>Range-based sharding is easy to implement as we just need to check the range in which our current data falls and insert/read data from the shard corresponding to that shard.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818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9998714B-DD45-4829-8D48-F79ED7D7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"/>
            <a:ext cx="11430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0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787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Inter-Medium</vt:lpstr>
      <vt:lpstr>Inter-Regular</vt:lpstr>
      <vt:lpstr>Office Theme</vt:lpstr>
      <vt:lpstr>Sharding</vt:lpstr>
      <vt:lpstr>Sharding</vt:lpstr>
      <vt:lpstr>Key Based Sharding</vt:lpstr>
      <vt:lpstr>PowerPoint Presentation</vt:lpstr>
      <vt:lpstr>Key Based Sharding</vt:lpstr>
      <vt:lpstr>Hotspots</vt:lpstr>
      <vt:lpstr>Drawback of Key based Sharding</vt:lpstr>
      <vt:lpstr>Range Based Sharding</vt:lpstr>
      <vt:lpstr>PowerPoint Presentation</vt:lpstr>
      <vt:lpstr>Drawback</vt:lpstr>
      <vt:lpstr>Directory-Based Sharding</vt:lpstr>
      <vt:lpstr>PowerPoint Presentation</vt:lpstr>
      <vt:lpstr>Drawback</vt:lpstr>
      <vt:lpstr>Geo-Based sharding</vt:lpstr>
      <vt:lpstr>Where to put Sharding logic?</vt:lpstr>
      <vt:lpstr>Where to put Sharding logic?</vt:lpstr>
      <vt:lpstr>Should I Shard?</vt:lpstr>
      <vt:lpstr>Should I Shard?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Sharding</dc:title>
  <dc:creator>DIWAKAR SINGH</dc:creator>
  <cp:lastModifiedBy>DIWAKAR SINGH</cp:lastModifiedBy>
  <cp:revision>30</cp:revision>
  <dcterms:created xsi:type="dcterms:W3CDTF">2021-07-30T08:41:53Z</dcterms:created>
  <dcterms:modified xsi:type="dcterms:W3CDTF">2021-08-23T02:15:01Z</dcterms:modified>
</cp:coreProperties>
</file>