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Average" panose="020B0604020202020204" charset="0"/>
      <p:regular r:id="rId25"/>
    </p:embeddedFont>
    <p:embeddedFont>
      <p:font typeface="Oswald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D9796-7A4D-4245-B45E-373049814306}">
  <a:tblStyle styleId="{8CED9796-7A4D-4245-B45E-3730498143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04E984-8E98-4F8C-B63A-047E91EB26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ca8c4c3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ca8c4c37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ca8c4c37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4ca8c4c37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217660c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5217660c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217660c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217660c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ca8c4c3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24ca8c4c3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ca8c4c37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ca8c4c37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217660c5_0_5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25217660c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217660c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217660c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>
            <a:off x="1142910" y="841860"/>
            <a:ext cx="6857700" cy="8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bspro.2015.06.21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3390/app10093330" TargetMode="External"/><Relationship Id="rId5" Type="http://schemas.openxmlformats.org/officeDocument/2006/relationships/hyperlink" Target="http://dx.doi.org/10.2139/ssrn.3568530" TargetMode="External"/><Relationship Id="rId4" Type="http://schemas.openxmlformats.org/officeDocument/2006/relationships/hyperlink" Target="https://www.sciencedirect.com/science/article/pii/S18770428150369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>
            <a:spLocks noGrp="1"/>
          </p:cNvSpPr>
          <p:nvPr>
            <p:ph type="ctrTitle"/>
          </p:nvPr>
        </p:nvSpPr>
        <p:spPr>
          <a:xfrm>
            <a:off x="846050" y="1189750"/>
            <a:ext cx="7801500" cy="24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Blood Supply Chain Management System Using Blockchain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86" name="Google Shape;186;p38"/>
          <p:cNvSpPr txBox="1">
            <a:spLocks noGrp="1"/>
          </p:cNvSpPr>
          <p:nvPr>
            <p:ph type="subTitle" idx="1"/>
          </p:nvPr>
        </p:nvSpPr>
        <p:spPr>
          <a:xfrm>
            <a:off x="5198450" y="3386550"/>
            <a:ext cx="34491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Members:</a:t>
            </a:r>
            <a:b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Umair Maratab (P18-0045)</a:t>
            </a:r>
            <a:b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Moiz Ahmed   (P18-0107)</a:t>
            </a:r>
            <a:b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Muhammad Aamir </a:t>
            </a:r>
            <a: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(P18-0121)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Supervisor:</a:t>
            </a:r>
            <a:b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M. Taimoor Khan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4" y="87024"/>
            <a:ext cx="1462625" cy="14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50" y="152400"/>
            <a:ext cx="73987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" y="152400"/>
            <a:ext cx="82974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-484400" y="111825"/>
            <a:ext cx="31683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49"/>
          <p:cNvSpPr txBox="1"/>
          <p:nvPr/>
        </p:nvSpPr>
        <p:spPr>
          <a:xfrm>
            <a:off x="186525" y="783925"/>
            <a:ext cx="89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559225" y="709375"/>
            <a:ext cx="8491500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 u="sng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https://doi.org/10.1016/j.sbspro.2015.06.215</a:t>
            </a: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b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500" u="sng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https://www.sciencedirect.com/science/article/pii/S1877042815036940</a:t>
            </a: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b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Mange, Manali and Shaikh Mohammad, Bilal N, Online Blood Bank Management System Using Android Application (April 8, 2020). Proceedings of the 3rd International Conference on Advances in Science &amp; Technology (ICAST) 2020, Available at SSRN: https://ssrn.com/abstract=3568530 or </a:t>
            </a:r>
            <a:r>
              <a:rPr lang="en" sz="1500" u="sng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http://dx.doi.org/10.2139/ssrn.3568530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Kim, S.; Kim, J.; Kim, D. Implementation of a Blood Cold Chain System Using Blockchain Technology. Appl. Sci. 2020, 10, 3330. </a:t>
            </a:r>
            <a:r>
              <a:rPr lang="en" sz="1500" u="sng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https://doi.org/10.3390/app10093330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K. Toyoda, P. T. Mathiopoulos, I. Sasase and T. Ohtsuki, "A Novel Blockchain-Based Product Ownership Management System (POMS) for Anti-Counterfeits in the Post Supply Chain," in IEEE Access, vol. 5, pp. 17465-17477, 2017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D. Hawashin et al., "Blockchain-Based Management of Blood Donation," in IEEE Access, vol. 9, pp. 163016-163032, 2021, doi: </a:t>
            </a:r>
            <a:r>
              <a:rPr lang="en" sz="15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10.1109/ACCESS.2021.3133953.</a:t>
            </a:r>
          </a:p>
          <a:p>
            <a:pPr marL="342900" lvl="0" indent="-260350"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-US" sz="1500" dirty="0">
                <a:solidFill>
                  <a:schemeClr val="accent3"/>
                </a:solidFill>
              </a:rPr>
              <a:t>S. </a:t>
            </a:r>
            <a:r>
              <a:rPr lang="en-US" sz="1500" dirty="0" err="1">
                <a:solidFill>
                  <a:schemeClr val="accent3"/>
                </a:solidFill>
              </a:rPr>
              <a:t>Lakshminarayanan</a:t>
            </a:r>
            <a:r>
              <a:rPr lang="en-US" sz="1500" dirty="0">
                <a:solidFill>
                  <a:schemeClr val="accent3"/>
                </a:solidFill>
              </a:rPr>
              <a:t>, P. N. Kumar, and N. M. </a:t>
            </a:r>
            <a:r>
              <a:rPr lang="en-US" sz="1500" dirty="0" err="1">
                <a:solidFill>
                  <a:schemeClr val="accent3"/>
                </a:solidFill>
              </a:rPr>
              <a:t>Dhanya</a:t>
            </a:r>
            <a:r>
              <a:rPr lang="en-US" sz="1500" dirty="0">
                <a:solidFill>
                  <a:schemeClr val="accent3"/>
                </a:solidFill>
              </a:rPr>
              <a:t>, Implementation of </a:t>
            </a:r>
            <a:r>
              <a:rPr lang="en-US" sz="1500" dirty="0" err="1">
                <a:solidFill>
                  <a:schemeClr val="accent3"/>
                </a:solidFill>
              </a:rPr>
              <a:t>Blockchain</a:t>
            </a:r>
            <a:r>
              <a:rPr lang="en-US" sz="1500" dirty="0">
                <a:solidFill>
                  <a:schemeClr val="accent3"/>
                </a:solidFill>
              </a:rPr>
              <a:t>-Based Blood Donation Framework (IFIP Advances in </a:t>
            </a:r>
            <a:r>
              <a:rPr lang="en-US" sz="1500" dirty="0" err="1">
                <a:solidFill>
                  <a:schemeClr val="accent3"/>
                </a:solidFill>
              </a:rPr>
              <a:t>Information</a:t>
            </a:r>
            <a:r>
              <a:rPr lang="en-US" sz="1500" dirty="0">
                <a:solidFill>
                  <a:schemeClr val="accent3"/>
                </a:solidFill>
              </a:rPr>
              <a:t> and Communication Technology), vol. 578. Cham, Switzerland: Springer, 2020, pp. 276–290, </a:t>
            </a:r>
            <a:r>
              <a:rPr lang="en-US" sz="1500" dirty="0" err="1">
                <a:solidFill>
                  <a:schemeClr val="accent3"/>
                </a:solidFill>
              </a:rPr>
              <a:t>doi</a:t>
            </a:r>
            <a:r>
              <a:rPr lang="en-US" sz="1500" dirty="0">
                <a:solidFill>
                  <a:schemeClr val="accent3"/>
                </a:solidFill>
              </a:rPr>
              <a:t>: 10.1007/978-3-030-63467-4_22.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Blood is essential for human life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System should be trustworthy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Mismanagement leads to blood wastage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Blockchain brings blood Banks, Donors,Blood collection, Testing centers, Hospital and Patient at one platform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Literature Review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41"/>
          <p:cNvGraphicFramePr/>
          <p:nvPr/>
        </p:nvGraphicFramePr>
        <p:xfrm>
          <a:off x="0" y="-36"/>
          <a:ext cx="9144000" cy="5143525"/>
        </p:xfrm>
        <a:graphic>
          <a:graphicData uri="http://schemas.openxmlformats.org/drawingml/2006/table">
            <a:tbl>
              <a:tblPr firstRow="1" bandRow="1">
                <a:noFill/>
                <a:tableStyleId>{8CED9796-7A4D-4245-B45E-373049814306}</a:tableStyleId>
              </a:tblPr>
              <a:tblGrid>
                <a:gridCol w="136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Reference No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Paper Name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Proposed Methodology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Results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Limitations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Development of a Blood Bank Management System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lang="en" sz="1400"/>
                        <a:t>Website developed using HTML,CSS, Javascript, MySql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Website shows donor, doctor and other details.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security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Integrity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Traceability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Centre point of failure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Online Blood Bank Management System Using Android Application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Android Application to manage blood, admin manages everything.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Android Application registers users and show them the pages according to their designed policies.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Platform dependent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Integrity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Traceability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Centre point of failure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Implementation of a Blood Cold Chain System Using Blockchain Technology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Blood management using Hyperledger 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Hyperledger based system which manages blood but it was not applied on an actual hospital.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Private</a:t>
                      </a:r>
                      <a:br>
                        <a:rPr lang="en" sz="1400"/>
                      </a:br>
                      <a:r>
                        <a:rPr lang="en" sz="1400"/>
                        <a:t>No Traceability at donor side 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 Additional security checks</a:t>
                      </a:r>
                      <a:br>
                        <a:rPr lang="en" sz="1400"/>
                      </a:br>
                      <a:r>
                        <a:rPr lang="en" sz="1400"/>
                        <a:t>No Expiry checking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0" y="178525"/>
            <a:ext cx="4625749" cy="20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775" y="2685575"/>
            <a:ext cx="66198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875" y="178525"/>
            <a:ext cx="4088050" cy="20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43"/>
          <p:cNvGraphicFramePr/>
          <p:nvPr>
            <p:extLst>
              <p:ext uri="{D42A27DB-BD31-4B8C-83A1-F6EECF244321}">
                <p14:modId xmlns:p14="http://schemas.microsoft.com/office/powerpoint/2010/main" val="2814157113"/>
              </p:ext>
            </p:extLst>
          </p:nvPr>
        </p:nvGraphicFramePr>
        <p:xfrm>
          <a:off x="-30240" y="-35370"/>
          <a:ext cx="9174250" cy="5575465"/>
        </p:xfrm>
        <a:graphic>
          <a:graphicData uri="http://schemas.openxmlformats.org/drawingml/2006/table">
            <a:tbl>
              <a:tblPr>
                <a:noFill/>
                <a:tableStyleId>{4D04E984-8E98-4F8C-B63A-047E91EB26F3}</a:tableStyleId>
              </a:tblPr>
              <a:tblGrid>
                <a:gridCol w="10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No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Methodology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Novel Blockchain-Based Product Ownership Management System (POMS) for Anti-Counterfeits in the Post Supply Chain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blockchain-based trade </a:t>
                      </a:r>
                      <a:r>
                        <a:rPr lang="en" sz="1400"/>
                        <a:t>supply</a:t>
                      </a:r>
                      <a:r>
                        <a:rPr lang="en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 system that traces the origin and ownership of the product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Blockchain website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 Ethereum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Blockchain-Based Management of Blood Donation</a:t>
                      </a:r>
                      <a:endParaRPr sz="14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Adding donors details and their Blood details to the Blockchain </a:t>
                      </a:r>
                      <a:endParaRPr sz="1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Blockchain website</a:t>
                      </a:r>
                      <a:endParaRPr sz="1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Multiple Blood Banks Attached, Blood Could be </a:t>
                      </a:r>
                      <a:r>
                        <a:rPr lang="en" sz="1400"/>
                        <a:t>collected</a:t>
                      </a:r>
                      <a:r>
                        <a:rPr lang="en" sz="14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by only Admin.</a:t>
                      </a:r>
                      <a:endParaRPr sz="1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Implementation of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Blockchain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-Based Blood Donation Framework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strike="noStrike" spc="-1" dirty="0" smtClean="0">
                          <a:latin typeface="Arial"/>
                        </a:rPr>
                        <a:t>Blood management using </a:t>
                      </a:r>
                      <a:r>
                        <a:rPr lang="en-US" sz="1400" b="0" strike="noStrike" spc="-1" dirty="0" err="1" smtClean="0">
                          <a:latin typeface="Arial"/>
                        </a:rPr>
                        <a:t>Hyperledger</a:t>
                      </a:r>
                      <a:r>
                        <a:rPr lang="en-US" sz="1400" b="0" strike="noStrike" spc="-1" dirty="0" smtClean="0">
                          <a:latin typeface="Arial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strike="noStrike" spc="-1" dirty="0" err="1" smtClean="0">
                          <a:latin typeface="Arial"/>
                        </a:rPr>
                        <a:t>Blockchain</a:t>
                      </a:r>
                      <a:r>
                        <a:rPr lang="en-US" sz="1400" b="0" strike="noStrike" spc="-1" dirty="0" smtClean="0">
                          <a:latin typeface="Arial"/>
                        </a:rPr>
                        <a:t> website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strike="noStrike" spc="-1" dirty="0" smtClean="0">
                          <a:latin typeface="Arial"/>
                        </a:rPr>
                        <a:t>Does not keep track of the identity of the donor and does not examine the components of the blood unit.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Solution</a:t>
            </a:r>
            <a:endParaRPr sz="480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2"/>
          </p:nvPr>
        </p:nvSpPr>
        <p:spPr>
          <a:xfrm>
            <a:off x="4864925" y="689550"/>
            <a:ext cx="3837000" cy="3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Ethereum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Smart Contract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Ganache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Truffle</a:t>
            </a:r>
            <a:endParaRPr sz="20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 dirty="0" smtClean="0"/>
              <a:t>Web3.js</a:t>
            </a:r>
            <a:endParaRPr lang="en"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 smtClean="0"/>
              <a:t>Remix</a:t>
            </a:r>
            <a:r>
              <a:rPr lang="en" sz="2500" dirty="0"/>
              <a:t/>
            </a:r>
            <a:br>
              <a:rPr lang="en" sz="2500" dirty="0"/>
            </a:b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Functionalities</a:t>
            </a:r>
            <a:endParaRPr sz="4800"/>
          </a:p>
        </p:txBody>
      </p:sp>
      <p:sp>
        <p:nvSpPr>
          <p:cNvPr id="227" name="Google Shape;227;p45"/>
          <p:cNvSpPr txBox="1">
            <a:spLocks noGrp="1"/>
          </p:cNvSpPr>
          <p:nvPr>
            <p:ph type="body" idx="2"/>
          </p:nvPr>
        </p:nvSpPr>
        <p:spPr>
          <a:xfrm>
            <a:off x="4864925" y="689550"/>
            <a:ext cx="3837000" cy="3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Secure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Integrity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Expiry check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Traceability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Admin Privileges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Supply demand graph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Emergency </a:t>
            </a:r>
            <a:r>
              <a:rPr lang="en" sz="2000" dirty="0" smtClean="0"/>
              <a:t>service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Donor Informing (Blood usage)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Additional </a:t>
            </a:r>
            <a:r>
              <a:rPr lang="en" sz="2000" dirty="0"/>
              <a:t>Security checks</a:t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25" y="152400"/>
            <a:ext cx="666975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 flipH="1">
            <a:off x="226450" y="1845625"/>
            <a:ext cx="71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Case D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iagram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311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Montserrat</vt:lpstr>
      <vt:lpstr>Lato</vt:lpstr>
      <vt:lpstr>Average</vt:lpstr>
      <vt:lpstr>Arial</vt:lpstr>
      <vt:lpstr>Oswald</vt:lpstr>
      <vt:lpstr>Calibri</vt:lpstr>
      <vt:lpstr>Slate</vt:lpstr>
      <vt:lpstr>Office Theme</vt:lpstr>
      <vt:lpstr>Office Theme</vt:lpstr>
      <vt:lpstr>Blood Supply Chain Management System Using Blockchain  </vt:lpstr>
      <vt:lpstr>Introduction</vt:lpstr>
      <vt:lpstr>Literature Review</vt:lpstr>
      <vt:lpstr>PowerPoint Presentation</vt:lpstr>
      <vt:lpstr>PowerPoint Presentation</vt:lpstr>
      <vt:lpstr>PowerPoint Presentation</vt:lpstr>
      <vt:lpstr>Our Solution</vt:lpstr>
      <vt:lpstr>Functionalities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Supply Chain Management System Using Blockchain</dc:title>
  <dc:creator>Moiz Khan</dc:creator>
  <cp:lastModifiedBy>Moiz Khan</cp:lastModifiedBy>
  <cp:revision>10</cp:revision>
  <dcterms:modified xsi:type="dcterms:W3CDTF">2022-04-20T04:30:55Z</dcterms:modified>
</cp:coreProperties>
</file>