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Lst>
  <p:notesMasterIdLst>
    <p:notesMasterId r:id="rId3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4"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r>
              <a:rPr lang="en-US" sz="1800" b="0" strike="noStrike" spc="-1">
                <a:solidFill>
                  <a:schemeClr val="dk1"/>
                </a:solidFill>
                <a:latin typeface="Arial"/>
              </a:rPr>
              <a:t>Click to move the slide</a:t>
            </a:r>
          </a:p>
        </p:txBody>
      </p:sp>
      <p:sp>
        <p:nvSpPr>
          <p:cNvPr id="5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60"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61"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62"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84C11DF-6750-42C3-B752-CAE2D6B658EA}"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107950" y="741363"/>
            <a:ext cx="6581775" cy="3702050"/>
          </a:xfrm>
          <a:prstGeom prst="rect">
            <a:avLst/>
          </a:prstGeom>
          <a:ln w="0">
            <a:noFill/>
          </a:ln>
        </p:spPr>
      </p:sp>
      <p:sp>
        <p:nvSpPr>
          <p:cNvPr id="125"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26" name="PlaceHolder 3"/>
          <p:cNvSpPr>
            <a:spLocks noGrp="1"/>
          </p:cNvSpPr>
          <p:nvPr>
            <p:ph type="sldNum" idx="4"/>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4D9FDA04-8523-4787-AF6F-2F5B0CBDC441}" type="slidenum">
              <a:rPr lang="en-US" sz="1400" b="0" strike="noStrike" spc="-1">
                <a:solidFill>
                  <a:srgbClr val="000000"/>
                </a:solidFill>
                <a:latin typeface="Arial"/>
                <a:ea typeface="Arial"/>
              </a:rPr>
              <a:t>2</a:t>
            </a:fld>
            <a:endParaRPr lang="en-US" sz="14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07950" y="741363"/>
            <a:ext cx="6581775" cy="3702050"/>
          </a:xfrm>
          <a:prstGeom prst="rect">
            <a:avLst/>
          </a:prstGeom>
          <a:ln w="0">
            <a:noFill/>
          </a:ln>
        </p:spPr>
      </p:sp>
      <p:sp>
        <p:nvSpPr>
          <p:cNvPr id="152"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53" name="PlaceHolder 3"/>
          <p:cNvSpPr>
            <a:spLocks noGrp="1"/>
          </p:cNvSpPr>
          <p:nvPr>
            <p:ph type="sldNum" idx="13"/>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030565A7-B99E-47FE-AADB-A2AF84E3DC08}" type="slidenum">
              <a:rPr lang="en-US" sz="1400" b="0" strike="noStrike" spc="-1">
                <a:solidFill>
                  <a:srgbClr val="000000"/>
                </a:solidFill>
                <a:latin typeface="Arial"/>
                <a:ea typeface="Arial"/>
              </a:rPr>
              <a:t>11</a:t>
            </a:fld>
            <a:endParaRPr lang="en-US" sz="14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107950" y="741363"/>
            <a:ext cx="6581775" cy="3702050"/>
          </a:xfrm>
          <a:prstGeom prst="rect">
            <a:avLst/>
          </a:prstGeom>
          <a:ln w="0">
            <a:noFill/>
          </a:ln>
        </p:spPr>
      </p:sp>
      <p:sp>
        <p:nvSpPr>
          <p:cNvPr id="155"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56" name="PlaceHolder 3"/>
          <p:cNvSpPr>
            <a:spLocks noGrp="1"/>
          </p:cNvSpPr>
          <p:nvPr>
            <p:ph type="sldNum" idx="14"/>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6CDA152D-905C-4B2C-B2F7-0F5795DB7884}" type="slidenum">
              <a:rPr lang="en-US" sz="1400" b="0" strike="noStrike" spc="-1">
                <a:solidFill>
                  <a:srgbClr val="000000"/>
                </a:solidFill>
                <a:latin typeface="Arial"/>
                <a:ea typeface="Arial"/>
              </a:rPr>
              <a:t>12</a:t>
            </a:fld>
            <a:endParaRPr lang="en-US" sz="1400" b="0" strike="noStrike" spc="-1">
              <a:solidFill>
                <a:srgbClr val="000000"/>
              </a:solid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107950" y="741363"/>
            <a:ext cx="6581775" cy="3702050"/>
          </a:xfrm>
          <a:prstGeom prst="rect">
            <a:avLst/>
          </a:prstGeom>
          <a:ln w="0">
            <a:noFill/>
          </a:ln>
        </p:spPr>
      </p:sp>
      <p:sp>
        <p:nvSpPr>
          <p:cNvPr id="158"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59" name="PlaceHolder 3"/>
          <p:cNvSpPr>
            <a:spLocks noGrp="1"/>
          </p:cNvSpPr>
          <p:nvPr>
            <p:ph type="sldNum" idx="15"/>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A853F4FA-BC77-4C00-9DDA-4968D5B95FAE}" type="slidenum">
              <a:rPr lang="en-US" sz="1400" b="0" strike="noStrike" spc="-1">
                <a:solidFill>
                  <a:srgbClr val="000000"/>
                </a:solidFill>
                <a:latin typeface="Arial"/>
                <a:ea typeface="Arial"/>
              </a:rPr>
              <a:t>13</a:t>
            </a:fld>
            <a:endParaRPr lang="en-US" sz="14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107950" y="741363"/>
            <a:ext cx="6581775" cy="3702050"/>
          </a:xfrm>
          <a:prstGeom prst="rect">
            <a:avLst/>
          </a:prstGeom>
          <a:ln w="0">
            <a:noFill/>
          </a:ln>
        </p:spPr>
      </p:sp>
      <p:sp>
        <p:nvSpPr>
          <p:cNvPr id="161"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62" name="PlaceHolder 3"/>
          <p:cNvSpPr>
            <a:spLocks noGrp="1"/>
          </p:cNvSpPr>
          <p:nvPr>
            <p:ph type="sldNum" idx="16"/>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7AD38534-4F36-4E73-9F43-659F900EA17D}" type="slidenum">
              <a:rPr lang="en-US" sz="1400" b="0" strike="noStrike" spc="-1">
                <a:solidFill>
                  <a:srgbClr val="000000"/>
                </a:solidFill>
                <a:latin typeface="Arial"/>
                <a:ea typeface="Arial"/>
              </a:rPr>
              <a:t>14</a:t>
            </a:fld>
            <a:endParaRPr lang="en-US" sz="14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107950" y="741363"/>
            <a:ext cx="6581775" cy="3702050"/>
          </a:xfrm>
          <a:prstGeom prst="rect">
            <a:avLst/>
          </a:prstGeom>
          <a:ln w="0">
            <a:noFill/>
          </a:ln>
        </p:spPr>
      </p:sp>
      <p:sp>
        <p:nvSpPr>
          <p:cNvPr id="164"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65" name="PlaceHolder 3"/>
          <p:cNvSpPr>
            <a:spLocks noGrp="1"/>
          </p:cNvSpPr>
          <p:nvPr>
            <p:ph type="sldNum" idx="17"/>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D02D8FE1-8598-4C5D-B7FA-33083FE46149}" type="slidenum">
              <a:rPr lang="en-US" sz="1400" b="0" strike="noStrike" spc="-1">
                <a:solidFill>
                  <a:srgbClr val="000000"/>
                </a:solidFill>
                <a:latin typeface="Arial"/>
                <a:ea typeface="Arial"/>
              </a:rPr>
              <a:t>15</a:t>
            </a:fld>
            <a:endParaRPr lang="en-US" sz="1400" b="0" strike="noStrike" spc="-1">
              <a:solidFill>
                <a:srgbClr val="000000"/>
              </a:solid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107950" y="741363"/>
            <a:ext cx="6581775" cy="3702050"/>
          </a:xfrm>
          <a:prstGeom prst="rect">
            <a:avLst/>
          </a:prstGeom>
          <a:ln w="0">
            <a:noFill/>
          </a:ln>
        </p:spPr>
      </p:sp>
      <p:sp>
        <p:nvSpPr>
          <p:cNvPr id="164"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65" name="PlaceHolder 3"/>
          <p:cNvSpPr>
            <a:spLocks noGrp="1"/>
          </p:cNvSpPr>
          <p:nvPr>
            <p:ph type="sldNum" idx="17"/>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D02D8FE1-8598-4C5D-B7FA-33083FE46149}" type="slidenum">
              <a:rPr lang="en-US" sz="1400" b="0" strike="noStrike" spc="-1">
                <a:solidFill>
                  <a:srgbClr val="000000"/>
                </a:solidFill>
                <a:latin typeface="Arial"/>
                <a:ea typeface="Arial"/>
              </a:rPr>
              <a:t>16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8810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107950" y="741363"/>
            <a:ext cx="6581775" cy="3702050"/>
          </a:xfrm>
          <a:prstGeom prst="rect">
            <a:avLst/>
          </a:prstGeom>
          <a:ln w="0">
            <a:noFill/>
          </a:ln>
        </p:spPr>
      </p:sp>
      <p:sp>
        <p:nvSpPr>
          <p:cNvPr id="167"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68" name="PlaceHolder 3"/>
          <p:cNvSpPr>
            <a:spLocks noGrp="1"/>
          </p:cNvSpPr>
          <p:nvPr>
            <p:ph type="sldNum" idx="18"/>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09772D81-135C-4E55-A534-F50DA80FC8F3}" type="slidenum">
              <a:rPr lang="en-US" sz="1400" b="0" strike="noStrike" spc="-1">
                <a:solidFill>
                  <a:srgbClr val="000000"/>
                </a:solidFill>
                <a:latin typeface="Arial"/>
                <a:ea typeface="Arial"/>
              </a:rPr>
              <a:t>17</a:t>
            </a:fld>
            <a:endParaRPr lang="en-US" sz="1400" b="0" strike="noStrike" spc="-1">
              <a:solidFill>
                <a:srgbClr val="000000"/>
              </a:solid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107950" y="741363"/>
            <a:ext cx="6581775" cy="3702050"/>
          </a:xfrm>
          <a:prstGeom prst="rect">
            <a:avLst/>
          </a:prstGeom>
          <a:ln w="0">
            <a:noFill/>
          </a:ln>
        </p:spPr>
      </p:sp>
      <p:sp>
        <p:nvSpPr>
          <p:cNvPr id="170"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71" name="PlaceHolder 3"/>
          <p:cNvSpPr>
            <a:spLocks noGrp="1"/>
          </p:cNvSpPr>
          <p:nvPr>
            <p:ph type="sldNum" idx="19"/>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C3151EFB-6699-4768-B997-FD14F7BB795E}" type="slidenum">
              <a:rPr lang="en-US" sz="1400" b="0" strike="noStrike" spc="-1">
                <a:solidFill>
                  <a:srgbClr val="000000"/>
                </a:solidFill>
                <a:latin typeface="Arial"/>
                <a:ea typeface="Arial"/>
              </a:rPr>
              <a:t>18</a:t>
            </a:fld>
            <a:endParaRPr lang="en-US" sz="1400" b="0" strike="noStrike" spc="-1">
              <a:solidFill>
                <a:srgbClr val="000000"/>
              </a:solid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107950" y="741363"/>
            <a:ext cx="6581775" cy="3702050"/>
          </a:xfrm>
          <a:prstGeom prst="rect">
            <a:avLst/>
          </a:prstGeom>
          <a:ln w="0">
            <a:noFill/>
          </a:ln>
        </p:spPr>
      </p:sp>
      <p:sp>
        <p:nvSpPr>
          <p:cNvPr id="173"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74" name="PlaceHolder 3"/>
          <p:cNvSpPr>
            <a:spLocks noGrp="1"/>
          </p:cNvSpPr>
          <p:nvPr>
            <p:ph type="sldNum" idx="20"/>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85EDA3F0-E63B-4C79-8971-4E4A769E4368}" type="slidenum">
              <a:rPr lang="en-US" sz="1400" b="0" strike="noStrike" spc="-1">
                <a:solidFill>
                  <a:srgbClr val="000000"/>
                </a:solidFill>
                <a:latin typeface="Arial"/>
                <a:ea typeface="Arial"/>
              </a:rPr>
              <a:t>19</a:t>
            </a:fld>
            <a:endParaRPr lang="en-US" sz="1400" b="0" strike="noStrike" spc="-1">
              <a:solidFill>
                <a:srgbClr val="000000"/>
              </a:solid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107950" y="741363"/>
            <a:ext cx="6581775" cy="3702050"/>
          </a:xfrm>
          <a:prstGeom prst="rect">
            <a:avLst/>
          </a:prstGeom>
          <a:ln w="0">
            <a:noFill/>
          </a:ln>
        </p:spPr>
      </p:sp>
      <p:sp>
        <p:nvSpPr>
          <p:cNvPr id="176"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77" name="PlaceHolder 3"/>
          <p:cNvSpPr>
            <a:spLocks noGrp="1"/>
          </p:cNvSpPr>
          <p:nvPr>
            <p:ph type="sldNum" idx="21"/>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4769B56D-679E-4A65-B771-6F6E66A21649}" type="slidenum">
              <a:rPr lang="en-US" sz="1400" b="0" strike="noStrike" spc="-1">
                <a:solidFill>
                  <a:srgbClr val="000000"/>
                </a:solidFill>
                <a:latin typeface="Arial"/>
                <a:ea typeface="Arial"/>
              </a:rPr>
              <a:t>20</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107950" y="741363"/>
            <a:ext cx="6581775" cy="3702050"/>
          </a:xfrm>
          <a:prstGeom prst="rect">
            <a:avLst/>
          </a:prstGeom>
          <a:ln w="0">
            <a:noFill/>
          </a:ln>
        </p:spPr>
      </p:sp>
      <p:sp>
        <p:nvSpPr>
          <p:cNvPr id="128"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29" name="PlaceHolder 3"/>
          <p:cNvSpPr>
            <a:spLocks noGrp="1"/>
          </p:cNvSpPr>
          <p:nvPr>
            <p:ph type="sldNum" idx="5"/>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5289004B-887B-47F7-9F6A-289F14BB8511}" type="slidenum">
              <a:rPr lang="en-US" sz="1400" b="0" strike="noStrike" spc="-1">
                <a:solidFill>
                  <a:srgbClr val="000000"/>
                </a:solidFill>
                <a:latin typeface="Arial"/>
                <a:ea typeface="Arial"/>
              </a:rPr>
              <a:t>3</a:t>
            </a:fld>
            <a:endParaRPr lang="en-US" sz="1400" b="0" strike="noStrike" spc="-1">
              <a:solidFill>
                <a:srgbClr val="000000"/>
              </a:solid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107950" y="741363"/>
            <a:ext cx="6581775" cy="3702050"/>
          </a:xfrm>
          <a:prstGeom prst="rect">
            <a:avLst/>
          </a:prstGeom>
          <a:ln w="0">
            <a:noFill/>
          </a:ln>
        </p:spPr>
      </p:sp>
      <p:sp>
        <p:nvSpPr>
          <p:cNvPr id="179"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80" name="PlaceHolder 3"/>
          <p:cNvSpPr>
            <a:spLocks noGrp="1"/>
          </p:cNvSpPr>
          <p:nvPr>
            <p:ph type="sldNum" idx="22"/>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C4D6CCA7-F448-40AC-86F1-8069F17B7A13}" type="slidenum">
              <a:rPr lang="en-US" sz="1400" b="0" strike="noStrike" spc="-1">
                <a:solidFill>
                  <a:srgbClr val="000000"/>
                </a:solidFill>
                <a:latin typeface="Arial"/>
                <a:ea typeface="Arial"/>
              </a:rPr>
              <a:t>21</a:t>
            </a:fld>
            <a:endParaRPr lang="en-US" sz="1400" b="0" strike="noStrike" spc="-1">
              <a:solidFill>
                <a:srgbClr val="000000"/>
              </a:solid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107950" y="741363"/>
            <a:ext cx="6581775" cy="3702050"/>
          </a:xfrm>
          <a:prstGeom prst="rect">
            <a:avLst/>
          </a:prstGeom>
          <a:ln w="0">
            <a:noFill/>
          </a:ln>
        </p:spPr>
      </p:sp>
      <p:sp>
        <p:nvSpPr>
          <p:cNvPr id="182"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83" name="PlaceHolder 3"/>
          <p:cNvSpPr>
            <a:spLocks noGrp="1"/>
          </p:cNvSpPr>
          <p:nvPr>
            <p:ph type="sldNum" idx="23"/>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F80952D3-2383-4676-BFE8-5D447D639248}" type="slidenum">
              <a:rPr lang="en-US" sz="1400" b="0" strike="noStrike" spc="-1">
                <a:solidFill>
                  <a:srgbClr val="000000"/>
                </a:solidFill>
                <a:latin typeface="Arial"/>
                <a:ea typeface="Arial"/>
              </a:rPr>
              <a:t>22</a:t>
            </a:fld>
            <a:endParaRPr lang="en-US" sz="1400" b="0" strike="noStrike" spc="-1">
              <a:solidFill>
                <a:srgbClr val="000000"/>
              </a:solid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107950" y="741363"/>
            <a:ext cx="6581775" cy="3702050"/>
          </a:xfrm>
          <a:prstGeom prst="rect">
            <a:avLst/>
          </a:prstGeom>
          <a:ln w="0">
            <a:noFill/>
          </a:ln>
        </p:spPr>
      </p:sp>
      <p:sp>
        <p:nvSpPr>
          <p:cNvPr id="185"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86" name="PlaceHolder 3"/>
          <p:cNvSpPr>
            <a:spLocks noGrp="1"/>
          </p:cNvSpPr>
          <p:nvPr>
            <p:ph type="sldNum" idx="24"/>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92491F8C-7B03-4298-88F7-3A7E7764C553}" type="slidenum">
              <a:rPr lang="en-US" sz="1400" b="0" strike="noStrike" spc="-1">
                <a:solidFill>
                  <a:srgbClr val="000000"/>
                </a:solidFill>
                <a:latin typeface="Arial"/>
                <a:ea typeface="Arial"/>
              </a:rPr>
              <a:t>23</a:t>
            </a:fld>
            <a:endParaRPr lang="en-US" sz="1400" b="0" strike="noStrike" spc="-1">
              <a:solidFill>
                <a:srgbClr val="000000"/>
              </a:solid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107950" y="741363"/>
            <a:ext cx="6581775" cy="3702050"/>
          </a:xfrm>
          <a:prstGeom prst="rect">
            <a:avLst/>
          </a:prstGeom>
          <a:ln w="0">
            <a:noFill/>
          </a:ln>
        </p:spPr>
      </p:sp>
      <p:sp>
        <p:nvSpPr>
          <p:cNvPr id="188"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89" name="PlaceHolder 3"/>
          <p:cNvSpPr>
            <a:spLocks noGrp="1"/>
          </p:cNvSpPr>
          <p:nvPr>
            <p:ph type="sldNum" idx="25"/>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6FD6F128-1DA6-40D7-9731-993D938B92D4}" type="slidenum">
              <a:rPr lang="en-US" sz="1400" b="0" strike="noStrike" spc="-1">
                <a:solidFill>
                  <a:srgbClr val="000000"/>
                </a:solidFill>
                <a:latin typeface="Arial"/>
                <a:ea typeface="Arial"/>
              </a:rPr>
              <a:t>24</a:t>
            </a:fld>
            <a:endParaRPr lang="en-US" sz="1400" b="0" strike="noStrike" spc="-1">
              <a:solidFill>
                <a:srgbClr val="000000"/>
              </a:solid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107950" y="741363"/>
            <a:ext cx="6581775" cy="3702050"/>
          </a:xfrm>
          <a:prstGeom prst="rect">
            <a:avLst/>
          </a:prstGeom>
          <a:ln w="0">
            <a:noFill/>
          </a:ln>
        </p:spPr>
      </p:sp>
      <p:sp>
        <p:nvSpPr>
          <p:cNvPr id="191"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2" name="PlaceHolder 3"/>
          <p:cNvSpPr>
            <a:spLocks noGrp="1"/>
          </p:cNvSpPr>
          <p:nvPr>
            <p:ph type="sldNum" idx="26"/>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9A2E4D7B-AAAC-4FD8-9170-D68F968ABB49}" type="slidenum">
              <a:rPr lang="en-US" sz="1400" b="0" strike="noStrike" spc="-1">
                <a:solidFill>
                  <a:srgbClr val="000000"/>
                </a:solidFill>
                <a:latin typeface="Arial"/>
                <a:ea typeface="Arial"/>
              </a:rPr>
              <a:t>25</a:t>
            </a:fld>
            <a:endParaRPr lang="en-US" sz="1400" b="0" strike="noStrike" spc="-1">
              <a:solidFill>
                <a:srgbClr val="000000"/>
              </a:solid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107950" y="741363"/>
            <a:ext cx="6581775" cy="3702050"/>
          </a:xfrm>
          <a:prstGeom prst="rect">
            <a:avLst/>
          </a:prstGeom>
          <a:ln w="0">
            <a:noFill/>
          </a:ln>
        </p:spPr>
      </p:sp>
      <p:sp>
        <p:nvSpPr>
          <p:cNvPr id="194"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5" name="PlaceHolder 3"/>
          <p:cNvSpPr>
            <a:spLocks noGrp="1"/>
          </p:cNvSpPr>
          <p:nvPr>
            <p:ph type="sldNum" idx="27"/>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1B0CC585-B0A7-4841-8D3B-F9BFACBA5314}" type="slidenum">
              <a:rPr lang="en-US" sz="1400" b="0" strike="noStrike" spc="-1">
                <a:solidFill>
                  <a:srgbClr val="000000"/>
                </a:solidFill>
                <a:latin typeface="Arial"/>
                <a:ea typeface="Arial"/>
              </a:rPr>
              <a:t>26</a:t>
            </a:fld>
            <a:endParaRPr lang="en-US" sz="1400" b="0" strike="noStrike" spc="-1">
              <a:solidFill>
                <a:srgbClr val="000000"/>
              </a:solid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107950" y="741363"/>
            <a:ext cx="6581775" cy="3702050"/>
          </a:xfrm>
          <a:prstGeom prst="rect">
            <a:avLst/>
          </a:prstGeom>
          <a:ln w="0">
            <a:noFill/>
          </a:ln>
        </p:spPr>
      </p:sp>
      <p:sp>
        <p:nvSpPr>
          <p:cNvPr id="197"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8" name="PlaceHolder 3"/>
          <p:cNvSpPr>
            <a:spLocks noGrp="1"/>
          </p:cNvSpPr>
          <p:nvPr>
            <p:ph type="sldNum" idx="28"/>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ACCE976C-2DAE-4C15-B63F-DB4BAF2528CB}" type="slidenum">
              <a:rPr lang="en-US" sz="1400" b="0" strike="noStrike" spc="-1">
                <a:solidFill>
                  <a:srgbClr val="000000"/>
                </a:solidFill>
                <a:latin typeface="Arial"/>
                <a:ea typeface="Arial"/>
              </a:rPr>
              <a:t>27</a:t>
            </a:fld>
            <a:endParaRPr lang="en-US" sz="1400" b="0" strike="noStrike" spc="-1">
              <a:solidFill>
                <a:srgbClr val="000000"/>
              </a:solid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107950" y="741363"/>
            <a:ext cx="6581775" cy="3702050"/>
          </a:xfrm>
          <a:prstGeom prst="rect">
            <a:avLst/>
          </a:prstGeom>
          <a:ln w="0">
            <a:noFill/>
          </a:ln>
        </p:spPr>
      </p:sp>
      <p:sp>
        <p:nvSpPr>
          <p:cNvPr id="200"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201" name="PlaceHolder 3"/>
          <p:cNvSpPr>
            <a:spLocks noGrp="1"/>
          </p:cNvSpPr>
          <p:nvPr>
            <p:ph type="sldNum" idx="29"/>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EC967EE1-39FA-4DBA-928F-8EA47639FADA}" type="slidenum">
              <a:rPr lang="en-US" sz="1400" b="0" strike="noStrike" spc="-1">
                <a:solidFill>
                  <a:srgbClr val="000000"/>
                </a:solidFill>
                <a:latin typeface="Arial"/>
                <a:ea typeface="Arial"/>
              </a:rPr>
              <a:t>28</a:t>
            </a:fld>
            <a:endParaRPr lang="en-US" sz="1400" b="0" strike="noStrike" spc="-1">
              <a:solidFill>
                <a:srgbClr val="000000"/>
              </a:solid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107950" y="741363"/>
            <a:ext cx="6581775" cy="3702050"/>
          </a:xfrm>
          <a:prstGeom prst="rect">
            <a:avLst/>
          </a:prstGeom>
          <a:ln w="0">
            <a:noFill/>
          </a:ln>
        </p:spPr>
      </p:sp>
      <p:sp>
        <p:nvSpPr>
          <p:cNvPr id="203"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204" name="PlaceHolder 3"/>
          <p:cNvSpPr>
            <a:spLocks noGrp="1"/>
          </p:cNvSpPr>
          <p:nvPr>
            <p:ph type="sldNum" idx="30"/>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strike="noStrike" spc="-1">
                <a:solidFill>
                  <a:schemeClr val="dk1"/>
                </a:solidFill>
                <a:latin typeface="Calibri"/>
                <a:ea typeface="Calibri"/>
              </a:defRPr>
            </a:lvl1pPr>
          </a:lstStyle>
          <a:p>
            <a:pPr indent="0" algn="r" defTabSz="914400">
              <a:lnSpc>
                <a:spcPct val="100000"/>
              </a:lnSpc>
              <a:buNone/>
              <a:tabLst>
                <a:tab pos="0" algn="l"/>
              </a:tabLst>
            </a:pPr>
            <a:fld id="{4F6924CB-4D43-4D93-960A-59180CE357FF}" type="slidenum">
              <a:rPr lang="en-US" sz="1200" b="0" strike="noStrike" spc="-1">
                <a:solidFill>
                  <a:schemeClr val="dk1"/>
                </a:solidFill>
                <a:latin typeface="Calibri"/>
                <a:ea typeface="Calibri"/>
              </a:rPr>
              <a:t>29</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noRot="1" noChangeAspect="1"/>
          </p:cNvSpPr>
          <p:nvPr>
            <p:ph type="sldImg"/>
          </p:nvPr>
        </p:nvSpPr>
        <p:spPr>
          <a:xfrm>
            <a:off x="107950" y="741363"/>
            <a:ext cx="6581775" cy="3702050"/>
          </a:xfrm>
          <a:prstGeom prst="rect">
            <a:avLst/>
          </a:prstGeom>
          <a:ln w="0">
            <a:noFill/>
          </a:ln>
        </p:spPr>
      </p:sp>
      <p:sp>
        <p:nvSpPr>
          <p:cNvPr id="131"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32" name="PlaceHolder 3"/>
          <p:cNvSpPr>
            <a:spLocks noGrp="1"/>
          </p:cNvSpPr>
          <p:nvPr>
            <p:ph type="sldNum" idx="6"/>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ED40B96A-DA18-4AB6-BCE4-160FD0900087}" type="slidenum">
              <a:rPr lang="en-US" sz="1400" b="0" strike="noStrike" spc="-1">
                <a:solidFill>
                  <a:srgbClr val="000000"/>
                </a:solidFill>
                <a:latin typeface="Arial"/>
                <a:ea typeface="Arial"/>
              </a:rPr>
              <a:t>4</a:t>
            </a:fld>
            <a:endParaRPr lang="en-US" sz="14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noRot="1" noChangeAspect="1"/>
          </p:cNvSpPr>
          <p:nvPr>
            <p:ph type="sldImg"/>
          </p:nvPr>
        </p:nvSpPr>
        <p:spPr>
          <a:xfrm>
            <a:off x="107950" y="741363"/>
            <a:ext cx="6581775" cy="3702050"/>
          </a:xfrm>
          <a:prstGeom prst="rect">
            <a:avLst/>
          </a:prstGeom>
          <a:ln w="0">
            <a:noFill/>
          </a:ln>
        </p:spPr>
      </p:sp>
      <p:sp>
        <p:nvSpPr>
          <p:cNvPr id="134"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35" name="PlaceHolder 3"/>
          <p:cNvSpPr>
            <a:spLocks noGrp="1"/>
          </p:cNvSpPr>
          <p:nvPr>
            <p:ph type="sldNum" idx="7"/>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AB5AF5D3-4C43-4B3A-819A-61D75593232E}" type="slidenum">
              <a:rPr lang="en-US" sz="1400" b="0" strike="noStrike" spc="-1">
                <a:solidFill>
                  <a:srgbClr val="000000"/>
                </a:solidFill>
                <a:latin typeface="Arial"/>
                <a:ea typeface="Arial"/>
              </a:rPr>
              <a:t>5</a:t>
            </a:fld>
            <a:endParaRPr lang="en-US" sz="14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noRot="1" noChangeAspect="1"/>
          </p:cNvSpPr>
          <p:nvPr>
            <p:ph type="sldImg"/>
          </p:nvPr>
        </p:nvSpPr>
        <p:spPr>
          <a:xfrm>
            <a:off x="107950" y="741363"/>
            <a:ext cx="6581775" cy="3702050"/>
          </a:xfrm>
          <a:prstGeom prst="rect">
            <a:avLst/>
          </a:prstGeom>
          <a:ln w="0">
            <a:noFill/>
          </a:ln>
        </p:spPr>
      </p:sp>
      <p:sp>
        <p:nvSpPr>
          <p:cNvPr id="137"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38" name="PlaceHolder 3"/>
          <p:cNvSpPr>
            <a:spLocks noGrp="1"/>
          </p:cNvSpPr>
          <p:nvPr>
            <p:ph type="sldNum" idx="8"/>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6840CE70-8DD3-4D90-A206-95EFB14AD129}" type="slidenum">
              <a:rPr lang="en-US" sz="1400" b="0" strike="noStrike" spc="-1">
                <a:solidFill>
                  <a:srgbClr val="000000"/>
                </a:solidFill>
                <a:latin typeface="Arial"/>
                <a:ea typeface="Arial"/>
              </a:rPr>
              <a:t>6</a:t>
            </a:fld>
            <a:endParaRPr lang="en-US" sz="14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107950" y="741363"/>
            <a:ext cx="6581775" cy="3702050"/>
          </a:xfrm>
          <a:prstGeom prst="rect">
            <a:avLst/>
          </a:prstGeom>
          <a:ln w="0">
            <a:noFill/>
          </a:ln>
        </p:spPr>
      </p:sp>
      <p:sp>
        <p:nvSpPr>
          <p:cNvPr id="140"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41" name="PlaceHolder 3"/>
          <p:cNvSpPr>
            <a:spLocks noGrp="1"/>
          </p:cNvSpPr>
          <p:nvPr>
            <p:ph type="sldNum" idx="9"/>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31F8FFF5-7222-407E-A229-9BFDA4970FF3}" type="slidenum">
              <a:rPr lang="en-US" sz="1400" b="0" strike="noStrike" spc="-1">
                <a:solidFill>
                  <a:srgbClr val="000000"/>
                </a:solidFill>
                <a:latin typeface="Arial"/>
                <a:ea typeface="Arial"/>
              </a:rPr>
              <a:t>7</a:t>
            </a:fld>
            <a:endParaRPr lang="en-US" sz="14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107950" y="741363"/>
            <a:ext cx="6581775" cy="3702050"/>
          </a:xfrm>
          <a:prstGeom prst="rect">
            <a:avLst/>
          </a:prstGeom>
          <a:ln w="0">
            <a:noFill/>
          </a:ln>
        </p:spPr>
      </p:sp>
      <p:sp>
        <p:nvSpPr>
          <p:cNvPr id="143"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44" name="PlaceHolder 3"/>
          <p:cNvSpPr>
            <a:spLocks noGrp="1"/>
          </p:cNvSpPr>
          <p:nvPr>
            <p:ph type="sldNum" idx="10"/>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E5DBAC69-8BF3-402C-915A-6BC439C6F302}" type="slidenum">
              <a:rPr lang="en-US" sz="1400" b="0" strike="noStrike" spc="-1">
                <a:solidFill>
                  <a:srgbClr val="000000"/>
                </a:solidFill>
                <a:latin typeface="Arial"/>
                <a:ea typeface="Arial"/>
              </a:rPr>
              <a:t>8</a:t>
            </a:fld>
            <a:endParaRPr lang="en-US" sz="14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107950" y="741363"/>
            <a:ext cx="6581775" cy="3702050"/>
          </a:xfrm>
          <a:prstGeom prst="rect">
            <a:avLst/>
          </a:prstGeom>
          <a:ln w="0">
            <a:noFill/>
          </a:ln>
        </p:spPr>
      </p:sp>
      <p:sp>
        <p:nvSpPr>
          <p:cNvPr id="146"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47" name="PlaceHolder 3"/>
          <p:cNvSpPr>
            <a:spLocks noGrp="1"/>
          </p:cNvSpPr>
          <p:nvPr>
            <p:ph type="sldNum" idx="11"/>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E10F324B-587A-4B85-987D-E5754DB2C9F1}" type="slidenum">
              <a:rPr lang="en-US" sz="1400" b="0" strike="noStrike" spc="-1">
                <a:solidFill>
                  <a:srgbClr val="000000"/>
                </a:solidFill>
                <a:latin typeface="Arial"/>
                <a:ea typeface="Arial"/>
              </a:rPr>
              <a:t>9</a:t>
            </a:fld>
            <a:endParaRPr lang="en-US" sz="14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107950" y="741363"/>
            <a:ext cx="6581775" cy="3702050"/>
          </a:xfrm>
          <a:prstGeom prst="rect">
            <a:avLst/>
          </a:prstGeom>
          <a:ln w="0">
            <a:noFill/>
          </a:ln>
        </p:spPr>
      </p:sp>
      <p:sp>
        <p:nvSpPr>
          <p:cNvPr id="149" name="PlaceHolder 2"/>
          <p:cNvSpPr>
            <a:spLocks noGrp="1"/>
          </p:cNvSpPr>
          <p:nvPr>
            <p:ph type="body"/>
          </p:nvPr>
        </p:nvSpPr>
        <p:spPr>
          <a:xfrm>
            <a:off x="679680" y="4690440"/>
            <a:ext cx="5437440" cy="444276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50" name="PlaceHolder 3"/>
          <p:cNvSpPr>
            <a:spLocks noGrp="1"/>
          </p:cNvSpPr>
          <p:nvPr>
            <p:ph type="sldNum" idx="12"/>
          </p:nvPr>
        </p:nvSpPr>
        <p:spPr>
          <a:xfrm>
            <a:off x="3850560" y="9378720"/>
            <a:ext cx="2944800" cy="49284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Arial"/>
                <a:ea typeface="Arial"/>
              </a:defRPr>
            </a:lvl1pPr>
          </a:lstStyle>
          <a:p>
            <a:pPr indent="0" algn="r" defTabSz="914400">
              <a:lnSpc>
                <a:spcPct val="100000"/>
              </a:lnSpc>
              <a:buNone/>
              <a:tabLst>
                <a:tab pos="0" algn="l"/>
              </a:tabLst>
            </a:pPr>
            <a:fld id="{C427015C-A4E1-4385-9F54-6660BF458A26}" type="slidenum">
              <a:rPr lang="en-US" sz="1400" b="0" strike="noStrike" spc="-1">
                <a:solidFill>
                  <a:srgbClr val="000000"/>
                </a:solidFill>
                <a:latin typeface="Arial"/>
                <a:ea typeface="Arial"/>
              </a:rPr>
              <a:t>10</a:t>
            </a:fld>
            <a:endParaRPr lang="en-US" sz="14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OBJECT 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Section header">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23" name="Google Shape;47;p44"/>
          <p:cNvCxnSpPr/>
          <p:nvPr/>
        </p:nvCxnSpPr>
        <p:spPr>
          <a:xfrm>
            <a:off x="-6120" y="6297480"/>
            <a:ext cx="12192480" cy="720"/>
          </a:xfrm>
          <a:prstGeom prst="straightConnector1">
            <a:avLst/>
          </a:prstGeom>
          <a:ln w="38100">
            <a:solidFill>
              <a:srgbClr val="FFC000"/>
            </a:solidFill>
            <a:round/>
          </a:ln>
        </p:spPr>
      </p:cxnSp>
      <p:grpSp>
        <p:nvGrpSpPr>
          <p:cNvPr id="24" name="Google Shape;48;p44"/>
          <p:cNvGrpSpPr/>
          <p:nvPr/>
        </p:nvGrpSpPr>
        <p:grpSpPr>
          <a:xfrm>
            <a:off x="5760" y="6388200"/>
            <a:ext cx="1707480" cy="451800"/>
            <a:chOff x="5760" y="6388200"/>
            <a:chExt cx="1707480" cy="451800"/>
          </a:xfrm>
        </p:grpSpPr>
        <p:sp>
          <p:nvSpPr>
            <p:cNvPr id="2" name="Google Shape;49;p44"/>
            <p:cNvSpPr/>
            <p:nvPr/>
          </p:nvSpPr>
          <p:spPr>
            <a:xfrm>
              <a:off x="5760" y="6388200"/>
              <a:ext cx="1218600" cy="44208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77400" tIns="38520" rIns="77400" bIns="38520" anchor="ctr">
              <a:spAutoFit/>
            </a:bodyPr>
            <a:lstStyle/>
            <a:p>
              <a:pPr defTabSz="914400">
                <a:lnSpc>
                  <a:spcPct val="100000"/>
                </a:lnSpc>
                <a:tabLst>
                  <a:tab pos="0" algn="l"/>
                </a:tabLst>
              </a:pPr>
              <a:r>
                <a:rPr lang="en-US" sz="2400" b="1" strike="noStrike" spc="-1">
                  <a:solidFill>
                    <a:schemeClr val="lt1"/>
                  </a:solidFill>
                  <a:latin typeface="Arial"/>
                  <a:ea typeface="Arial"/>
                </a:rPr>
                <a:t>SCEE</a:t>
              </a:r>
              <a:endParaRPr lang="en-US" sz="2400" b="0" strike="noStrike" spc="-1">
                <a:solidFill>
                  <a:srgbClr val="FFFFFF"/>
                </a:solidFill>
                <a:latin typeface="Arial"/>
              </a:endParaRPr>
            </a:p>
          </p:txBody>
        </p:sp>
        <p:sp>
          <p:nvSpPr>
            <p:cNvPr id="3" name="Google Shape;50;p44"/>
            <p:cNvSpPr/>
            <p:nvPr/>
          </p:nvSpPr>
          <p:spPr>
            <a:xfrm>
              <a:off x="1256760" y="6393240"/>
              <a:ext cx="456480" cy="44676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400" b="0" strike="noStrike" spc="-1">
                <a:solidFill>
                  <a:schemeClr val="lt1"/>
                </a:solidFill>
                <a:latin typeface="Arial"/>
                <a:ea typeface="Arial"/>
              </a:endParaRPr>
            </a:p>
          </p:txBody>
        </p:sp>
      </p:grpSp>
      <p:grpSp>
        <p:nvGrpSpPr>
          <p:cNvPr id="4" name="Google Shape;51;p44"/>
          <p:cNvGrpSpPr/>
          <p:nvPr/>
        </p:nvGrpSpPr>
        <p:grpSpPr>
          <a:xfrm>
            <a:off x="10996560" y="6349680"/>
            <a:ext cx="1171800" cy="457200"/>
            <a:chOff x="10996560" y="6349680"/>
            <a:chExt cx="1171800" cy="457200"/>
          </a:xfrm>
        </p:grpSpPr>
        <p:sp>
          <p:nvSpPr>
            <p:cNvPr id="5" name="Google Shape;52;p44"/>
            <p:cNvSpPr/>
            <p:nvPr/>
          </p:nvSpPr>
          <p:spPr>
            <a:xfrm rot="10800000">
              <a:off x="10996560" y="6350400"/>
              <a:ext cx="456480" cy="45648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400" b="0" strike="noStrike" spc="-1">
                <a:solidFill>
                  <a:schemeClr val="lt1"/>
                </a:solidFill>
                <a:latin typeface="Arial"/>
                <a:ea typeface="Arial"/>
              </a:endParaRPr>
            </a:p>
          </p:txBody>
        </p:sp>
        <p:sp>
          <p:nvSpPr>
            <p:cNvPr id="6" name="Google Shape;53;p44"/>
            <p:cNvSpPr/>
            <p:nvPr/>
          </p:nvSpPr>
          <p:spPr>
            <a:xfrm>
              <a:off x="11480400" y="6349680"/>
              <a:ext cx="687960" cy="39924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122040" tIns="60840" rIns="122040" bIns="60840" anchor="t">
              <a:spAutoFit/>
            </a:bodyPr>
            <a:lstStyle/>
            <a:p>
              <a:pPr algn="ctr" defTabSz="914400">
                <a:lnSpc>
                  <a:spcPct val="100000"/>
                </a:lnSpc>
                <a:tabLst>
                  <a:tab pos="0" algn="l"/>
                </a:tabLst>
              </a:pPr>
              <a:endParaRPr lang="en-US" sz="1800" b="0" strike="noStrike" spc="-1">
                <a:solidFill>
                  <a:schemeClr val="lt1"/>
                </a:solidFill>
                <a:latin typeface="Arial"/>
                <a:ea typeface="Arial"/>
              </a:endParaRPr>
            </a:p>
          </p:txBody>
        </p:sp>
      </p:grpSp>
      <p:grpSp>
        <p:nvGrpSpPr>
          <p:cNvPr id="7" name="Google Shape;54;p44"/>
          <p:cNvGrpSpPr/>
          <p:nvPr/>
        </p:nvGrpSpPr>
        <p:grpSpPr>
          <a:xfrm>
            <a:off x="1429560" y="6396480"/>
            <a:ext cx="5149440" cy="353160"/>
            <a:chOff x="1429560" y="6396480"/>
            <a:chExt cx="5149440" cy="353160"/>
          </a:xfrm>
        </p:grpSpPr>
        <p:sp>
          <p:nvSpPr>
            <p:cNvPr id="8" name="Google Shape;56;p44"/>
            <p:cNvSpPr/>
            <p:nvPr/>
          </p:nvSpPr>
          <p:spPr>
            <a:xfrm rot="10800000">
              <a:off x="1429560" y="6412680"/>
              <a:ext cx="284400" cy="33696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200" b="1" strike="noStrike" spc="-1">
                <a:solidFill>
                  <a:schemeClr val="lt1"/>
                </a:solidFill>
                <a:latin typeface="Arial"/>
                <a:ea typeface="Arial"/>
              </a:endParaRPr>
            </a:p>
          </p:txBody>
        </p:sp>
        <p:sp>
          <p:nvSpPr>
            <p:cNvPr id="9" name="Google Shape;57;p44"/>
            <p:cNvSpPr/>
            <p:nvPr/>
          </p:nvSpPr>
          <p:spPr>
            <a:xfrm>
              <a:off x="6294600" y="6396480"/>
              <a:ext cx="284400" cy="32940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200" b="1" strike="noStrike" spc="-1">
                <a:solidFill>
                  <a:schemeClr val="lt1"/>
                </a:solidFill>
                <a:latin typeface="Arial"/>
                <a:ea typeface="Arial"/>
              </a:endParaRPr>
            </a:p>
          </p:txBody>
        </p:sp>
      </p:grpSp>
      <p:sp>
        <p:nvSpPr>
          <p:cNvPr id="10" name="Google Shape;58;p44"/>
          <p:cNvSpPr/>
          <p:nvPr/>
        </p:nvSpPr>
        <p:spPr>
          <a:xfrm>
            <a:off x="11480400" y="6395760"/>
            <a:ext cx="692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fld id="{BCC190DA-9828-459A-8BE8-88B7137B2B5B}" type="slidenum">
              <a:rPr lang="en-US" sz="1600" b="0" strike="noStrike" spc="-1">
                <a:solidFill>
                  <a:schemeClr val="lt1"/>
                </a:solidFill>
                <a:latin typeface="Arial"/>
                <a:ea typeface="Arial"/>
              </a:rPr>
              <a:t>‹#›</a:t>
            </a:fld>
            <a:endParaRPr lang="en-US" sz="1600" b="0" strike="noStrike" spc="-1">
              <a:solidFill>
                <a:srgbClr val="000000"/>
              </a:solidFill>
              <a:latin typeface="Arial"/>
            </a:endParaRPr>
          </a:p>
        </p:txBody>
      </p:sp>
      <p:pic>
        <p:nvPicPr>
          <p:cNvPr id="11" name="Picture 1" descr="A close-up of a logo&#10;&#10;Description automatically generated"/>
          <p:cNvPicPr/>
          <p:nvPr/>
        </p:nvPicPr>
        <p:blipFill>
          <a:blip r:embed="rId3"/>
          <a:stretch/>
        </p:blipFill>
        <p:spPr>
          <a:xfrm>
            <a:off x="-6120" y="-15120"/>
            <a:ext cx="2621160" cy="1033560"/>
          </a:xfrm>
          <a:prstGeom prst="rect">
            <a:avLst/>
          </a:prstGeom>
          <a:ln w="0">
            <a:noFill/>
          </a:ln>
        </p:spPr>
      </p:pic>
      <p:pic>
        <p:nvPicPr>
          <p:cNvPr id="12" name="Picture 2" descr="A black and white logo&#10;&#10;Description automatically generated"/>
          <p:cNvPicPr/>
          <p:nvPr/>
        </p:nvPicPr>
        <p:blipFill>
          <a:blip r:embed="rId4">
            <a:alphaModFix amt="11000"/>
            <a:extLst>
              <a:ext uri="{BEBA8EAE-BF5A-486C-A8C5-ECC9F3942E4B}">
                <a14:imgProps xmlns:a14="http://schemas.microsoft.com/office/drawing/2010/main">
                  <a14:imgLayer r:embed="rId5">
                    <a14:imgEffect>
                      <a14:saturation sat="400000"/>
                    </a14:imgEffect>
                  </a14:imgLayer>
                </a14:imgProps>
              </a:ext>
            </a:extLst>
          </a:blip>
          <a:stretch/>
        </p:blipFill>
        <p:spPr>
          <a:xfrm>
            <a:off x="6615000" y="2100960"/>
            <a:ext cx="5561640" cy="4756320"/>
          </a:xfrm>
          <a:prstGeom prst="rect">
            <a:avLst/>
          </a:prstGeom>
          <a:ln w="0">
            <a:noFill/>
          </a:ln>
          <a:scene3d>
            <a:camera prst="orthographicFront"/>
            <a:lightRig rig="threePt" dir="t"/>
          </a:scene3d>
          <a:sp3d>
            <a:bevelB prst="angle"/>
          </a:sp3d>
        </p:spPr>
      </p:pic>
      <p:sp>
        <p:nvSpPr>
          <p:cNvPr id="13" name="Google Shape;101;p14"/>
          <p:cNvSpPr/>
          <p:nvPr/>
        </p:nvSpPr>
        <p:spPr>
          <a:xfrm>
            <a:off x="838080" y="1165320"/>
            <a:ext cx="10514880" cy="10476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tabLst>
                <a:tab pos="0" algn="l"/>
              </a:tabLst>
            </a:pPr>
            <a:endParaRPr lang="en-US" sz="1800" b="0" strike="noStrike" spc="-1">
              <a:solidFill>
                <a:srgbClr val="FFFFFF"/>
              </a:solidFill>
              <a:latin typeface="Calibri"/>
              <a:ea typeface="Calibri"/>
            </a:endParaRPr>
          </a:p>
        </p:txBody>
      </p:sp>
      <p:sp>
        <p:nvSpPr>
          <p:cNvPr id="14" name="Google Shape;49;p44"/>
          <p:cNvSpPr/>
          <p:nvPr/>
        </p:nvSpPr>
        <p:spPr>
          <a:xfrm>
            <a:off x="1749240" y="6404040"/>
            <a:ext cx="4509360" cy="32040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77400" tIns="38520" rIns="77400" bIns="38520" anchor="t">
            <a:spAutoFit/>
          </a:bodyPr>
          <a:lstStyle/>
          <a:p>
            <a:pPr algn="just" defTabSz="914400">
              <a:lnSpc>
                <a:spcPct val="100000"/>
              </a:lnSpc>
              <a:tabLst>
                <a:tab pos="0" algn="l"/>
              </a:tabLst>
            </a:pPr>
            <a:r>
              <a:rPr lang="en-US" sz="1600" b="1" strike="noStrike" spc="-1">
                <a:solidFill>
                  <a:schemeClr val="lt1"/>
                </a:solidFill>
                <a:latin typeface="Arial"/>
                <a:ea typeface="Times New Roman"/>
              </a:rPr>
              <a:t>School of Civil &amp; Environmental Engineering</a:t>
            </a:r>
            <a:endParaRPr lang="en-US" sz="1600" b="0" strike="noStrike" spc="-1">
              <a:solidFill>
                <a:srgbClr val="FFFFFF"/>
              </a:solidFill>
              <a:latin typeface="Arial"/>
            </a:endParaRPr>
          </a:p>
        </p:txBody>
      </p:sp>
      <p:sp>
        <p:nvSpPr>
          <p:cNvPr id="15" name="Google Shape;250;p10"/>
          <p:cNvSpPr/>
          <p:nvPr/>
        </p:nvSpPr>
        <p:spPr>
          <a:xfrm>
            <a:off x="1051200" y="197280"/>
            <a:ext cx="10049040" cy="76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defTabSz="914400">
              <a:lnSpc>
                <a:spcPct val="100000"/>
              </a:lnSpc>
              <a:tabLst>
                <a:tab pos="0" algn="l"/>
              </a:tabLst>
            </a:pPr>
            <a:endParaRPr lang="en-US" sz="3600" b="0" strike="noStrike" spc="-1">
              <a:solidFill>
                <a:srgbClr val="00B0F0"/>
              </a:solidFill>
              <a:latin typeface="Arial"/>
              <a:ea typeface="Arial"/>
            </a:endParaRPr>
          </a:p>
        </p:txBody>
      </p:sp>
      <p:cxnSp>
        <p:nvCxnSpPr>
          <p:cNvPr id="16" name="Google Shape;47;p44"/>
          <p:cNvCxnSpPr/>
          <p:nvPr/>
        </p:nvCxnSpPr>
        <p:spPr>
          <a:xfrm>
            <a:off x="-6120" y="6319080"/>
            <a:ext cx="12192480" cy="720"/>
          </a:xfrm>
          <a:prstGeom prst="straightConnector1">
            <a:avLst/>
          </a:prstGeom>
          <a:ln w="38100">
            <a:solidFill>
              <a:srgbClr val="FFC000"/>
            </a:solidFill>
            <a:round/>
          </a:ln>
        </p:spPr>
      </p:cxnSp>
      <p:grpSp>
        <p:nvGrpSpPr>
          <p:cNvPr id="17" name="Google Shape;51;p44"/>
          <p:cNvGrpSpPr/>
          <p:nvPr/>
        </p:nvGrpSpPr>
        <p:grpSpPr>
          <a:xfrm>
            <a:off x="10996560" y="6349680"/>
            <a:ext cx="1171800" cy="457200"/>
            <a:chOff x="10996560" y="6349680"/>
            <a:chExt cx="1171800" cy="457200"/>
          </a:xfrm>
        </p:grpSpPr>
        <p:sp>
          <p:nvSpPr>
            <p:cNvPr id="18" name="Google Shape;52;p44"/>
            <p:cNvSpPr/>
            <p:nvPr/>
          </p:nvSpPr>
          <p:spPr>
            <a:xfrm rot="10800000">
              <a:off x="10996560" y="6350400"/>
              <a:ext cx="456480" cy="45648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400" b="0" strike="noStrike" spc="-1">
                <a:solidFill>
                  <a:schemeClr val="lt1"/>
                </a:solidFill>
                <a:latin typeface="Arial"/>
                <a:ea typeface="Arial"/>
              </a:endParaRPr>
            </a:p>
          </p:txBody>
        </p:sp>
        <p:sp>
          <p:nvSpPr>
            <p:cNvPr id="19" name="Google Shape;53;p44"/>
            <p:cNvSpPr/>
            <p:nvPr/>
          </p:nvSpPr>
          <p:spPr>
            <a:xfrm>
              <a:off x="11480400" y="6349680"/>
              <a:ext cx="687960" cy="39924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122040" tIns="60840" rIns="122040" bIns="60840" anchor="t">
              <a:spAutoFit/>
            </a:bodyPr>
            <a:lstStyle/>
            <a:p>
              <a:pPr algn="ctr" defTabSz="914400">
                <a:lnSpc>
                  <a:spcPct val="100000"/>
                </a:lnSpc>
                <a:tabLst>
                  <a:tab pos="0" algn="l"/>
                </a:tabLst>
              </a:pPr>
              <a:endParaRPr lang="en-US" sz="1800" b="0" strike="noStrike" spc="-1">
                <a:solidFill>
                  <a:schemeClr val="lt1"/>
                </a:solidFill>
                <a:latin typeface="Arial"/>
                <a:ea typeface="Arial"/>
              </a:endParaRPr>
            </a:p>
          </p:txBody>
        </p:sp>
      </p:grpSp>
      <p:sp>
        <p:nvSpPr>
          <p:cNvPr id="20" name="Google Shape;58;p44"/>
          <p:cNvSpPr/>
          <p:nvPr/>
        </p:nvSpPr>
        <p:spPr>
          <a:xfrm>
            <a:off x="11480400" y="6395760"/>
            <a:ext cx="692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fld id="{5E53ED0E-04EF-476A-AAB3-CFC5B676B4D4}" type="slidenum">
              <a:rPr lang="en-US" sz="1600" b="0" strike="noStrike" spc="-1">
                <a:solidFill>
                  <a:schemeClr val="lt1"/>
                </a:solidFill>
                <a:latin typeface="Arial"/>
                <a:ea typeface="Arial"/>
              </a:rPr>
              <a:t>‹#›</a:t>
            </a:fld>
            <a:endParaRPr lang="en-US" sz="1600" b="0" strike="noStrike" spc="-1">
              <a:solidFill>
                <a:srgbClr val="000000"/>
              </a:solidFill>
              <a:latin typeface="Arial"/>
            </a:endParaRPr>
          </a:p>
        </p:txBody>
      </p:sp>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Arial"/>
              </a:rPr>
              <a:t>Click to edit the title text format</a:t>
            </a:r>
          </a:p>
        </p:txBody>
      </p:sp>
      <p:sp>
        <p:nvSpPr>
          <p:cNvPr id="2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23" name="Google Shape;47;p44"/>
          <p:cNvCxnSpPr/>
          <p:nvPr/>
        </p:nvCxnSpPr>
        <p:spPr>
          <a:xfrm>
            <a:off x="-6120" y="6297480"/>
            <a:ext cx="12192480" cy="720"/>
          </a:xfrm>
          <a:prstGeom prst="straightConnector1">
            <a:avLst/>
          </a:prstGeom>
          <a:ln w="38100">
            <a:solidFill>
              <a:srgbClr val="FFC000"/>
            </a:solidFill>
            <a:round/>
          </a:ln>
        </p:spPr>
      </p:cxnSp>
      <p:grpSp>
        <p:nvGrpSpPr>
          <p:cNvPr id="24" name="Google Shape;48;p44"/>
          <p:cNvGrpSpPr/>
          <p:nvPr/>
        </p:nvGrpSpPr>
        <p:grpSpPr>
          <a:xfrm>
            <a:off x="5760" y="6388200"/>
            <a:ext cx="1707480" cy="451800"/>
            <a:chOff x="5760" y="6388200"/>
            <a:chExt cx="1707480" cy="451800"/>
          </a:xfrm>
        </p:grpSpPr>
        <p:sp>
          <p:nvSpPr>
            <p:cNvPr id="25" name="Google Shape;49;p44"/>
            <p:cNvSpPr/>
            <p:nvPr/>
          </p:nvSpPr>
          <p:spPr>
            <a:xfrm>
              <a:off x="5760" y="6388200"/>
              <a:ext cx="1218600" cy="44208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77400" tIns="38520" rIns="77400" bIns="38520" anchor="ctr">
              <a:spAutoFit/>
            </a:bodyPr>
            <a:lstStyle/>
            <a:p>
              <a:pPr defTabSz="914400">
                <a:lnSpc>
                  <a:spcPct val="100000"/>
                </a:lnSpc>
                <a:tabLst>
                  <a:tab pos="0" algn="l"/>
                </a:tabLst>
              </a:pPr>
              <a:r>
                <a:rPr lang="en-US" sz="2400" b="1" strike="noStrike" spc="-1">
                  <a:solidFill>
                    <a:schemeClr val="lt1"/>
                  </a:solidFill>
                  <a:latin typeface="Arial"/>
                  <a:ea typeface="Arial"/>
                </a:rPr>
                <a:t>SCEE</a:t>
              </a:r>
              <a:endParaRPr lang="en-US" sz="2400" b="0" strike="noStrike" spc="-1">
                <a:solidFill>
                  <a:srgbClr val="FFFFFF"/>
                </a:solidFill>
                <a:latin typeface="Arial"/>
              </a:endParaRPr>
            </a:p>
          </p:txBody>
        </p:sp>
        <p:sp>
          <p:nvSpPr>
            <p:cNvPr id="26" name="Google Shape;50;p44"/>
            <p:cNvSpPr/>
            <p:nvPr/>
          </p:nvSpPr>
          <p:spPr>
            <a:xfrm>
              <a:off x="1256760" y="6393240"/>
              <a:ext cx="456480" cy="44676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400" b="0" strike="noStrike" spc="-1">
                <a:solidFill>
                  <a:schemeClr val="lt1"/>
                </a:solidFill>
                <a:latin typeface="Arial"/>
                <a:ea typeface="Arial"/>
              </a:endParaRPr>
            </a:p>
          </p:txBody>
        </p:sp>
      </p:grpSp>
      <p:grpSp>
        <p:nvGrpSpPr>
          <p:cNvPr id="27" name="Google Shape;51;p44"/>
          <p:cNvGrpSpPr/>
          <p:nvPr/>
        </p:nvGrpSpPr>
        <p:grpSpPr>
          <a:xfrm>
            <a:off x="10996560" y="6349680"/>
            <a:ext cx="1171800" cy="457200"/>
            <a:chOff x="10996560" y="6349680"/>
            <a:chExt cx="1171800" cy="457200"/>
          </a:xfrm>
        </p:grpSpPr>
        <p:sp>
          <p:nvSpPr>
            <p:cNvPr id="28" name="Google Shape;52;p44"/>
            <p:cNvSpPr/>
            <p:nvPr/>
          </p:nvSpPr>
          <p:spPr>
            <a:xfrm rot="10800000">
              <a:off x="10996560" y="6350400"/>
              <a:ext cx="456480" cy="45648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400" b="0" strike="noStrike" spc="-1">
                <a:solidFill>
                  <a:schemeClr val="lt1"/>
                </a:solidFill>
                <a:latin typeface="Arial"/>
                <a:ea typeface="Arial"/>
              </a:endParaRPr>
            </a:p>
          </p:txBody>
        </p:sp>
        <p:sp>
          <p:nvSpPr>
            <p:cNvPr id="29" name="Google Shape;53;p44"/>
            <p:cNvSpPr/>
            <p:nvPr/>
          </p:nvSpPr>
          <p:spPr>
            <a:xfrm>
              <a:off x="11480400" y="6349680"/>
              <a:ext cx="687960" cy="39924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122040" tIns="60840" rIns="122040" bIns="60840" anchor="t">
              <a:spAutoFit/>
            </a:bodyPr>
            <a:lstStyle/>
            <a:p>
              <a:pPr algn="ctr" defTabSz="914400">
                <a:lnSpc>
                  <a:spcPct val="100000"/>
                </a:lnSpc>
                <a:tabLst>
                  <a:tab pos="0" algn="l"/>
                </a:tabLst>
              </a:pPr>
              <a:endParaRPr lang="en-US" sz="1800" b="0" strike="noStrike" spc="-1">
                <a:solidFill>
                  <a:schemeClr val="lt1"/>
                </a:solidFill>
                <a:latin typeface="Arial"/>
                <a:ea typeface="Arial"/>
              </a:endParaRPr>
            </a:p>
          </p:txBody>
        </p:sp>
      </p:grpSp>
      <p:grpSp>
        <p:nvGrpSpPr>
          <p:cNvPr id="30" name="Google Shape;54;p44"/>
          <p:cNvGrpSpPr/>
          <p:nvPr/>
        </p:nvGrpSpPr>
        <p:grpSpPr>
          <a:xfrm>
            <a:off x="1429560" y="6396480"/>
            <a:ext cx="5149440" cy="353160"/>
            <a:chOff x="1429560" y="6396480"/>
            <a:chExt cx="5149440" cy="353160"/>
          </a:xfrm>
        </p:grpSpPr>
        <p:sp>
          <p:nvSpPr>
            <p:cNvPr id="31" name="Google Shape;56;p44"/>
            <p:cNvSpPr/>
            <p:nvPr/>
          </p:nvSpPr>
          <p:spPr>
            <a:xfrm rot="10800000">
              <a:off x="1429560" y="6412680"/>
              <a:ext cx="284400" cy="33696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200" b="1" strike="noStrike" spc="-1">
                <a:solidFill>
                  <a:schemeClr val="lt1"/>
                </a:solidFill>
                <a:latin typeface="Arial"/>
                <a:ea typeface="Arial"/>
              </a:endParaRPr>
            </a:p>
          </p:txBody>
        </p:sp>
        <p:sp>
          <p:nvSpPr>
            <p:cNvPr id="32" name="Google Shape;57;p44"/>
            <p:cNvSpPr/>
            <p:nvPr/>
          </p:nvSpPr>
          <p:spPr>
            <a:xfrm>
              <a:off x="6294600" y="6396480"/>
              <a:ext cx="284400" cy="32940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200" b="1" strike="noStrike" spc="-1">
                <a:solidFill>
                  <a:schemeClr val="lt1"/>
                </a:solidFill>
                <a:latin typeface="Arial"/>
                <a:ea typeface="Arial"/>
              </a:endParaRPr>
            </a:p>
          </p:txBody>
        </p:sp>
      </p:grpSp>
      <p:sp>
        <p:nvSpPr>
          <p:cNvPr id="33" name="Google Shape;58;p44"/>
          <p:cNvSpPr/>
          <p:nvPr/>
        </p:nvSpPr>
        <p:spPr>
          <a:xfrm>
            <a:off x="11480400" y="6395760"/>
            <a:ext cx="692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fld id="{D1ADF1B5-08A9-47E9-9705-B59FF5C36C46}" type="slidenum">
              <a:rPr lang="en-US" sz="1600" b="0" strike="noStrike" spc="-1">
                <a:solidFill>
                  <a:schemeClr val="lt1"/>
                </a:solidFill>
                <a:latin typeface="Arial"/>
                <a:ea typeface="Arial"/>
              </a:rPr>
              <a:t>‹#›</a:t>
            </a:fld>
            <a:endParaRPr lang="en-US" sz="1600" b="0" strike="noStrike" spc="-1">
              <a:solidFill>
                <a:srgbClr val="000000"/>
              </a:solidFill>
              <a:latin typeface="Arial"/>
            </a:endParaRPr>
          </a:p>
        </p:txBody>
      </p:sp>
      <p:pic>
        <p:nvPicPr>
          <p:cNvPr id="34" name="Picture 1" descr="A close-up of a logo&#10;&#10;Description automatically generated"/>
          <p:cNvPicPr/>
          <p:nvPr/>
        </p:nvPicPr>
        <p:blipFill>
          <a:blip r:embed="rId3"/>
          <a:stretch/>
        </p:blipFill>
        <p:spPr>
          <a:xfrm>
            <a:off x="-6120" y="-15120"/>
            <a:ext cx="2621160" cy="1033560"/>
          </a:xfrm>
          <a:prstGeom prst="rect">
            <a:avLst/>
          </a:prstGeom>
          <a:ln w="0">
            <a:noFill/>
          </a:ln>
        </p:spPr>
      </p:pic>
      <p:pic>
        <p:nvPicPr>
          <p:cNvPr id="35" name="Picture 2" descr="A black and white logo&#10;&#10;Description automatically generated"/>
          <p:cNvPicPr/>
          <p:nvPr/>
        </p:nvPicPr>
        <p:blipFill>
          <a:blip r:embed="rId4">
            <a:alphaModFix amt="11000"/>
            <a:extLst>
              <a:ext uri="{BEBA8EAE-BF5A-486C-A8C5-ECC9F3942E4B}">
                <a14:imgProps xmlns:a14="http://schemas.microsoft.com/office/drawing/2010/main">
                  <a14:imgLayer>
                    <a14:imgEffect>
                      <a14:saturation sat="400000"/>
                    </a14:imgEffect>
                  </a14:imgLayer>
                </a14:imgProps>
              </a:ext>
            </a:extLst>
          </a:blip>
          <a:stretch/>
        </p:blipFill>
        <p:spPr>
          <a:xfrm>
            <a:off x="6615000" y="2100960"/>
            <a:ext cx="5561640" cy="4756320"/>
          </a:xfrm>
          <a:prstGeom prst="rect">
            <a:avLst/>
          </a:prstGeom>
          <a:ln w="0">
            <a:noFill/>
          </a:ln>
          <a:scene3d>
            <a:camera prst="orthographicFront"/>
            <a:lightRig rig="threePt" dir="t"/>
          </a:scene3d>
          <a:sp3d>
            <a:bevelB prst="angle"/>
          </a:sp3d>
        </p:spPr>
      </p:pic>
      <p:sp>
        <p:nvSpPr>
          <p:cNvPr id="36" name="Google Shape;101;p14"/>
          <p:cNvSpPr/>
          <p:nvPr/>
        </p:nvSpPr>
        <p:spPr>
          <a:xfrm>
            <a:off x="838080" y="1165320"/>
            <a:ext cx="10514880" cy="10476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tabLst>
                <a:tab pos="0" algn="l"/>
              </a:tabLst>
            </a:pPr>
            <a:endParaRPr lang="en-US" sz="1800" b="0" strike="noStrike" spc="-1">
              <a:solidFill>
                <a:srgbClr val="FFFFFF"/>
              </a:solidFill>
              <a:latin typeface="Calibri"/>
              <a:ea typeface="Calibri"/>
            </a:endParaRPr>
          </a:p>
        </p:txBody>
      </p:sp>
      <p:sp>
        <p:nvSpPr>
          <p:cNvPr id="37" name="Google Shape;49;p44"/>
          <p:cNvSpPr/>
          <p:nvPr/>
        </p:nvSpPr>
        <p:spPr>
          <a:xfrm>
            <a:off x="1749240" y="6404040"/>
            <a:ext cx="4509360" cy="32040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77400" tIns="38520" rIns="77400" bIns="38520" anchor="t">
            <a:spAutoFit/>
          </a:bodyPr>
          <a:lstStyle/>
          <a:p>
            <a:pPr algn="just" defTabSz="914400">
              <a:lnSpc>
                <a:spcPct val="100000"/>
              </a:lnSpc>
              <a:tabLst>
                <a:tab pos="0" algn="l"/>
              </a:tabLst>
            </a:pPr>
            <a:r>
              <a:rPr lang="en-US" sz="1600" b="1" strike="noStrike" spc="-1">
                <a:solidFill>
                  <a:schemeClr val="lt1"/>
                </a:solidFill>
                <a:latin typeface="Arial"/>
                <a:ea typeface="Times New Roman"/>
              </a:rPr>
              <a:t>School of Civil &amp; Environmental Engineering</a:t>
            </a:r>
            <a:endParaRPr lang="en-US" sz="1600" b="0" strike="noStrike" spc="-1">
              <a:solidFill>
                <a:srgbClr val="FFFFFF"/>
              </a:solidFill>
              <a:latin typeface="Arial"/>
            </a:endParaRPr>
          </a:p>
        </p:txBody>
      </p:sp>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40" name="Google Shape;47;p44"/>
          <p:cNvCxnSpPr/>
          <p:nvPr/>
        </p:nvCxnSpPr>
        <p:spPr>
          <a:xfrm>
            <a:off x="-6120" y="6297480"/>
            <a:ext cx="12192480" cy="720"/>
          </a:xfrm>
          <a:prstGeom prst="straightConnector1">
            <a:avLst/>
          </a:prstGeom>
          <a:ln w="38100">
            <a:solidFill>
              <a:srgbClr val="FFC000"/>
            </a:solidFill>
            <a:round/>
          </a:ln>
        </p:spPr>
      </p:cxnSp>
      <p:grpSp>
        <p:nvGrpSpPr>
          <p:cNvPr id="41" name="Google Shape;48;p44"/>
          <p:cNvGrpSpPr/>
          <p:nvPr/>
        </p:nvGrpSpPr>
        <p:grpSpPr>
          <a:xfrm>
            <a:off x="5760" y="6388200"/>
            <a:ext cx="1707480" cy="451800"/>
            <a:chOff x="5760" y="6388200"/>
            <a:chExt cx="1707480" cy="451800"/>
          </a:xfrm>
        </p:grpSpPr>
        <p:sp>
          <p:nvSpPr>
            <p:cNvPr id="42" name="Google Shape;49;p44"/>
            <p:cNvSpPr/>
            <p:nvPr/>
          </p:nvSpPr>
          <p:spPr>
            <a:xfrm>
              <a:off x="5760" y="6388200"/>
              <a:ext cx="1218600" cy="44208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77400" tIns="38520" rIns="77400" bIns="38520" anchor="ctr">
              <a:spAutoFit/>
            </a:bodyPr>
            <a:lstStyle/>
            <a:p>
              <a:pPr defTabSz="914400">
                <a:lnSpc>
                  <a:spcPct val="100000"/>
                </a:lnSpc>
                <a:tabLst>
                  <a:tab pos="0" algn="l"/>
                </a:tabLst>
              </a:pPr>
              <a:r>
                <a:rPr lang="en-US" sz="2400" b="1" strike="noStrike" spc="-1">
                  <a:solidFill>
                    <a:schemeClr val="lt1"/>
                  </a:solidFill>
                  <a:latin typeface="Arial"/>
                  <a:ea typeface="Arial"/>
                </a:rPr>
                <a:t>SCEE</a:t>
              </a:r>
              <a:endParaRPr lang="en-US" sz="2400" b="0" strike="noStrike" spc="-1">
                <a:solidFill>
                  <a:srgbClr val="FFFFFF"/>
                </a:solidFill>
                <a:latin typeface="Arial"/>
              </a:endParaRPr>
            </a:p>
          </p:txBody>
        </p:sp>
        <p:sp>
          <p:nvSpPr>
            <p:cNvPr id="43" name="Google Shape;50;p44"/>
            <p:cNvSpPr/>
            <p:nvPr/>
          </p:nvSpPr>
          <p:spPr>
            <a:xfrm>
              <a:off x="1256760" y="6393240"/>
              <a:ext cx="456480" cy="44676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400" b="0" strike="noStrike" spc="-1">
                <a:solidFill>
                  <a:schemeClr val="lt1"/>
                </a:solidFill>
                <a:latin typeface="Arial"/>
                <a:ea typeface="Arial"/>
              </a:endParaRPr>
            </a:p>
          </p:txBody>
        </p:sp>
      </p:grpSp>
      <p:grpSp>
        <p:nvGrpSpPr>
          <p:cNvPr id="44" name="Google Shape;51;p44"/>
          <p:cNvGrpSpPr/>
          <p:nvPr/>
        </p:nvGrpSpPr>
        <p:grpSpPr>
          <a:xfrm>
            <a:off x="10996560" y="6349680"/>
            <a:ext cx="1171800" cy="457200"/>
            <a:chOff x="10996560" y="6349680"/>
            <a:chExt cx="1171800" cy="457200"/>
          </a:xfrm>
        </p:grpSpPr>
        <p:sp>
          <p:nvSpPr>
            <p:cNvPr id="45" name="Google Shape;52;p44"/>
            <p:cNvSpPr/>
            <p:nvPr/>
          </p:nvSpPr>
          <p:spPr>
            <a:xfrm rot="10800000">
              <a:off x="10996560" y="6350400"/>
              <a:ext cx="456480" cy="45648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400" b="0" strike="noStrike" spc="-1">
                <a:solidFill>
                  <a:schemeClr val="lt1"/>
                </a:solidFill>
                <a:latin typeface="Arial"/>
                <a:ea typeface="Arial"/>
              </a:endParaRPr>
            </a:p>
          </p:txBody>
        </p:sp>
        <p:sp>
          <p:nvSpPr>
            <p:cNvPr id="46" name="Google Shape;53;p44"/>
            <p:cNvSpPr/>
            <p:nvPr/>
          </p:nvSpPr>
          <p:spPr>
            <a:xfrm>
              <a:off x="11480400" y="6349680"/>
              <a:ext cx="687960" cy="39924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122040" tIns="60840" rIns="122040" bIns="60840" anchor="t">
              <a:spAutoFit/>
            </a:bodyPr>
            <a:lstStyle/>
            <a:p>
              <a:pPr algn="ctr" defTabSz="914400">
                <a:lnSpc>
                  <a:spcPct val="100000"/>
                </a:lnSpc>
                <a:tabLst>
                  <a:tab pos="0" algn="l"/>
                </a:tabLst>
              </a:pPr>
              <a:endParaRPr lang="en-US" sz="1800" b="0" strike="noStrike" spc="-1">
                <a:solidFill>
                  <a:schemeClr val="lt1"/>
                </a:solidFill>
                <a:latin typeface="Arial"/>
                <a:ea typeface="Arial"/>
              </a:endParaRPr>
            </a:p>
          </p:txBody>
        </p:sp>
      </p:grpSp>
      <p:grpSp>
        <p:nvGrpSpPr>
          <p:cNvPr id="47" name="Google Shape;54;p44"/>
          <p:cNvGrpSpPr/>
          <p:nvPr/>
        </p:nvGrpSpPr>
        <p:grpSpPr>
          <a:xfrm>
            <a:off x="1429560" y="6396480"/>
            <a:ext cx="5149440" cy="353160"/>
            <a:chOff x="1429560" y="6396480"/>
            <a:chExt cx="5149440" cy="353160"/>
          </a:xfrm>
        </p:grpSpPr>
        <p:sp>
          <p:nvSpPr>
            <p:cNvPr id="48" name="Google Shape;56;p44"/>
            <p:cNvSpPr/>
            <p:nvPr/>
          </p:nvSpPr>
          <p:spPr>
            <a:xfrm rot="10800000">
              <a:off x="1429560" y="6412680"/>
              <a:ext cx="284400" cy="33696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200" b="1" strike="noStrike" spc="-1">
                <a:solidFill>
                  <a:schemeClr val="lt1"/>
                </a:solidFill>
                <a:latin typeface="Arial"/>
                <a:ea typeface="Arial"/>
              </a:endParaRPr>
            </a:p>
          </p:txBody>
        </p:sp>
        <p:sp>
          <p:nvSpPr>
            <p:cNvPr id="49" name="Google Shape;57;p44"/>
            <p:cNvSpPr/>
            <p:nvPr/>
          </p:nvSpPr>
          <p:spPr>
            <a:xfrm>
              <a:off x="6294600" y="6396480"/>
              <a:ext cx="284400" cy="329400"/>
            </a:xfrm>
            <a:prstGeom prst="rtTriangle">
              <a:avLst/>
            </a:prstGeom>
            <a:solidFill>
              <a:srgbClr val="0070C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endParaRPr lang="en-US" sz="1200" b="1" strike="noStrike" spc="-1">
                <a:solidFill>
                  <a:schemeClr val="lt1"/>
                </a:solidFill>
                <a:latin typeface="Arial"/>
                <a:ea typeface="Arial"/>
              </a:endParaRPr>
            </a:p>
          </p:txBody>
        </p:sp>
      </p:grpSp>
      <p:sp>
        <p:nvSpPr>
          <p:cNvPr id="50" name="Google Shape;58;p44"/>
          <p:cNvSpPr/>
          <p:nvPr/>
        </p:nvSpPr>
        <p:spPr>
          <a:xfrm>
            <a:off x="11480400" y="6395760"/>
            <a:ext cx="692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tabLst>
                <a:tab pos="0" algn="l"/>
              </a:tabLst>
            </a:pPr>
            <a:fld id="{9EEBDEDE-7651-40F2-B9DC-4C4CE0D4A705}" type="slidenum">
              <a:rPr lang="en-US" sz="1600" b="0" strike="noStrike" spc="-1">
                <a:solidFill>
                  <a:schemeClr val="lt1"/>
                </a:solidFill>
                <a:latin typeface="Arial"/>
                <a:ea typeface="Arial"/>
              </a:rPr>
              <a:t>‹#›</a:t>
            </a:fld>
            <a:endParaRPr lang="en-US" sz="1600" b="0" strike="noStrike" spc="-1">
              <a:solidFill>
                <a:srgbClr val="000000"/>
              </a:solidFill>
              <a:latin typeface="Arial"/>
            </a:endParaRPr>
          </a:p>
        </p:txBody>
      </p:sp>
      <p:pic>
        <p:nvPicPr>
          <p:cNvPr id="51" name="Picture 1" descr="A close-up of a logo&#10;&#10;Description automatically generated"/>
          <p:cNvPicPr/>
          <p:nvPr/>
        </p:nvPicPr>
        <p:blipFill>
          <a:blip r:embed="rId3"/>
          <a:stretch/>
        </p:blipFill>
        <p:spPr>
          <a:xfrm>
            <a:off x="-6120" y="-15120"/>
            <a:ext cx="2621160" cy="1033560"/>
          </a:xfrm>
          <a:prstGeom prst="rect">
            <a:avLst/>
          </a:prstGeom>
          <a:ln w="0">
            <a:noFill/>
          </a:ln>
        </p:spPr>
      </p:pic>
      <p:pic>
        <p:nvPicPr>
          <p:cNvPr id="52" name="Picture 2" descr="A black and white logo&#10;&#10;Description automatically generated"/>
          <p:cNvPicPr/>
          <p:nvPr/>
        </p:nvPicPr>
        <p:blipFill>
          <a:blip r:embed="rId4">
            <a:alphaModFix amt="11000"/>
            <a:extLst>
              <a:ext uri="{BEBA8EAE-BF5A-486C-A8C5-ECC9F3942E4B}">
                <a14:imgProps xmlns:a14="http://schemas.microsoft.com/office/drawing/2010/main">
                  <a14:imgLayer>
                    <a14:imgEffect>
                      <a14:saturation sat="400000"/>
                    </a14:imgEffect>
                  </a14:imgLayer>
                </a14:imgProps>
              </a:ext>
            </a:extLst>
          </a:blip>
          <a:stretch/>
        </p:blipFill>
        <p:spPr>
          <a:xfrm>
            <a:off x="6615000" y="2100960"/>
            <a:ext cx="5561640" cy="4756320"/>
          </a:xfrm>
          <a:prstGeom prst="rect">
            <a:avLst/>
          </a:prstGeom>
          <a:ln w="0">
            <a:noFill/>
          </a:ln>
          <a:scene3d>
            <a:camera prst="orthographicFront"/>
            <a:lightRig rig="threePt" dir="t"/>
          </a:scene3d>
          <a:sp3d>
            <a:bevelB prst="angle"/>
          </a:sp3d>
        </p:spPr>
      </p:pic>
      <p:sp>
        <p:nvSpPr>
          <p:cNvPr id="53" name="Google Shape;101;p14"/>
          <p:cNvSpPr/>
          <p:nvPr/>
        </p:nvSpPr>
        <p:spPr>
          <a:xfrm>
            <a:off x="838080" y="1165320"/>
            <a:ext cx="10514880" cy="10476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tabLst>
                <a:tab pos="0" algn="l"/>
              </a:tabLst>
            </a:pPr>
            <a:endParaRPr lang="en-US" sz="1800" b="0" strike="noStrike" spc="-1">
              <a:solidFill>
                <a:srgbClr val="FFFFFF"/>
              </a:solidFill>
              <a:latin typeface="Calibri"/>
              <a:ea typeface="Calibri"/>
            </a:endParaRPr>
          </a:p>
        </p:txBody>
      </p:sp>
      <p:sp>
        <p:nvSpPr>
          <p:cNvPr id="54" name="Google Shape;49;p44"/>
          <p:cNvSpPr/>
          <p:nvPr/>
        </p:nvSpPr>
        <p:spPr>
          <a:xfrm>
            <a:off x="1749240" y="6404040"/>
            <a:ext cx="4509360" cy="320400"/>
          </a:xfrm>
          <a:prstGeom prst="rect">
            <a:avLst/>
          </a:prstGeom>
          <a:solidFill>
            <a:srgbClr val="0070C0"/>
          </a:solidFill>
          <a:ln w="0">
            <a:noFill/>
          </a:ln>
        </p:spPr>
        <p:style>
          <a:lnRef idx="0">
            <a:scrgbClr r="0" g="0" b="0"/>
          </a:lnRef>
          <a:fillRef idx="0">
            <a:scrgbClr r="0" g="0" b="0"/>
          </a:fillRef>
          <a:effectRef idx="0">
            <a:scrgbClr r="0" g="0" b="0"/>
          </a:effectRef>
          <a:fontRef idx="minor"/>
        </p:style>
        <p:txBody>
          <a:bodyPr lIns="77400" tIns="38520" rIns="77400" bIns="38520" anchor="t">
            <a:spAutoFit/>
          </a:bodyPr>
          <a:lstStyle/>
          <a:p>
            <a:pPr algn="just" defTabSz="914400">
              <a:lnSpc>
                <a:spcPct val="100000"/>
              </a:lnSpc>
              <a:tabLst>
                <a:tab pos="0" algn="l"/>
              </a:tabLst>
            </a:pPr>
            <a:r>
              <a:rPr lang="en-US" sz="1600" b="1" strike="noStrike" spc="-1">
                <a:solidFill>
                  <a:schemeClr val="lt1"/>
                </a:solidFill>
                <a:latin typeface="Arial"/>
                <a:ea typeface="Times New Roman"/>
              </a:rPr>
              <a:t>School of Civil &amp; Environmental Engineering</a:t>
            </a:r>
            <a:endParaRPr lang="en-US" sz="1600" b="0" strike="noStrike" spc="-1">
              <a:solidFill>
                <a:srgbClr val="FFFFFF"/>
              </a:solidFill>
              <a:latin typeface="Arial"/>
            </a:endParaRPr>
          </a:p>
        </p:txBody>
      </p:sp>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Arial"/>
              </a:rPr>
              <a:t>Click to edit the title text format</a:t>
            </a:r>
          </a:p>
        </p:txBody>
      </p:sp>
      <p:sp>
        <p:nvSpPr>
          <p:cNvPr id="5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ocw.mit.edu/courses/6-034-artificial-intelligence-fall-2010/pages/reading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artificial-intelligence-class.org/schedule.html#now"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s229.stanford.edu/"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courses.cis.cornell.edu/cs4780/2018fa/page18/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Google Shape;147;p18" descr="Picture 2"/>
          <p:cNvPicPr/>
          <p:nvPr/>
        </p:nvPicPr>
        <p:blipFill>
          <a:blip r:embed="rId2"/>
          <a:stretch/>
        </p:blipFill>
        <p:spPr>
          <a:xfrm>
            <a:off x="4318920" y="1699920"/>
            <a:ext cx="3553560" cy="3452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7"/>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100000"/>
              </a:lnSpc>
            </a:pPr>
            <a:endParaRPr lang="en-US" sz="3200" b="0" strike="noStrike" spc="-1">
              <a:solidFill>
                <a:srgbClr val="004778"/>
              </a:solidFill>
              <a:latin typeface="Calibri"/>
            </a:endParaRPr>
          </a:p>
        </p:txBody>
      </p:sp>
      <p:sp>
        <p:nvSpPr>
          <p:cNvPr id="85" name="Google Shape;97;p 7"/>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PROGRAM LEARNING OUTCOMES (PLOs)</a:t>
            </a:r>
            <a:endParaRPr lang="en-US" sz="3200" b="0" strike="noStrike" spc="-1">
              <a:solidFill>
                <a:srgbClr val="000000"/>
              </a:solidFill>
              <a:latin typeface="Arial"/>
            </a:endParaRPr>
          </a:p>
        </p:txBody>
      </p:sp>
      <p:graphicFrame>
        <p:nvGraphicFramePr>
          <p:cNvPr id="86" name="Table 85"/>
          <p:cNvGraphicFramePr/>
          <p:nvPr>
            <p:extLst>
              <p:ext uri="{D42A27DB-BD31-4B8C-83A1-F6EECF244321}">
                <p14:modId xmlns:p14="http://schemas.microsoft.com/office/powerpoint/2010/main" val="4264021170"/>
              </p:ext>
            </p:extLst>
          </p:nvPr>
        </p:nvGraphicFramePr>
        <p:xfrm>
          <a:off x="914400" y="1492200"/>
          <a:ext cx="10744200" cy="4667160"/>
        </p:xfrm>
        <a:graphic>
          <a:graphicData uri="http://schemas.openxmlformats.org/drawingml/2006/table">
            <a:tbl>
              <a:tblPr/>
              <a:tblGrid>
                <a:gridCol w="744120">
                  <a:extLst>
                    <a:ext uri="{9D8B030D-6E8A-4147-A177-3AD203B41FA5}">
                      <a16:colId xmlns:a16="http://schemas.microsoft.com/office/drawing/2014/main" val="20000"/>
                    </a:ext>
                  </a:extLst>
                </a:gridCol>
                <a:gridCol w="4253400">
                  <a:extLst>
                    <a:ext uri="{9D8B030D-6E8A-4147-A177-3AD203B41FA5}">
                      <a16:colId xmlns:a16="http://schemas.microsoft.com/office/drawing/2014/main" val="20001"/>
                    </a:ext>
                  </a:extLst>
                </a:gridCol>
                <a:gridCol w="558360">
                  <a:extLst>
                    <a:ext uri="{9D8B030D-6E8A-4147-A177-3AD203B41FA5}">
                      <a16:colId xmlns:a16="http://schemas.microsoft.com/office/drawing/2014/main" val="20002"/>
                    </a:ext>
                  </a:extLst>
                </a:gridCol>
                <a:gridCol w="642960">
                  <a:extLst>
                    <a:ext uri="{9D8B030D-6E8A-4147-A177-3AD203B41FA5}">
                      <a16:colId xmlns:a16="http://schemas.microsoft.com/office/drawing/2014/main" val="20003"/>
                    </a:ext>
                  </a:extLst>
                </a:gridCol>
                <a:gridCol w="4055400">
                  <a:extLst>
                    <a:ext uri="{9D8B030D-6E8A-4147-A177-3AD203B41FA5}">
                      <a16:colId xmlns:a16="http://schemas.microsoft.com/office/drawing/2014/main" val="20004"/>
                    </a:ext>
                  </a:extLst>
                </a:gridCol>
                <a:gridCol w="489960">
                  <a:extLst>
                    <a:ext uri="{9D8B030D-6E8A-4147-A177-3AD203B41FA5}">
                      <a16:colId xmlns:a16="http://schemas.microsoft.com/office/drawing/2014/main" val="20005"/>
                    </a:ext>
                  </a:extLst>
                </a:gridCol>
              </a:tblGrid>
              <a:tr h="866160">
                <a:tc>
                  <a:txBody>
                    <a:bodyPr/>
                    <a:lstStyle/>
                    <a:p>
                      <a:pPr marL="32400" defTabSz="914400">
                        <a:lnSpc>
                          <a:spcPct val="100000"/>
                        </a:lnSpc>
                      </a:pPr>
                      <a:r>
                        <a:rPr lang="en-US" sz="2800" b="0" strike="noStrike" spc="-1">
                          <a:solidFill>
                            <a:srgbClr val="000000"/>
                          </a:solidFill>
                          <a:latin typeface="Calibri"/>
                        </a:rPr>
                        <a:t>1.</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Engineering Knowledge:</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7.</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Environment and Sustainability:</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699480">
                <a:tc>
                  <a:txBody>
                    <a:bodyPr/>
                    <a:lstStyle/>
                    <a:p>
                      <a:pPr marL="32400" defTabSz="914400">
                        <a:lnSpc>
                          <a:spcPct val="100000"/>
                        </a:lnSpc>
                      </a:pPr>
                      <a:r>
                        <a:rPr lang="en-US" sz="2800" b="0" strike="noStrike" spc="-1">
                          <a:solidFill>
                            <a:srgbClr val="000000"/>
                          </a:solidFill>
                          <a:latin typeface="Calibri"/>
                        </a:rPr>
                        <a:t>2.</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Problem Analysis: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dirty="0" smtClean="0">
                          <a:solidFill>
                            <a:srgbClr val="000000"/>
                          </a:solidFill>
                          <a:latin typeface="Courier New" panose="02070309020205020404" pitchFamily="49" charset="0"/>
                          <a:ea typeface="Wingdings 2"/>
                          <a:cs typeface="Courier New" panose="02070309020205020404" pitchFamily="49" charset="0"/>
                          <a:sym typeface="Wingdings" panose="05000000000000000000" pitchFamily="2" charset="2"/>
                        </a:rPr>
                        <a:t></a:t>
                      </a:r>
                      <a:endParaRPr lang="en-US" sz="2800" b="0" strike="noStrike" spc="-1" dirty="0">
                        <a:solidFill>
                          <a:srgbClr val="000000"/>
                        </a:solidFill>
                        <a:latin typeface="Calibri"/>
                        <a:ea typeface="Wingdings 2"/>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8.</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Ethics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699480">
                <a:tc>
                  <a:txBody>
                    <a:bodyPr/>
                    <a:lstStyle/>
                    <a:p>
                      <a:pPr marL="32400" defTabSz="914400">
                        <a:lnSpc>
                          <a:spcPct val="100000"/>
                        </a:lnSpc>
                      </a:pPr>
                      <a:r>
                        <a:rPr lang="en-US" sz="2800" b="0" strike="noStrike" spc="-1">
                          <a:solidFill>
                            <a:srgbClr val="000000"/>
                          </a:solidFill>
                          <a:latin typeface="Calibri"/>
                        </a:rPr>
                        <a:t>3.</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Design/Development of Solutions: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l" defTabSz="914400">
                        <a:lnSpc>
                          <a:spcPct val="100000"/>
                        </a:lnSpc>
                      </a:pPr>
                      <a:r>
                        <a:rPr lang="en-US" sz="2800" b="0" strike="noStrike" spc="-1" dirty="0" smtClean="0">
                          <a:solidFill>
                            <a:srgbClr val="000000"/>
                          </a:solidFill>
                          <a:latin typeface="Courier New" panose="02070309020205020404" pitchFamily="49" charset="0"/>
                          <a:ea typeface="Wingdings 2"/>
                          <a:cs typeface="Courier New" panose="02070309020205020404" pitchFamily="49" charset="0"/>
                          <a:sym typeface="Wingdings" panose="05000000000000000000" pitchFamily="2" charset="2"/>
                        </a:rPr>
                        <a:t></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9.</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Individual and Teamwork:</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687600">
                <a:tc>
                  <a:txBody>
                    <a:bodyPr/>
                    <a:lstStyle/>
                    <a:p>
                      <a:pPr marL="32400" defTabSz="914400">
                        <a:lnSpc>
                          <a:spcPct val="100000"/>
                        </a:lnSpc>
                      </a:pPr>
                      <a:r>
                        <a:rPr lang="en-US" sz="2800" b="0" strike="noStrike" spc="-1">
                          <a:solidFill>
                            <a:srgbClr val="000000"/>
                          </a:solidFill>
                          <a:latin typeface="Calibri"/>
                        </a:rPr>
                        <a:t>4.</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Investigation:</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dirty="0" smtClean="0">
                          <a:solidFill>
                            <a:srgbClr val="000000"/>
                          </a:solidFill>
                          <a:latin typeface="Courier New" panose="02070309020205020404" pitchFamily="49" charset="0"/>
                          <a:ea typeface="Wingdings 2"/>
                          <a:cs typeface="Courier New" panose="02070309020205020404" pitchFamily="49" charset="0"/>
                          <a:sym typeface="Wingdings" panose="05000000000000000000" pitchFamily="2" charset="2"/>
                        </a:rPr>
                        <a:t></a:t>
                      </a:r>
                      <a:endParaRPr lang="en-US" sz="2800" b="0" strike="noStrike" spc="-1" dirty="0">
                        <a:solidFill>
                          <a:srgbClr val="000000"/>
                        </a:solidFill>
                        <a:latin typeface="Calibri"/>
                        <a:ea typeface="Wingdings 2"/>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10.</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Communication:</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699480">
                <a:tc>
                  <a:txBody>
                    <a:bodyPr/>
                    <a:lstStyle/>
                    <a:p>
                      <a:pPr marL="32400" defTabSz="914400">
                        <a:lnSpc>
                          <a:spcPct val="100000"/>
                        </a:lnSpc>
                      </a:pPr>
                      <a:r>
                        <a:rPr lang="en-US" sz="2800" b="0" strike="noStrike" spc="-1">
                          <a:solidFill>
                            <a:srgbClr val="000000"/>
                          </a:solidFill>
                          <a:latin typeface="Calibri"/>
                        </a:rPr>
                        <a:t>5.</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Modern Tool Usage:</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dirty="0" smtClean="0">
                          <a:solidFill>
                            <a:srgbClr val="000000"/>
                          </a:solidFill>
                          <a:latin typeface="Courier New" panose="02070309020205020404" pitchFamily="49" charset="0"/>
                          <a:ea typeface="Wingdings 2"/>
                          <a:cs typeface="Courier New" panose="02070309020205020404" pitchFamily="49" charset="0"/>
                          <a:sym typeface="Wingdings" panose="05000000000000000000" pitchFamily="2" charset="2"/>
                        </a:rPr>
                        <a:t></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11.</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Project Management: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r h="690840">
                <a:tc>
                  <a:txBody>
                    <a:bodyPr/>
                    <a:lstStyle/>
                    <a:p>
                      <a:pPr marL="32400" defTabSz="914400">
                        <a:lnSpc>
                          <a:spcPct val="100000"/>
                        </a:lnSpc>
                      </a:pPr>
                      <a:r>
                        <a:rPr lang="en-US" sz="2800" b="0" strike="noStrike" spc="-1">
                          <a:solidFill>
                            <a:srgbClr val="000000"/>
                          </a:solidFill>
                          <a:latin typeface="Calibri"/>
                        </a:rPr>
                        <a:t>6.</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The Engineer and Society:</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12.</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a:solidFill>
                            <a:srgbClr val="000000"/>
                          </a:solidFill>
                          <a:latin typeface="Calibri"/>
                        </a:rPr>
                        <a:t>Lifelong Learning:</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32400" defTabSz="914400">
                        <a:lnSpc>
                          <a:spcPct val="100000"/>
                        </a:lnSpc>
                      </a:pPr>
                      <a:r>
                        <a:rPr lang="en-US" sz="2800" b="0" strike="noStrike" spc="-1" dirty="0">
                          <a:solidFill>
                            <a:srgbClr val="000000"/>
                          </a:solidFill>
                          <a:latin typeface="Calibri"/>
                        </a:rPr>
                        <a:t>☐</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ontent Placeholder 8"/>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100000"/>
              </a:lnSpc>
            </a:pPr>
            <a:endParaRPr lang="en-US" sz="3200" b="0" strike="noStrike" spc="-1">
              <a:solidFill>
                <a:srgbClr val="004778"/>
              </a:solidFill>
              <a:latin typeface="Calibri"/>
            </a:endParaRPr>
          </a:p>
        </p:txBody>
      </p:sp>
      <p:sp>
        <p:nvSpPr>
          <p:cNvPr id="88" name="Google Shape;97;p 8"/>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LEARNING OUTCOMES (CLOs)</a:t>
            </a:r>
            <a:endParaRPr lang="en-US" sz="3200" b="0" strike="noStrike" spc="-1">
              <a:solidFill>
                <a:srgbClr val="000000"/>
              </a:solidFill>
              <a:latin typeface="Arial"/>
            </a:endParaRPr>
          </a:p>
        </p:txBody>
      </p:sp>
      <p:graphicFrame>
        <p:nvGraphicFramePr>
          <p:cNvPr id="89" name="Table 88"/>
          <p:cNvGraphicFramePr/>
          <p:nvPr>
            <p:extLst>
              <p:ext uri="{D42A27DB-BD31-4B8C-83A1-F6EECF244321}">
                <p14:modId xmlns:p14="http://schemas.microsoft.com/office/powerpoint/2010/main" val="2849135075"/>
              </p:ext>
            </p:extLst>
          </p:nvPr>
        </p:nvGraphicFramePr>
        <p:xfrm>
          <a:off x="807480" y="1690560"/>
          <a:ext cx="10393920" cy="3927240"/>
        </p:xfrm>
        <a:graphic>
          <a:graphicData uri="http://schemas.openxmlformats.org/drawingml/2006/table">
            <a:tbl>
              <a:tblPr/>
              <a:tblGrid>
                <a:gridCol w="916920">
                  <a:extLst>
                    <a:ext uri="{9D8B030D-6E8A-4147-A177-3AD203B41FA5}">
                      <a16:colId xmlns:a16="http://schemas.microsoft.com/office/drawing/2014/main" val="20000"/>
                    </a:ext>
                  </a:extLst>
                </a:gridCol>
                <a:gridCol w="4039920">
                  <a:extLst>
                    <a:ext uri="{9D8B030D-6E8A-4147-A177-3AD203B41FA5}">
                      <a16:colId xmlns:a16="http://schemas.microsoft.com/office/drawing/2014/main" val="20001"/>
                    </a:ext>
                  </a:extLst>
                </a:gridCol>
                <a:gridCol w="1691280">
                  <a:extLst>
                    <a:ext uri="{9D8B030D-6E8A-4147-A177-3AD203B41FA5}">
                      <a16:colId xmlns:a16="http://schemas.microsoft.com/office/drawing/2014/main" val="20002"/>
                    </a:ext>
                  </a:extLst>
                </a:gridCol>
                <a:gridCol w="2578320">
                  <a:extLst>
                    <a:ext uri="{9D8B030D-6E8A-4147-A177-3AD203B41FA5}">
                      <a16:colId xmlns:a16="http://schemas.microsoft.com/office/drawing/2014/main" val="20003"/>
                    </a:ext>
                  </a:extLst>
                </a:gridCol>
                <a:gridCol w="1167480">
                  <a:extLst>
                    <a:ext uri="{9D8B030D-6E8A-4147-A177-3AD203B41FA5}">
                      <a16:colId xmlns:a16="http://schemas.microsoft.com/office/drawing/2014/main" val="20004"/>
                    </a:ext>
                  </a:extLst>
                </a:gridCol>
              </a:tblGrid>
              <a:tr h="714240">
                <a:tc>
                  <a:txBody>
                    <a:bodyPr/>
                    <a:lstStyle/>
                    <a:p>
                      <a:pPr algn="ctr" defTabSz="914400">
                        <a:lnSpc>
                          <a:spcPts val="3600"/>
                        </a:lnSpc>
                      </a:pPr>
                      <a:r>
                        <a:rPr lang="en-US" sz="2800" b="1" strike="noStrike" spc="-1">
                          <a:solidFill>
                            <a:srgbClr val="000000"/>
                          </a:solidFill>
                          <a:latin typeface="Calibri"/>
                        </a:rPr>
                        <a:t>No.</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3600"/>
                        </a:lnSpc>
                      </a:pPr>
                      <a:r>
                        <a:rPr lang="en-US" sz="2800" b="1" strike="noStrike" spc="-1">
                          <a:solidFill>
                            <a:srgbClr val="000000"/>
                          </a:solidFill>
                          <a:latin typeface="Calibri"/>
                        </a:rPr>
                        <a:t>CLO</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1" strike="noStrike" spc="-1">
                          <a:solidFill>
                            <a:srgbClr val="000000"/>
                          </a:solidFill>
                          <a:latin typeface="Calibri"/>
                        </a:rPr>
                        <a:t>Domain</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1" strike="noStrike" spc="-1">
                          <a:solidFill>
                            <a:srgbClr val="000000"/>
                          </a:solidFill>
                          <a:latin typeface="Calibri"/>
                        </a:rPr>
                        <a:t>Taxonomy Level</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1" strike="noStrike" spc="-1">
                          <a:solidFill>
                            <a:srgbClr val="000000"/>
                          </a:solidFill>
                          <a:latin typeface="Calibri"/>
                        </a:rPr>
                        <a:t>PLO</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308960">
                <a:tc>
                  <a:txBody>
                    <a:bodyPr/>
                    <a:lstStyle/>
                    <a:p>
                      <a:pPr algn="ctr" defTabSz="914400">
                        <a:lnSpc>
                          <a:spcPts val="3600"/>
                        </a:lnSpc>
                      </a:pPr>
                      <a:r>
                        <a:rPr lang="en-US" sz="2800" b="0" strike="noStrike" spc="-1">
                          <a:solidFill>
                            <a:srgbClr val="000000"/>
                          </a:solidFill>
                          <a:latin typeface="Calibri"/>
                        </a:rPr>
                        <a:t>1</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3600"/>
                        </a:lnSpc>
                      </a:pPr>
                      <a:r>
                        <a:rPr lang="en-US" sz="2800" b="0" strike="noStrike" spc="-1" dirty="0">
                          <a:solidFill>
                            <a:srgbClr val="000000"/>
                          </a:solidFill>
                          <a:latin typeface="Calibri"/>
                          <a:ea typeface="Calibri"/>
                        </a:rPr>
                        <a:t>Describe different types of learning algorithms</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Cognitive</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2</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2</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1904040">
                <a:tc>
                  <a:txBody>
                    <a:bodyPr/>
                    <a:lstStyle/>
                    <a:p>
                      <a:pPr algn="ctr" defTabSz="914400">
                        <a:lnSpc>
                          <a:spcPts val="3600"/>
                        </a:lnSpc>
                      </a:pPr>
                      <a:r>
                        <a:rPr lang="en-US" sz="2800" b="0" strike="noStrike" spc="-1">
                          <a:solidFill>
                            <a:srgbClr val="000000"/>
                          </a:solidFill>
                          <a:latin typeface="Calibri"/>
                        </a:rPr>
                        <a:t>2</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3600"/>
                        </a:lnSpc>
                      </a:pPr>
                      <a:r>
                        <a:rPr lang="en-US" sz="2800" b="0" strike="noStrike" spc="-1">
                          <a:solidFill>
                            <a:srgbClr val="000000"/>
                          </a:solidFill>
                          <a:latin typeface="Calibri"/>
                          <a:ea typeface="Calibri"/>
                        </a:rPr>
                        <a:t>Apply the variety of learning algorithms to data for solution development.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Cognitive</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3</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dirty="0">
                          <a:solidFill>
                            <a:srgbClr val="000000"/>
                          </a:solidFill>
                          <a:latin typeface="Calibri"/>
                        </a:rPr>
                        <a:t>3</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9"/>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endParaRPr lang="en-US" sz="3200" b="0" strike="noStrike" spc="-1">
              <a:solidFill>
                <a:srgbClr val="004778"/>
              </a:solidFill>
              <a:latin typeface="Calibri"/>
            </a:endParaRPr>
          </a:p>
        </p:txBody>
      </p:sp>
      <p:sp>
        <p:nvSpPr>
          <p:cNvPr id="91" name="Google Shape;97;p 24"/>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LEARNING OUTCOMES (CLOs)</a:t>
            </a:r>
            <a:endParaRPr lang="en-US" sz="3200" b="0" strike="noStrike" spc="-1">
              <a:solidFill>
                <a:srgbClr val="000000"/>
              </a:solidFill>
              <a:latin typeface="Arial"/>
            </a:endParaRPr>
          </a:p>
        </p:txBody>
      </p:sp>
      <p:graphicFrame>
        <p:nvGraphicFramePr>
          <p:cNvPr id="92" name="Table 1"/>
          <p:cNvGraphicFramePr/>
          <p:nvPr>
            <p:extLst>
              <p:ext uri="{D42A27DB-BD31-4B8C-83A1-F6EECF244321}">
                <p14:modId xmlns:p14="http://schemas.microsoft.com/office/powerpoint/2010/main" val="3408369984"/>
              </p:ext>
            </p:extLst>
          </p:nvPr>
        </p:nvGraphicFramePr>
        <p:xfrm>
          <a:off x="457200" y="1762560"/>
          <a:ext cx="11220840" cy="4355783"/>
        </p:xfrm>
        <a:graphic>
          <a:graphicData uri="http://schemas.openxmlformats.org/drawingml/2006/table">
            <a:tbl>
              <a:tblPr/>
              <a:tblGrid>
                <a:gridCol w="989280">
                  <a:extLst>
                    <a:ext uri="{9D8B030D-6E8A-4147-A177-3AD203B41FA5}">
                      <a16:colId xmlns:a16="http://schemas.microsoft.com/office/drawing/2014/main" val="20000"/>
                    </a:ext>
                  </a:extLst>
                </a:gridCol>
                <a:gridCol w="4360680">
                  <a:extLst>
                    <a:ext uri="{9D8B030D-6E8A-4147-A177-3AD203B41FA5}">
                      <a16:colId xmlns:a16="http://schemas.microsoft.com/office/drawing/2014/main" val="20001"/>
                    </a:ext>
                  </a:extLst>
                </a:gridCol>
                <a:gridCol w="2272680">
                  <a:extLst>
                    <a:ext uri="{9D8B030D-6E8A-4147-A177-3AD203B41FA5}">
                      <a16:colId xmlns:a16="http://schemas.microsoft.com/office/drawing/2014/main" val="20002"/>
                    </a:ext>
                  </a:extLst>
                </a:gridCol>
                <a:gridCol w="2545560">
                  <a:extLst>
                    <a:ext uri="{9D8B030D-6E8A-4147-A177-3AD203B41FA5}">
                      <a16:colId xmlns:a16="http://schemas.microsoft.com/office/drawing/2014/main" val="20003"/>
                    </a:ext>
                  </a:extLst>
                </a:gridCol>
                <a:gridCol w="1052640">
                  <a:extLst>
                    <a:ext uri="{9D8B030D-6E8A-4147-A177-3AD203B41FA5}">
                      <a16:colId xmlns:a16="http://schemas.microsoft.com/office/drawing/2014/main" val="20004"/>
                    </a:ext>
                  </a:extLst>
                </a:gridCol>
              </a:tblGrid>
              <a:tr h="364680">
                <a:tc>
                  <a:txBody>
                    <a:bodyPr/>
                    <a:lstStyle/>
                    <a:p>
                      <a:pPr algn="ctr" defTabSz="914400">
                        <a:lnSpc>
                          <a:spcPts val="3600"/>
                        </a:lnSpc>
                      </a:pPr>
                      <a:r>
                        <a:rPr lang="en-US" sz="2800" b="1" strike="noStrike" spc="-1">
                          <a:solidFill>
                            <a:srgbClr val="000000"/>
                          </a:solidFill>
                          <a:latin typeface="Calibri"/>
                        </a:rPr>
                        <a:t>No.</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3600"/>
                        </a:lnSpc>
                      </a:pPr>
                      <a:r>
                        <a:rPr lang="en-US" sz="2800" b="1" strike="noStrike" spc="-1">
                          <a:solidFill>
                            <a:srgbClr val="000000"/>
                          </a:solidFill>
                          <a:latin typeface="Calibri"/>
                        </a:rPr>
                        <a:t>CLO</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1" strike="noStrike" spc="-1">
                          <a:solidFill>
                            <a:srgbClr val="000000"/>
                          </a:solidFill>
                          <a:latin typeface="Calibri"/>
                        </a:rPr>
                        <a:t>Domain</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1" strike="noStrike" spc="-1">
                          <a:solidFill>
                            <a:srgbClr val="000000"/>
                          </a:solidFill>
                          <a:latin typeface="Calibri"/>
                        </a:rPr>
                        <a:t>Taxonomy Level</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1" strike="noStrike" spc="-1" dirty="0">
                          <a:solidFill>
                            <a:srgbClr val="000000"/>
                          </a:solidFill>
                          <a:latin typeface="Calibri"/>
                        </a:rPr>
                        <a:t>PLO</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364680">
                <a:tc>
                  <a:txBody>
                    <a:bodyPr/>
                    <a:lstStyle/>
                    <a:p>
                      <a:pPr algn="ctr" defTabSz="914400">
                        <a:lnSpc>
                          <a:spcPts val="3600"/>
                        </a:lnSpc>
                      </a:pPr>
                      <a:r>
                        <a:rPr lang="en-US" sz="2800" b="0" strike="noStrike" spc="-1">
                          <a:solidFill>
                            <a:srgbClr val="000000"/>
                          </a:solidFill>
                          <a:latin typeface="Calibri"/>
                        </a:rPr>
                        <a:t>3</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3600"/>
                        </a:lnSpc>
                      </a:pPr>
                      <a:r>
                        <a:rPr lang="en-US" sz="2800" b="0" strike="noStrike" spc="-1">
                          <a:solidFill>
                            <a:srgbClr val="000000"/>
                          </a:solidFill>
                          <a:latin typeface="Calibri"/>
                          <a:ea typeface="Noto Sans CJK SC"/>
                        </a:rPr>
                        <a:t>Develop solutions by using modern machine learning tools / models to solve practical problems.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Psychomotor</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dirty="0">
                          <a:solidFill>
                            <a:srgbClr val="000000"/>
                          </a:solidFill>
                          <a:latin typeface="Calibri"/>
                        </a:rPr>
                        <a:t>3</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5</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364680">
                <a:tc gridSpan="5">
                  <a:txBody>
                    <a:bodyPr/>
                    <a:lstStyle/>
                    <a:p>
                      <a:pPr algn="ctr" defTabSz="914400">
                        <a:lnSpc>
                          <a:spcPts val="3600"/>
                        </a:lnSpc>
                      </a:pPr>
                      <a:r>
                        <a:rPr lang="en-US" sz="2800" b="0" strike="noStrike" spc="-1" dirty="0" smtClean="0">
                          <a:solidFill>
                            <a:srgbClr val="000000"/>
                          </a:solidFill>
                          <a:latin typeface="Arial"/>
                        </a:rPr>
                        <a:t>Open Ended</a:t>
                      </a:r>
                      <a:r>
                        <a:rPr lang="en-US" sz="2800" b="0" strike="noStrike" spc="-1" baseline="0" dirty="0" smtClean="0">
                          <a:solidFill>
                            <a:srgbClr val="000000"/>
                          </a:solidFill>
                          <a:latin typeface="Arial"/>
                        </a:rPr>
                        <a:t> Lab</a:t>
                      </a:r>
                      <a:endParaRPr lang="en-US" sz="2800" b="0" strike="noStrike" spc="-1" dirty="0">
                        <a:solidFill>
                          <a:srgbClr val="000000"/>
                        </a:solidFill>
                        <a:latin typeface="Arial"/>
                      </a:endParaRPr>
                    </a:p>
                  </a:txBody>
                  <a:tcPr marL="36000" marR="36000" anchor="ctr">
                    <a:lnL w="7200">
                      <a:solidFill>
                        <a:srgbClr val="000000"/>
                      </a:solidFill>
                      <a:prstDash val="solid"/>
                    </a:lnL>
                    <a:lnR w="7200" cap="flat" cmpd="sng" algn="ctr">
                      <a:solidFill>
                        <a:srgbClr val="000000"/>
                      </a:solidFill>
                      <a:prstDash val="solid"/>
                      <a:round/>
                      <a:headEnd type="none" w="med" len="med"/>
                      <a:tailEnd type="none" w="med" len="med"/>
                    </a:lnR>
                    <a:lnT w="7200" cap="flat" cmpd="sng" algn="ctr">
                      <a:solidFill>
                        <a:srgbClr val="000000"/>
                      </a:solidFill>
                      <a:prstDash val="solid"/>
                      <a:round/>
                      <a:headEnd type="none" w="med" len="med"/>
                      <a:tailEnd type="none" w="med" len="med"/>
                    </a:lnT>
                    <a:lnB w="7200" cap="flat" cmpd="sng" algn="ctr">
                      <a:solidFill>
                        <a:srgbClr val="000000"/>
                      </a:solidFill>
                      <a:prstDash val="solid"/>
                      <a:round/>
                      <a:headEnd type="none" w="med" len="med"/>
                      <a:tailEnd type="none" w="med" len="med"/>
                    </a:lnB>
                    <a:noFill/>
                  </a:tcPr>
                </a:tc>
                <a:tc hMerge="1">
                  <a:txBody>
                    <a:bodyPr/>
                    <a:lstStyle/>
                    <a:p>
                      <a:pPr defTabSz="914400">
                        <a:lnSpc>
                          <a:spcPts val="3600"/>
                        </a:lnSpc>
                      </a:pPr>
                      <a:endParaRPr lang="en-US" sz="2800" b="0" strike="noStrike" spc="-1" dirty="0">
                        <a:solidFill>
                          <a:srgbClr val="000000"/>
                        </a:solidFill>
                        <a:latin typeface="Arial"/>
                      </a:endParaRPr>
                    </a:p>
                  </a:txBody>
                  <a:tcPr marL="36000" marR="36000" anchor="ctr">
                    <a:lnL w="7200" cap="flat" cmpd="sng" algn="ctr">
                      <a:solidFill>
                        <a:srgbClr val="000000"/>
                      </a:solidFill>
                      <a:prstDash val="solid"/>
                      <a:round/>
                      <a:headEnd type="none" w="med" len="med"/>
                      <a:tailEnd type="none" w="med" len="med"/>
                    </a:lnL>
                    <a:lnR w="7200" cap="flat" cmpd="sng" algn="ctr">
                      <a:solidFill>
                        <a:srgbClr val="000000"/>
                      </a:solidFill>
                      <a:prstDash val="solid"/>
                      <a:round/>
                      <a:headEnd type="none" w="med" len="med"/>
                      <a:tailEnd type="none" w="med" len="med"/>
                    </a:lnR>
                    <a:lnT w="7200" cap="flat" cmpd="sng" algn="ctr">
                      <a:solidFill>
                        <a:srgbClr val="000000"/>
                      </a:solidFill>
                      <a:prstDash val="solid"/>
                      <a:round/>
                      <a:headEnd type="none" w="med" len="med"/>
                      <a:tailEnd type="none" w="med" len="med"/>
                    </a:lnT>
                    <a:lnB w="7200">
                      <a:solidFill>
                        <a:srgbClr val="000000"/>
                      </a:solidFill>
                      <a:prstDash val="solid"/>
                    </a:lnB>
                    <a:noFill/>
                  </a:tcPr>
                </a:tc>
                <a:tc hMerge="1">
                  <a:txBody>
                    <a:bodyPr/>
                    <a:lstStyle/>
                    <a:p>
                      <a:pPr algn="ctr" defTabSz="914400">
                        <a:lnSpc>
                          <a:spcPts val="3600"/>
                        </a:lnSpc>
                      </a:pPr>
                      <a:endParaRPr lang="en-US" sz="2800" b="0" strike="noStrike" spc="-1" dirty="0">
                        <a:solidFill>
                          <a:srgbClr val="000000"/>
                        </a:solidFill>
                        <a:latin typeface="Arial"/>
                      </a:endParaRPr>
                    </a:p>
                  </a:txBody>
                  <a:tcPr marL="36000" marR="36000" anchor="ctr">
                    <a:lnL w="7200" cap="flat" cmpd="sng" algn="ctr">
                      <a:solidFill>
                        <a:srgbClr val="000000"/>
                      </a:solidFill>
                      <a:prstDash val="solid"/>
                      <a:round/>
                      <a:headEnd type="none" w="med" len="med"/>
                      <a:tailEnd type="none" w="med" len="med"/>
                    </a:lnL>
                    <a:lnR w="7200" cap="flat" cmpd="sng" algn="ctr">
                      <a:solidFill>
                        <a:srgbClr val="000000"/>
                      </a:solidFill>
                      <a:prstDash val="solid"/>
                      <a:round/>
                      <a:headEnd type="none" w="med" len="med"/>
                      <a:tailEnd type="none" w="med" len="med"/>
                    </a:lnR>
                    <a:lnT w="7200" cap="flat" cmpd="sng" algn="ctr">
                      <a:solidFill>
                        <a:srgbClr val="000000"/>
                      </a:solidFill>
                      <a:prstDash val="solid"/>
                      <a:round/>
                      <a:headEnd type="none" w="med" len="med"/>
                      <a:tailEnd type="none" w="med" len="med"/>
                    </a:lnT>
                    <a:lnB w="7200">
                      <a:solidFill>
                        <a:srgbClr val="000000"/>
                      </a:solidFill>
                      <a:prstDash val="solid"/>
                    </a:lnB>
                    <a:noFill/>
                  </a:tcPr>
                </a:tc>
                <a:tc hMerge="1">
                  <a:txBody>
                    <a:bodyPr/>
                    <a:lstStyle/>
                    <a:p>
                      <a:pPr algn="ctr" defTabSz="914400">
                        <a:lnSpc>
                          <a:spcPts val="3600"/>
                        </a:lnSpc>
                      </a:pPr>
                      <a:endParaRPr lang="en-US" sz="2800" b="0" strike="noStrike" spc="-1" dirty="0">
                        <a:solidFill>
                          <a:srgbClr val="000000"/>
                        </a:solidFill>
                        <a:latin typeface="Arial"/>
                      </a:endParaRPr>
                    </a:p>
                  </a:txBody>
                  <a:tcPr marL="36000" marR="36000" anchor="ctr">
                    <a:lnL w="7200" cap="flat" cmpd="sng" algn="ctr">
                      <a:solidFill>
                        <a:srgbClr val="000000"/>
                      </a:solidFill>
                      <a:prstDash val="solid"/>
                      <a:round/>
                      <a:headEnd type="none" w="med" len="med"/>
                      <a:tailEnd type="none" w="med" len="med"/>
                    </a:lnL>
                    <a:lnR w="7200" cap="flat" cmpd="sng" algn="ctr">
                      <a:solidFill>
                        <a:srgbClr val="000000"/>
                      </a:solidFill>
                      <a:prstDash val="solid"/>
                      <a:round/>
                      <a:headEnd type="none" w="med" len="med"/>
                      <a:tailEnd type="none" w="med" len="med"/>
                    </a:lnR>
                    <a:lnT w="7200" cap="flat" cmpd="sng" algn="ctr">
                      <a:solidFill>
                        <a:srgbClr val="000000"/>
                      </a:solidFill>
                      <a:prstDash val="solid"/>
                      <a:round/>
                      <a:headEnd type="none" w="med" len="med"/>
                      <a:tailEnd type="none" w="med" len="med"/>
                    </a:lnT>
                    <a:lnB w="7200">
                      <a:solidFill>
                        <a:srgbClr val="000000"/>
                      </a:solidFill>
                      <a:prstDash val="solid"/>
                    </a:lnB>
                    <a:noFill/>
                  </a:tcPr>
                </a:tc>
                <a:tc hMerge="1">
                  <a:txBody>
                    <a:bodyPr/>
                    <a:lstStyle/>
                    <a:p>
                      <a:pPr algn="ctr" defTabSz="914400">
                        <a:lnSpc>
                          <a:spcPts val="3600"/>
                        </a:lnSpc>
                      </a:pPr>
                      <a:endParaRPr lang="en-US" sz="2800" b="0" strike="noStrike" spc="-1" dirty="0">
                        <a:solidFill>
                          <a:srgbClr val="000000"/>
                        </a:solidFill>
                        <a:latin typeface="Arial"/>
                      </a:endParaRPr>
                    </a:p>
                  </a:txBody>
                  <a:tcPr marL="36000" marR="36000" anchor="ctr">
                    <a:lnL w="7200" cap="flat" cmpd="sng" algn="ctr">
                      <a:solidFill>
                        <a:srgbClr val="000000"/>
                      </a:solidFill>
                      <a:prstDash val="solid"/>
                      <a:round/>
                      <a:headEnd type="none" w="med" len="med"/>
                      <a:tailEnd type="none" w="med" len="med"/>
                    </a:lnL>
                    <a:lnR w="7200">
                      <a:solidFill>
                        <a:srgbClr val="000000"/>
                      </a:solidFill>
                      <a:prstDash val="solid"/>
                    </a:lnR>
                    <a:lnT w="7200" cap="flat" cmpd="sng" algn="ctr">
                      <a:solidFill>
                        <a:srgbClr val="000000"/>
                      </a:solidFill>
                      <a:prstDash val="solid"/>
                      <a:round/>
                      <a:headEnd type="none" w="med" len="med"/>
                      <a:tailEnd type="none" w="med" len="med"/>
                    </a:lnT>
                    <a:lnB w="7200">
                      <a:solidFill>
                        <a:srgbClr val="000000"/>
                      </a:solidFill>
                      <a:prstDash val="solid"/>
                    </a:lnB>
                    <a:noFill/>
                  </a:tcPr>
                </a:tc>
                <a:extLst>
                  <a:ext uri="{0D108BD9-81ED-4DB2-BD59-A6C34878D82A}">
                    <a16:rowId xmlns:a16="http://schemas.microsoft.com/office/drawing/2014/main" val="2492289322"/>
                  </a:ext>
                </a:extLst>
              </a:tr>
              <a:tr h="364680">
                <a:tc>
                  <a:txBody>
                    <a:bodyPr/>
                    <a:lstStyle/>
                    <a:p>
                      <a:pPr algn="ctr" defTabSz="914400">
                        <a:lnSpc>
                          <a:spcPts val="3600"/>
                        </a:lnSpc>
                      </a:pPr>
                      <a:r>
                        <a:rPr lang="en-US" sz="2800" b="0" strike="noStrike" spc="-1">
                          <a:solidFill>
                            <a:srgbClr val="000000"/>
                          </a:solidFill>
                          <a:latin typeface="Calibri"/>
                        </a:rPr>
                        <a:t>4</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2800" b="0" strike="noStrike" spc="-1">
                          <a:solidFill>
                            <a:srgbClr val="000000"/>
                          </a:solidFill>
                          <a:latin typeface="Calibri"/>
                        </a:rPr>
                        <a:t>Analysis and investigation of the problem and develop solution to the problem</a:t>
                      </a:r>
                      <a:endParaRPr lang="en-US" sz="2800" b="0" strike="noStrike" spc="-1">
                        <a:solidFill>
                          <a:srgbClr val="000000"/>
                        </a:solidFill>
                        <a:latin typeface="Calibri"/>
                        <a:ea typeface="Noto Sans CJK SC"/>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Psychomotor</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a:solidFill>
                            <a:srgbClr val="000000"/>
                          </a:solidFill>
                          <a:latin typeface="Calibri"/>
                        </a:rPr>
                        <a:t>3</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ts val="3600"/>
                        </a:lnSpc>
                      </a:pPr>
                      <a:r>
                        <a:rPr lang="en-US" sz="2800" b="0" strike="noStrike" spc="-1" dirty="0">
                          <a:solidFill>
                            <a:srgbClr val="000000"/>
                          </a:solidFill>
                          <a:latin typeface="Calibri"/>
                        </a:rPr>
                        <a:t>4</a:t>
                      </a:r>
                      <a:endParaRPr lang="en-US" sz="2800" b="0" strike="noStrike" spc="-1" dirty="0">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Google Shape;97;p 10"/>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CONTENTS: THEORY</a:t>
            </a:r>
            <a:endParaRPr lang="en-US" sz="3200" b="0" strike="noStrike" spc="-1">
              <a:solidFill>
                <a:srgbClr val="000000"/>
              </a:solidFill>
              <a:latin typeface="Arial"/>
            </a:endParaRPr>
          </a:p>
        </p:txBody>
      </p:sp>
      <p:graphicFrame>
        <p:nvGraphicFramePr>
          <p:cNvPr id="94" name="Table 90"/>
          <p:cNvGraphicFramePr/>
          <p:nvPr/>
        </p:nvGraphicFramePr>
        <p:xfrm>
          <a:off x="914400" y="1382040"/>
          <a:ext cx="10515600" cy="4790160"/>
        </p:xfrm>
        <a:graphic>
          <a:graphicData uri="http://schemas.openxmlformats.org/drawingml/2006/table">
            <a:tbl>
              <a:tblPr/>
              <a:tblGrid>
                <a:gridCol w="2514960">
                  <a:extLst>
                    <a:ext uri="{9D8B030D-6E8A-4147-A177-3AD203B41FA5}">
                      <a16:colId xmlns:a16="http://schemas.microsoft.com/office/drawing/2014/main" val="20000"/>
                    </a:ext>
                  </a:extLst>
                </a:gridCol>
                <a:gridCol w="8000640">
                  <a:extLst>
                    <a:ext uri="{9D8B030D-6E8A-4147-A177-3AD203B41FA5}">
                      <a16:colId xmlns:a16="http://schemas.microsoft.com/office/drawing/2014/main" val="20001"/>
                    </a:ext>
                  </a:extLst>
                </a:gridCol>
              </a:tblGrid>
              <a:tr h="634320">
                <a:tc>
                  <a:txBody>
                    <a:bodyPr/>
                    <a:lstStyle/>
                    <a:p>
                      <a:pPr defTabSz="914400">
                        <a:lnSpc>
                          <a:spcPct val="115000"/>
                        </a:lnSpc>
                      </a:pPr>
                      <a:r>
                        <a:rPr lang="en-US" sz="2800" b="1" strike="noStrike" spc="-1">
                          <a:solidFill>
                            <a:srgbClr val="000000"/>
                          </a:solidFill>
                          <a:latin typeface="Calibri"/>
                        </a:rPr>
                        <a:t>Week #</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1" strike="noStrike" spc="-1">
                          <a:solidFill>
                            <a:srgbClr val="000000"/>
                          </a:solidFill>
                          <a:latin typeface="Calibri"/>
                        </a:rPr>
                        <a:t>Topics to be covered</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173600">
                <a:tc>
                  <a:txBody>
                    <a:bodyPr/>
                    <a:lstStyle/>
                    <a:p>
                      <a:pPr defTabSz="914400">
                        <a:lnSpc>
                          <a:spcPct val="115000"/>
                        </a:lnSpc>
                      </a:pPr>
                      <a:r>
                        <a:rPr lang="en-US" sz="2800" b="0" strike="noStrike" spc="-1">
                          <a:solidFill>
                            <a:srgbClr val="000000"/>
                          </a:solidFill>
                          <a:latin typeface="Calibri"/>
                        </a:rPr>
                        <a:t>Week 1</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Introduction to AI, Its Scope, and Environmental Applications</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634320">
                <a:tc>
                  <a:txBody>
                    <a:bodyPr/>
                    <a:lstStyle/>
                    <a:p>
                      <a:pPr defTabSz="914400">
                        <a:lnSpc>
                          <a:spcPct val="115000"/>
                        </a:lnSpc>
                      </a:pPr>
                      <a:r>
                        <a:rPr lang="en-US" sz="2800" b="0" strike="noStrike" spc="-1">
                          <a:solidFill>
                            <a:srgbClr val="000000"/>
                          </a:solidFill>
                          <a:latin typeface="Calibri"/>
                        </a:rPr>
                        <a:t>Week 2</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Introduction to Python Packages</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1173600">
                <a:tc>
                  <a:txBody>
                    <a:bodyPr/>
                    <a:lstStyle/>
                    <a:p>
                      <a:pPr defTabSz="914400">
                        <a:lnSpc>
                          <a:spcPct val="115000"/>
                        </a:lnSpc>
                      </a:pPr>
                      <a:r>
                        <a:rPr lang="en-US" sz="2800" b="0" strike="noStrike" spc="-1">
                          <a:solidFill>
                            <a:srgbClr val="000000"/>
                          </a:solidFill>
                          <a:latin typeface="Calibri"/>
                        </a:rPr>
                        <a:t>Week 3</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Introduction to Machine Learning, Supervised and Unsupervised Learning</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1174320">
                <a:tc>
                  <a:txBody>
                    <a:bodyPr/>
                    <a:lstStyle/>
                    <a:p>
                      <a:pPr defTabSz="914400">
                        <a:lnSpc>
                          <a:spcPct val="115000"/>
                        </a:lnSpc>
                      </a:pPr>
                      <a:r>
                        <a:rPr lang="en-US" sz="2800" b="0" strike="noStrike" spc="-1">
                          <a:solidFill>
                            <a:srgbClr val="000000"/>
                          </a:solidFill>
                          <a:latin typeface="Calibri"/>
                        </a:rPr>
                        <a:t>Week 4-6</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Decision Tree Learning and Linear Regression with one Variable</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Google Shape;97;p 9"/>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CONTENTS: THEORY</a:t>
            </a:r>
            <a:endParaRPr lang="en-US" sz="3200" b="0" strike="noStrike" spc="-1">
              <a:solidFill>
                <a:srgbClr val="000000"/>
              </a:solidFill>
              <a:latin typeface="Arial"/>
            </a:endParaRPr>
          </a:p>
        </p:txBody>
      </p:sp>
      <p:graphicFrame>
        <p:nvGraphicFramePr>
          <p:cNvPr id="96" name="Table 92"/>
          <p:cNvGraphicFramePr/>
          <p:nvPr/>
        </p:nvGraphicFramePr>
        <p:xfrm>
          <a:off x="914400" y="1382040"/>
          <a:ext cx="10515600" cy="4990824"/>
        </p:xfrm>
        <a:graphic>
          <a:graphicData uri="http://schemas.openxmlformats.org/drawingml/2006/table">
            <a:tbl>
              <a:tblPr/>
              <a:tblGrid>
                <a:gridCol w="2514960">
                  <a:extLst>
                    <a:ext uri="{9D8B030D-6E8A-4147-A177-3AD203B41FA5}">
                      <a16:colId xmlns:a16="http://schemas.microsoft.com/office/drawing/2014/main" val="20000"/>
                    </a:ext>
                  </a:extLst>
                </a:gridCol>
                <a:gridCol w="8000640">
                  <a:extLst>
                    <a:ext uri="{9D8B030D-6E8A-4147-A177-3AD203B41FA5}">
                      <a16:colId xmlns:a16="http://schemas.microsoft.com/office/drawing/2014/main" val="20001"/>
                    </a:ext>
                  </a:extLst>
                </a:gridCol>
              </a:tblGrid>
              <a:tr h="480960">
                <a:tc>
                  <a:txBody>
                    <a:bodyPr/>
                    <a:lstStyle/>
                    <a:p>
                      <a:pPr defTabSz="914400">
                        <a:lnSpc>
                          <a:spcPct val="115000"/>
                        </a:lnSpc>
                      </a:pPr>
                      <a:r>
                        <a:rPr lang="en-US" sz="2800" b="1" strike="noStrike" spc="-1">
                          <a:solidFill>
                            <a:srgbClr val="000000"/>
                          </a:solidFill>
                          <a:latin typeface="Calibri"/>
                        </a:rPr>
                        <a:t>Week #</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1" strike="noStrike" spc="-1">
                          <a:solidFill>
                            <a:srgbClr val="000000"/>
                          </a:solidFill>
                          <a:latin typeface="Calibri"/>
                        </a:rPr>
                        <a:t>Topics to be covered</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076760">
                <a:tc>
                  <a:txBody>
                    <a:bodyPr/>
                    <a:lstStyle/>
                    <a:p>
                      <a:pPr defTabSz="914400">
                        <a:lnSpc>
                          <a:spcPct val="115000"/>
                        </a:lnSpc>
                      </a:pPr>
                      <a:r>
                        <a:rPr lang="en-US" sz="2800" b="0" strike="noStrike" spc="-1">
                          <a:solidFill>
                            <a:srgbClr val="000000"/>
                          </a:solidFill>
                          <a:latin typeface="Calibri"/>
                        </a:rPr>
                        <a:t>Week 7-9</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Linear Regression with Multiple Variables and Logistic Regression</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714240">
                <a:tc>
                  <a:txBody>
                    <a:bodyPr/>
                    <a:lstStyle/>
                    <a:p>
                      <a:pPr defTabSz="914400">
                        <a:lnSpc>
                          <a:spcPct val="115000"/>
                        </a:lnSpc>
                      </a:pPr>
                      <a:r>
                        <a:rPr lang="en-US" sz="2800" b="0" strike="noStrike" spc="-1">
                          <a:solidFill>
                            <a:srgbClr val="000000"/>
                          </a:solidFill>
                          <a:latin typeface="Calibri"/>
                        </a:rPr>
                        <a:t>Week 10-11</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Artificial Neural Networks</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1001520">
                <a:tc>
                  <a:txBody>
                    <a:bodyPr/>
                    <a:lstStyle/>
                    <a:p>
                      <a:pPr defTabSz="914400">
                        <a:lnSpc>
                          <a:spcPct val="115000"/>
                        </a:lnSpc>
                      </a:pPr>
                      <a:r>
                        <a:rPr lang="en-US" sz="2800" b="0" strike="noStrike" spc="-1">
                          <a:solidFill>
                            <a:srgbClr val="000000"/>
                          </a:solidFill>
                          <a:latin typeface="Calibri"/>
                        </a:rPr>
                        <a:t>Week 12-14</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Machine Learning System Design and Support Vector Machines</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693000">
                <a:tc>
                  <a:txBody>
                    <a:bodyPr/>
                    <a:lstStyle/>
                    <a:p>
                      <a:pPr defTabSz="914400">
                        <a:lnSpc>
                          <a:spcPct val="115000"/>
                        </a:lnSpc>
                      </a:pPr>
                      <a:r>
                        <a:rPr lang="en-US" sz="2800" b="0" strike="noStrike" spc="-1">
                          <a:solidFill>
                            <a:srgbClr val="000000"/>
                          </a:solidFill>
                          <a:latin typeface="Calibri"/>
                        </a:rPr>
                        <a:t>Week 15</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Dimensionality Reduction</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r h="851760">
                <a:tc>
                  <a:txBody>
                    <a:bodyPr/>
                    <a:lstStyle/>
                    <a:p>
                      <a:pPr defTabSz="914400">
                        <a:lnSpc>
                          <a:spcPct val="115000"/>
                        </a:lnSpc>
                      </a:pPr>
                      <a:r>
                        <a:rPr lang="en-US" sz="2800" b="0" strike="noStrike" spc="-1">
                          <a:solidFill>
                            <a:srgbClr val="000000"/>
                          </a:solidFill>
                          <a:latin typeface="Calibri"/>
                        </a:rPr>
                        <a:t>Week 16</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Project</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97;p 11"/>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CONTENTS: LAB</a:t>
            </a:r>
            <a:endParaRPr lang="en-US" sz="3200" b="0" strike="noStrike" spc="-1">
              <a:solidFill>
                <a:srgbClr val="000000"/>
              </a:solidFill>
              <a:latin typeface="Arial"/>
            </a:endParaRPr>
          </a:p>
        </p:txBody>
      </p:sp>
      <p:graphicFrame>
        <p:nvGraphicFramePr>
          <p:cNvPr id="98" name="Table 94"/>
          <p:cNvGraphicFramePr/>
          <p:nvPr>
            <p:extLst>
              <p:ext uri="{D42A27DB-BD31-4B8C-83A1-F6EECF244321}">
                <p14:modId xmlns:p14="http://schemas.microsoft.com/office/powerpoint/2010/main" val="2691959102"/>
              </p:ext>
            </p:extLst>
          </p:nvPr>
        </p:nvGraphicFramePr>
        <p:xfrm>
          <a:off x="914400" y="1282320"/>
          <a:ext cx="10515600" cy="4937760"/>
        </p:xfrm>
        <a:graphic>
          <a:graphicData uri="http://schemas.openxmlformats.org/drawingml/2006/table">
            <a:tbl>
              <a:tblPr/>
              <a:tblGrid>
                <a:gridCol w="2500560">
                  <a:extLst>
                    <a:ext uri="{9D8B030D-6E8A-4147-A177-3AD203B41FA5}">
                      <a16:colId xmlns:a16="http://schemas.microsoft.com/office/drawing/2014/main" val="20000"/>
                    </a:ext>
                  </a:extLst>
                </a:gridCol>
                <a:gridCol w="8015040">
                  <a:extLst>
                    <a:ext uri="{9D8B030D-6E8A-4147-A177-3AD203B41FA5}">
                      <a16:colId xmlns:a16="http://schemas.microsoft.com/office/drawing/2014/main" val="20001"/>
                    </a:ext>
                  </a:extLst>
                </a:gridCol>
              </a:tblGrid>
              <a:tr h="404590">
                <a:tc>
                  <a:txBody>
                    <a:bodyPr/>
                    <a:lstStyle/>
                    <a:p>
                      <a:pPr algn="ctr" defTabSz="914400">
                        <a:lnSpc>
                          <a:spcPct val="150000"/>
                        </a:lnSpc>
                      </a:pPr>
                      <a:r>
                        <a:rPr lang="en-US" sz="2800" b="1" strike="noStrike" spc="-1">
                          <a:solidFill>
                            <a:srgbClr val="000000"/>
                          </a:solidFill>
                          <a:latin typeface="Calibri"/>
                        </a:rPr>
                        <a:t>No.</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50000"/>
                        </a:lnSpc>
                      </a:pPr>
                      <a:r>
                        <a:rPr lang="en-US" sz="2800" b="1" strike="noStrike" spc="-1" dirty="0">
                          <a:solidFill>
                            <a:srgbClr val="000000"/>
                          </a:solidFill>
                          <a:latin typeface="Calibri"/>
                        </a:rPr>
                        <a:t>Topics</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372588">
                <a:tc>
                  <a:txBody>
                    <a:bodyPr/>
                    <a:lstStyle/>
                    <a:p>
                      <a:pPr algn="ctr" defTabSz="914400">
                        <a:lnSpc>
                          <a:spcPct val="150000"/>
                        </a:lnSpc>
                      </a:pPr>
                      <a:r>
                        <a:rPr lang="en-US" sz="2800" b="0" strike="noStrike" spc="-1">
                          <a:solidFill>
                            <a:srgbClr val="000000"/>
                          </a:solidFill>
                          <a:latin typeface="Calibri"/>
                        </a:rPr>
                        <a:t>1</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defTabSz="914400">
                        <a:lnSpc>
                          <a:spcPct val="150000"/>
                        </a:lnSpc>
                      </a:pPr>
                      <a:r>
                        <a:rPr lang="en-US" sz="2800" b="0" strike="noStrike" spc="-1">
                          <a:solidFill>
                            <a:srgbClr val="000000"/>
                          </a:solidFill>
                          <a:latin typeface="Calibri"/>
                        </a:rPr>
                        <a:t>Python basics</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0">
                <a:tc>
                  <a:txBody>
                    <a:bodyPr/>
                    <a:lstStyle/>
                    <a:p>
                      <a:pPr algn="ctr" defTabSz="914400">
                        <a:lnSpc>
                          <a:spcPct val="150000"/>
                        </a:lnSpc>
                      </a:pPr>
                      <a:r>
                        <a:rPr lang="en-US" sz="2800" b="0" strike="noStrike" spc="-1">
                          <a:solidFill>
                            <a:srgbClr val="000000"/>
                          </a:solidFill>
                          <a:latin typeface="Calibri"/>
                        </a:rPr>
                        <a:t>2</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defTabSz="914400">
                        <a:lnSpc>
                          <a:spcPct val="150000"/>
                        </a:lnSpc>
                      </a:pPr>
                      <a:r>
                        <a:rPr lang="en-US" sz="2800" b="0" strike="noStrike" spc="-1" dirty="0">
                          <a:solidFill>
                            <a:srgbClr val="000000"/>
                          </a:solidFill>
                          <a:latin typeface="Calibri"/>
                        </a:rPr>
                        <a:t>Linear </a:t>
                      </a:r>
                      <a:r>
                        <a:rPr lang="en-US" sz="2800" b="0" strike="noStrike" spc="-1" dirty="0" smtClean="0">
                          <a:solidFill>
                            <a:srgbClr val="000000"/>
                          </a:solidFill>
                          <a:latin typeface="Calibri"/>
                        </a:rPr>
                        <a:t>regression on</a:t>
                      </a:r>
                      <a:r>
                        <a:rPr lang="en-US" sz="2800" b="0" strike="noStrike" spc="-1" baseline="0" dirty="0" smtClean="0">
                          <a:solidFill>
                            <a:srgbClr val="000000"/>
                          </a:solidFill>
                          <a:latin typeface="Calibri"/>
                        </a:rPr>
                        <a:t> industrial pollutant data</a:t>
                      </a:r>
                      <a:r>
                        <a:rPr lang="en-US" sz="2800" b="0" strike="noStrike" spc="-1" dirty="0" smtClean="0">
                          <a:solidFill>
                            <a:srgbClr val="000000"/>
                          </a:solidFill>
                          <a:latin typeface="Calibri"/>
                        </a:rPr>
                        <a:t> </a:t>
                      </a:r>
                      <a:r>
                        <a:rPr lang="en-US" sz="2800" b="0" strike="noStrike" spc="-1" dirty="0">
                          <a:solidFill>
                            <a:srgbClr val="000000"/>
                          </a:solidFill>
                          <a:latin typeface="Calibri"/>
                        </a:rPr>
                        <a:t>in one variable</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0">
                <a:tc>
                  <a:txBody>
                    <a:bodyPr/>
                    <a:lstStyle/>
                    <a:p>
                      <a:pPr algn="ctr" defTabSz="914400">
                        <a:lnSpc>
                          <a:spcPct val="150000"/>
                        </a:lnSpc>
                      </a:pPr>
                      <a:r>
                        <a:rPr lang="en-US" sz="2800" b="0" strike="noStrike" spc="-1">
                          <a:solidFill>
                            <a:srgbClr val="000000"/>
                          </a:solidFill>
                          <a:latin typeface="Calibri"/>
                        </a:rPr>
                        <a:t>3</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defTabSz="914400">
                        <a:lnSpc>
                          <a:spcPct val="150000"/>
                        </a:lnSpc>
                      </a:pPr>
                      <a:r>
                        <a:rPr lang="en-US" sz="2800" b="0" strike="noStrike" spc="-1" dirty="0">
                          <a:solidFill>
                            <a:srgbClr val="000000"/>
                          </a:solidFill>
                          <a:latin typeface="Calibri"/>
                        </a:rPr>
                        <a:t>Linear </a:t>
                      </a:r>
                      <a:r>
                        <a:rPr lang="en-US" sz="2800" b="0" strike="noStrike" spc="-1" dirty="0" smtClean="0">
                          <a:solidFill>
                            <a:srgbClr val="000000"/>
                          </a:solidFill>
                          <a:latin typeface="Calibri"/>
                        </a:rPr>
                        <a:t>regression on </a:t>
                      </a:r>
                      <a:r>
                        <a:rPr lang="en-US" sz="2800" b="0" strike="noStrike" spc="-1" baseline="0" dirty="0" smtClean="0">
                          <a:solidFill>
                            <a:srgbClr val="000000"/>
                          </a:solidFill>
                          <a:latin typeface="Calibri"/>
                        </a:rPr>
                        <a:t>industrial pollutant data</a:t>
                      </a:r>
                      <a:r>
                        <a:rPr lang="en-US" sz="2800" b="0" strike="noStrike" spc="-1" dirty="0" smtClean="0">
                          <a:solidFill>
                            <a:srgbClr val="000000"/>
                          </a:solidFill>
                          <a:latin typeface="Calibri"/>
                        </a:rPr>
                        <a:t> </a:t>
                      </a:r>
                      <a:r>
                        <a:rPr lang="en-US" sz="2800" b="0" strike="noStrike" spc="-1" dirty="0">
                          <a:solidFill>
                            <a:srgbClr val="000000"/>
                          </a:solidFill>
                          <a:latin typeface="Calibri"/>
                        </a:rPr>
                        <a:t>in multiple variables</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528829">
                <a:tc>
                  <a:txBody>
                    <a:bodyPr/>
                    <a:lstStyle/>
                    <a:p>
                      <a:pPr algn="ctr" defTabSz="914400">
                        <a:lnSpc>
                          <a:spcPct val="150000"/>
                        </a:lnSpc>
                      </a:pPr>
                      <a:r>
                        <a:rPr lang="en-US" sz="2800" b="0" strike="noStrike" spc="-1">
                          <a:solidFill>
                            <a:srgbClr val="000000"/>
                          </a:solidFill>
                          <a:latin typeface="Calibri"/>
                        </a:rPr>
                        <a:t>4</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defTabSz="914400">
                        <a:lnSpc>
                          <a:spcPct val="150000"/>
                        </a:lnSpc>
                      </a:pPr>
                      <a:r>
                        <a:rPr lang="en-US" sz="2800" b="0" strike="noStrike" spc="-1" dirty="0">
                          <a:solidFill>
                            <a:srgbClr val="000000"/>
                          </a:solidFill>
                          <a:latin typeface="Calibri"/>
                        </a:rPr>
                        <a:t>Logistic </a:t>
                      </a:r>
                      <a:r>
                        <a:rPr lang="en-US" sz="2800" b="0" strike="noStrike" spc="-1" dirty="0" smtClean="0">
                          <a:solidFill>
                            <a:srgbClr val="000000"/>
                          </a:solidFill>
                          <a:latin typeface="Calibri"/>
                        </a:rPr>
                        <a:t>regression on </a:t>
                      </a:r>
                      <a:r>
                        <a:rPr lang="en-US" sz="2800" b="0" strike="noStrike" spc="-1" baseline="0" dirty="0" smtClean="0">
                          <a:solidFill>
                            <a:srgbClr val="000000"/>
                          </a:solidFill>
                          <a:latin typeface="Calibri"/>
                        </a:rPr>
                        <a:t>industrial pollutant data</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97;p 11"/>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CONTENTS: LAB</a:t>
            </a:r>
            <a:endParaRPr lang="en-US" sz="3200" b="0" strike="noStrike" spc="-1">
              <a:solidFill>
                <a:srgbClr val="000000"/>
              </a:solidFill>
              <a:latin typeface="Arial"/>
            </a:endParaRPr>
          </a:p>
        </p:txBody>
      </p:sp>
      <p:graphicFrame>
        <p:nvGraphicFramePr>
          <p:cNvPr id="98" name="Table 94"/>
          <p:cNvGraphicFramePr/>
          <p:nvPr>
            <p:extLst>
              <p:ext uri="{D42A27DB-BD31-4B8C-83A1-F6EECF244321}">
                <p14:modId xmlns:p14="http://schemas.microsoft.com/office/powerpoint/2010/main" val="1076253780"/>
              </p:ext>
            </p:extLst>
          </p:nvPr>
        </p:nvGraphicFramePr>
        <p:xfrm>
          <a:off x="914400" y="1282320"/>
          <a:ext cx="10289219" cy="4846320"/>
        </p:xfrm>
        <a:graphic>
          <a:graphicData uri="http://schemas.openxmlformats.org/drawingml/2006/table">
            <a:tbl>
              <a:tblPr/>
              <a:tblGrid>
                <a:gridCol w="2379216">
                  <a:extLst>
                    <a:ext uri="{9D8B030D-6E8A-4147-A177-3AD203B41FA5}">
                      <a16:colId xmlns:a16="http://schemas.microsoft.com/office/drawing/2014/main" val="20000"/>
                    </a:ext>
                  </a:extLst>
                </a:gridCol>
                <a:gridCol w="7910003">
                  <a:extLst>
                    <a:ext uri="{9D8B030D-6E8A-4147-A177-3AD203B41FA5}">
                      <a16:colId xmlns:a16="http://schemas.microsoft.com/office/drawing/2014/main" val="20001"/>
                    </a:ext>
                  </a:extLst>
                </a:gridCol>
              </a:tblGrid>
              <a:tr h="404590">
                <a:tc>
                  <a:txBody>
                    <a:bodyPr/>
                    <a:lstStyle/>
                    <a:p>
                      <a:pPr algn="ctr" defTabSz="914400">
                        <a:lnSpc>
                          <a:spcPct val="150000"/>
                        </a:lnSpc>
                      </a:pPr>
                      <a:r>
                        <a:rPr lang="en-US" sz="2800" b="1" strike="noStrike" spc="-1">
                          <a:solidFill>
                            <a:srgbClr val="000000"/>
                          </a:solidFill>
                          <a:latin typeface="Calibri"/>
                        </a:rPr>
                        <a:t>No.</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50000"/>
                        </a:lnSpc>
                      </a:pPr>
                      <a:r>
                        <a:rPr lang="en-US" sz="2800" b="1" strike="noStrike" spc="-1" dirty="0">
                          <a:solidFill>
                            <a:srgbClr val="000000"/>
                          </a:solidFill>
                          <a:latin typeface="Calibri"/>
                        </a:rPr>
                        <a:t>Topics</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759218">
                <a:tc>
                  <a:txBody>
                    <a:bodyPr/>
                    <a:lstStyle/>
                    <a:p>
                      <a:pPr algn="ctr" defTabSz="914400">
                        <a:lnSpc>
                          <a:spcPct val="150000"/>
                        </a:lnSpc>
                      </a:pPr>
                      <a:r>
                        <a:rPr lang="en-US" sz="2800" b="0" strike="noStrike" spc="-1" dirty="0">
                          <a:solidFill>
                            <a:srgbClr val="000000"/>
                          </a:solidFill>
                          <a:latin typeface="Calibri"/>
                        </a:rPr>
                        <a:t>5</a:t>
                      </a:r>
                      <a:endParaRPr lang="en-US" sz="2800" b="0" strike="noStrike" spc="-1" dirty="0">
                        <a:solidFill>
                          <a:srgbClr val="000000"/>
                        </a:solidFill>
                        <a:latin typeface="Arial"/>
                      </a:endParaRPr>
                    </a:p>
                  </a:txBody>
                  <a:tcPr marL="36000" marR="36000">
                    <a:lnL w="7200">
                      <a:solidFill>
                        <a:srgbClr val="000000"/>
                      </a:solidFill>
                      <a:prstDash val="solid"/>
                    </a:lnL>
                    <a:lnR w="7200" cap="flat" cmpd="sng" algn="ctr">
                      <a:solidFill>
                        <a:srgbClr val="000000"/>
                      </a:solidFill>
                      <a:prstDash val="solid"/>
                      <a:round/>
                      <a:headEnd type="none" w="med" len="med"/>
                      <a:tailEnd type="none" w="med" len="med"/>
                    </a:lnR>
                    <a:lnT w="7200" cap="flat" cmpd="sng" algn="ctr">
                      <a:solidFill>
                        <a:srgbClr val="000000"/>
                      </a:solidFill>
                      <a:prstDash val="solid"/>
                      <a:round/>
                      <a:headEnd type="none" w="med" len="med"/>
                      <a:tailEnd type="none" w="med" len="med"/>
                    </a:lnT>
                    <a:lnB w="7200">
                      <a:solidFill>
                        <a:srgbClr val="000000"/>
                      </a:solidFill>
                      <a:prstDash val="solid"/>
                    </a:lnB>
                    <a:noFill/>
                  </a:tcPr>
                </a:tc>
                <a:tc>
                  <a:txBody>
                    <a:bodyPr/>
                    <a:lstStyle/>
                    <a:p>
                      <a:pPr algn="just" defTabSz="914400">
                        <a:lnSpc>
                          <a:spcPct val="150000"/>
                        </a:lnSpc>
                      </a:pPr>
                      <a:r>
                        <a:rPr lang="en-US" sz="2800" b="0" strike="noStrike" spc="-1" dirty="0">
                          <a:solidFill>
                            <a:srgbClr val="000000"/>
                          </a:solidFill>
                          <a:latin typeface="Calibri"/>
                        </a:rPr>
                        <a:t>Support vector </a:t>
                      </a:r>
                      <a:r>
                        <a:rPr lang="en-US" sz="2800" b="0" strike="noStrike" spc="-1" dirty="0" smtClean="0">
                          <a:solidFill>
                            <a:srgbClr val="000000"/>
                          </a:solidFill>
                          <a:latin typeface="Calibri"/>
                        </a:rPr>
                        <a:t>machine models for air quality data (numeric/image)</a:t>
                      </a:r>
                      <a:endParaRPr lang="en-US" sz="2800" b="0" strike="noStrike" spc="-1" dirty="0">
                        <a:solidFill>
                          <a:srgbClr val="000000"/>
                        </a:solidFill>
                        <a:latin typeface="Arial"/>
                      </a:endParaRPr>
                    </a:p>
                  </a:txBody>
                  <a:tcPr marL="36000" marR="36000">
                    <a:lnL w="7200" cap="flat" cmpd="sng" algn="ctr">
                      <a:solidFill>
                        <a:srgbClr val="000000"/>
                      </a:solidFill>
                      <a:prstDash val="solid"/>
                      <a:round/>
                      <a:headEnd type="none" w="med" len="med"/>
                      <a:tailEnd type="none" w="med" len="med"/>
                    </a:lnL>
                    <a:lnR w="7200">
                      <a:solidFill>
                        <a:srgbClr val="000000"/>
                      </a:solidFill>
                      <a:prstDash val="solid"/>
                    </a:lnR>
                    <a:lnT w="7200" cap="flat" cmpd="sng" algn="ctr">
                      <a:solidFill>
                        <a:srgbClr val="000000"/>
                      </a:solidFill>
                      <a:prstDash val="solid"/>
                      <a:round/>
                      <a:headEnd type="none" w="med" len="med"/>
                      <a:tailEnd type="none" w="med" len="med"/>
                    </a:lnT>
                    <a:lnB w="7200">
                      <a:solidFill>
                        <a:srgbClr val="000000"/>
                      </a:solidFill>
                      <a:prstDash val="solid"/>
                    </a:lnB>
                    <a:noFill/>
                  </a:tcPr>
                </a:tc>
                <a:extLst>
                  <a:ext uri="{0D108BD9-81ED-4DB2-BD59-A6C34878D82A}">
                    <a16:rowId xmlns:a16="http://schemas.microsoft.com/office/drawing/2014/main" val="10005"/>
                  </a:ext>
                </a:extLst>
              </a:tr>
              <a:tr h="681875">
                <a:tc>
                  <a:txBody>
                    <a:bodyPr/>
                    <a:lstStyle/>
                    <a:p>
                      <a:pPr algn="ctr" defTabSz="914400">
                        <a:lnSpc>
                          <a:spcPct val="150000"/>
                        </a:lnSpc>
                      </a:pPr>
                      <a:r>
                        <a:rPr lang="en-US" sz="2800" b="0" strike="noStrike" spc="-1" dirty="0">
                          <a:solidFill>
                            <a:srgbClr val="000000"/>
                          </a:solidFill>
                          <a:latin typeface="Calibri"/>
                        </a:rPr>
                        <a:t>6</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cap="flat" cmpd="sng" algn="ctr">
                      <a:solidFill>
                        <a:srgbClr val="000000"/>
                      </a:solidFill>
                      <a:prstDash val="solid"/>
                      <a:round/>
                      <a:headEnd type="none" w="med" len="med"/>
                      <a:tailEnd type="none" w="med" len="med"/>
                    </a:lnB>
                    <a:noFill/>
                  </a:tcPr>
                </a:tc>
                <a:tc>
                  <a:txBody>
                    <a:bodyPr/>
                    <a:lstStyle/>
                    <a:p>
                      <a:pPr algn="just" defTabSz="914400">
                        <a:lnSpc>
                          <a:spcPct val="150000"/>
                        </a:lnSpc>
                      </a:pPr>
                      <a:r>
                        <a:rPr lang="en-US" sz="2800" b="0" strike="noStrike" spc="-1" dirty="0">
                          <a:solidFill>
                            <a:srgbClr val="000000"/>
                          </a:solidFill>
                          <a:latin typeface="Calibri"/>
                        </a:rPr>
                        <a:t>Artificial Neural </a:t>
                      </a:r>
                      <a:r>
                        <a:rPr lang="en-US" sz="2800" b="0" strike="noStrike" spc="-1" dirty="0" smtClean="0">
                          <a:solidFill>
                            <a:srgbClr val="000000"/>
                          </a:solidFill>
                          <a:latin typeface="Calibri"/>
                        </a:rPr>
                        <a:t>Networks models for air quality data (numeric/image)</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681875">
                <a:tc>
                  <a:txBody>
                    <a:bodyPr/>
                    <a:lstStyle/>
                    <a:p>
                      <a:pPr algn="ctr" defTabSz="914400">
                        <a:lnSpc>
                          <a:spcPct val="150000"/>
                        </a:lnSpc>
                      </a:pPr>
                      <a:r>
                        <a:rPr lang="en-US" sz="2800" b="0" strike="noStrike" spc="-1" dirty="0" smtClean="0">
                          <a:solidFill>
                            <a:srgbClr val="000000"/>
                          </a:solidFill>
                          <a:latin typeface="Arial"/>
                        </a:rPr>
                        <a:t>7</a:t>
                      </a:r>
                      <a:endParaRPr lang="en-US" sz="2800" b="0" strike="noStrike" spc="-1" dirty="0">
                        <a:solidFill>
                          <a:srgbClr val="000000"/>
                        </a:solidFill>
                        <a:latin typeface="Arial"/>
                      </a:endParaRPr>
                    </a:p>
                  </a:txBody>
                  <a:tcPr marL="36000" marR="36000">
                    <a:lnL w="7200">
                      <a:solidFill>
                        <a:srgbClr val="000000"/>
                      </a:solidFill>
                      <a:prstDash val="solid"/>
                    </a:lnL>
                    <a:lnR w="7200" cap="flat" cmpd="sng" algn="ctr">
                      <a:solidFill>
                        <a:srgbClr val="000000"/>
                      </a:solidFill>
                      <a:prstDash val="solid"/>
                      <a:round/>
                      <a:headEnd type="none" w="med" len="med"/>
                      <a:tailEnd type="none" w="med" len="med"/>
                    </a:lnR>
                    <a:lnT w="7200">
                      <a:solidFill>
                        <a:srgbClr val="000000"/>
                      </a:solidFill>
                      <a:prstDash val="solid"/>
                    </a:lnT>
                    <a:lnB w="7200" cap="flat" cmpd="sng" algn="ctr">
                      <a:solidFill>
                        <a:srgbClr val="000000"/>
                      </a:solidFill>
                      <a:prstDash val="solid"/>
                      <a:round/>
                      <a:headEnd type="none" w="med" len="med"/>
                      <a:tailEnd type="none" w="med" len="med"/>
                    </a:lnB>
                    <a:noFill/>
                  </a:tcPr>
                </a:tc>
                <a:tc>
                  <a:txBody>
                    <a:bodyPr/>
                    <a:lstStyle/>
                    <a:p>
                      <a:pPr algn="just" defTabSz="914400">
                        <a:lnSpc>
                          <a:spcPct val="150000"/>
                        </a:lnSpc>
                      </a:pPr>
                      <a:r>
                        <a:rPr lang="en-US" sz="2800" b="0" strike="noStrike" spc="-1" dirty="0" smtClean="0">
                          <a:solidFill>
                            <a:srgbClr val="000000"/>
                          </a:solidFill>
                          <a:latin typeface="Calibri"/>
                        </a:rPr>
                        <a:t>Convolutional Neural Networks models for air quality data (numeric/image)</a:t>
                      </a:r>
                      <a:endParaRPr lang="en-US" sz="2800" b="0" strike="noStrike" spc="-1" dirty="0">
                        <a:solidFill>
                          <a:srgbClr val="000000"/>
                        </a:solidFill>
                        <a:latin typeface="Arial"/>
                      </a:endParaRPr>
                    </a:p>
                  </a:txBody>
                  <a:tcPr marL="36000" marR="36000">
                    <a:lnL w="7200" cap="flat" cmpd="sng" algn="ctr">
                      <a:solidFill>
                        <a:srgbClr val="000000"/>
                      </a:solidFill>
                      <a:prstDash val="solid"/>
                      <a:round/>
                      <a:headEnd type="none" w="med" len="med"/>
                      <a:tailEnd type="none" w="med" len="med"/>
                    </a:lnL>
                    <a:lnR w="7200">
                      <a:solidFill>
                        <a:srgbClr val="000000"/>
                      </a:solidFill>
                      <a:prstDash val="solid"/>
                    </a:lnR>
                    <a:lnT w="7200">
                      <a:solidFill>
                        <a:srgbClr val="000000"/>
                      </a:solidFill>
                      <a:prstDash val="solid"/>
                    </a:lnT>
                    <a:lnB w="72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2089650"/>
                  </a:ext>
                </a:extLst>
              </a:tr>
            </a:tbl>
          </a:graphicData>
        </a:graphic>
      </p:graphicFrame>
    </p:spTree>
    <p:extLst>
      <p:ext uri="{BB962C8B-B14F-4D97-AF65-F5344CB8AC3E}">
        <p14:creationId xmlns:p14="http://schemas.microsoft.com/office/powerpoint/2010/main" val="154959249"/>
      </p:ext>
    </p:extLst>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oogle Shape;97;p 12"/>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CONTENTS: LAB</a:t>
            </a:r>
            <a:endParaRPr lang="en-US" sz="3200" b="0" strike="noStrike" spc="-1">
              <a:solidFill>
                <a:srgbClr val="000000"/>
              </a:solidFill>
              <a:latin typeface="Arial"/>
            </a:endParaRPr>
          </a:p>
        </p:txBody>
      </p:sp>
      <p:graphicFrame>
        <p:nvGraphicFramePr>
          <p:cNvPr id="100" name="Table 96"/>
          <p:cNvGraphicFramePr/>
          <p:nvPr>
            <p:extLst>
              <p:ext uri="{D42A27DB-BD31-4B8C-83A1-F6EECF244321}">
                <p14:modId xmlns:p14="http://schemas.microsoft.com/office/powerpoint/2010/main" val="3572629894"/>
              </p:ext>
            </p:extLst>
          </p:nvPr>
        </p:nvGraphicFramePr>
        <p:xfrm>
          <a:off x="914400" y="1325440"/>
          <a:ext cx="10515600" cy="4283914"/>
        </p:xfrm>
        <a:graphic>
          <a:graphicData uri="http://schemas.openxmlformats.org/drawingml/2006/table">
            <a:tbl>
              <a:tblPr/>
              <a:tblGrid>
                <a:gridCol w="2500560">
                  <a:extLst>
                    <a:ext uri="{9D8B030D-6E8A-4147-A177-3AD203B41FA5}">
                      <a16:colId xmlns:a16="http://schemas.microsoft.com/office/drawing/2014/main" val="20000"/>
                    </a:ext>
                  </a:extLst>
                </a:gridCol>
                <a:gridCol w="8015040">
                  <a:extLst>
                    <a:ext uri="{9D8B030D-6E8A-4147-A177-3AD203B41FA5}">
                      <a16:colId xmlns:a16="http://schemas.microsoft.com/office/drawing/2014/main" val="20001"/>
                    </a:ext>
                  </a:extLst>
                </a:gridCol>
              </a:tblGrid>
              <a:tr h="627647">
                <a:tc>
                  <a:txBody>
                    <a:bodyPr/>
                    <a:lstStyle/>
                    <a:p>
                      <a:pPr algn="ctr" defTabSz="914400">
                        <a:lnSpc>
                          <a:spcPct val="150000"/>
                        </a:lnSpc>
                      </a:pPr>
                      <a:r>
                        <a:rPr lang="en-US" sz="2800" b="1" strike="noStrike" spc="-1">
                          <a:solidFill>
                            <a:srgbClr val="000000"/>
                          </a:solidFill>
                          <a:latin typeface="Calibri"/>
                        </a:rPr>
                        <a:t>No.</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50000"/>
                        </a:lnSpc>
                      </a:pPr>
                      <a:r>
                        <a:rPr lang="en-US" sz="2800" b="1" strike="noStrike" spc="-1">
                          <a:solidFill>
                            <a:srgbClr val="000000"/>
                          </a:solidFill>
                          <a:latin typeface="Calibri"/>
                        </a:rPr>
                        <a:t>Topics</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994834">
                <a:tc>
                  <a:txBody>
                    <a:bodyPr/>
                    <a:lstStyle/>
                    <a:p>
                      <a:pPr algn="ctr" defTabSz="914400">
                        <a:lnSpc>
                          <a:spcPct val="100000"/>
                        </a:lnSpc>
                      </a:pPr>
                      <a:r>
                        <a:rPr lang="en-US" sz="2800" b="0" strike="noStrike" spc="-1" dirty="0">
                          <a:solidFill>
                            <a:srgbClr val="000000"/>
                          </a:solidFill>
                          <a:latin typeface="Calibri"/>
                        </a:rPr>
                        <a:t>8</a:t>
                      </a:r>
                      <a:endParaRPr lang="en-US" sz="2800" b="0" strike="noStrike" spc="-1" dirty="0">
                        <a:solidFill>
                          <a:srgbClr val="000000"/>
                        </a:solidFill>
                        <a:latin typeface="Arial"/>
                      </a:endParaRPr>
                    </a:p>
                  </a:txBody>
                  <a:tcPr marL="36000" marR="36000">
                    <a:lnL w="7200">
                      <a:solidFill>
                        <a:srgbClr val="000000"/>
                      </a:solidFill>
                      <a:prstDash val="solid"/>
                    </a:lnL>
                    <a:lnR w="7200" cap="flat" cmpd="sng" algn="ctr">
                      <a:solidFill>
                        <a:srgbClr val="000000"/>
                      </a:solidFill>
                      <a:prstDash val="solid"/>
                      <a:round/>
                      <a:headEnd type="none" w="med" len="med"/>
                      <a:tailEnd type="none" w="med" len="med"/>
                    </a:lnR>
                    <a:lnT w="7200" cap="flat" cmpd="sng" algn="ctr">
                      <a:solidFill>
                        <a:srgbClr val="000000"/>
                      </a:solidFill>
                      <a:prstDash val="solid"/>
                      <a:round/>
                      <a:headEnd type="none" w="med" len="med"/>
                      <a:tailEnd type="none" w="med" len="med"/>
                    </a:lnT>
                    <a:lnB w="7200">
                      <a:solidFill>
                        <a:srgbClr val="000000"/>
                      </a:solidFill>
                      <a:prstDash val="solid"/>
                    </a:lnB>
                    <a:noFill/>
                  </a:tcPr>
                </a:tc>
                <a:tc>
                  <a:txBody>
                    <a:bodyPr/>
                    <a:lstStyle/>
                    <a:p>
                      <a:pPr algn="just" defTabSz="914400">
                        <a:lnSpc>
                          <a:spcPct val="100000"/>
                        </a:lnSpc>
                      </a:pPr>
                      <a:r>
                        <a:rPr lang="en-US" sz="2800" b="0" strike="noStrike" spc="-1" dirty="0">
                          <a:solidFill>
                            <a:srgbClr val="000000"/>
                          </a:solidFill>
                          <a:latin typeface="Calibri"/>
                        </a:rPr>
                        <a:t>Decision Tree / Ensemble </a:t>
                      </a:r>
                      <a:r>
                        <a:rPr lang="en-US" sz="2800" b="0" strike="noStrike" spc="-1" dirty="0" smtClean="0">
                          <a:solidFill>
                            <a:srgbClr val="000000"/>
                          </a:solidFill>
                          <a:latin typeface="Calibri"/>
                        </a:rPr>
                        <a:t>Classification:</a:t>
                      </a:r>
                      <a:r>
                        <a:rPr lang="en-US" sz="2800" b="0" strike="noStrike" spc="-1" baseline="0" dirty="0" smtClean="0">
                          <a:solidFill>
                            <a:srgbClr val="000000"/>
                          </a:solidFill>
                          <a:latin typeface="Calibri"/>
                        </a:rPr>
                        <a:t> Water and Wastewater Applications</a:t>
                      </a:r>
                      <a:endParaRPr lang="en-US" sz="2800" b="0" strike="noStrike" spc="-1" dirty="0">
                        <a:solidFill>
                          <a:srgbClr val="000000"/>
                        </a:solidFill>
                        <a:latin typeface="Arial"/>
                      </a:endParaRPr>
                    </a:p>
                  </a:txBody>
                  <a:tcPr marL="36000" marR="36000">
                    <a:lnL w="7200" cap="flat" cmpd="sng" algn="ctr">
                      <a:solidFill>
                        <a:srgbClr val="000000"/>
                      </a:solidFill>
                      <a:prstDash val="solid"/>
                      <a:round/>
                      <a:headEnd type="none" w="med" len="med"/>
                      <a:tailEnd type="none" w="med" len="med"/>
                    </a:lnL>
                    <a:lnR w="7200">
                      <a:solidFill>
                        <a:srgbClr val="000000"/>
                      </a:solidFill>
                      <a:prstDash val="solid"/>
                    </a:lnR>
                    <a:lnT w="7200" cap="flat" cmpd="sng" algn="ctr">
                      <a:solidFill>
                        <a:srgbClr val="000000"/>
                      </a:solidFill>
                      <a:prstDash val="solid"/>
                      <a:round/>
                      <a:headEnd type="none" w="med" len="med"/>
                      <a:tailEnd type="none" w="med" len="med"/>
                    </a:lnT>
                    <a:lnB w="7200">
                      <a:solidFill>
                        <a:srgbClr val="000000"/>
                      </a:solidFill>
                      <a:prstDash val="solid"/>
                    </a:lnB>
                    <a:noFill/>
                  </a:tcPr>
                </a:tc>
                <a:extLst>
                  <a:ext uri="{0D108BD9-81ED-4DB2-BD59-A6C34878D82A}">
                    <a16:rowId xmlns:a16="http://schemas.microsoft.com/office/drawing/2014/main" val="10002"/>
                  </a:ext>
                </a:extLst>
              </a:tr>
              <a:tr h="650919">
                <a:tc>
                  <a:txBody>
                    <a:bodyPr/>
                    <a:lstStyle/>
                    <a:p>
                      <a:pPr algn="ctr" defTabSz="914400">
                        <a:lnSpc>
                          <a:spcPct val="100000"/>
                        </a:lnSpc>
                      </a:pPr>
                      <a:r>
                        <a:rPr lang="en-US" sz="2800" b="0" strike="noStrike" spc="-1">
                          <a:solidFill>
                            <a:srgbClr val="000000"/>
                          </a:solidFill>
                          <a:latin typeface="Calibri"/>
                        </a:rPr>
                        <a:t>9</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defTabSz="914400">
                        <a:lnSpc>
                          <a:spcPct val="100000"/>
                        </a:lnSpc>
                      </a:pPr>
                      <a:r>
                        <a:rPr lang="en-US" sz="2800" b="0" strike="noStrike" spc="-1" dirty="0">
                          <a:solidFill>
                            <a:srgbClr val="000000"/>
                          </a:solidFill>
                          <a:latin typeface="Calibri"/>
                        </a:rPr>
                        <a:t>Clustering, Unsupervised </a:t>
                      </a:r>
                      <a:r>
                        <a:rPr lang="en-US" sz="2800" b="0" strike="noStrike" spc="-1" dirty="0" smtClean="0">
                          <a:solidFill>
                            <a:srgbClr val="000000"/>
                          </a:solidFill>
                          <a:latin typeface="Calibri"/>
                        </a:rPr>
                        <a:t>Learning: Water and Wastewater Applications</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866298">
                <a:tc>
                  <a:txBody>
                    <a:bodyPr/>
                    <a:lstStyle/>
                    <a:p>
                      <a:pPr algn="ctr" defTabSz="914400">
                        <a:lnSpc>
                          <a:spcPct val="100000"/>
                        </a:lnSpc>
                      </a:pPr>
                      <a:r>
                        <a:rPr lang="en-US" sz="2800" b="0" strike="noStrike" spc="-1">
                          <a:solidFill>
                            <a:srgbClr val="000000"/>
                          </a:solidFill>
                          <a:latin typeface="Calibri"/>
                        </a:rPr>
                        <a:t>10</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defTabSz="914400">
                        <a:lnSpc>
                          <a:spcPct val="100000"/>
                        </a:lnSpc>
                      </a:pPr>
                      <a:r>
                        <a:rPr lang="en-US" sz="2800" b="0" strike="noStrike" spc="-1" dirty="0">
                          <a:solidFill>
                            <a:srgbClr val="000000"/>
                          </a:solidFill>
                          <a:latin typeface="Calibri"/>
                        </a:rPr>
                        <a:t>Principal Component Analysis (PCA</a:t>
                      </a:r>
                      <a:r>
                        <a:rPr lang="en-US" sz="2800" b="0" strike="noStrike" spc="-1" dirty="0" smtClean="0">
                          <a:solidFill>
                            <a:srgbClr val="000000"/>
                          </a:solidFill>
                          <a:latin typeface="Calibri"/>
                        </a:rPr>
                        <a:t>):</a:t>
                      </a:r>
                      <a:r>
                        <a:rPr lang="en-US" sz="2800" b="0" strike="noStrike" spc="-1" baseline="0" dirty="0" smtClean="0">
                          <a:solidFill>
                            <a:srgbClr val="000000"/>
                          </a:solidFill>
                          <a:latin typeface="Calibri"/>
                        </a:rPr>
                        <a:t> Agricultural Data Dimension Reduction</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r h="667800">
                <a:tc>
                  <a:txBody>
                    <a:bodyPr/>
                    <a:lstStyle/>
                    <a:p>
                      <a:pPr algn="ctr" defTabSz="914400">
                        <a:lnSpc>
                          <a:spcPct val="100000"/>
                        </a:lnSpc>
                      </a:pPr>
                      <a:r>
                        <a:rPr lang="en-US" sz="2800" b="0" strike="noStrike" spc="-1">
                          <a:solidFill>
                            <a:srgbClr val="000000"/>
                          </a:solidFill>
                          <a:latin typeface="Calibri"/>
                        </a:rPr>
                        <a:t>11</a:t>
                      </a:r>
                      <a:endParaRPr lang="en-US" sz="2800" b="0" strike="noStrike" spc="-1">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defTabSz="914400">
                        <a:lnSpc>
                          <a:spcPct val="100000"/>
                        </a:lnSpc>
                      </a:pPr>
                      <a:r>
                        <a:rPr lang="en-US" sz="2800" b="0" strike="noStrike" spc="-1" dirty="0">
                          <a:solidFill>
                            <a:srgbClr val="000000"/>
                          </a:solidFill>
                          <a:latin typeface="Calibri"/>
                        </a:rPr>
                        <a:t>Project</a:t>
                      </a:r>
                      <a:endParaRPr lang="en-US" sz="2800" b="0" strike="noStrike" spc="-1" dirty="0">
                        <a:solidFill>
                          <a:srgbClr val="000000"/>
                        </a:solidFill>
                        <a:latin typeface="Arial"/>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97;p 13"/>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INTERNATIONAL PRACTICE AND MAPPING</a:t>
            </a:r>
            <a:endParaRPr lang="en-US" sz="3200" b="0" strike="noStrike" spc="-1">
              <a:solidFill>
                <a:srgbClr val="000000"/>
              </a:solidFill>
              <a:latin typeface="Arial"/>
            </a:endParaRPr>
          </a:p>
        </p:txBody>
      </p:sp>
      <p:graphicFrame>
        <p:nvGraphicFramePr>
          <p:cNvPr id="102" name="Table 98"/>
          <p:cNvGraphicFramePr/>
          <p:nvPr/>
        </p:nvGraphicFramePr>
        <p:xfrm>
          <a:off x="914400" y="1600200"/>
          <a:ext cx="10287000" cy="3688080"/>
        </p:xfrm>
        <a:graphic>
          <a:graphicData uri="http://schemas.openxmlformats.org/drawingml/2006/table">
            <a:tbl>
              <a:tblPr/>
              <a:tblGrid>
                <a:gridCol w="1565280">
                  <a:extLst>
                    <a:ext uri="{9D8B030D-6E8A-4147-A177-3AD203B41FA5}">
                      <a16:colId xmlns:a16="http://schemas.microsoft.com/office/drawing/2014/main" val="20000"/>
                    </a:ext>
                  </a:extLst>
                </a:gridCol>
                <a:gridCol w="8721720">
                  <a:extLst>
                    <a:ext uri="{9D8B030D-6E8A-4147-A177-3AD203B41FA5}">
                      <a16:colId xmlns:a16="http://schemas.microsoft.com/office/drawing/2014/main" val="20001"/>
                    </a:ext>
                  </a:extLst>
                </a:gridCol>
              </a:tblGrid>
              <a:tr h="868320">
                <a:tc gridSpan="2">
                  <a:txBody>
                    <a:bodyPr/>
                    <a:lstStyle/>
                    <a:p>
                      <a:pPr marL="216000" indent="-216000" algn="just" defTabSz="914400">
                        <a:lnSpc>
                          <a:spcPct val="100000"/>
                        </a:lnSpc>
                        <a:buClr>
                          <a:srgbClr val="000000"/>
                        </a:buClr>
                        <a:buFont typeface="Wingdings" charset="2"/>
                        <a:buChar char=""/>
                      </a:pPr>
                      <a:r>
                        <a:rPr lang="en-US" sz="2800" b="0" strike="noStrike" spc="-1">
                          <a:solidFill>
                            <a:srgbClr val="000000"/>
                          </a:solidFill>
                          <a:latin typeface="Calibri"/>
                          <a:ea typeface="Times New Roman"/>
                        </a:rPr>
                        <a:t>Machine Learning and Artificial Intelligence course is being offered in various international universities.</a:t>
                      </a:r>
                      <a:endParaRPr lang="en-US" sz="2800" b="0" strike="noStrike" spc="-1">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tc hMerge="1">
                  <a:txBody>
                    <a:bodyPr/>
                    <a:lstStyle/>
                    <a:p>
                      <a:endParaRPr lang="en-US" sz="1800" b="0" strike="noStrike" spc="-1">
                        <a:solidFill>
                          <a:srgbClr val="000000"/>
                        </a:solidFill>
                        <a:latin typeface="Arial"/>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868320">
                <a:tc>
                  <a:txBody>
                    <a:bodyPr/>
                    <a:lstStyle/>
                    <a:p>
                      <a:pPr algn="r" defTabSz="914400">
                        <a:lnSpc>
                          <a:spcPct val="100000"/>
                        </a:lnSpc>
                      </a:pPr>
                      <a:r>
                        <a:rPr lang="en-US" sz="2800" b="0" strike="noStrike" spc="-1">
                          <a:solidFill>
                            <a:srgbClr val="000000"/>
                          </a:solidFill>
                          <a:latin typeface="Calibri"/>
                        </a:rPr>
                        <a:t>a)  </a:t>
                      </a:r>
                      <a:endParaRPr lang="en-US" sz="2800" b="0" strike="noStrike" spc="-1">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tc>
                  <a:txBody>
                    <a:bodyPr/>
                    <a:lstStyle/>
                    <a:p>
                      <a:pPr defTabSz="914400">
                        <a:lnSpc>
                          <a:spcPct val="100000"/>
                        </a:lnSpc>
                      </a:pPr>
                      <a:r>
                        <a:rPr lang="en-US" sz="2800" b="0" strike="noStrike" spc="-1" dirty="0">
                          <a:solidFill>
                            <a:srgbClr val="000000"/>
                          </a:solidFill>
                          <a:latin typeface="Calibri"/>
                          <a:ea typeface="Times New Roman"/>
                        </a:rPr>
                        <a:t>6.034 – Artificial Intelligence</a:t>
                      </a:r>
                      <a:endParaRPr lang="en-US" sz="2800" b="0" strike="noStrike" spc="-1" dirty="0">
                        <a:solidFill>
                          <a:srgbClr val="000000"/>
                        </a:solidFill>
                        <a:latin typeface="Arial"/>
                      </a:endParaRPr>
                    </a:p>
                    <a:p>
                      <a:pPr defTabSz="914400">
                        <a:lnSpc>
                          <a:spcPct val="100000"/>
                        </a:lnSpc>
                      </a:pPr>
                      <a:r>
                        <a:rPr lang="en-US" sz="2800" b="0" strike="noStrike" spc="-1" dirty="0">
                          <a:solidFill>
                            <a:srgbClr val="000000"/>
                          </a:solidFill>
                          <a:latin typeface="Calibri"/>
                          <a:ea typeface="Times New Roman"/>
                        </a:rPr>
                        <a:t>Massachusetts Institute of Technology (MIT), USA</a:t>
                      </a:r>
                      <a:endParaRPr lang="en-US" sz="2800" b="0" strike="noStrike" spc="-1" dirty="0">
                        <a:solidFill>
                          <a:srgbClr val="000000"/>
                        </a:solidFill>
                        <a:latin typeface="Arial"/>
                      </a:endParaRPr>
                    </a:p>
                    <a:p>
                      <a:pPr defTabSz="914400">
                        <a:lnSpc>
                          <a:spcPct val="100000"/>
                        </a:lnSpc>
                      </a:pPr>
                      <a:r>
                        <a:rPr lang="en-US" sz="2800" b="0" u="sng" strike="noStrike" spc="-1" dirty="0">
                          <a:solidFill>
                            <a:srgbClr val="0000FF"/>
                          </a:solidFill>
                          <a:uFillTx/>
                          <a:latin typeface="Calibri"/>
                          <a:ea typeface="Times New Roman"/>
                          <a:hlinkClick r:id="rId3"/>
                        </a:rPr>
                        <a:t>WEB LINK</a:t>
                      </a:r>
                      <a:endParaRPr lang="en-US" sz="2800" b="0" strike="noStrike" spc="-1" dirty="0">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1"/>
                  </a:ext>
                </a:extLst>
              </a:tr>
              <a:tr h="868320">
                <a:tc>
                  <a:txBody>
                    <a:bodyPr/>
                    <a:lstStyle/>
                    <a:p>
                      <a:pPr algn="r" defTabSz="914400">
                        <a:lnSpc>
                          <a:spcPct val="100000"/>
                        </a:lnSpc>
                      </a:pPr>
                      <a:r>
                        <a:rPr lang="en-US" sz="2800" b="0" strike="noStrike" spc="-1">
                          <a:solidFill>
                            <a:srgbClr val="000000"/>
                          </a:solidFill>
                          <a:latin typeface="Calibri"/>
                        </a:rPr>
                        <a:t>b)  </a:t>
                      </a:r>
                      <a:endParaRPr lang="en-US" sz="2800" b="0" strike="noStrike" spc="-1">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tc>
                  <a:txBody>
                    <a:bodyPr/>
                    <a:lstStyle/>
                    <a:p>
                      <a:pPr defTabSz="914400">
                        <a:lnSpc>
                          <a:spcPct val="100000"/>
                        </a:lnSpc>
                      </a:pPr>
                      <a:r>
                        <a:rPr lang="en-US" sz="2800" b="0" strike="noStrike" spc="-1" dirty="0">
                          <a:solidFill>
                            <a:srgbClr val="000000"/>
                          </a:solidFill>
                          <a:latin typeface="Calibri"/>
                        </a:rPr>
                        <a:t>CIS 521 – Artificial Intelligence</a:t>
                      </a:r>
                      <a:endParaRPr lang="en-US" sz="2800" b="0" strike="noStrike" spc="-1" dirty="0">
                        <a:solidFill>
                          <a:srgbClr val="000000"/>
                        </a:solidFill>
                        <a:latin typeface="Arial"/>
                      </a:endParaRPr>
                    </a:p>
                    <a:p>
                      <a:pPr defTabSz="914400">
                        <a:lnSpc>
                          <a:spcPct val="100000"/>
                        </a:lnSpc>
                      </a:pPr>
                      <a:r>
                        <a:rPr lang="en-US" sz="2800" b="0" strike="noStrike" spc="-1" dirty="0">
                          <a:solidFill>
                            <a:srgbClr val="000000"/>
                          </a:solidFill>
                          <a:latin typeface="Calibri"/>
                          <a:ea typeface="Times New Roman"/>
                        </a:rPr>
                        <a:t>Pennsylvania University (PU), USA</a:t>
                      </a:r>
                      <a:endParaRPr lang="en-US" sz="2800" b="0" strike="noStrike" spc="-1" dirty="0">
                        <a:solidFill>
                          <a:srgbClr val="000000"/>
                        </a:solidFill>
                        <a:latin typeface="Arial"/>
                      </a:endParaRPr>
                    </a:p>
                    <a:p>
                      <a:pPr defTabSz="914400">
                        <a:lnSpc>
                          <a:spcPct val="100000"/>
                        </a:lnSpc>
                      </a:pPr>
                      <a:r>
                        <a:rPr lang="en-US" sz="2800" b="0" u="sng" strike="noStrike" spc="-1" dirty="0">
                          <a:solidFill>
                            <a:srgbClr val="0000FF"/>
                          </a:solidFill>
                          <a:uFillTx/>
                          <a:latin typeface="Calibri"/>
                          <a:ea typeface="Times New Roman"/>
                          <a:hlinkClick r:id="rId4"/>
                        </a:rPr>
                        <a:t>WEB LINK</a:t>
                      </a:r>
                      <a:endParaRPr lang="en-US" sz="2800" b="0" strike="noStrike" spc="-1" dirty="0">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Google Shape;97;p 14"/>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INTERNATIONAL PRACTICE AND MAPPING</a:t>
            </a:r>
            <a:endParaRPr lang="en-US" sz="3200" b="0" strike="noStrike" spc="-1">
              <a:solidFill>
                <a:srgbClr val="000000"/>
              </a:solidFill>
              <a:latin typeface="Arial"/>
            </a:endParaRPr>
          </a:p>
        </p:txBody>
      </p:sp>
      <p:graphicFrame>
        <p:nvGraphicFramePr>
          <p:cNvPr id="104" name="Table 100"/>
          <p:cNvGraphicFramePr/>
          <p:nvPr/>
        </p:nvGraphicFramePr>
        <p:xfrm>
          <a:off x="914400" y="1647360"/>
          <a:ext cx="10287000" cy="3874320"/>
        </p:xfrm>
        <a:graphic>
          <a:graphicData uri="http://schemas.openxmlformats.org/drawingml/2006/table">
            <a:tbl>
              <a:tblPr/>
              <a:tblGrid>
                <a:gridCol w="1565280">
                  <a:extLst>
                    <a:ext uri="{9D8B030D-6E8A-4147-A177-3AD203B41FA5}">
                      <a16:colId xmlns:a16="http://schemas.microsoft.com/office/drawing/2014/main" val="20000"/>
                    </a:ext>
                  </a:extLst>
                </a:gridCol>
                <a:gridCol w="8721720">
                  <a:extLst>
                    <a:ext uri="{9D8B030D-6E8A-4147-A177-3AD203B41FA5}">
                      <a16:colId xmlns:a16="http://schemas.microsoft.com/office/drawing/2014/main" val="20001"/>
                    </a:ext>
                  </a:extLst>
                </a:gridCol>
              </a:tblGrid>
              <a:tr h="1670760">
                <a:tc>
                  <a:txBody>
                    <a:bodyPr/>
                    <a:lstStyle/>
                    <a:p>
                      <a:pPr algn="r" defTabSz="914400">
                        <a:lnSpc>
                          <a:spcPct val="100000"/>
                        </a:lnSpc>
                      </a:pPr>
                      <a:r>
                        <a:rPr lang="en-US" sz="2800" b="0" strike="noStrike" spc="-1">
                          <a:solidFill>
                            <a:srgbClr val="000000"/>
                          </a:solidFill>
                          <a:latin typeface="Calibri"/>
                        </a:rPr>
                        <a:t>c)  </a:t>
                      </a:r>
                      <a:endParaRPr lang="en-US" sz="2800" b="0" strike="noStrike" spc="-1">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tc>
                  <a:txBody>
                    <a:bodyPr/>
                    <a:lstStyle/>
                    <a:p>
                      <a:pPr defTabSz="914400">
                        <a:lnSpc>
                          <a:spcPct val="100000"/>
                        </a:lnSpc>
                      </a:pPr>
                      <a:r>
                        <a:rPr lang="en-US" sz="2800" b="0" strike="noStrike" spc="-1">
                          <a:solidFill>
                            <a:srgbClr val="000000"/>
                          </a:solidFill>
                          <a:latin typeface="Calibri"/>
                          <a:ea typeface="Times New Roman"/>
                        </a:rPr>
                        <a:t>CS229 – Machine Learning</a:t>
                      </a:r>
                      <a:endParaRPr lang="en-US" sz="2800" b="0" strike="noStrike" spc="-1">
                        <a:solidFill>
                          <a:srgbClr val="000000"/>
                        </a:solidFill>
                        <a:latin typeface="Arial"/>
                      </a:endParaRPr>
                    </a:p>
                    <a:p>
                      <a:pPr defTabSz="914400">
                        <a:lnSpc>
                          <a:spcPct val="100000"/>
                        </a:lnSpc>
                      </a:pPr>
                      <a:r>
                        <a:rPr lang="en-US" sz="2800" b="0" strike="noStrike" spc="-1">
                          <a:solidFill>
                            <a:srgbClr val="000000"/>
                          </a:solidFill>
                          <a:latin typeface="Calibri"/>
                          <a:ea typeface="Times New Roman"/>
                        </a:rPr>
                        <a:t>Stanford University (SU), USA</a:t>
                      </a:r>
                      <a:endParaRPr lang="en-US" sz="2800" b="0" strike="noStrike" spc="-1">
                        <a:solidFill>
                          <a:srgbClr val="000000"/>
                        </a:solidFill>
                        <a:latin typeface="Arial"/>
                      </a:endParaRPr>
                    </a:p>
                    <a:p>
                      <a:pPr defTabSz="914400">
                        <a:lnSpc>
                          <a:spcPct val="100000"/>
                        </a:lnSpc>
                      </a:pPr>
                      <a:r>
                        <a:rPr lang="en-US" sz="2800" b="0" u="sng" strike="noStrike" spc="-1">
                          <a:solidFill>
                            <a:srgbClr val="0000FF"/>
                          </a:solidFill>
                          <a:uFillTx/>
                          <a:latin typeface="Calibri"/>
                          <a:ea typeface="Times New Roman"/>
                          <a:hlinkClick r:id="rId3"/>
                        </a:rPr>
                        <a:t>WEB LINK</a:t>
                      </a:r>
                      <a:endParaRPr lang="en-US" sz="2800" b="0" strike="noStrike" spc="-1">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r h="2203560">
                <a:tc>
                  <a:txBody>
                    <a:bodyPr/>
                    <a:lstStyle/>
                    <a:p>
                      <a:pPr algn="r" defTabSz="914400">
                        <a:lnSpc>
                          <a:spcPct val="100000"/>
                        </a:lnSpc>
                      </a:pPr>
                      <a:r>
                        <a:rPr lang="en-US" sz="2800" b="0" strike="noStrike" spc="-1">
                          <a:solidFill>
                            <a:srgbClr val="000000"/>
                          </a:solidFill>
                          <a:latin typeface="Calibri"/>
                        </a:rPr>
                        <a:t>d)  </a:t>
                      </a:r>
                      <a:endParaRPr lang="en-US" sz="2800" b="0" strike="noStrike" spc="-1">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tc>
                  <a:txBody>
                    <a:bodyPr/>
                    <a:lstStyle/>
                    <a:p>
                      <a:pPr defTabSz="914400">
                        <a:lnSpc>
                          <a:spcPct val="100000"/>
                        </a:lnSpc>
                      </a:pPr>
                      <a:r>
                        <a:rPr lang="en-US" sz="2800" b="0" strike="noStrike" spc="-1">
                          <a:solidFill>
                            <a:srgbClr val="000000"/>
                          </a:solidFill>
                          <a:latin typeface="Calibri"/>
                          <a:ea typeface="Times New Roman"/>
                        </a:rPr>
                        <a:t>CS4780/CS5780 – Machine Learning for Artificial Intelligent System</a:t>
                      </a:r>
                      <a:endParaRPr lang="en-US" sz="2800" b="0" strike="noStrike" spc="-1">
                        <a:solidFill>
                          <a:srgbClr val="000000"/>
                        </a:solidFill>
                        <a:latin typeface="Arial"/>
                      </a:endParaRPr>
                    </a:p>
                    <a:p>
                      <a:pPr defTabSz="914400">
                        <a:lnSpc>
                          <a:spcPct val="100000"/>
                        </a:lnSpc>
                      </a:pPr>
                      <a:r>
                        <a:rPr lang="en-US" sz="2800" b="0" strike="noStrike" spc="-1">
                          <a:solidFill>
                            <a:srgbClr val="000000"/>
                          </a:solidFill>
                          <a:latin typeface="Calibri"/>
                          <a:ea typeface="Times New Roman"/>
                        </a:rPr>
                        <a:t>Cornell University (CU), USA</a:t>
                      </a:r>
                      <a:endParaRPr lang="en-US" sz="2800" b="0" strike="noStrike" spc="-1">
                        <a:solidFill>
                          <a:srgbClr val="000000"/>
                        </a:solidFill>
                        <a:latin typeface="Arial"/>
                      </a:endParaRPr>
                    </a:p>
                    <a:p>
                      <a:pPr defTabSz="914400">
                        <a:lnSpc>
                          <a:spcPct val="100000"/>
                        </a:lnSpc>
                      </a:pPr>
                      <a:r>
                        <a:rPr lang="en-US" sz="2800" b="0" u="sng" strike="noStrike" spc="-1">
                          <a:solidFill>
                            <a:srgbClr val="0000FF"/>
                          </a:solidFill>
                          <a:uFillTx/>
                          <a:latin typeface="Calibri"/>
                          <a:ea typeface="Times New Roman"/>
                          <a:hlinkClick r:id="rId4"/>
                        </a:rPr>
                        <a:t>WEB LINK</a:t>
                      </a:r>
                      <a:endParaRPr lang="en-US" sz="2800" b="0" strike="noStrike" spc="-1">
                        <a:solidFill>
                          <a:srgbClr val="000000"/>
                        </a:solidFill>
                        <a:latin typeface="Arial"/>
                      </a:endParaRPr>
                    </a:p>
                  </a:txBody>
                  <a:tcPr marL="36000" marR="3600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97;p3"/>
          <p:cNvSpPr/>
          <p:nvPr/>
        </p:nvSpPr>
        <p:spPr>
          <a:xfrm>
            <a:off x="842400" y="2776680"/>
            <a:ext cx="10743840" cy="106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3200" b="1" strike="noStrike" spc="-1">
                <a:solidFill>
                  <a:srgbClr val="000000"/>
                </a:solidFill>
                <a:latin typeface="Arial"/>
                <a:ea typeface="Arial"/>
              </a:rPr>
              <a:t>Working Paper for New Course Addition</a:t>
            </a:r>
            <a:endParaRPr lang="en-US" sz="3200" b="0" strike="noStrike" spc="-1">
              <a:solidFill>
                <a:srgbClr val="000000"/>
              </a:solidFill>
              <a:latin typeface="Arial"/>
            </a:endParaRPr>
          </a:p>
          <a:p>
            <a:pPr algn="ctr" defTabSz="914400">
              <a:lnSpc>
                <a:spcPct val="100000"/>
              </a:lnSpc>
            </a:pPr>
            <a:r>
              <a:rPr lang="en-US" sz="3200" b="1" strike="noStrike" spc="-1">
                <a:solidFill>
                  <a:srgbClr val="000000"/>
                </a:solidFill>
                <a:latin typeface="Arial"/>
                <a:ea typeface="Arial"/>
              </a:rPr>
              <a:t>in BE Environmental Engineering Curriculum</a:t>
            </a:r>
            <a:endParaRPr lang="en-US"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97;p 15"/>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INTERNATIONAL PRACTICE AND MAPPING</a:t>
            </a:r>
            <a:endParaRPr lang="en-US" sz="3200" b="0" strike="noStrike" spc="-1">
              <a:solidFill>
                <a:srgbClr val="000000"/>
              </a:solidFill>
              <a:latin typeface="Arial"/>
            </a:endParaRPr>
          </a:p>
        </p:txBody>
      </p:sp>
      <p:graphicFrame>
        <p:nvGraphicFramePr>
          <p:cNvPr id="106" name="Table 102"/>
          <p:cNvGraphicFramePr/>
          <p:nvPr/>
        </p:nvGraphicFramePr>
        <p:xfrm>
          <a:off x="457200" y="1409400"/>
          <a:ext cx="11234880" cy="4889904"/>
        </p:xfrm>
        <a:graphic>
          <a:graphicData uri="http://schemas.openxmlformats.org/drawingml/2006/table">
            <a:tbl>
              <a:tblPr/>
              <a:tblGrid>
                <a:gridCol w="1601280">
                  <a:extLst>
                    <a:ext uri="{9D8B030D-6E8A-4147-A177-3AD203B41FA5}">
                      <a16:colId xmlns:a16="http://schemas.microsoft.com/office/drawing/2014/main" val="20000"/>
                    </a:ext>
                  </a:extLst>
                </a:gridCol>
                <a:gridCol w="4411800">
                  <a:extLst>
                    <a:ext uri="{9D8B030D-6E8A-4147-A177-3AD203B41FA5}">
                      <a16:colId xmlns:a16="http://schemas.microsoft.com/office/drawing/2014/main" val="20001"/>
                    </a:ext>
                  </a:extLst>
                </a:gridCol>
                <a:gridCol w="1396080">
                  <a:extLst>
                    <a:ext uri="{9D8B030D-6E8A-4147-A177-3AD203B41FA5}">
                      <a16:colId xmlns:a16="http://schemas.microsoft.com/office/drawing/2014/main" val="20002"/>
                    </a:ext>
                  </a:extLst>
                </a:gridCol>
                <a:gridCol w="1264320">
                  <a:extLst>
                    <a:ext uri="{9D8B030D-6E8A-4147-A177-3AD203B41FA5}">
                      <a16:colId xmlns:a16="http://schemas.microsoft.com/office/drawing/2014/main" val="20003"/>
                    </a:ext>
                  </a:extLst>
                </a:gridCol>
                <a:gridCol w="1264680">
                  <a:extLst>
                    <a:ext uri="{9D8B030D-6E8A-4147-A177-3AD203B41FA5}">
                      <a16:colId xmlns:a16="http://schemas.microsoft.com/office/drawing/2014/main" val="20004"/>
                    </a:ext>
                  </a:extLst>
                </a:gridCol>
                <a:gridCol w="1296720">
                  <a:extLst>
                    <a:ext uri="{9D8B030D-6E8A-4147-A177-3AD203B41FA5}">
                      <a16:colId xmlns:a16="http://schemas.microsoft.com/office/drawing/2014/main" val="20005"/>
                    </a:ext>
                  </a:extLst>
                </a:gridCol>
              </a:tblGrid>
              <a:tr h="689760">
                <a:tc>
                  <a:txBody>
                    <a:bodyPr/>
                    <a:lstStyle/>
                    <a:p>
                      <a:pPr defTabSz="914400">
                        <a:lnSpc>
                          <a:spcPct val="115000"/>
                        </a:lnSpc>
                      </a:pPr>
                      <a:r>
                        <a:rPr lang="en-US" sz="2800" b="1" strike="noStrike" spc="-1">
                          <a:solidFill>
                            <a:srgbClr val="000000"/>
                          </a:solidFill>
                          <a:latin typeface="Calibri"/>
                        </a:rPr>
                        <a:t>Week #</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1" strike="noStrike" spc="-1">
                          <a:solidFill>
                            <a:srgbClr val="000000"/>
                          </a:solidFill>
                          <a:latin typeface="Calibri"/>
                        </a:rPr>
                        <a:t>Topics to be covered</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MIT,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PU,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SU,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CU,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505880">
                <a:tc>
                  <a:txBody>
                    <a:bodyPr/>
                    <a:lstStyle/>
                    <a:p>
                      <a:pPr defTabSz="914400">
                        <a:lnSpc>
                          <a:spcPct val="115000"/>
                        </a:lnSpc>
                      </a:pPr>
                      <a:r>
                        <a:rPr lang="en-US" sz="2800" b="0" strike="noStrike" spc="-1">
                          <a:solidFill>
                            <a:srgbClr val="000000"/>
                          </a:solidFill>
                          <a:latin typeface="Calibri"/>
                        </a:rPr>
                        <a:t>Week 1</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Introduction to AI, Its Scope, and Environmental Applications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1024200">
                <a:tc>
                  <a:txBody>
                    <a:bodyPr/>
                    <a:lstStyle/>
                    <a:p>
                      <a:pPr defTabSz="914400">
                        <a:lnSpc>
                          <a:spcPct val="115000"/>
                        </a:lnSpc>
                      </a:pPr>
                      <a:r>
                        <a:rPr lang="en-US" sz="2800" b="0" strike="noStrike" spc="-1">
                          <a:solidFill>
                            <a:srgbClr val="000000"/>
                          </a:solidFill>
                          <a:latin typeface="Calibri"/>
                        </a:rPr>
                        <a:t>Week 2</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Introduction to Python Packages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1534320">
                <a:tc>
                  <a:txBody>
                    <a:bodyPr/>
                    <a:lstStyle/>
                    <a:p>
                      <a:pPr defTabSz="914400">
                        <a:lnSpc>
                          <a:spcPct val="115000"/>
                        </a:lnSpc>
                      </a:pPr>
                      <a:r>
                        <a:rPr lang="en-US" sz="2800" b="0" strike="noStrike" spc="-1">
                          <a:solidFill>
                            <a:srgbClr val="000000"/>
                          </a:solidFill>
                          <a:latin typeface="Calibri"/>
                        </a:rPr>
                        <a:t>Week 3</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Introduction to Machine Learning, Supervised and Unsupervised Learning</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97;p 16"/>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INTERNATIONAL PRACTICE AND MAPPING</a:t>
            </a:r>
            <a:endParaRPr lang="en-US" sz="3200" b="0" strike="noStrike" spc="-1">
              <a:solidFill>
                <a:srgbClr val="000000"/>
              </a:solidFill>
              <a:latin typeface="Arial"/>
            </a:endParaRPr>
          </a:p>
        </p:txBody>
      </p:sp>
      <p:graphicFrame>
        <p:nvGraphicFramePr>
          <p:cNvPr id="108" name="Table 104"/>
          <p:cNvGraphicFramePr/>
          <p:nvPr/>
        </p:nvGraphicFramePr>
        <p:xfrm>
          <a:off x="457200" y="1371600"/>
          <a:ext cx="11201040" cy="4834440"/>
        </p:xfrm>
        <a:graphic>
          <a:graphicData uri="http://schemas.openxmlformats.org/drawingml/2006/table">
            <a:tbl>
              <a:tblPr/>
              <a:tblGrid>
                <a:gridCol w="1874880">
                  <a:extLst>
                    <a:ext uri="{9D8B030D-6E8A-4147-A177-3AD203B41FA5}">
                      <a16:colId xmlns:a16="http://schemas.microsoft.com/office/drawing/2014/main" val="20000"/>
                    </a:ext>
                  </a:extLst>
                </a:gridCol>
                <a:gridCol w="4072680">
                  <a:extLst>
                    <a:ext uri="{9D8B030D-6E8A-4147-A177-3AD203B41FA5}">
                      <a16:colId xmlns:a16="http://schemas.microsoft.com/office/drawing/2014/main" val="20001"/>
                    </a:ext>
                  </a:extLst>
                </a:gridCol>
                <a:gridCol w="1395720">
                  <a:extLst>
                    <a:ext uri="{9D8B030D-6E8A-4147-A177-3AD203B41FA5}">
                      <a16:colId xmlns:a16="http://schemas.microsoft.com/office/drawing/2014/main" val="20002"/>
                    </a:ext>
                  </a:extLst>
                </a:gridCol>
                <a:gridCol w="1297440">
                  <a:extLst>
                    <a:ext uri="{9D8B030D-6E8A-4147-A177-3AD203B41FA5}">
                      <a16:colId xmlns:a16="http://schemas.microsoft.com/office/drawing/2014/main" val="20003"/>
                    </a:ext>
                  </a:extLst>
                </a:gridCol>
                <a:gridCol w="1280880">
                  <a:extLst>
                    <a:ext uri="{9D8B030D-6E8A-4147-A177-3AD203B41FA5}">
                      <a16:colId xmlns:a16="http://schemas.microsoft.com/office/drawing/2014/main" val="20004"/>
                    </a:ext>
                  </a:extLst>
                </a:gridCol>
                <a:gridCol w="1279800">
                  <a:extLst>
                    <a:ext uri="{9D8B030D-6E8A-4147-A177-3AD203B41FA5}">
                      <a16:colId xmlns:a16="http://schemas.microsoft.com/office/drawing/2014/main" val="20005"/>
                    </a:ext>
                  </a:extLst>
                </a:gridCol>
              </a:tblGrid>
              <a:tr h="815760">
                <a:tc>
                  <a:txBody>
                    <a:bodyPr/>
                    <a:lstStyle/>
                    <a:p>
                      <a:pPr defTabSz="914400">
                        <a:lnSpc>
                          <a:spcPct val="115000"/>
                        </a:lnSpc>
                      </a:pPr>
                      <a:r>
                        <a:rPr lang="en-US" sz="2800" b="1" strike="noStrike" spc="-1">
                          <a:solidFill>
                            <a:srgbClr val="000000"/>
                          </a:solidFill>
                          <a:latin typeface="Calibri"/>
                        </a:rPr>
                        <a:t>Week #</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1" strike="noStrike" spc="-1">
                          <a:solidFill>
                            <a:srgbClr val="000000"/>
                          </a:solidFill>
                          <a:latin typeface="Calibri"/>
                        </a:rPr>
                        <a:t>Topics to be covered</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MIT,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PU,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SU,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CU,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564560">
                <a:tc>
                  <a:txBody>
                    <a:bodyPr/>
                    <a:lstStyle/>
                    <a:p>
                      <a:pPr defTabSz="914400">
                        <a:lnSpc>
                          <a:spcPct val="115000"/>
                        </a:lnSpc>
                      </a:pPr>
                      <a:r>
                        <a:rPr lang="en-US" sz="2800" b="0" strike="noStrike" spc="-1">
                          <a:solidFill>
                            <a:srgbClr val="000000"/>
                          </a:solidFill>
                          <a:latin typeface="Calibri"/>
                        </a:rPr>
                        <a:t>Week 4-6</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Decision Tree Learning and Linear Regression with one Variable</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1564560">
                <a:tc>
                  <a:txBody>
                    <a:bodyPr/>
                    <a:lstStyle/>
                    <a:p>
                      <a:pPr defTabSz="914400">
                        <a:lnSpc>
                          <a:spcPct val="115000"/>
                        </a:lnSpc>
                      </a:pPr>
                      <a:r>
                        <a:rPr lang="en-US" sz="2800" b="0" strike="noStrike" spc="-1">
                          <a:solidFill>
                            <a:srgbClr val="000000"/>
                          </a:solidFill>
                          <a:latin typeface="Calibri"/>
                        </a:rPr>
                        <a:t>Week 7-9</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Linear Regression with Multiple Variables and Logistic Regression</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889560">
                <a:tc>
                  <a:txBody>
                    <a:bodyPr/>
                    <a:lstStyle/>
                    <a:p>
                      <a:pPr defTabSz="914400">
                        <a:lnSpc>
                          <a:spcPct val="115000"/>
                        </a:lnSpc>
                      </a:pPr>
                      <a:r>
                        <a:rPr lang="en-US" sz="2800" b="0" strike="noStrike" spc="-1">
                          <a:solidFill>
                            <a:srgbClr val="000000"/>
                          </a:solidFill>
                          <a:latin typeface="Calibri"/>
                        </a:rPr>
                        <a:t>Week 10-11</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Artificial Neural Networks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97;p 17"/>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INTERNATIONAL PRACTICE AND MAPPING</a:t>
            </a:r>
            <a:endParaRPr lang="en-US" sz="3200" b="0" strike="noStrike" spc="-1">
              <a:solidFill>
                <a:srgbClr val="000000"/>
              </a:solidFill>
              <a:latin typeface="Arial"/>
            </a:endParaRPr>
          </a:p>
        </p:txBody>
      </p:sp>
      <p:graphicFrame>
        <p:nvGraphicFramePr>
          <p:cNvPr id="110" name="Table 106"/>
          <p:cNvGraphicFramePr/>
          <p:nvPr/>
        </p:nvGraphicFramePr>
        <p:xfrm>
          <a:off x="685800" y="1625400"/>
          <a:ext cx="10972800" cy="4068048"/>
        </p:xfrm>
        <a:graphic>
          <a:graphicData uri="http://schemas.openxmlformats.org/drawingml/2006/table">
            <a:tbl>
              <a:tblPr/>
              <a:tblGrid>
                <a:gridCol w="1892520">
                  <a:extLst>
                    <a:ext uri="{9D8B030D-6E8A-4147-A177-3AD203B41FA5}">
                      <a16:colId xmlns:a16="http://schemas.microsoft.com/office/drawing/2014/main" val="20000"/>
                    </a:ext>
                  </a:extLst>
                </a:gridCol>
                <a:gridCol w="3826440">
                  <a:extLst>
                    <a:ext uri="{9D8B030D-6E8A-4147-A177-3AD203B41FA5}">
                      <a16:colId xmlns:a16="http://schemas.microsoft.com/office/drawing/2014/main" val="20001"/>
                    </a:ext>
                  </a:extLst>
                </a:gridCol>
                <a:gridCol w="1445040">
                  <a:extLst>
                    <a:ext uri="{9D8B030D-6E8A-4147-A177-3AD203B41FA5}">
                      <a16:colId xmlns:a16="http://schemas.microsoft.com/office/drawing/2014/main" val="20002"/>
                    </a:ext>
                  </a:extLst>
                </a:gridCol>
                <a:gridCol w="1264680">
                  <a:extLst>
                    <a:ext uri="{9D8B030D-6E8A-4147-A177-3AD203B41FA5}">
                      <a16:colId xmlns:a16="http://schemas.microsoft.com/office/drawing/2014/main" val="20003"/>
                    </a:ext>
                  </a:extLst>
                </a:gridCol>
                <a:gridCol w="1248120">
                  <a:extLst>
                    <a:ext uri="{9D8B030D-6E8A-4147-A177-3AD203B41FA5}">
                      <a16:colId xmlns:a16="http://schemas.microsoft.com/office/drawing/2014/main" val="20004"/>
                    </a:ext>
                  </a:extLst>
                </a:gridCol>
                <a:gridCol w="1296000">
                  <a:extLst>
                    <a:ext uri="{9D8B030D-6E8A-4147-A177-3AD203B41FA5}">
                      <a16:colId xmlns:a16="http://schemas.microsoft.com/office/drawing/2014/main" val="20005"/>
                    </a:ext>
                  </a:extLst>
                </a:gridCol>
              </a:tblGrid>
              <a:tr h="889560">
                <a:tc>
                  <a:txBody>
                    <a:bodyPr/>
                    <a:lstStyle/>
                    <a:p>
                      <a:pPr defTabSz="914400">
                        <a:lnSpc>
                          <a:spcPct val="115000"/>
                        </a:lnSpc>
                      </a:pPr>
                      <a:r>
                        <a:rPr lang="en-US" sz="2800" b="1" strike="noStrike" spc="-1">
                          <a:solidFill>
                            <a:srgbClr val="000000"/>
                          </a:solidFill>
                          <a:latin typeface="Calibri"/>
                        </a:rPr>
                        <a:t>Week #</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1" strike="noStrike" spc="-1">
                          <a:solidFill>
                            <a:srgbClr val="000000"/>
                          </a:solidFill>
                          <a:latin typeface="Calibri"/>
                        </a:rPr>
                        <a:t>Topics to be covered</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MIT,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PU,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SU,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CU, USA</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706760">
                <a:tc>
                  <a:txBody>
                    <a:bodyPr/>
                    <a:lstStyle/>
                    <a:p>
                      <a:pPr defTabSz="914400">
                        <a:lnSpc>
                          <a:spcPct val="115000"/>
                        </a:lnSpc>
                      </a:pPr>
                      <a:r>
                        <a:rPr lang="en-US" sz="2800" b="0" strike="noStrike" spc="-1">
                          <a:solidFill>
                            <a:srgbClr val="000000"/>
                          </a:solidFill>
                          <a:latin typeface="Calibri"/>
                        </a:rPr>
                        <a:t>Week 12-14</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Machine Learning System Design and Support Vector Machines</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889560">
                <a:tc>
                  <a:txBody>
                    <a:bodyPr/>
                    <a:lstStyle/>
                    <a:p>
                      <a:pPr defTabSz="914400">
                        <a:lnSpc>
                          <a:spcPct val="115000"/>
                        </a:lnSpc>
                      </a:pPr>
                      <a:r>
                        <a:rPr lang="en-US" sz="2800" b="0" strike="noStrike" spc="-1">
                          <a:solidFill>
                            <a:srgbClr val="000000"/>
                          </a:solidFill>
                          <a:latin typeface="Calibri"/>
                        </a:rPr>
                        <a:t>Week 15</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Dimensionality Reduction</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480960">
                <a:tc>
                  <a:txBody>
                    <a:bodyPr/>
                    <a:lstStyle/>
                    <a:p>
                      <a:pPr defTabSz="914400">
                        <a:lnSpc>
                          <a:spcPct val="115000"/>
                        </a:lnSpc>
                      </a:pPr>
                      <a:r>
                        <a:rPr lang="en-US" sz="2800" b="0" strike="noStrike" spc="-1">
                          <a:solidFill>
                            <a:srgbClr val="000000"/>
                          </a:solidFill>
                          <a:latin typeface="Calibri"/>
                        </a:rPr>
                        <a:t>Week 16</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ct val="115000"/>
                        </a:lnSpc>
                      </a:pPr>
                      <a:r>
                        <a:rPr lang="en-US" sz="2800" b="0" strike="noStrike" spc="-1">
                          <a:solidFill>
                            <a:srgbClr val="000000"/>
                          </a:solidFill>
                          <a:latin typeface="Calibri"/>
                        </a:rPr>
                        <a:t>Project</a:t>
                      </a:r>
                      <a:endParaRPr lang="en-US" sz="28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defTabSz="914400">
                        <a:lnSpc>
                          <a:spcPct val="115000"/>
                        </a:lnSpc>
                      </a:pPr>
                      <a:r>
                        <a:rPr lang="en-US" sz="1400" b="0" strike="noStrike" spc="-1">
                          <a:solidFill>
                            <a:srgbClr val="000000"/>
                          </a:solidFill>
                          <a:latin typeface="Calibri"/>
                        </a:rPr>
                        <a:t>✔</a:t>
                      </a:r>
                      <a:endParaRPr lang="en-US" sz="1400" b="0" strike="noStrike" spc="-1">
                        <a:solidFill>
                          <a:srgbClr val="000000"/>
                        </a:solidFill>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endParaRPr lang="en-US" sz="1400" b="0" strike="noStrike" spc="-1">
                        <a:solidFill>
                          <a:srgbClr val="000000"/>
                        </a:solidFill>
                        <a:latin typeface="Calibri"/>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Google Shape;97;p 18"/>
          <p:cNvSpPr/>
          <p:nvPr/>
        </p:nvSpPr>
        <p:spPr>
          <a:xfrm>
            <a:off x="2743200" y="50400"/>
            <a:ext cx="9372240" cy="106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PRACTICAL APPLICATIONS/EMPLOYMENT PROSPECTS</a:t>
            </a:r>
            <a:endParaRPr lang="en-US" sz="3200" b="0" strike="noStrike" spc="-1">
              <a:solidFill>
                <a:srgbClr val="000000"/>
              </a:solidFill>
              <a:latin typeface="Arial"/>
            </a:endParaRPr>
          </a:p>
        </p:txBody>
      </p:sp>
      <p:sp>
        <p:nvSpPr>
          <p:cNvPr id="112" name="TextBox 108"/>
          <p:cNvSpPr/>
          <p:nvPr/>
        </p:nvSpPr>
        <p:spPr>
          <a:xfrm>
            <a:off x="914400" y="1095840"/>
            <a:ext cx="10515240" cy="435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rPr>
              <a:t>Graduates can work in national and international educational institutions creating environmental educational programs under the umbrella of data science, data mining, multivariate statistical analysis, machine learning, deep learning, and artificial intelligence.</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rPr>
              <a:t>Students can help the government, national and international organizations, and international universities to solve environmental problems in disciplinary, interdisciplinary, and cross-disciplinary domains.</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97;p 19"/>
          <p:cNvSpPr/>
          <p:nvPr/>
        </p:nvSpPr>
        <p:spPr>
          <a:xfrm>
            <a:off x="2743200" y="50400"/>
            <a:ext cx="9372240" cy="106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PRACTICAL APPLICATIONS/EMPLOYMENT PROSPECTS</a:t>
            </a:r>
            <a:endParaRPr lang="en-US" sz="3200" b="0" strike="noStrike" spc="-1">
              <a:solidFill>
                <a:srgbClr val="000000"/>
              </a:solidFill>
              <a:latin typeface="Arial"/>
            </a:endParaRPr>
          </a:p>
        </p:txBody>
      </p:sp>
      <p:sp>
        <p:nvSpPr>
          <p:cNvPr id="114" name="TextBox 110"/>
          <p:cNvSpPr/>
          <p:nvPr/>
        </p:nvSpPr>
        <p:spPr>
          <a:xfrm>
            <a:off x="914400" y="1600200"/>
            <a:ext cx="10515240" cy="434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ct val="150000"/>
              </a:lnSpc>
              <a:buClr>
                <a:srgbClr val="000000"/>
              </a:buClr>
              <a:buFont typeface="Wingdings" charset="2"/>
              <a:buChar char=""/>
            </a:pPr>
            <a:r>
              <a:rPr lang="en-US" sz="2800" b="0" strike="noStrike" spc="-1" dirty="0">
                <a:solidFill>
                  <a:srgbClr val="000000"/>
                </a:solidFill>
                <a:latin typeface="Calibri"/>
              </a:rPr>
              <a:t>Machine learning and Artificial Intelligence is a continuously growing field which is penetrating in every discipline of arts, science, and engineering. It is capturing the job market nationally as well as internationally. The students will be able to work for various national and international organizations and find ML and AI as their career path.</a:t>
            </a:r>
            <a:endParaRPr lang="en-US" sz="2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111"/>
          <p:cNvSpPr/>
          <p:nvPr/>
        </p:nvSpPr>
        <p:spPr>
          <a:xfrm>
            <a:off x="914400" y="1715400"/>
            <a:ext cx="10515240" cy="467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400">
              <a:lnSpc>
                <a:spcPct val="100000"/>
              </a:lnSpc>
            </a:pPr>
            <a:r>
              <a:rPr lang="en-US" sz="2800" b="1" strike="noStrike" spc="-1">
                <a:solidFill>
                  <a:srgbClr val="000000"/>
                </a:solidFill>
                <a:latin typeface="Calibri"/>
              </a:rPr>
              <a:t>Textbook</a:t>
            </a:r>
            <a:endParaRPr lang="en-US" sz="2800" b="0" strike="noStrike" spc="-1">
              <a:solidFill>
                <a:srgbClr val="000000"/>
              </a:solidFill>
              <a:latin typeface="Arial"/>
            </a:endParaRPr>
          </a:p>
          <a:p>
            <a:pPr marL="216000" indent="-216000" algn="just" defTabSz="914400">
              <a:lnSpc>
                <a:spcPct val="100000"/>
              </a:lnSpc>
              <a:buClr>
                <a:srgbClr val="000000"/>
              </a:buClr>
              <a:buFont typeface="Wingdings" charset="2"/>
              <a:buChar char=""/>
            </a:pPr>
            <a:r>
              <a:rPr lang="en-US" sz="2800" b="0" strike="noStrike" spc="-1">
                <a:solidFill>
                  <a:srgbClr val="000000"/>
                </a:solidFill>
                <a:latin typeface="Calibri"/>
              </a:rPr>
              <a:t>Artificial Intelligence: A Modern Approach, (3rdEdition) by Stuart Russell and Peter Norvig, Prentice Hall.</a:t>
            </a:r>
            <a:endParaRPr lang="en-US" sz="2800" b="0" strike="noStrike" spc="-1">
              <a:solidFill>
                <a:srgbClr val="000000"/>
              </a:solidFill>
              <a:latin typeface="Arial"/>
            </a:endParaRPr>
          </a:p>
          <a:p>
            <a:pPr algn="just" defTabSz="914400">
              <a:lnSpc>
                <a:spcPct val="100000"/>
              </a:lnSpc>
            </a:pPr>
            <a:endParaRPr lang="en-US" sz="2800" b="0" strike="noStrike" spc="-1">
              <a:solidFill>
                <a:srgbClr val="000000"/>
              </a:solidFill>
              <a:latin typeface="Arial"/>
            </a:endParaRPr>
          </a:p>
          <a:p>
            <a:pPr algn="just" defTabSz="914400">
              <a:lnSpc>
                <a:spcPct val="100000"/>
              </a:lnSpc>
            </a:pPr>
            <a:r>
              <a:rPr lang="en-US" sz="2800" b="1" strike="noStrike" spc="-1">
                <a:solidFill>
                  <a:srgbClr val="000000"/>
                </a:solidFill>
                <a:latin typeface="Calibri"/>
              </a:rPr>
              <a:t>Reference Books</a:t>
            </a:r>
            <a:endParaRPr lang="en-US" sz="2800" b="0" strike="noStrike" spc="-1">
              <a:solidFill>
                <a:srgbClr val="000000"/>
              </a:solidFill>
              <a:latin typeface="Arial"/>
            </a:endParaRPr>
          </a:p>
          <a:p>
            <a:pPr marL="216000" indent="-216000" algn="just" defTabSz="914400">
              <a:lnSpc>
                <a:spcPct val="100000"/>
              </a:lnSpc>
              <a:spcBef>
                <a:spcPts val="850"/>
              </a:spcBef>
              <a:spcAft>
                <a:spcPts val="850"/>
              </a:spcAft>
              <a:buClr>
                <a:srgbClr val="000000"/>
              </a:buClr>
              <a:buFont typeface="Wingdings" charset="2"/>
              <a:buChar char=""/>
            </a:pPr>
            <a:r>
              <a:rPr lang="en-US" sz="2800" b="0" strike="noStrike" spc="-1">
                <a:solidFill>
                  <a:srgbClr val="000000"/>
                </a:solidFill>
                <a:latin typeface="Calibri"/>
              </a:rPr>
              <a:t>Pattern Recognition and Machine Learning by Christopher M. Bishop. 2007, Springer</a:t>
            </a:r>
            <a:endParaRPr lang="en-US" sz="2800" b="0" strike="noStrike" spc="-1">
              <a:solidFill>
                <a:srgbClr val="000000"/>
              </a:solidFill>
              <a:latin typeface="Arial"/>
            </a:endParaRPr>
          </a:p>
          <a:p>
            <a:pPr marL="216000" indent="-216000" algn="just" defTabSz="914400">
              <a:lnSpc>
                <a:spcPct val="100000"/>
              </a:lnSpc>
              <a:spcBef>
                <a:spcPts val="850"/>
              </a:spcBef>
              <a:spcAft>
                <a:spcPts val="850"/>
              </a:spcAft>
              <a:buClr>
                <a:srgbClr val="000000"/>
              </a:buClr>
              <a:buFont typeface="Wingdings" charset="2"/>
              <a:buChar char=""/>
            </a:pPr>
            <a:r>
              <a:rPr lang="en-US" sz="2800" b="0" strike="noStrike" spc="-1">
                <a:solidFill>
                  <a:srgbClr val="000000"/>
                </a:solidFill>
                <a:latin typeface="Calibri"/>
              </a:rPr>
              <a:t>Machine Learning by Tom M. Mitchell, 1997, McGraw-Hill.</a:t>
            </a:r>
            <a:endParaRPr lang="en-US" sz="2800" b="0" strike="noStrike" spc="-1">
              <a:solidFill>
                <a:srgbClr val="000000"/>
              </a:solidFill>
              <a:latin typeface="Arial"/>
            </a:endParaRPr>
          </a:p>
        </p:txBody>
      </p:sp>
      <p:sp>
        <p:nvSpPr>
          <p:cNvPr id="116" name="Google Shape;97;p 20"/>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RECOMMENDED READINGS</a:t>
            </a:r>
            <a:endParaRPr lang="en-US"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3"/>
          <p:cNvSpPr/>
          <p:nvPr/>
        </p:nvSpPr>
        <p:spPr>
          <a:xfrm>
            <a:off x="914400" y="990000"/>
            <a:ext cx="10515240" cy="435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400">
              <a:lnSpc>
                <a:spcPct val="200000"/>
              </a:lnSpc>
            </a:pPr>
            <a:r>
              <a:rPr lang="en-US" sz="2800" b="1" strike="noStrike" spc="-1">
                <a:solidFill>
                  <a:srgbClr val="000000"/>
                </a:solidFill>
                <a:latin typeface="Calibri"/>
              </a:rPr>
              <a:t>Theory		</a:t>
            </a:r>
            <a:r>
              <a:rPr lang="en-US" sz="2800" b="1" strike="noStrike" spc="-1">
                <a:solidFill>
                  <a:srgbClr val="000EFF"/>
                </a:solidFill>
                <a:latin typeface="Calibri"/>
              </a:rPr>
              <a:t>66.67%	</a:t>
            </a:r>
            <a:r>
              <a:rPr lang="en-US" sz="2800" b="1" strike="noStrike" spc="-1">
                <a:solidFill>
                  <a:srgbClr val="000000"/>
                </a:solidFill>
                <a:latin typeface="Calibri"/>
              </a:rPr>
              <a:t>	Lab		</a:t>
            </a:r>
            <a:r>
              <a:rPr lang="en-US" sz="2800" b="1" strike="noStrike" spc="-1">
                <a:solidFill>
                  <a:srgbClr val="000EFF"/>
                </a:solidFill>
                <a:latin typeface="Calibri"/>
              </a:rPr>
              <a:t>33.33%</a:t>
            </a:r>
            <a:endParaRPr lang="en-US" sz="2800" b="0" strike="noStrike" spc="-1">
              <a:solidFill>
                <a:srgbClr val="000000"/>
              </a:solidFill>
              <a:latin typeface="Arial"/>
            </a:endParaRPr>
          </a:p>
          <a:p>
            <a:pPr algn="just" defTabSz="914400">
              <a:lnSpc>
                <a:spcPct val="200000"/>
              </a:lnSpc>
            </a:pPr>
            <a:endParaRPr lang="en-US" sz="2800" b="0" strike="noStrike" spc="-1">
              <a:solidFill>
                <a:srgbClr val="000000"/>
              </a:solidFill>
              <a:latin typeface="Arial"/>
            </a:endParaRPr>
          </a:p>
          <a:p>
            <a:pPr algn="just" defTabSz="914400">
              <a:lnSpc>
                <a:spcPct val="200000"/>
              </a:lnSpc>
            </a:pPr>
            <a:r>
              <a:rPr lang="en-US" sz="2800" b="1" strike="noStrike" spc="-1">
                <a:solidFill>
                  <a:srgbClr val="000000"/>
                </a:solidFill>
                <a:latin typeface="Calibri"/>
              </a:rPr>
              <a:t>Assignments	</a:t>
            </a:r>
            <a:r>
              <a:rPr lang="en-US" sz="2800" b="1" strike="noStrike" spc="-1">
                <a:solidFill>
                  <a:srgbClr val="000EFF"/>
                </a:solidFill>
                <a:latin typeface="Calibri"/>
              </a:rPr>
              <a:t>10%</a:t>
            </a:r>
            <a:endParaRPr lang="en-US" sz="2800" b="0" strike="noStrike" spc="-1">
              <a:solidFill>
                <a:srgbClr val="000000"/>
              </a:solidFill>
              <a:latin typeface="Arial"/>
            </a:endParaRPr>
          </a:p>
          <a:p>
            <a:pPr algn="just" defTabSz="914400">
              <a:lnSpc>
                <a:spcPct val="200000"/>
              </a:lnSpc>
            </a:pPr>
            <a:r>
              <a:rPr lang="en-US" sz="2800" b="1" strike="noStrike" spc="-1">
                <a:solidFill>
                  <a:srgbClr val="000000"/>
                </a:solidFill>
                <a:latin typeface="Calibri"/>
              </a:rPr>
              <a:t>Quizzes		</a:t>
            </a:r>
            <a:r>
              <a:rPr lang="en-US" sz="2800" b="1" strike="noStrike" spc="-1">
                <a:solidFill>
                  <a:srgbClr val="000EFF"/>
                </a:solidFill>
                <a:latin typeface="Calibri"/>
              </a:rPr>
              <a:t>15%</a:t>
            </a:r>
            <a:endParaRPr lang="en-US" sz="2800" b="0" strike="noStrike" spc="-1">
              <a:solidFill>
                <a:srgbClr val="000000"/>
              </a:solidFill>
              <a:latin typeface="Arial"/>
            </a:endParaRPr>
          </a:p>
          <a:p>
            <a:pPr algn="just" defTabSz="914400">
              <a:lnSpc>
                <a:spcPct val="200000"/>
              </a:lnSpc>
            </a:pPr>
            <a:r>
              <a:rPr lang="en-US" sz="2800" b="1" strike="noStrike" spc="-1">
                <a:solidFill>
                  <a:srgbClr val="000000"/>
                </a:solidFill>
                <a:latin typeface="Calibri"/>
              </a:rPr>
              <a:t>Mid Exams		</a:t>
            </a:r>
            <a:r>
              <a:rPr lang="en-US" sz="2800" b="1" strike="noStrike" spc="-1">
                <a:solidFill>
                  <a:srgbClr val="000EFF"/>
                </a:solidFill>
                <a:latin typeface="Calibri"/>
              </a:rPr>
              <a:t>25%</a:t>
            </a:r>
            <a:endParaRPr lang="en-US" sz="2800" b="0" strike="noStrike" spc="-1">
              <a:solidFill>
                <a:srgbClr val="000000"/>
              </a:solidFill>
              <a:latin typeface="Arial"/>
            </a:endParaRPr>
          </a:p>
          <a:p>
            <a:pPr algn="just" defTabSz="914400">
              <a:lnSpc>
                <a:spcPct val="200000"/>
              </a:lnSpc>
            </a:pPr>
            <a:r>
              <a:rPr lang="en-US" sz="2800" b="1" strike="noStrike" spc="-1">
                <a:solidFill>
                  <a:srgbClr val="000000"/>
                </a:solidFill>
                <a:latin typeface="Calibri"/>
              </a:rPr>
              <a:t>Final Exams		</a:t>
            </a:r>
            <a:r>
              <a:rPr lang="en-US" sz="2800" b="1" strike="noStrike" spc="-1">
                <a:solidFill>
                  <a:srgbClr val="000EFF"/>
                </a:solidFill>
                <a:latin typeface="Calibri"/>
              </a:rPr>
              <a:t>50%</a:t>
            </a:r>
            <a:endParaRPr lang="en-US" sz="2800" b="0" strike="noStrike" spc="-1">
              <a:solidFill>
                <a:srgbClr val="000000"/>
              </a:solidFill>
              <a:latin typeface="Arial"/>
            </a:endParaRPr>
          </a:p>
        </p:txBody>
      </p:sp>
      <p:sp>
        <p:nvSpPr>
          <p:cNvPr id="118" name="Google Shape;97;p 21"/>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ASSESSMENTS</a:t>
            </a:r>
            <a:endParaRPr lang="en-US"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5"/>
          <p:cNvSpPr/>
          <p:nvPr/>
        </p:nvSpPr>
        <p:spPr>
          <a:xfrm>
            <a:off x="914400" y="1527840"/>
            <a:ext cx="10515240" cy="364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ct val="200000"/>
              </a:lnSpc>
              <a:buClr>
                <a:srgbClr val="000000"/>
              </a:buClr>
              <a:buFont typeface="Wingdings" charset="2"/>
              <a:buChar char=""/>
            </a:pPr>
            <a:r>
              <a:rPr lang="en-US" sz="2800" b="1" strike="noStrike" spc="-1">
                <a:solidFill>
                  <a:srgbClr val="000000"/>
                </a:solidFill>
                <a:latin typeface="Calibri"/>
              </a:rPr>
              <a:t>Dr. Aamir Alaud Din</a:t>
            </a:r>
            <a:endParaRPr lang="en-US" sz="2800" b="0" strike="noStrike" spc="-1">
              <a:solidFill>
                <a:srgbClr val="000000"/>
              </a:solidFill>
              <a:latin typeface="Arial"/>
            </a:endParaRPr>
          </a:p>
          <a:p>
            <a:pPr marL="216000" indent="-216000" algn="just" defTabSz="914400">
              <a:lnSpc>
                <a:spcPct val="200000"/>
              </a:lnSpc>
              <a:buClr>
                <a:srgbClr val="000000"/>
              </a:buClr>
              <a:buFont typeface="Wingdings" charset="2"/>
              <a:buChar char=""/>
            </a:pPr>
            <a:r>
              <a:rPr lang="en-US" sz="2800" b="0" strike="noStrike" spc="-1">
                <a:solidFill>
                  <a:srgbClr val="000000"/>
                </a:solidFill>
                <a:latin typeface="Calibri"/>
              </a:rPr>
              <a:t>Assistant Professor, SCEE (IESE)</a:t>
            </a:r>
            <a:endParaRPr lang="en-US" sz="2800" b="0" strike="noStrike" spc="-1">
              <a:solidFill>
                <a:srgbClr val="000000"/>
              </a:solidFill>
              <a:latin typeface="Arial"/>
            </a:endParaRPr>
          </a:p>
        </p:txBody>
      </p:sp>
      <p:sp>
        <p:nvSpPr>
          <p:cNvPr id="120" name="Google Shape;97;p 22"/>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a:t>
            </a:r>
            <a:r>
              <a:rPr lang="en-US" sz="3200" b="1" strike="noStrike" spc="-1">
                <a:solidFill>
                  <a:schemeClr val="lt2"/>
                </a:solidFill>
                <a:latin typeface="Arial"/>
                <a:ea typeface="Arial"/>
              </a:rPr>
              <a:t> INSTRUCTOR</a:t>
            </a:r>
            <a:endParaRPr lang="en-US"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17"/>
          <p:cNvSpPr/>
          <p:nvPr/>
        </p:nvSpPr>
        <p:spPr>
          <a:xfrm>
            <a:off x="914400" y="1780200"/>
            <a:ext cx="10515240" cy="228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ct val="200000"/>
              </a:lnSpc>
              <a:buClr>
                <a:srgbClr val="000000"/>
              </a:buClr>
              <a:buFont typeface="Wingdings" charset="2"/>
              <a:buChar char=""/>
            </a:pPr>
            <a:r>
              <a:rPr lang="en-US" sz="2800" b="1" strike="noStrike" spc="-1">
                <a:solidFill>
                  <a:srgbClr val="000000"/>
                </a:solidFill>
                <a:latin typeface="Calibri"/>
              </a:rPr>
              <a:t>Approval from 177</a:t>
            </a:r>
            <a:r>
              <a:rPr lang="en-US" sz="2800" b="1" strike="noStrike" spc="-1" baseline="33000">
                <a:solidFill>
                  <a:srgbClr val="000000"/>
                </a:solidFill>
                <a:latin typeface="Calibri"/>
              </a:rPr>
              <a:t>th</a:t>
            </a:r>
            <a:r>
              <a:rPr lang="en-US" sz="2800" b="1" strike="noStrike" spc="-1">
                <a:solidFill>
                  <a:srgbClr val="000000"/>
                </a:solidFill>
                <a:latin typeface="Calibri"/>
              </a:rPr>
              <a:t> FBS is requested, please.</a:t>
            </a:r>
            <a:endParaRPr lang="en-US" sz="2800" b="0" strike="noStrike" spc="-1">
              <a:solidFill>
                <a:srgbClr val="000000"/>
              </a:solidFill>
              <a:latin typeface="Arial"/>
            </a:endParaRPr>
          </a:p>
        </p:txBody>
      </p:sp>
      <p:sp>
        <p:nvSpPr>
          <p:cNvPr id="122" name="Google Shape;97;p 23"/>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APPROVAL</a:t>
            </a:r>
            <a:endParaRPr lang="en-US"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15440" y="2867760"/>
            <a:ext cx="11360160" cy="11217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GB" sz="4000" b="1" strike="noStrike" spc="-1">
                <a:solidFill>
                  <a:srgbClr val="000000"/>
                </a:solidFill>
                <a:latin typeface="Arial"/>
                <a:ea typeface="Calibri"/>
              </a:rPr>
              <a:t>Thank You!</a:t>
            </a:r>
            <a:endParaRPr lang="en-US" sz="4000" b="0" strike="noStrike" spc="-1">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p15="http://schemas.microsoft.com/office/powerpoint/2012/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Google Shape;97;p3"/>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OUTLINE</a:t>
            </a:r>
            <a:endParaRPr lang="en-US" sz="3200" b="0" strike="noStrike" spc="-1">
              <a:solidFill>
                <a:srgbClr val="000000"/>
              </a:solidFill>
              <a:latin typeface="Arial"/>
            </a:endParaRPr>
          </a:p>
        </p:txBody>
      </p:sp>
      <p:sp>
        <p:nvSpPr>
          <p:cNvPr id="66" name="Content Placeholder 2"/>
          <p:cNvSpPr/>
          <p:nvPr/>
        </p:nvSpPr>
        <p:spPr>
          <a:xfrm>
            <a:off x="457200" y="1465200"/>
            <a:ext cx="11164680" cy="456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Addition of New Course</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Rationale</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Course Description</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Course Objectives</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Program Learning Outcomes (PLOs)</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Course Learning Outcomes (CLOs)</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7;p 3"/>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OUTLINE</a:t>
            </a:r>
            <a:endParaRPr lang="en-US" sz="3200" b="0" strike="noStrike" spc="-1">
              <a:solidFill>
                <a:srgbClr val="000000"/>
              </a:solidFill>
              <a:latin typeface="Arial"/>
            </a:endParaRPr>
          </a:p>
        </p:txBody>
      </p:sp>
      <p:sp>
        <p:nvSpPr>
          <p:cNvPr id="68" name="Content Placeholder 3"/>
          <p:cNvSpPr/>
          <p:nvPr/>
        </p:nvSpPr>
        <p:spPr>
          <a:xfrm>
            <a:off x="457200" y="1449360"/>
            <a:ext cx="11164680" cy="456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International Practice and Mapping</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Practical Applications/Employment Prospects</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Recommended Readings</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Assessment</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Course Instructors</a:t>
            </a:r>
            <a:endParaRPr lang="en-US" sz="2800" b="0" strike="noStrike" spc="-1">
              <a:solidFill>
                <a:srgbClr val="000000"/>
              </a:solidFill>
              <a:latin typeface="Arial"/>
            </a:endParaRPr>
          </a:p>
          <a:p>
            <a:pPr indent="457200" defTabSz="914400">
              <a:lnSpc>
                <a:spcPct val="150000"/>
              </a:lnSpc>
              <a:spcBef>
                <a:spcPts val="1001"/>
              </a:spcBef>
              <a:buClr>
                <a:srgbClr val="004778"/>
              </a:buClr>
              <a:buFont typeface="Wingdings" charset="2"/>
              <a:buChar char=""/>
            </a:pPr>
            <a:r>
              <a:rPr lang="en-US" sz="2800" b="1" strike="noStrike" spc="-1">
                <a:solidFill>
                  <a:srgbClr val="004778"/>
                </a:solidFill>
                <a:latin typeface="Calibri"/>
              </a:rPr>
              <a:t>Approval</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ontent Placeholder 2"/>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150000"/>
              </a:lnSpc>
              <a:spcBef>
                <a:spcPts val="1001"/>
              </a:spcBef>
            </a:pPr>
            <a:endParaRPr lang="en-US" sz="3200" b="0" strike="noStrike" spc="-1">
              <a:solidFill>
                <a:srgbClr val="004778"/>
              </a:solidFill>
              <a:latin typeface="Calibri"/>
            </a:endParaRPr>
          </a:p>
        </p:txBody>
      </p:sp>
      <p:sp>
        <p:nvSpPr>
          <p:cNvPr id="70" name="Google Shape;97;p 1"/>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ADDITION OF NEW COURSE</a:t>
            </a:r>
            <a:endParaRPr lang="en-US" sz="3200" b="0" strike="noStrike" spc="-1">
              <a:solidFill>
                <a:srgbClr val="000000"/>
              </a:solidFill>
              <a:latin typeface="Arial"/>
            </a:endParaRPr>
          </a:p>
        </p:txBody>
      </p:sp>
      <p:sp>
        <p:nvSpPr>
          <p:cNvPr id="71" name="TextBox 70"/>
          <p:cNvSpPr/>
          <p:nvPr/>
        </p:nvSpPr>
        <p:spPr>
          <a:xfrm>
            <a:off x="914400" y="1118160"/>
            <a:ext cx="10578240" cy="435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marL="216000" indent="-216000" defTabSz="914400">
              <a:lnSpc>
                <a:spcPct val="200000"/>
              </a:lnSpc>
              <a:buClr>
                <a:srgbClr val="000000"/>
              </a:buClr>
              <a:buFont typeface="Wingdings" charset="2"/>
              <a:buChar char=""/>
            </a:pPr>
            <a:r>
              <a:rPr lang="en-US" sz="2800" b="0" strike="noStrike" spc="-1">
                <a:solidFill>
                  <a:srgbClr val="000000"/>
                </a:solidFill>
                <a:latin typeface="Calibri"/>
              </a:rPr>
              <a:t>COURSE CODE:		</a:t>
            </a:r>
            <a:r>
              <a:rPr lang="en-US" sz="2800" b="0" strike="noStrike" spc="-1">
                <a:solidFill>
                  <a:srgbClr val="000EFF"/>
                </a:solidFill>
                <a:latin typeface="Calibri"/>
              </a:rPr>
              <a:t>ENE-3XX</a:t>
            </a:r>
            <a:endParaRPr lang="en-US" sz="2800" b="0" strike="noStrike" spc="-1">
              <a:solidFill>
                <a:srgbClr val="000000"/>
              </a:solidFill>
              <a:latin typeface="Arial"/>
            </a:endParaRPr>
          </a:p>
          <a:p>
            <a:pPr marL="216000" indent="-216000" defTabSz="914400">
              <a:lnSpc>
                <a:spcPct val="200000"/>
              </a:lnSpc>
              <a:buClr>
                <a:srgbClr val="000000"/>
              </a:buClr>
              <a:buFont typeface="Wingdings" charset="2"/>
              <a:buChar char=""/>
            </a:pPr>
            <a:r>
              <a:rPr lang="en-US" sz="2800" b="0" strike="noStrike" spc="-1">
                <a:solidFill>
                  <a:srgbClr val="000000"/>
                </a:solidFill>
                <a:latin typeface="Calibri"/>
              </a:rPr>
              <a:t>TITLE:			</a:t>
            </a:r>
            <a:r>
              <a:rPr lang="en-US" sz="2800" b="0" strike="noStrike" spc="-1">
                <a:solidFill>
                  <a:srgbClr val="000EFF"/>
                </a:solidFill>
                <a:latin typeface="Calibri"/>
              </a:rPr>
              <a:t>Machine Learning and Artificial Intelligence</a:t>
            </a:r>
            <a:endParaRPr lang="en-US" sz="2800" b="0" strike="noStrike" spc="-1">
              <a:solidFill>
                <a:srgbClr val="000000"/>
              </a:solidFill>
              <a:latin typeface="Arial"/>
            </a:endParaRPr>
          </a:p>
          <a:p>
            <a:pPr marL="216000" indent="-216000" defTabSz="914400">
              <a:lnSpc>
                <a:spcPct val="200000"/>
              </a:lnSpc>
              <a:buClr>
                <a:srgbClr val="000000"/>
              </a:buClr>
              <a:buFont typeface="Wingdings" charset="2"/>
              <a:buChar char=""/>
            </a:pPr>
            <a:r>
              <a:rPr lang="en-US" sz="2800" b="0" strike="noStrike" spc="-1">
                <a:solidFill>
                  <a:srgbClr val="000000"/>
                </a:solidFill>
                <a:latin typeface="Calibri"/>
              </a:rPr>
              <a:t>CREDIT HOURS:		</a:t>
            </a:r>
            <a:r>
              <a:rPr lang="en-US" sz="2800" b="0" strike="noStrike" spc="-1">
                <a:solidFill>
                  <a:srgbClr val="000EFF"/>
                </a:solidFill>
                <a:latin typeface="Calibri"/>
              </a:rPr>
              <a:t>Theory = 02,  Lab = 1,  Total = (2-1)</a:t>
            </a:r>
            <a:endParaRPr lang="en-US" sz="2800" b="0" strike="noStrike" spc="-1">
              <a:solidFill>
                <a:srgbClr val="000000"/>
              </a:solidFill>
              <a:latin typeface="Arial"/>
            </a:endParaRPr>
          </a:p>
          <a:p>
            <a:pPr marL="216000" indent="-216000" defTabSz="914400">
              <a:lnSpc>
                <a:spcPct val="200000"/>
              </a:lnSpc>
              <a:buClr>
                <a:srgbClr val="000000"/>
              </a:buClr>
              <a:buFont typeface="Wingdings" charset="2"/>
              <a:buChar char=""/>
            </a:pPr>
            <a:r>
              <a:rPr lang="en-US" sz="2800" b="0" strike="noStrike" spc="-1">
                <a:solidFill>
                  <a:srgbClr val="000000"/>
                </a:solidFill>
                <a:latin typeface="Calibri"/>
              </a:rPr>
              <a:t>PREREQUISITES:		</a:t>
            </a:r>
            <a:r>
              <a:rPr lang="en-US" sz="2800" b="0" strike="noStrike" spc="-1">
                <a:solidFill>
                  <a:srgbClr val="000EFF"/>
                </a:solidFill>
                <a:latin typeface="Calibri"/>
              </a:rPr>
              <a:t>MATH-222 Linear Algebra (3-0)</a:t>
            </a:r>
            <a:endParaRPr lang="en-US" sz="2800" b="0" strike="noStrike" spc="-1">
              <a:solidFill>
                <a:srgbClr val="000000"/>
              </a:solidFill>
              <a:latin typeface="Arial"/>
            </a:endParaRPr>
          </a:p>
          <a:p>
            <a:pPr marL="216000" indent="-216000" defTabSz="914400">
              <a:lnSpc>
                <a:spcPct val="200000"/>
              </a:lnSpc>
              <a:buClr>
                <a:srgbClr val="000000"/>
              </a:buClr>
              <a:buFont typeface="Wingdings" charset="2"/>
              <a:buChar char=""/>
            </a:pPr>
            <a:r>
              <a:rPr lang="en-US" sz="2800" b="0" strike="noStrike" spc="-1">
                <a:solidFill>
                  <a:srgbClr val="000000"/>
                </a:solidFill>
                <a:latin typeface="Calibri"/>
              </a:rPr>
              <a:t>COURSE STREAM:	</a:t>
            </a:r>
            <a:r>
              <a:rPr lang="en-US" sz="2800" b="0" strike="noStrike" spc="-1">
                <a:solidFill>
                  <a:srgbClr val="000EFF"/>
                </a:solidFill>
                <a:latin typeface="Calibri"/>
              </a:rPr>
              <a:t>Mandatory Course</a:t>
            </a:r>
            <a:endParaRPr lang="en-US" sz="2800" b="0" strike="noStrike" spc="-1">
              <a:solidFill>
                <a:srgbClr val="000000"/>
              </a:solidFill>
              <a:latin typeface="Arial"/>
            </a:endParaRPr>
          </a:p>
          <a:p>
            <a:pPr marL="216000" indent="-216000" defTabSz="914400">
              <a:lnSpc>
                <a:spcPct val="200000"/>
              </a:lnSpc>
              <a:buClr>
                <a:srgbClr val="000000"/>
              </a:buClr>
              <a:buFont typeface="Wingdings" charset="2"/>
              <a:buChar char=""/>
            </a:pPr>
            <a:r>
              <a:rPr lang="en-US" sz="2800" b="0" strike="noStrike" spc="-1">
                <a:solidFill>
                  <a:srgbClr val="000000"/>
                </a:solidFill>
                <a:latin typeface="Calibri"/>
              </a:rPr>
              <a:t>APPLICABLE TO:		</a:t>
            </a:r>
            <a:r>
              <a:rPr lang="en-US" sz="2800" b="0" strike="noStrike" spc="-1">
                <a:solidFill>
                  <a:srgbClr val="000EFF"/>
                </a:solidFill>
                <a:latin typeface="Calibri"/>
              </a:rPr>
              <a:t>Batch-2024 &amp; Onwards</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ontent Placeholder 1"/>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100000"/>
              </a:lnSpc>
            </a:pPr>
            <a:endParaRPr lang="en-US" sz="3200" b="0" strike="noStrike" spc="-1">
              <a:solidFill>
                <a:srgbClr val="004778"/>
              </a:solidFill>
              <a:latin typeface="Calibri"/>
            </a:endParaRPr>
          </a:p>
        </p:txBody>
      </p:sp>
      <p:sp>
        <p:nvSpPr>
          <p:cNvPr id="73" name="Google Shape;97;p 2"/>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RATIONALE</a:t>
            </a:r>
            <a:endParaRPr lang="en-US" sz="3200" b="0" strike="noStrike" spc="-1">
              <a:solidFill>
                <a:srgbClr val="000000"/>
              </a:solidFill>
              <a:latin typeface="Arial"/>
            </a:endParaRPr>
          </a:p>
        </p:txBody>
      </p:sp>
      <p:sp>
        <p:nvSpPr>
          <p:cNvPr id="74" name="TextBox 73"/>
          <p:cNvSpPr/>
          <p:nvPr/>
        </p:nvSpPr>
        <p:spPr>
          <a:xfrm>
            <a:off x="914400" y="1240200"/>
            <a:ext cx="10972440" cy="595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The Higher Education Commission (HEC) of Pakistan recently published the Undergraduate Education Policy (UGEP) 2023. </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The policy is designed to balance the general education, disciplinary, and interdisciplinary courses in the curriculum. </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The BE Environmental Engineering program at SCEE (IESE) complies majorly with the proposed framework of courses, however, a course needs to be added in the domain of Environmental Data Science.</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ontent Placeholder 6"/>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100000"/>
              </a:lnSpc>
            </a:pPr>
            <a:endParaRPr lang="en-US" sz="3200" b="0" strike="noStrike" spc="-1">
              <a:solidFill>
                <a:srgbClr val="004778"/>
              </a:solidFill>
              <a:latin typeface="Calibri"/>
            </a:endParaRPr>
          </a:p>
        </p:txBody>
      </p:sp>
      <p:sp>
        <p:nvSpPr>
          <p:cNvPr id="76" name="Google Shape;97;p 6"/>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RATIONALE</a:t>
            </a:r>
            <a:endParaRPr lang="en-US" sz="3200" b="0" strike="noStrike" spc="-1">
              <a:solidFill>
                <a:srgbClr val="000000"/>
              </a:solidFill>
              <a:latin typeface="Arial"/>
            </a:endParaRPr>
          </a:p>
        </p:txBody>
      </p:sp>
      <p:sp>
        <p:nvSpPr>
          <p:cNvPr id="77" name="TextBox 76"/>
          <p:cNvSpPr/>
          <p:nvPr/>
        </p:nvSpPr>
        <p:spPr>
          <a:xfrm>
            <a:off x="914400" y="1348200"/>
            <a:ext cx="10972440" cy="333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Machine Learning (ML) and Artificial Intelligence (AI) under the domain of Data Science is being proposed to be added within the core course stream to fulfill the requirement of general education cluster.</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The adoption of ML and AI models in climate, water, soil, and industrial systems to address environmental problems is increasing rapidly, and inclusion of Machine Learning and Artificial Intelligence in the curriculum of BS Environmental Engineering is being proposed.</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4"/>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100000"/>
              </a:lnSpc>
            </a:pPr>
            <a:endParaRPr lang="en-US" sz="3200" b="0" strike="noStrike" spc="-1">
              <a:solidFill>
                <a:srgbClr val="004778"/>
              </a:solidFill>
              <a:latin typeface="Calibri"/>
            </a:endParaRPr>
          </a:p>
        </p:txBody>
      </p:sp>
      <p:sp>
        <p:nvSpPr>
          <p:cNvPr id="79" name="Google Shape;97;p 4"/>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DESCRIPTION</a:t>
            </a:r>
            <a:endParaRPr lang="en-US" sz="3200" b="0" strike="noStrike" spc="-1">
              <a:solidFill>
                <a:srgbClr val="000000"/>
              </a:solidFill>
              <a:latin typeface="Arial"/>
            </a:endParaRPr>
          </a:p>
        </p:txBody>
      </p:sp>
      <p:sp>
        <p:nvSpPr>
          <p:cNvPr id="80" name="TextBox 79"/>
          <p:cNvSpPr/>
          <p:nvPr/>
        </p:nvSpPr>
        <p:spPr>
          <a:xfrm>
            <a:off x="914400" y="1456200"/>
            <a:ext cx="10515240" cy="435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The course will facilitate students on how to develop models based on complex environmental data, its validation, and application to real-world scenarios pertaining to agriculture, industry, and climatic studies.</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The course will further help students to apply knowledge acquired from machine learning models to propose more viable and sustainable solutions.</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5"/>
          <p:cNvSpPr/>
          <p:nvPr/>
        </p:nvSpPr>
        <p:spPr>
          <a:xfrm>
            <a:off x="513360" y="1285560"/>
            <a:ext cx="11164680" cy="49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100000"/>
              </a:lnSpc>
            </a:pPr>
            <a:endParaRPr lang="en-US" sz="3200" b="0" strike="noStrike" spc="-1">
              <a:solidFill>
                <a:srgbClr val="004778"/>
              </a:solidFill>
              <a:latin typeface="Calibri"/>
            </a:endParaRPr>
          </a:p>
        </p:txBody>
      </p:sp>
      <p:sp>
        <p:nvSpPr>
          <p:cNvPr id="82" name="Google Shape;97;p 5"/>
          <p:cNvSpPr/>
          <p:nvPr/>
        </p:nvSpPr>
        <p:spPr>
          <a:xfrm>
            <a:off x="2743200" y="302400"/>
            <a:ext cx="93722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3200" b="1" strike="noStrike" spc="-1">
                <a:solidFill>
                  <a:srgbClr val="000000"/>
                </a:solidFill>
                <a:latin typeface="Arial"/>
                <a:ea typeface="Arial"/>
              </a:rPr>
              <a:t>COURSE OBJECTIVES</a:t>
            </a:r>
            <a:endParaRPr lang="en-US" sz="3200" b="0" strike="noStrike" spc="-1">
              <a:solidFill>
                <a:srgbClr val="000000"/>
              </a:solidFill>
              <a:latin typeface="Arial"/>
            </a:endParaRPr>
          </a:p>
        </p:txBody>
      </p:sp>
      <p:sp>
        <p:nvSpPr>
          <p:cNvPr id="83" name="TextBox 82"/>
          <p:cNvSpPr/>
          <p:nvPr/>
        </p:nvSpPr>
        <p:spPr>
          <a:xfrm>
            <a:off x="914400" y="1284840"/>
            <a:ext cx="10515240" cy="435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400">
              <a:lnSpc>
                <a:spcPct val="150000"/>
              </a:lnSpc>
            </a:pPr>
            <a:r>
              <a:rPr lang="en-US" sz="2800" b="0" strike="noStrike" spc="-1">
                <a:solidFill>
                  <a:srgbClr val="000000"/>
                </a:solidFill>
                <a:latin typeface="Calibri"/>
                <a:ea typeface="Times New Roman"/>
              </a:rPr>
              <a:t>The objectives of the course are:</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To familiarize students with the use of ML and AI techniques for environmental data analysis to forecast predictions.</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To inculcate students course knowledge for optimization and decision support relevant to environmental challenges.</a:t>
            </a:r>
            <a:endParaRPr lang="en-US" sz="2800" b="0" strike="noStrike" spc="-1">
              <a:solidFill>
                <a:srgbClr val="000000"/>
              </a:solidFill>
              <a:latin typeface="Arial"/>
            </a:endParaRPr>
          </a:p>
          <a:p>
            <a:pPr marL="216000" indent="-216000" algn="just" defTabSz="914400">
              <a:lnSpc>
                <a:spcPct val="150000"/>
              </a:lnSpc>
              <a:buClr>
                <a:srgbClr val="000000"/>
              </a:buClr>
              <a:buFont typeface="Wingdings" charset="2"/>
              <a:buChar char=""/>
            </a:pPr>
            <a:r>
              <a:rPr lang="en-US" sz="2800" b="0" strike="noStrike" spc="-1">
                <a:solidFill>
                  <a:srgbClr val="000000"/>
                </a:solidFill>
                <a:latin typeface="Calibri"/>
                <a:ea typeface="Times New Roman"/>
              </a:rPr>
              <a:t>To use real world data for monitoring of environmental compartments by employing ML and AI tools.</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theme/theme1.xml><?xml version="1.0" encoding="utf-8"?>
<a:theme xmlns:a="http://schemas.openxmlformats.org/drawingml/2006/main" name="24_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24_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24_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1597</TotalTime>
  <Words>1283</Words>
  <Application>Microsoft Office PowerPoint</Application>
  <PresentationFormat>Widescreen</PresentationFormat>
  <Paragraphs>298</Paragraphs>
  <Slides>29</Slides>
  <Notes>28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29</vt:i4>
      </vt:variant>
    </vt:vector>
  </HeadingPairs>
  <TitlesOfParts>
    <vt:vector size="41" baseType="lpstr">
      <vt:lpstr>Arial</vt:lpstr>
      <vt:lpstr>Calibri</vt:lpstr>
      <vt:lpstr>Courier New</vt:lpstr>
      <vt:lpstr>DejaVu Sans</vt:lpstr>
      <vt:lpstr>Noto Sans CJK SC</vt:lpstr>
      <vt:lpstr>Symbol</vt:lpstr>
      <vt:lpstr>Times New Roman</vt:lpstr>
      <vt:lpstr>Wingdings</vt:lpstr>
      <vt:lpstr>Wingdings 2</vt:lpstr>
      <vt:lpstr>24_Office Theme</vt:lpstr>
      <vt:lpstr>24_Office Theme</vt:lpstr>
      <vt:lpstr>24_Office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Saba Khateeb</dc:creator>
  <dc:description/>
  <cp:lastModifiedBy>Aamir Alaud Din</cp:lastModifiedBy>
  <cp:revision>126</cp:revision>
  <dcterms:modified xsi:type="dcterms:W3CDTF">2024-06-12T06:10:18Z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26</vt:i4>
  </property>
  <property fmtid="{D5CDD505-2E9C-101B-9397-08002B2CF9AE}" pid="3" name="PresentationFormat">
    <vt:lpwstr>Widescreen</vt:lpwstr>
  </property>
  <property fmtid="{D5CDD505-2E9C-101B-9397-08002B2CF9AE}" pid="4" name="Slides">
    <vt:i4>27</vt:i4>
  </property>
</Properties>
</file>