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4.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embeddedFontLst>
    <p:embeddedFont>
      <p:font typeface="Noto Sans Symbols" panose="020B0604020202020204" charset="0"/>
      <p:regular r:id="rId13"/>
      <p:bold r:id="rId14"/>
    </p:embeddedFont>
    <p:embeddedFont>
      <p:font typeface="Play" panose="020B060402020202020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cQUMDSbFbDKVeheFDYxa9Rinf9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51286B-953F-4D6B-879F-FCC4C7572307}">
  <a:tblStyle styleId="{6E51286B-953F-4D6B-879F-FCC4C7572307}" styleName="Table_0">
    <a:wholeTbl>
      <a:tcTxStyle b="off" i="off">
        <a:font>
          <a:latin typeface="Telia Sans"/>
          <a:ea typeface="Telia Sans"/>
          <a:cs typeface="Telia San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6EE"/>
          </a:solidFill>
        </a:fill>
      </a:tcStyle>
    </a:wholeTbl>
    <a:band1H>
      <a:tcTxStyle/>
      <a:tcStyle>
        <a:tcBdr/>
        <a:fill>
          <a:solidFill>
            <a:srgbClr val="D1CADB"/>
          </a:solidFill>
        </a:fill>
      </a:tcStyle>
    </a:band1H>
    <a:band2H>
      <a:tcTxStyle/>
      <a:tcStyle>
        <a:tcBdr/>
      </a:tcStyle>
    </a:band2H>
    <a:band1V>
      <a:tcTxStyle/>
      <a:tcStyle>
        <a:tcBdr/>
        <a:fill>
          <a:solidFill>
            <a:srgbClr val="D1CADB"/>
          </a:solidFill>
        </a:fill>
      </a:tcStyle>
    </a:band1V>
    <a:band2V>
      <a:tcTxStyle/>
      <a:tcStyle>
        <a:tcBdr/>
      </a:tcStyle>
    </a:band2V>
    <a:lastCol>
      <a:tcTxStyle b="on" i="off">
        <a:font>
          <a:latin typeface="Telia Sans"/>
          <a:ea typeface="Telia Sans"/>
          <a:cs typeface="Telia Sans"/>
        </a:font>
        <a:schemeClr val="lt1"/>
      </a:tcTxStyle>
      <a:tcStyle>
        <a:tcBdr/>
        <a:fill>
          <a:solidFill>
            <a:schemeClr val="accent1"/>
          </a:solidFill>
        </a:fill>
      </a:tcStyle>
    </a:lastCol>
    <a:firstCol>
      <a:tcTxStyle b="on" i="off">
        <a:font>
          <a:latin typeface="Telia Sans"/>
          <a:ea typeface="Telia Sans"/>
          <a:cs typeface="Telia Sans"/>
        </a:font>
        <a:schemeClr val="lt1"/>
      </a:tcTxStyle>
      <a:tcStyle>
        <a:tcBdr/>
        <a:fill>
          <a:solidFill>
            <a:schemeClr val="accent1"/>
          </a:solidFill>
        </a:fill>
      </a:tcStyle>
    </a:firstCol>
    <a:lastRow>
      <a:tcTxStyle b="on" i="off">
        <a:font>
          <a:latin typeface="Telia Sans"/>
          <a:ea typeface="Telia Sans"/>
          <a:cs typeface="Telia San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elia Sans"/>
          <a:ea typeface="Telia Sans"/>
          <a:cs typeface="Telia San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e8dcf0c140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e8dcf0c140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3"/>
        <p:cNvGrpSpPr/>
        <p:nvPr/>
      </p:nvGrpSpPr>
      <p:grpSpPr>
        <a:xfrm>
          <a:off x="0" y="0"/>
          <a:ext cx="0" cy="0"/>
          <a:chOff x="0" y="0"/>
          <a:chExt cx="0" cy="0"/>
        </a:xfrm>
      </p:grpSpPr>
      <p:sp>
        <p:nvSpPr>
          <p:cNvPr id="94" name="Google Shape;94;g2e8dcf0c140_0_736"/>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5" name="Google Shape;95;g2e8dcf0c140_0_736"/>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lvl1pPr marL="457200" lvl="0" indent="-406400" rtl="0">
              <a:spcBef>
                <a:spcPts val="1000"/>
              </a:spcBef>
              <a:spcAft>
                <a:spcPts val="0"/>
              </a:spcAft>
              <a:buSzPts val="2800"/>
              <a:buChar char="•"/>
              <a:defRPr/>
            </a:lvl1pPr>
            <a:lvl2pPr marL="914400" lvl="1" indent="-381000" rtl="0">
              <a:spcBef>
                <a:spcPts val="500"/>
              </a:spcBef>
              <a:spcAft>
                <a:spcPts val="0"/>
              </a:spcAft>
              <a:buSzPts val="2400"/>
              <a:buChar char="•"/>
              <a:defRPr/>
            </a:lvl2pPr>
            <a:lvl3pPr marL="1371600" lvl="2" indent="-355600" rtl="0">
              <a:spcBef>
                <a:spcPts val="500"/>
              </a:spcBef>
              <a:spcAft>
                <a:spcPts val="0"/>
              </a:spcAft>
              <a:buSzPts val="2000"/>
              <a:buChar char="•"/>
              <a:defRPr/>
            </a:lvl3pPr>
            <a:lvl4pPr marL="1828800" lvl="3" indent="-342900" rtl="0">
              <a:spcBef>
                <a:spcPts val="500"/>
              </a:spcBef>
              <a:spcAft>
                <a:spcPts val="0"/>
              </a:spcAft>
              <a:buSzPts val="1800"/>
              <a:buChar char="•"/>
              <a:defRPr/>
            </a:lvl4pPr>
            <a:lvl5pPr marL="2286000" lvl="4" indent="-342900" rtl="0">
              <a:spcBef>
                <a:spcPts val="500"/>
              </a:spcBef>
              <a:spcAft>
                <a:spcPts val="0"/>
              </a:spcAft>
              <a:buSzPts val="1800"/>
              <a:buChar char="•"/>
              <a:defRPr/>
            </a:lvl5pPr>
            <a:lvl6pPr marL="2743200" lvl="5" indent="-342900" rtl="0">
              <a:spcBef>
                <a:spcPts val="500"/>
              </a:spcBef>
              <a:spcAft>
                <a:spcPts val="0"/>
              </a:spcAft>
              <a:buSzPts val="1800"/>
              <a:buChar char="•"/>
              <a:defRPr/>
            </a:lvl6pPr>
            <a:lvl7pPr marL="3200400" lvl="6" indent="-342900" rtl="0">
              <a:spcBef>
                <a:spcPts val="500"/>
              </a:spcBef>
              <a:spcAft>
                <a:spcPts val="0"/>
              </a:spcAft>
              <a:buSzPts val="1800"/>
              <a:buChar char="•"/>
              <a:defRPr/>
            </a:lvl7pPr>
            <a:lvl8pPr marL="3657600" lvl="7" indent="-342900" rtl="0">
              <a:spcBef>
                <a:spcPts val="500"/>
              </a:spcBef>
              <a:spcAft>
                <a:spcPts val="0"/>
              </a:spcAft>
              <a:buSzPts val="1800"/>
              <a:buChar char="•"/>
              <a:defRPr/>
            </a:lvl8pPr>
            <a:lvl9pPr marL="4114800" lvl="8" indent="-342900" rtl="0">
              <a:spcBef>
                <a:spcPts val="500"/>
              </a:spcBef>
              <a:spcAft>
                <a:spcPts val="0"/>
              </a:spcAft>
              <a:buSzPts val="1800"/>
              <a:buChar char="•"/>
              <a:defRPr/>
            </a:lvl9pPr>
          </a:lstStyle>
          <a:p>
            <a:endParaRPr/>
          </a:p>
        </p:txBody>
      </p:sp>
      <p:sp>
        <p:nvSpPr>
          <p:cNvPr id="96" name="Google Shape;96;g2e8dcf0c140_0_736"/>
          <p:cNvSpPr txBox="1">
            <a:spLocks noGrp="1"/>
          </p:cNvSpPr>
          <p:nvPr>
            <p:ph type="sldNum" idx="12"/>
          </p:nvPr>
        </p:nvSpPr>
        <p:spPr>
          <a:xfrm>
            <a:off x="11296610" y="6217622"/>
            <a:ext cx="731700" cy="5247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26" name="Google Shape;2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a:spLocks noGrp="1"/>
          </p:cNvSpPr>
          <p:nvPr>
            <p:ph type="pic" idx="2"/>
          </p:nvPr>
        </p:nvSpPr>
        <p:spPr>
          <a:xfrm>
            <a:off x="5183188" y="987425"/>
            <a:ext cx="6172200" cy="4873625"/>
          </a:xfrm>
          <a:prstGeom prst="rect">
            <a:avLst/>
          </a:prstGeom>
          <a:noFill/>
          <a:ln>
            <a:noFill/>
          </a:ln>
        </p:spPr>
      </p:sp>
      <p:sp>
        <p:nvSpPr>
          <p:cNvPr id="64" name="Google Shape;64;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oleObject" Target="../embeddings/oleObject2.bin"/><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sharetechnote.com/html/5G/5G_FrameStructure.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patents.google.com/patent/US20220256519A1/e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sharetechnote.com/html/5G/5G_SRS.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www.linkedin.com/pulse/5g-ul-channels-deep-dive-reference-signal-mohamed-eladawi"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s://www.sharetechnote.com/html/5G/5G_SR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Play"/>
              <a:buNone/>
            </a:pPr>
            <a:r>
              <a:rPr lang="en-US" dirty="0"/>
              <a:t>5G NR SRS (Sounding Reference Signal) for positioning</a:t>
            </a:r>
            <a:endParaRPr dirty="0"/>
          </a:p>
        </p:txBody>
      </p:sp>
      <p:sp>
        <p:nvSpPr>
          <p:cNvPr id="102" name="Google Shape;102;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txBox="1">
            <a:spLocks noGrp="1"/>
          </p:cNvSpPr>
          <p:nvPr>
            <p:ph type="title"/>
          </p:nvPr>
        </p:nvSpPr>
        <p:spPr>
          <a:xfrm>
            <a:off x="531754" y="-6277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b="0" i="0" dirty="0">
                <a:solidFill>
                  <a:srgbClr val="000000"/>
                </a:solidFill>
                <a:highlight>
                  <a:srgbClr val="FFFFFF"/>
                </a:highlight>
                <a:latin typeface="Calibri"/>
                <a:ea typeface="Calibri"/>
                <a:cs typeface="Calibri"/>
                <a:sym typeface="Calibri"/>
              </a:rPr>
              <a:t>MATLAB implementation</a:t>
            </a:r>
            <a:endParaRPr dirty="0"/>
          </a:p>
        </p:txBody>
      </p:sp>
      <p:sp>
        <p:nvSpPr>
          <p:cNvPr id="3" name="TextBox 2">
            <a:extLst>
              <a:ext uri="{FF2B5EF4-FFF2-40B4-BE49-F238E27FC236}">
                <a16:creationId xmlns:a16="http://schemas.microsoft.com/office/drawing/2014/main" id="{E886AB5B-F534-E7CE-0576-8474CFF514FA}"/>
              </a:ext>
            </a:extLst>
          </p:cNvPr>
          <p:cNvSpPr txBox="1"/>
          <p:nvPr/>
        </p:nvSpPr>
        <p:spPr>
          <a:xfrm>
            <a:off x="399496" y="1127464"/>
            <a:ext cx="6942338" cy="1600438"/>
          </a:xfrm>
          <a:prstGeom prst="rect">
            <a:avLst/>
          </a:prstGeom>
          <a:noFill/>
        </p:spPr>
        <p:txBody>
          <a:bodyPr wrap="square" rtlCol="0">
            <a:spAutoFit/>
          </a:bodyPr>
          <a:lstStyle/>
          <a:p>
            <a:r>
              <a:rPr lang="en-US" dirty="0"/>
              <a:t>Here my (MathWorks and ChatGPT) try to implement SRS symbols generation example.</a:t>
            </a:r>
          </a:p>
          <a:p>
            <a:pPr marL="285750" indent="-285750">
              <a:buFont typeface="Arial" panose="020B0604020202020204" pitchFamily="34" charset="0"/>
              <a:buChar char="•"/>
            </a:pPr>
            <a:r>
              <a:rPr lang="en-US" dirty="0"/>
              <a:t>I put comments in the code.</a:t>
            </a:r>
          </a:p>
          <a:p>
            <a:pPr marL="285750" indent="-285750">
              <a:buFont typeface="Arial" panose="020B0604020202020204" pitchFamily="34" charset="0"/>
              <a:buChar char="•"/>
            </a:pPr>
            <a:r>
              <a:rPr lang="en-US" dirty="0"/>
              <a:t>Most of the thing I do understand (I hope </a:t>
            </a:r>
            <a:r>
              <a:rPr lang="en-US" dirty="0">
                <a:sym typeface="Wingdings" panose="05000000000000000000" pitchFamily="2" charset="2"/>
              </a:rPr>
              <a:t>).</a:t>
            </a:r>
          </a:p>
          <a:p>
            <a:pPr marL="285750" lvl="3" indent="-285750">
              <a:buFont typeface="Wingdings" panose="05000000000000000000" pitchFamily="2" charset="2"/>
              <a:buChar char="§"/>
            </a:pPr>
            <a:r>
              <a:rPr lang="en-US" dirty="0">
                <a:sym typeface="Wingdings" panose="05000000000000000000" pitchFamily="2" charset="2"/>
              </a:rPr>
              <a:t>I assume I got the OFDM modulation – e.g. QAM is modulating all available bandwidth not a single subcarrier  </a:t>
            </a:r>
          </a:p>
          <a:p>
            <a:pPr marL="285750" lvl="3" indent="-285750">
              <a:buFont typeface="Arial" panose="020B0604020202020204" pitchFamily="34" charset="0"/>
              <a:buChar char="•"/>
            </a:pPr>
            <a:r>
              <a:rPr lang="en-US" dirty="0">
                <a:sym typeface="Wingdings" panose="05000000000000000000" pitchFamily="2" charset="2"/>
              </a:rPr>
              <a:t>How to specify carrier frequency [</a:t>
            </a:r>
            <a:r>
              <a:rPr lang="en-US" dirty="0" err="1">
                <a:sym typeface="Wingdings" panose="05000000000000000000" pitchFamily="2" charset="2"/>
              </a:rPr>
              <a:t>e.g</a:t>
            </a:r>
            <a:r>
              <a:rPr lang="en-US" dirty="0">
                <a:sym typeface="Wingdings" panose="05000000000000000000" pitchFamily="2" charset="2"/>
              </a:rPr>
              <a:t> 3.5 GHz]? This I do not get </a:t>
            </a:r>
            <a:endParaRPr lang="en-US" dirty="0"/>
          </a:p>
        </p:txBody>
      </p:sp>
      <p:graphicFrame>
        <p:nvGraphicFramePr>
          <p:cNvPr id="4" name="Object 3">
            <a:extLst>
              <a:ext uri="{FF2B5EF4-FFF2-40B4-BE49-F238E27FC236}">
                <a16:creationId xmlns:a16="http://schemas.microsoft.com/office/drawing/2014/main" id="{B1512AEE-2A61-00A8-8E7E-08375AC23841}"/>
              </a:ext>
            </a:extLst>
          </p:cNvPr>
          <p:cNvGraphicFramePr>
            <a:graphicFrameLocks noChangeAspect="1"/>
          </p:cNvGraphicFramePr>
          <p:nvPr>
            <p:extLst>
              <p:ext uri="{D42A27DB-BD31-4B8C-83A1-F6EECF244321}">
                <p14:modId xmlns:p14="http://schemas.microsoft.com/office/powerpoint/2010/main" val="1165804333"/>
              </p:ext>
            </p:extLst>
          </p:nvPr>
        </p:nvGraphicFramePr>
        <p:xfrm>
          <a:off x="399496" y="3170237"/>
          <a:ext cx="1196975" cy="517525"/>
        </p:xfrm>
        <a:graphic>
          <a:graphicData uri="http://schemas.openxmlformats.org/presentationml/2006/ole">
            <mc:AlternateContent xmlns:mc="http://schemas.openxmlformats.org/markup-compatibility/2006">
              <mc:Choice xmlns:v="urn:schemas-microsoft-com:vml" Requires="v">
                <p:oleObj name="Packager Shell Object" showAsIcon="1" r:id="rId3" imgW="1196309" imgH="518215" progId="Package">
                  <p:embed/>
                </p:oleObj>
              </mc:Choice>
              <mc:Fallback>
                <p:oleObj name="Packager Shell Object" showAsIcon="1" r:id="rId3" imgW="1196309" imgH="518215" progId="Package">
                  <p:embed/>
                  <p:pic>
                    <p:nvPicPr>
                      <p:cNvPr id="0" name=""/>
                      <p:cNvPicPr/>
                      <p:nvPr/>
                    </p:nvPicPr>
                    <p:blipFill>
                      <a:blip r:embed="rId4"/>
                      <a:stretch>
                        <a:fillRect/>
                      </a:stretch>
                    </p:blipFill>
                    <p:spPr>
                      <a:xfrm>
                        <a:off x="399496" y="3170237"/>
                        <a:ext cx="1196975" cy="517525"/>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2855EF1D-6B6C-7A28-AC72-29C32CCC6227}"/>
              </a:ext>
            </a:extLst>
          </p:cNvPr>
          <p:cNvGraphicFramePr>
            <a:graphicFrameLocks noChangeAspect="1"/>
          </p:cNvGraphicFramePr>
          <p:nvPr>
            <p:extLst>
              <p:ext uri="{D42A27DB-BD31-4B8C-83A1-F6EECF244321}">
                <p14:modId xmlns:p14="http://schemas.microsoft.com/office/powerpoint/2010/main" val="3158290680"/>
              </p:ext>
            </p:extLst>
          </p:nvPr>
        </p:nvGraphicFramePr>
        <p:xfrm>
          <a:off x="2081320" y="3170236"/>
          <a:ext cx="1196975" cy="517525"/>
        </p:xfrm>
        <a:graphic>
          <a:graphicData uri="http://schemas.openxmlformats.org/presentationml/2006/ole">
            <mc:AlternateContent xmlns:mc="http://schemas.openxmlformats.org/markup-compatibility/2006">
              <mc:Choice xmlns:v="urn:schemas-microsoft-com:vml" Requires="v">
                <p:oleObj name="Packager Shell Object" showAsIcon="1" r:id="rId5" imgW="1196309" imgH="518215" progId="Package">
                  <p:embed/>
                </p:oleObj>
              </mc:Choice>
              <mc:Fallback>
                <p:oleObj name="Packager Shell Object" showAsIcon="1" r:id="rId5" imgW="1196309" imgH="518215" progId="Package">
                  <p:embed/>
                  <p:pic>
                    <p:nvPicPr>
                      <p:cNvPr id="0" name=""/>
                      <p:cNvPicPr/>
                      <p:nvPr/>
                    </p:nvPicPr>
                    <p:blipFill>
                      <a:blip r:embed="rId6"/>
                      <a:stretch>
                        <a:fillRect/>
                      </a:stretch>
                    </p:blipFill>
                    <p:spPr>
                      <a:xfrm>
                        <a:off x="2081320" y="3170236"/>
                        <a:ext cx="1196975" cy="51752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Contents</a:t>
            </a:r>
            <a:endParaRPr/>
          </a:p>
        </p:txBody>
      </p:sp>
      <p:sp>
        <p:nvSpPr>
          <p:cNvPr id="108" name="Google Shape;108;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0000"/>
              </a:buClr>
              <a:buSzPts val="2800"/>
              <a:buChar char="•"/>
            </a:pPr>
            <a:r>
              <a:rPr lang="en-US" b="0" i="0">
                <a:solidFill>
                  <a:srgbClr val="000000"/>
                </a:solidFill>
                <a:highlight>
                  <a:srgbClr val="FFFFFF"/>
                </a:highlight>
                <a:latin typeface="Calibri"/>
                <a:ea typeface="Calibri"/>
                <a:cs typeface="Calibri"/>
                <a:sym typeface="Calibri"/>
              </a:rPr>
              <a:t>5G </a:t>
            </a:r>
            <a:r>
              <a:rPr lang="en-US"/>
              <a:t>Numerology and Resource grid </a:t>
            </a:r>
            <a:endParaRPr/>
          </a:p>
          <a:p>
            <a:pPr marL="228600" lvl="0" indent="-228600" algn="l" rtl="0">
              <a:lnSpc>
                <a:spcPct val="90000"/>
              </a:lnSpc>
              <a:spcBef>
                <a:spcPts val="1000"/>
              </a:spcBef>
              <a:spcAft>
                <a:spcPts val="0"/>
              </a:spcAft>
              <a:buClr>
                <a:schemeClr val="dk1"/>
              </a:buClr>
              <a:buSzPts val="2800"/>
              <a:buChar char="•"/>
            </a:pPr>
            <a:r>
              <a:rPr lang="en-US"/>
              <a:t>SRS determination and configuration</a:t>
            </a:r>
            <a:endParaRPr/>
          </a:p>
          <a:p>
            <a:pPr marL="228600" lvl="0" indent="-228600" algn="l" rtl="0">
              <a:lnSpc>
                <a:spcPct val="90000"/>
              </a:lnSpc>
              <a:spcBef>
                <a:spcPts val="1000"/>
              </a:spcBef>
              <a:spcAft>
                <a:spcPts val="0"/>
              </a:spcAft>
              <a:buClr>
                <a:srgbClr val="000000"/>
              </a:buClr>
              <a:buSzPts val="2800"/>
              <a:buChar char="•"/>
            </a:pPr>
            <a:r>
              <a:rPr lang="en-US" b="0" i="0">
                <a:solidFill>
                  <a:srgbClr val="000000"/>
                </a:solidFill>
                <a:highlight>
                  <a:srgbClr val="FFFFFF"/>
                </a:highlight>
                <a:latin typeface="Calibri"/>
                <a:ea typeface="Calibri"/>
                <a:cs typeface="Calibri"/>
                <a:sym typeface="Calibri"/>
              </a:rPr>
              <a:t>SRS Sequence generation</a:t>
            </a:r>
            <a:endParaRPr/>
          </a:p>
          <a:p>
            <a:pPr marL="685800" lvl="1" indent="-228600" algn="l" rtl="0">
              <a:lnSpc>
                <a:spcPct val="90000"/>
              </a:lnSpc>
              <a:spcBef>
                <a:spcPts val="500"/>
              </a:spcBef>
              <a:spcAft>
                <a:spcPts val="0"/>
              </a:spcAft>
              <a:buClr>
                <a:srgbClr val="000000"/>
              </a:buClr>
              <a:buSzPts val="2400"/>
              <a:buChar char="•"/>
            </a:pPr>
            <a:r>
              <a:rPr lang="en-US" b="0" i="0">
                <a:solidFill>
                  <a:srgbClr val="000000"/>
                </a:solidFill>
                <a:highlight>
                  <a:srgbClr val="FFFFFF"/>
                </a:highlight>
                <a:latin typeface="Calibri"/>
                <a:ea typeface="Calibri"/>
                <a:cs typeface="Calibri"/>
                <a:sym typeface="Calibri"/>
              </a:rPr>
              <a:t>MATLAB implementation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89794" y="134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Numerology </a:t>
            </a:r>
            <a:endParaRPr/>
          </a:p>
        </p:txBody>
      </p:sp>
      <p:sp>
        <p:nvSpPr>
          <p:cNvPr id="114" name="Google Shape;114;p3"/>
          <p:cNvSpPr txBox="1">
            <a:spLocks noGrp="1"/>
          </p:cNvSpPr>
          <p:nvPr>
            <p:ph type="body" idx="1"/>
          </p:nvPr>
        </p:nvSpPr>
        <p:spPr>
          <a:xfrm>
            <a:off x="89794" y="1338992"/>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For the simplification (and most common 5G NR scenario on C-Band) let’s follow </a:t>
            </a:r>
            <a:endParaRPr dirty="0"/>
          </a:p>
          <a:p>
            <a:pPr marL="685800" lvl="1" indent="-228600" algn="l" rtl="0">
              <a:lnSpc>
                <a:spcPct val="90000"/>
              </a:lnSpc>
              <a:spcBef>
                <a:spcPts val="500"/>
              </a:spcBef>
              <a:spcAft>
                <a:spcPts val="0"/>
              </a:spcAft>
              <a:buClr>
                <a:srgbClr val="000000"/>
              </a:buClr>
              <a:buSzPts val="1800"/>
              <a:buChar char="•"/>
            </a:pPr>
            <a:r>
              <a:rPr lang="en-US" sz="1800" i="1" dirty="0">
                <a:solidFill>
                  <a:srgbClr val="000000"/>
                </a:solidFill>
                <a:latin typeface="Noto Sans Symbols"/>
                <a:ea typeface="Noto Sans Symbols"/>
                <a:cs typeface="Noto Sans Symbols"/>
                <a:sym typeface="Noto Sans Symbols"/>
              </a:rPr>
              <a:t>μ </a:t>
            </a:r>
            <a:r>
              <a:rPr lang="en-US" sz="1800" dirty="0">
                <a:solidFill>
                  <a:srgbClr val="000000"/>
                </a:solidFill>
                <a:latin typeface="Noto Sans Symbols"/>
                <a:ea typeface="Noto Sans Symbols"/>
                <a:cs typeface="Noto Sans Symbols"/>
                <a:sym typeface="Noto Sans Symbols"/>
              </a:rPr>
              <a:t>= 1: </a:t>
            </a:r>
            <a:r>
              <a:rPr lang="en-US" sz="1800" dirty="0" err="1">
                <a:solidFill>
                  <a:srgbClr val="000000"/>
                </a:solidFill>
                <a:latin typeface="Noto Sans Symbols"/>
                <a:ea typeface="Noto Sans Symbols"/>
                <a:cs typeface="Noto Sans Symbols"/>
                <a:sym typeface="Noto Sans Symbols"/>
              </a:rPr>
              <a:t>subcarrierSpacing</a:t>
            </a:r>
            <a:r>
              <a:rPr lang="en-US" sz="1800" dirty="0">
                <a:solidFill>
                  <a:srgbClr val="000000"/>
                </a:solidFill>
                <a:latin typeface="Noto Sans Symbols"/>
                <a:ea typeface="Noto Sans Symbols"/>
                <a:cs typeface="Noto Sans Symbols"/>
                <a:sym typeface="Noto Sans Symbols"/>
              </a:rPr>
              <a:t> = </a:t>
            </a:r>
            <a:r>
              <a:rPr lang="en-US" sz="1800" b="1" dirty="0">
                <a:solidFill>
                  <a:srgbClr val="000000"/>
                </a:solidFill>
                <a:latin typeface="Noto Sans Symbols"/>
                <a:ea typeface="Noto Sans Symbols"/>
                <a:cs typeface="Noto Sans Symbols"/>
                <a:sym typeface="Noto Sans Symbols"/>
              </a:rPr>
              <a:t>30 kHz </a:t>
            </a:r>
            <a:r>
              <a:rPr lang="en-US" sz="1800" dirty="0">
                <a:solidFill>
                  <a:srgbClr val="000000"/>
                </a:solidFill>
                <a:latin typeface="Noto Sans Symbols"/>
                <a:ea typeface="Noto Sans Symbols"/>
                <a:cs typeface="Noto Sans Symbols"/>
                <a:sym typeface="Noto Sans Symbols"/>
              </a:rPr>
              <a:t>and </a:t>
            </a:r>
            <a:r>
              <a:rPr lang="en-US" sz="1800" dirty="0" err="1">
                <a:solidFill>
                  <a:srgbClr val="000000"/>
                </a:solidFill>
                <a:latin typeface="Noto Sans Symbols"/>
                <a:ea typeface="Noto Sans Symbols"/>
                <a:cs typeface="Noto Sans Symbols"/>
                <a:sym typeface="Noto Sans Symbols"/>
              </a:rPr>
              <a:t>cyclicPrefix</a:t>
            </a:r>
            <a:r>
              <a:rPr lang="en-US" sz="1800" dirty="0">
                <a:solidFill>
                  <a:srgbClr val="000000"/>
                </a:solidFill>
                <a:latin typeface="Noto Sans Symbols"/>
                <a:ea typeface="Noto Sans Symbols"/>
                <a:cs typeface="Noto Sans Symbols"/>
                <a:sym typeface="Noto Sans Symbols"/>
              </a:rPr>
              <a:t> = </a:t>
            </a:r>
            <a:r>
              <a:rPr lang="en-US" sz="1800" b="1" dirty="0">
                <a:solidFill>
                  <a:srgbClr val="000000"/>
                </a:solidFill>
                <a:latin typeface="Noto Sans Symbols"/>
                <a:ea typeface="Noto Sans Symbols"/>
                <a:cs typeface="Noto Sans Symbols"/>
                <a:sym typeface="Noto Sans Symbols"/>
              </a:rPr>
              <a:t>Normal</a:t>
            </a:r>
            <a:r>
              <a:rPr lang="en-US" sz="1800" dirty="0">
                <a:solidFill>
                  <a:srgbClr val="000000"/>
                </a:solidFill>
                <a:latin typeface="Noto Sans Symbols"/>
                <a:ea typeface="Noto Sans Symbols"/>
                <a:cs typeface="Noto Sans Symbols"/>
                <a:sym typeface="Noto Sans Symbols"/>
              </a:rPr>
              <a:t>.</a:t>
            </a:r>
            <a:endParaRPr sz="1800" dirty="0">
              <a:latin typeface="Noto Sans Symbols"/>
              <a:ea typeface="Noto Sans Symbols"/>
              <a:cs typeface="Noto Sans Symbols"/>
              <a:sym typeface="Noto Sans Symbols"/>
            </a:endParaRPr>
          </a:p>
          <a:p>
            <a:pPr marL="685800" lvl="1" indent="-228600" algn="l" rtl="0">
              <a:lnSpc>
                <a:spcPct val="90000"/>
              </a:lnSpc>
              <a:spcBef>
                <a:spcPts val="500"/>
              </a:spcBef>
              <a:spcAft>
                <a:spcPts val="0"/>
              </a:spcAft>
              <a:buClr>
                <a:srgbClr val="000000"/>
              </a:buClr>
              <a:buSzPts val="1800"/>
              <a:buChar char="•"/>
            </a:pPr>
            <a:r>
              <a:rPr lang="en-US" sz="1800" dirty="0">
                <a:solidFill>
                  <a:srgbClr val="000000"/>
                </a:solidFill>
                <a:latin typeface="Noto Sans Symbols"/>
                <a:ea typeface="Noto Sans Symbols"/>
                <a:cs typeface="Noto Sans Symbols"/>
                <a:sym typeface="Noto Sans Symbols"/>
              </a:rPr>
              <a:t>100 MHz bandwidth </a:t>
            </a:r>
            <a:endParaRPr sz="1800" dirty="0">
              <a:latin typeface="Noto Sans Symbols"/>
              <a:ea typeface="Noto Sans Symbols"/>
              <a:cs typeface="Noto Sans Symbols"/>
              <a:sym typeface="Noto Sans Symbols"/>
            </a:endParaRPr>
          </a:p>
          <a:p>
            <a:pPr marL="685800" lvl="1" indent="-228600" algn="l" rtl="0">
              <a:lnSpc>
                <a:spcPct val="90000"/>
              </a:lnSpc>
              <a:spcBef>
                <a:spcPts val="500"/>
              </a:spcBef>
              <a:spcAft>
                <a:spcPts val="0"/>
              </a:spcAft>
              <a:buClr>
                <a:srgbClr val="000000"/>
              </a:buClr>
              <a:buSzPts val="1800"/>
              <a:buChar char="•"/>
            </a:pPr>
            <a:r>
              <a:rPr lang="en-US" sz="1800" dirty="0">
                <a:solidFill>
                  <a:srgbClr val="000000"/>
                </a:solidFill>
                <a:latin typeface="Noto Sans Symbols"/>
                <a:ea typeface="Noto Sans Symbols"/>
                <a:cs typeface="Noto Sans Symbols"/>
                <a:sym typeface="Noto Sans Symbols"/>
              </a:rPr>
              <a:t>TDD-UL-DL-slot Configuration: DDDSU 10:2:2</a:t>
            </a:r>
            <a:endParaRPr sz="1800" dirty="0">
              <a:latin typeface="Noto Sans Symbols"/>
              <a:ea typeface="Noto Sans Symbols"/>
              <a:cs typeface="Noto Sans Symbols"/>
              <a:sym typeface="Noto Sans Symbols"/>
            </a:endParaRPr>
          </a:p>
          <a:p>
            <a:pPr marL="685800" lvl="1" indent="-76200" algn="l" rtl="0">
              <a:lnSpc>
                <a:spcPct val="90000"/>
              </a:lnSpc>
              <a:spcBef>
                <a:spcPts val="500"/>
              </a:spcBef>
              <a:spcAft>
                <a:spcPts val="0"/>
              </a:spcAft>
              <a:buClr>
                <a:schemeClr val="dk1"/>
              </a:buClr>
              <a:buSzPts val="2400"/>
              <a:buNone/>
            </a:pPr>
            <a:endParaRPr dirty="0"/>
          </a:p>
        </p:txBody>
      </p:sp>
      <p:pic>
        <p:nvPicPr>
          <p:cNvPr id="115" name="Google Shape;115;p3" descr="A diagram of a slot&#10;&#10;Description automatically generated with medium confidence"/>
          <p:cNvPicPr preferRelativeResize="0"/>
          <p:nvPr/>
        </p:nvPicPr>
        <p:blipFill rotWithShape="1">
          <a:blip r:embed="rId3">
            <a:alphaModFix/>
          </a:blip>
          <a:srcRect/>
          <a:stretch/>
        </p:blipFill>
        <p:spPr>
          <a:xfrm>
            <a:off x="637876" y="3539414"/>
            <a:ext cx="5059033" cy="1689835"/>
          </a:xfrm>
          <a:prstGeom prst="rect">
            <a:avLst/>
          </a:prstGeom>
          <a:noFill/>
          <a:ln>
            <a:noFill/>
          </a:ln>
        </p:spPr>
      </p:pic>
      <p:pic>
        <p:nvPicPr>
          <p:cNvPr id="116" name="Google Shape;116;p3"/>
          <p:cNvPicPr preferRelativeResize="0"/>
          <p:nvPr/>
        </p:nvPicPr>
        <p:blipFill rotWithShape="1">
          <a:blip r:embed="rId4">
            <a:alphaModFix/>
          </a:blip>
          <a:srcRect/>
          <a:stretch/>
        </p:blipFill>
        <p:spPr>
          <a:xfrm>
            <a:off x="6802486" y="2694496"/>
            <a:ext cx="4835367" cy="1689835"/>
          </a:xfrm>
          <a:prstGeom prst="rect">
            <a:avLst/>
          </a:prstGeom>
          <a:noFill/>
          <a:ln>
            <a:noFill/>
          </a:ln>
        </p:spPr>
      </p:pic>
      <p:sp>
        <p:nvSpPr>
          <p:cNvPr id="117" name="Google Shape;117;p3"/>
          <p:cNvSpPr txBox="1"/>
          <p:nvPr/>
        </p:nvSpPr>
        <p:spPr>
          <a:xfrm>
            <a:off x="6802486" y="4447629"/>
            <a:ext cx="483536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Table 4.2-1: Supported transmission numerologies.</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Physical channels and modulation</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(3GPP TS 38.211 version 16.2.0 Release 16)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a:spLocks noGrp="1"/>
          </p:cNvSpPr>
          <p:nvPr>
            <p:ph type="title"/>
          </p:nvPr>
        </p:nvSpPr>
        <p:spPr>
          <a:xfrm>
            <a:off x="89794" y="134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Numerology </a:t>
            </a:r>
            <a:endParaRPr/>
          </a:p>
        </p:txBody>
      </p:sp>
      <p:sp>
        <p:nvSpPr>
          <p:cNvPr id="123" name="Google Shape;123;p4"/>
          <p:cNvSpPr txBox="1">
            <a:spLocks noGrp="1"/>
          </p:cNvSpPr>
          <p:nvPr>
            <p:ph type="body" idx="1"/>
          </p:nvPr>
        </p:nvSpPr>
        <p:spPr>
          <a:xfrm>
            <a:off x="89794" y="1338991"/>
            <a:ext cx="5850696" cy="4800551"/>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rgbClr val="000000"/>
              </a:buClr>
              <a:buSzPts val="1800"/>
              <a:buChar char="•"/>
            </a:pPr>
            <a:r>
              <a:rPr lang="en-US" sz="1800" dirty="0">
                <a:solidFill>
                  <a:srgbClr val="000000"/>
                </a:solidFill>
                <a:latin typeface="Noto Sans Symbols"/>
                <a:ea typeface="Noto Sans Symbols"/>
                <a:cs typeface="Noto Sans Symbols"/>
                <a:sym typeface="Noto Sans Symbols"/>
              </a:rPr>
              <a:t>Frame duration = 10 </a:t>
            </a:r>
            <a:r>
              <a:rPr lang="en-US" sz="1800" dirty="0" err="1">
                <a:solidFill>
                  <a:srgbClr val="000000"/>
                </a:solidFill>
                <a:latin typeface="Noto Sans Symbols"/>
                <a:ea typeface="Noto Sans Symbols"/>
                <a:cs typeface="Noto Sans Symbols"/>
                <a:sym typeface="Noto Sans Symbols"/>
              </a:rPr>
              <a:t>ms</a:t>
            </a:r>
            <a:r>
              <a:rPr lang="en-US" sz="1800" dirty="0">
                <a:solidFill>
                  <a:srgbClr val="000000"/>
                </a:solidFill>
                <a:latin typeface="Noto Sans Symbols"/>
                <a:ea typeface="Noto Sans Symbols"/>
                <a:cs typeface="Noto Sans Symbols"/>
                <a:sym typeface="Noto Sans Symbols"/>
              </a:rPr>
              <a:t> = 10 </a:t>
            </a:r>
            <a:r>
              <a:rPr lang="en-US" sz="1800" dirty="0" err="1">
                <a:solidFill>
                  <a:srgbClr val="000000"/>
                </a:solidFill>
                <a:latin typeface="Noto Sans Symbols"/>
                <a:ea typeface="Noto Sans Symbols"/>
                <a:cs typeface="Noto Sans Symbols"/>
                <a:sym typeface="Noto Sans Symbols"/>
              </a:rPr>
              <a:t>SubFrames</a:t>
            </a:r>
            <a:endParaRPr sz="1800" dirty="0">
              <a:solidFill>
                <a:srgbClr val="000000"/>
              </a:solidFill>
              <a:latin typeface="Noto Sans Symbols"/>
              <a:ea typeface="Noto Sans Symbols"/>
              <a:cs typeface="Noto Sans Symbols"/>
              <a:sym typeface="Noto Sans Symbols"/>
            </a:endParaRPr>
          </a:p>
          <a:p>
            <a:pPr marL="685800" lvl="1" indent="-228600" algn="l" rtl="0">
              <a:lnSpc>
                <a:spcPct val="90000"/>
              </a:lnSpc>
              <a:spcBef>
                <a:spcPts val="500"/>
              </a:spcBef>
              <a:spcAft>
                <a:spcPts val="0"/>
              </a:spcAft>
              <a:buClr>
                <a:srgbClr val="000000"/>
              </a:buClr>
              <a:buSzPts val="1800"/>
              <a:buChar char="•"/>
            </a:pPr>
            <a:r>
              <a:rPr lang="en-US" sz="1800" dirty="0" err="1">
                <a:solidFill>
                  <a:srgbClr val="000000"/>
                </a:solidFill>
                <a:latin typeface="Noto Sans Symbols"/>
                <a:ea typeface="Noto Sans Symbols"/>
                <a:cs typeface="Noto Sans Symbols"/>
                <a:sym typeface="Noto Sans Symbols"/>
              </a:rPr>
              <a:t>SubFrame</a:t>
            </a:r>
            <a:r>
              <a:rPr lang="en-US" sz="1800" dirty="0">
                <a:solidFill>
                  <a:srgbClr val="000000"/>
                </a:solidFill>
                <a:latin typeface="Noto Sans Symbols"/>
                <a:ea typeface="Noto Sans Symbols"/>
                <a:cs typeface="Noto Sans Symbols"/>
                <a:sym typeface="Noto Sans Symbols"/>
              </a:rPr>
              <a:t> duration = 1 </a:t>
            </a:r>
            <a:r>
              <a:rPr lang="en-US" sz="1800" dirty="0" err="1">
                <a:solidFill>
                  <a:srgbClr val="000000"/>
                </a:solidFill>
                <a:latin typeface="Noto Sans Symbols"/>
                <a:ea typeface="Noto Sans Symbols"/>
                <a:cs typeface="Noto Sans Symbols"/>
                <a:sym typeface="Noto Sans Symbols"/>
              </a:rPr>
              <a:t>ms</a:t>
            </a:r>
            <a:r>
              <a:rPr lang="en-US" sz="1800" dirty="0">
                <a:solidFill>
                  <a:srgbClr val="000000"/>
                </a:solidFill>
                <a:latin typeface="Noto Sans Symbols"/>
                <a:ea typeface="Noto Sans Symbols"/>
                <a:cs typeface="Noto Sans Symbols"/>
                <a:sym typeface="Noto Sans Symbols"/>
              </a:rPr>
              <a:t> = 2 Slots.</a:t>
            </a:r>
            <a:endParaRPr dirty="0"/>
          </a:p>
          <a:p>
            <a:pPr marL="1143000" lvl="2" indent="-228600" algn="l" rtl="0">
              <a:lnSpc>
                <a:spcPct val="90000"/>
              </a:lnSpc>
              <a:spcBef>
                <a:spcPts val="500"/>
              </a:spcBef>
              <a:spcAft>
                <a:spcPts val="0"/>
              </a:spcAft>
              <a:buClr>
                <a:srgbClr val="000000"/>
              </a:buClr>
              <a:buSzPts val="1400"/>
              <a:buChar char="•"/>
            </a:pPr>
            <a:r>
              <a:rPr lang="en-US" sz="1400" dirty="0">
                <a:solidFill>
                  <a:srgbClr val="000000"/>
                </a:solidFill>
                <a:latin typeface="Noto Sans Symbols"/>
                <a:ea typeface="Noto Sans Symbols"/>
                <a:cs typeface="Noto Sans Symbols"/>
                <a:sym typeface="Noto Sans Symbols"/>
              </a:rPr>
              <a:t>Half-frame 0 consisting of subframes 0 – 4 and half-frame 1 consisting of subframes 5 – 9</a:t>
            </a:r>
            <a:endParaRPr sz="1400" dirty="0">
              <a:solidFill>
                <a:srgbClr val="000000"/>
              </a:solidFill>
              <a:latin typeface="Noto Sans Symbols"/>
              <a:ea typeface="Noto Sans Symbols"/>
              <a:cs typeface="Noto Sans Symbols"/>
              <a:sym typeface="Noto Sans Symbols"/>
            </a:endParaRPr>
          </a:p>
          <a:p>
            <a:pPr marL="685800" lvl="1" indent="-228600" algn="l" rtl="0">
              <a:lnSpc>
                <a:spcPct val="90000"/>
              </a:lnSpc>
              <a:spcBef>
                <a:spcPts val="500"/>
              </a:spcBef>
              <a:spcAft>
                <a:spcPts val="0"/>
              </a:spcAft>
              <a:buClr>
                <a:srgbClr val="000000"/>
              </a:buClr>
              <a:buSzPts val="1800"/>
              <a:buChar char="•"/>
            </a:pPr>
            <a:r>
              <a:rPr lang="en-US" sz="1800" dirty="0">
                <a:solidFill>
                  <a:srgbClr val="000000"/>
                </a:solidFill>
                <a:latin typeface="Noto Sans Symbols"/>
                <a:ea typeface="Noto Sans Symbols"/>
                <a:cs typeface="Noto Sans Symbols"/>
                <a:sym typeface="Noto Sans Symbols"/>
              </a:rPr>
              <a:t>Slot = 0.5 </a:t>
            </a:r>
            <a:r>
              <a:rPr lang="en-US" sz="1800" dirty="0" err="1">
                <a:solidFill>
                  <a:srgbClr val="000000"/>
                </a:solidFill>
                <a:latin typeface="Noto Sans Symbols"/>
                <a:ea typeface="Noto Sans Symbols"/>
                <a:cs typeface="Noto Sans Symbols"/>
                <a:sym typeface="Noto Sans Symbols"/>
              </a:rPr>
              <a:t>ms</a:t>
            </a:r>
            <a:r>
              <a:rPr lang="en-US" sz="1800" dirty="0">
                <a:solidFill>
                  <a:srgbClr val="000000"/>
                </a:solidFill>
                <a:latin typeface="Noto Sans Symbols"/>
                <a:ea typeface="Noto Sans Symbols"/>
                <a:cs typeface="Noto Sans Symbols"/>
                <a:sym typeface="Noto Sans Symbols"/>
              </a:rPr>
              <a:t> =  14 OFDM Symbols</a:t>
            </a:r>
            <a:endParaRPr sz="1800" dirty="0">
              <a:solidFill>
                <a:srgbClr val="000000"/>
              </a:solidFill>
              <a:latin typeface="Noto Sans Symbols"/>
              <a:ea typeface="Noto Sans Symbols"/>
              <a:cs typeface="Noto Sans Symbols"/>
              <a:sym typeface="Noto Sans Symbols"/>
            </a:endParaRPr>
          </a:p>
          <a:p>
            <a:pPr marL="685800" lvl="1" indent="-228600" algn="l" rtl="0">
              <a:lnSpc>
                <a:spcPct val="90000"/>
              </a:lnSpc>
              <a:spcBef>
                <a:spcPts val="500"/>
              </a:spcBef>
              <a:spcAft>
                <a:spcPts val="0"/>
              </a:spcAft>
              <a:buClr>
                <a:srgbClr val="000000"/>
              </a:buClr>
              <a:buSzPts val="1800"/>
              <a:buChar char="•"/>
            </a:pPr>
            <a:r>
              <a:rPr lang="en-US" sz="1800" dirty="0">
                <a:solidFill>
                  <a:srgbClr val="000000"/>
                </a:solidFill>
                <a:latin typeface="Noto Sans Symbols"/>
                <a:ea typeface="Noto Sans Symbols"/>
                <a:cs typeface="Noto Sans Symbols"/>
                <a:sym typeface="Noto Sans Symbols"/>
              </a:rPr>
              <a:t>Symbol length = 35.68 </a:t>
            </a:r>
            <a:r>
              <a:rPr lang="en-US" sz="1800" dirty="0" err="1">
                <a:solidFill>
                  <a:srgbClr val="000000"/>
                </a:solidFill>
                <a:latin typeface="Noto Sans Symbols"/>
                <a:ea typeface="Noto Sans Symbols"/>
                <a:cs typeface="Noto Sans Symbols"/>
                <a:sym typeface="Noto Sans Symbols"/>
              </a:rPr>
              <a:t>μs</a:t>
            </a:r>
            <a:r>
              <a:rPr lang="en-US" sz="1800" dirty="0">
                <a:solidFill>
                  <a:srgbClr val="000000"/>
                </a:solidFill>
                <a:latin typeface="Noto Sans Symbols"/>
                <a:ea typeface="Noto Sans Symbols"/>
                <a:cs typeface="Noto Sans Symbols"/>
                <a:sym typeface="Noto Sans Symbols"/>
              </a:rPr>
              <a:t> = </a:t>
            </a:r>
            <a:r>
              <a:rPr lang="en-US" sz="1800" dirty="0" err="1">
                <a:solidFill>
                  <a:srgbClr val="000000"/>
                </a:solidFill>
                <a:latin typeface="Noto Sans Symbols"/>
                <a:ea typeface="Noto Sans Symbols"/>
                <a:cs typeface="Noto Sans Symbols"/>
                <a:sym typeface="Noto Sans Symbols"/>
              </a:rPr>
              <a:t>Tdata</a:t>
            </a:r>
            <a:r>
              <a:rPr lang="en-US" sz="1800" dirty="0">
                <a:solidFill>
                  <a:srgbClr val="000000"/>
                </a:solidFill>
                <a:latin typeface="Noto Sans Symbols"/>
                <a:ea typeface="Noto Sans Symbols"/>
                <a:cs typeface="Noto Sans Symbols"/>
                <a:sym typeface="Noto Sans Symbols"/>
              </a:rPr>
              <a:t> + </a:t>
            </a:r>
            <a:r>
              <a:rPr lang="en-US" sz="1800" dirty="0" err="1">
                <a:solidFill>
                  <a:srgbClr val="000000"/>
                </a:solidFill>
                <a:latin typeface="Noto Sans Symbols"/>
                <a:ea typeface="Noto Sans Symbols"/>
                <a:cs typeface="Noto Sans Symbols"/>
                <a:sym typeface="Noto Sans Symbols"/>
              </a:rPr>
              <a:t>Tcp</a:t>
            </a:r>
            <a:r>
              <a:rPr lang="en-US" sz="1800" dirty="0">
                <a:solidFill>
                  <a:srgbClr val="000000"/>
                </a:solidFill>
                <a:latin typeface="Noto Sans Symbols"/>
                <a:ea typeface="Noto Sans Symbols"/>
                <a:cs typeface="Noto Sans Symbols"/>
                <a:sym typeface="Noto Sans Symbols"/>
              </a:rPr>
              <a:t> = 33.33 </a:t>
            </a:r>
            <a:r>
              <a:rPr lang="en-US" sz="1800" dirty="0" err="1">
                <a:solidFill>
                  <a:srgbClr val="000000"/>
                </a:solidFill>
                <a:latin typeface="Noto Sans Symbols"/>
                <a:ea typeface="Noto Sans Symbols"/>
                <a:cs typeface="Noto Sans Symbols"/>
                <a:sym typeface="Noto Sans Symbols"/>
              </a:rPr>
              <a:t>μs</a:t>
            </a:r>
            <a:r>
              <a:rPr lang="en-US" sz="1800" dirty="0">
                <a:solidFill>
                  <a:srgbClr val="000000"/>
                </a:solidFill>
                <a:latin typeface="Noto Sans Symbols"/>
                <a:ea typeface="Noto Sans Symbols"/>
                <a:cs typeface="Noto Sans Symbols"/>
                <a:sym typeface="Noto Sans Symbols"/>
              </a:rPr>
              <a:t> + 2.34 </a:t>
            </a:r>
            <a:r>
              <a:rPr lang="en-US" sz="1800" dirty="0" err="1">
                <a:solidFill>
                  <a:srgbClr val="000000"/>
                </a:solidFill>
                <a:latin typeface="Noto Sans Symbols"/>
                <a:ea typeface="Noto Sans Symbols"/>
                <a:cs typeface="Noto Sans Symbols"/>
                <a:sym typeface="Noto Sans Symbols"/>
              </a:rPr>
              <a:t>μs</a:t>
            </a:r>
            <a:endParaRPr dirty="0"/>
          </a:p>
          <a:p>
            <a:pPr marL="685800" lvl="1" indent="-228600" algn="l" rtl="0">
              <a:lnSpc>
                <a:spcPct val="90000"/>
              </a:lnSpc>
              <a:spcBef>
                <a:spcPts val="500"/>
              </a:spcBef>
              <a:spcAft>
                <a:spcPts val="0"/>
              </a:spcAft>
              <a:buClr>
                <a:srgbClr val="000000"/>
              </a:buClr>
              <a:buSzPts val="1800"/>
              <a:buChar char="•"/>
            </a:pPr>
            <a:r>
              <a:rPr lang="en-US" sz="1800" dirty="0" err="1">
                <a:solidFill>
                  <a:srgbClr val="000000"/>
                </a:solidFill>
                <a:latin typeface="Noto Sans Symbols"/>
                <a:ea typeface="Noto Sans Symbols"/>
                <a:cs typeface="Noto Sans Symbols"/>
                <a:sym typeface="Noto Sans Symbols"/>
              </a:rPr>
              <a:t>T</a:t>
            </a:r>
            <a:r>
              <a:rPr lang="en-US" sz="1800" baseline="-25000" dirty="0" err="1">
                <a:solidFill>
                  <a:srgbClr val="000000"/>
                </a:solidFill>
                <a:latin typeface="Noto Sans Symbols"/>
                <a:ea typeface="Noto Sans Symbols"/>
                <a:cs typeface="Noto Sans Symbols"/>
                <a:sym typeface="Noto Sans Symbols"/>
              </a:rPr>
              <a:t>data</a:t>
            </a:r>
            <a:r>
              <a:rPr lang="en-US" sz="1800" dirty="0">
                <a:solidFill>
                  <a:srgbClr val="000000"/>
                </a:solidFill>
                <a:latin typeface="Noto Sans Symbols"/>
                <a:ea typeface="Noto Sans Symbols"/>
                <a:cs typeface="Noto Sans Symbols"/>
                <a:sym typeface="Noto Sans Symbols"/>
              </a:rPr>
              <a:t> = 1/SCS;  </a:t>
            </a:r>
            <a:r>
              <a:rPr lang="en-US" sz="1800" dirty="0" err="1">
                <a:solidFill>
                  <a:srgbClr val="000000"/>
                </a:solidFill>
                <a:latin typeface="Noto Sans Symbols"/>
                <a:ea typeface="Noto Sans Symbols"/>
                <a:cs typeface="Noto Sans Symbols"/>
                <a:sym typeface="Noto Sans Symbols"/>
              </a:rPr>
              <a:t>T</a:t>
            </a:r>
            <a:r>
              <a:rPr lang="en-US" sz="1800" baseline="-25000" dirty="0" err="1">
                <a:solidFill>
                  <a:srgbClr val="000000"/>
                </a:solidFill>
                <a:latin typeface="Noto Sans Symbols"/>
                <a:ea typeface="Noto Sans Symbols"/>
                <a:cs typeface="Noto Sans Symbols"/>
                <a:sym typeface="Noto Sans Symbols"/>
              </a:rPr>
              <a:t>cp</a:t>
            </a:r>
            <a:r>
              <a:rPr lang="en-US" sz="1800" baseline="-25000" dirty="0">
                <a:solidFill>
                  <a:srgbClr val="000000"/>
                </a:solidFill>
                <a:latin typeface="Noto Sans Symbols"/>
                <a:ea typeface="Noto Sans Symbols"/>
                <a:cs typeface="Noto Sans Symbols"/>
                <a:sym typeface="Noto Sans Symbols"/>
              </a:rPr>
              <a:t> </a:t>
            </a:r>
            <a:r>
              <a:rPr lang="en-US" sz="1800" dirty="0">
                <a:solidFill>
                  <a:srgbClr val="000000"/>
                </a:solidFill>
                <a:latin typeface="Noto Sans Symbols"/>
                <a:ea typeface="Noto Sans Symbols"/>
                <a:cs typeface="Noto Sans Symbols"/>
                <a:sym typeface="Noto Sans Symbols"/>
              </a:rPr>
              <a:t>= 144/2048* </a:t>
            </a:r>
            <a:r>
              <a:rPr lang="en-US" sz="1800" dirty="0" err="1">
                <a:solidFill>
                  <a:srgbClr val="000000"/>
                </a:solidFill>
                <a:latin typeface="Noto Sans Symbols"/>
                <a:ea typeface="Noto Sans Symbols"/>
                <a:cs typeface="Noto Sans Symbols"/>
                <a:sym typeface="Noto Sans Symbols"/>
              </a:rPr>
              <a:t>Tdata</a:t>
            </a:r>
            <a:endParaRPr sz="1800" dirty="0">
              <a:solidFill>
                <a:srgbClr val="000000"/>
              </a:solidFill>
              <a:latin typeface="Noto Sans Symbols"/>
              <a:ea typeface="Noto Sans Symbols"/>
              <a:cs typeface="Noto Sans Symbols"/>
              <a:sym typeface="Noto Sans Symbols"/>
            </a:endParaRPr>
          </a:p>
          <a:p>
            <a:pPr marL="1143000" lvl="2" indent="-228600" algn="l" rtl="0">
              <a:lnSpc>
                <a:spcPct val="90000"/>
              </a:lnSpc>
              <a:spcBef>
                <a:spcPts val="500"/>
              </a:spcBef>
              <a:spcAft>
                <a:spcPts val="0"/>
              </a:spcAft>
              <a:buClr>
                <a:srgbClr val="000000"/>
              </a:buClr>
              <a:buSzPts val="1400"/>
              <a:buChar char="•"/>
            </a:pPr>
            <a:r>
              <a:rPr lang="en-US" sz="1400" dirty="0">
                <a:solidFill>
                  <a:srgbClr val="000000"/>
                </a:solidFill>
                <a:latin typeface="Noto Sans Symbols"/>
                <a:ea typeface="Noto Sans Symbols"/>
                <a:cs typeface="Noto Sans Symbols"/>
                <a:sym typeface="Noto Sans Symbols"/>
              </a:rPr>
              <a:t>Cyclic Prefix (CP) – for </a:t>
            </a:r>
            <a:r>
              <a:rPr lang="en-US" sz="1400" dirty="0" err="1">
                <a:solidFill>
                  <a:srgbClr val="000000"/>
                </a:solidFill>
                <a:latin typeface="Noto Sans Symbols"/>
                <a:ea typeface="Noto Sans Symbols"/>
                <a:cs typeface="Noto Sans Symbols"/>
                <a:sym typeface="Noto Sans Symbols"/>
              </a:rPr>
              <a:t>Sybol</a:t>
            </a:r>
            <a:r>
              <a:rPr lang="en-US" sz="1400" dirty="0">
                <a:solidFill>
                  <a:srgbClr val="000000"/>
                </a:solidFill>
                <a:latin typeface="Noto Sans Symbols"/>
                <a:ea typeface="Noto Sans Symbols"/>
                <a:cs typeface="Noto Sans Symbols"/>
                <a:sym typeface="Noto Sans Symbols"/>
              </a:rPr>
              <a:t> 0 or 14 = 2.86 </a:t>
            </a:r>
            <a:r>
              <a:rPr lang="en-US" sz="1400" dirty="0" err="1">
                <a:solidFill>
                  <a:srgbClr val="000000"/>
                </a:solidFill>
                <a:latin typeface="Noto Sans Symbols"/>
                <a:ea typeface="Noto Sans Symbols"/>
                <a:cs typeface="Noto Sans Symbols"/>
                <a:sym typeface="Noto Sans Symbols"/>
              </a:rPr>
              <a:t>μs</a:t>
            </a:r>
            <a:r>
              <a:rPr lang="en-US" sz="1400" dirty="0">
                <a:solidFill>
                  <a:srgbClr val="000000"/>
                </a:solidFill>
                <a:latin typeface="Noto Sans Symbols"/>
                <a:ea typeface="Noto Sans Symbols"/>
                <a:cs typeface="Noto Sans Symbols"/>
                <a:sym typeface="Noto Sans Symbols"/>
              </a:rPr>
              <a:t>. For rest = 2.34 </a:t>
            </a:r>
            <a:r>
              <a:rPr lang="en-US" sz="1400" dirty="0" err="1">
                <a:solidFill>
                  <a:srgbClr val="000000"/>
                </a:solidFill>
                <a:latin typeface="Noto Sans Symbols"/>
                <a:ea typeface="Noto Sans Symbols"/>
                <a:cs typeface="Noto Sans Symbols"/>
                <a:sym typeface="Noto Sans Symbols"/>
              </a:rPr>
              <a:t>μs</a:t>
            </a:r>
            <a:r>
              <a:rPr lang="en-US" sz="1400" dirty="0">
                <a:solidFill>
                  <a:srgbClr val="000000"/>
                </a:solidFill>
                <a:latin typeface="Noto Sans Symbols"/>
                <a:ea typeface="Noto Sans Symbols"/>
                <a:cs typeface="Noto Sans Symbols"/>
                <a:sym typeface="Noto Sans Symbols"/>
              </a:rPr>
              <a:t> </a:t>
            </a:r>
            <a:endParaRPr sz="1800" dirty="0">
              <a:solidFill>
                <a:srgbClr val="000000"/>
              </a:solidFill>
              <a:latin typeface="Noto Sans Symbols"/>
              <a:ea typeface="Noto Sans Symbols"/>
              <a:cs typeface="Noto Sans Symbols"/>
              <a:sym typeface="Noto Sans Symbols"/>
            </a:endParaRPr>
          </a:p>
          <a:p>
            <a:pPr marL="1143000" lvl="2" indent="-114300" algn="l" rtl="0">
              <a:lnSpc>
                <a:spcPct val="90000"/>
              </a:lnSpc>
              <a:spcBef>
                <a:spcPts val="500"/>
              </a:spcBef>
              <a:spcAft>
                <a:spcPts val="0"/>
              </a:spcAft>
              <a:buClr>
                <a:schemeClr val="dk1"/>
              </a:buClr>
              <a:buSzPts val="1800"/>
              <a:buNone/>
            </a:pPr>
            <a:endParaRPr sz="1800" dirty="0">
              <a:solidFill>
                <a:srgbClr val="000000"/>
              </a:solidFill>
              <a:latin typeface="Noto Sans Symbols"/>
              <a:ea typeface="Noto Sans Symbols"/>
              <a:cs typeface="Noto Sans Symbols"/>
              <a:sym typeface="Noto Sans Symbols"/>
            </a:endParaRPr>
          </a:p>
          <a:p>
            <a:pPr marL="0" lvl="0" indent="0" algn="l" rtl="0">
              <a:lnSpc>
                <a:spcPct val="90000"/>
              </a:lnSpc>
              <a:spcBef>
                <a:spcPts val="1000"/>
              </a:spcBef>
              <a:spcAft>
                <a:spcPts val="0"/>
              </a:spcAft>
              <a:buClr>
                <a:srgbClr val="000000"/>
              </a:buClr>
              <a:buSzPts val="1600"/>
              <a:buNone/>
            </a:pPr>
            <a:r>
              <a:rPr lang="en-US" sz="1800" dirty="0">
                <a:solidFill>
                  <a:srgbClr val="000000"/>
                </a:solidFill>
                <a:latin typeface="Noto Sans Symbols"/>
                <a:ea typeface="Noto Sans Symbols"/>
                <a:cs typeface="Noto Sans Symbols"/>
                <a:sym typeface="Noto Sans Symbols"/>
              </a:rPr>
              <a:t>Uplink frame shall start before the start of the corresponding downlink frame on Timing Advance (TA). Details in [38.133].</a:t>
            </a:r>
            <a:endParaRPr sz="1800" dirty="0">
              <a:solidFill>
                <a:srgbClr val="000000"/>
              </a:solidFill>
              <a:latin typeface="Noto Sans Symbols"/>
              <a:ea typeface="Noto Sans Symbols"/>
              <a:cs typeface="Noto Sans Symbols"/>
              <a:sym typeface="Noto Sans Symbols"/>
            </a:endParaRPr>
          </a:p>
        </p:txBody>
      </p:sp>
      <p:pic>
        <p:nvPicPr>
          <p:cNvPr id="124" name="Google Shape;124;p4"/>
          <p:cNvPicPr preferRelativeResize="0"/>
          <p:nvPr/>
        </p:nvPicPr>
        <p:blipFill rotWithShape="1">
          <a:blip r:embed="rId3">
            <a:alphaModFix/>
          </a:blip>
          <a:srcRect/>
          <a:stretch/>
        </p:blipFill>
        <p:spPr>
          <a:xfrm>
            <a:off x="6096000" y="803354"/>
            <a:ext cx="6124575" cy="5057775"/>
          </a:xfrm>
          <a:prstGeom prst="rect">
            <a:avLst/>
          </a:prstGeom>
          <a:noFill/>
          <a:ln>
            <a:noFill/>
          </a:ln>
        </p:spPr>
      </p:pic>
      <p:sp>
        <p:nvSpPr>
          <p:cNvPr id="125" name="Google Shape;125;p4"/>
          <p:cNvSpPr txBox="1"/>
          <p:nvPr/>
        </p:nvSpPr>
        <p:spPr>
          <a:xfrm>
            <a:off x="6561758" y="5861129"/>
            <a:ext cx="512638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https://www.sharetechnote.com/html/5G/5G_FrameStructure.html</a:t>
            </a:r>
            <a:r>
              <a:rPr lang="en-US" sz="1800">
                <a:solidFill>
                  <a:schemeClr val="dk1"/>
                </a:solidFill>
                <a:latin typeface="Arial"/>
                <a:ea typeface="Arial"/>
                <a:cs typeface="Arial"/>
                <a:sym typeface="Aria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2e8dcf0c140_0_686"/>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SzPts val="1300"/>
              <a:buNone/>
            </a:pPr>
            <a:r>
              <a:rPr lang="en-US" sz="3200"/>
              <a:t>Time-Frequency Domain Distribution</a:t>
            </a:r>
            <a:endParaRPr sz="3200"/>
          </a:p>
        </p:txBody>
      </p:sp>
      <p:pic>
        <p:nvPicPr>
          <p:cNvPr id="131" name="Google Shape;131;g2e8dcf0c140_0_686"/>
          <p:cNvPicPr preferRelativeResize="0"/>
          <p:nvPr/>
        </p:nvPicPr>
        <p:blipFill>
          <a:blip r:embed="rId3">
            <a:alphaModFix/>
          </a:blip>
          <a:stretch>
            <a:fillRect/>
          </a:stretch>
        </p:blipFill>
        <p:spPr>
          <a:xfrm>
            <a:off x="415600" y="1402900"/>
            <a:ext cx="11590565" cy="50946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a:spLocks noGrp="1"/>
          </p:cNvSpPr>
          <p:nvPr>
            <p:ph type="title"/>
          </p:nvPr>
        </p:nvSpPr>
        <p:spPr>
          <a:xfrm>
            <a:off x="89794" y="134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SRS determination and configuration </a:t>
            </a:r>
            <a:endParaRPr/>
          </a:p>
        </p:txBody>
      </p:sp>
      <p:sp>
        <p:nvSpPr>
          <p:cNvPr id="137" name="Google Shape;137;p6"/>
          <p:cNvSpPr txBox="1"/>
          <p:nvPr/>
        </p:nvSpPr>
        <p:spPr>
          <a:xfrm>
            <a:off x="163275" y="1102775"/>
            <a:ext cx="6684300" cy="1826614"/>
          </a:xfrm>
          <a:prstGeom prst="rect">
            <a:avLst/>
          </a:prstGeom>
          <a:noFill/>
          <a:ln>
            <a:noFill/>
          </a:ln>
        </p:spPr>
        <p:txBody>
          <a:bodyPr spcFirstLastPara="1" wrap="square" lIns="91425" tIns="45700" rIns="91425" bIns="45700" anchor="t" anchorCtr="0">
            <a:spAutoFit/>
          </a:bodyPr>
          <a:lstStyle/>
          <a:p>
            <a:pPr marL="285750" indent="-311150">
              <a:lnSpc>
                <a:spcPct val="115000"/>
              </a:lnSpc>
              <a:buClr>
                <a:schemeClr val="dk1"/>
              </a:buClr>
              <a:buSzPts val="2200"/>
              <a:buFont typeface="Arial"/>
              <a:buChar char="•"/>
            </a:pPr>
            <a:r>
              <a:rPr lang="en-US" b="1" dirty="0" err="1">
                <a:solidFill>
                  <a:schemeClr val="dk1"/>
                </a:solidFill>
              </a:rPr>
              <a:t>srs-ConfigIndex</a:t>
            </a:r>
            <a:r>
              <a:rPr lang="en-US" dirty="0">
                <a:solidFill>
                  <a:schemeClr val="dk1"/>
                </a:solidFill>
              </a:rPr>
              <a:t> tells UE of the periodicity of SRS transmission and the period can be 2,5,10,20,40,80,160,320 </a:t>
            </a:r>
            <a:r>
              <a:rPr lang="en-US" dirty="0" err="1">
                <a:solidFill>
                  <a:schemeClr val="dk1"/>
                </a:solidFill>
              </a:rPr>
              <a:t>ms</a:t>
            </a:r>
            <a:r>
              <a:rPr lang="en-US" dirty="0">
                <a:solidFill>
                  <a:schemeClr val="dk1"/>
                </a:solidFill>
              </a:rPr>
              <a:t>)</a:t>
            </a:r>
            <a:endParaRPr lang="en-US" dirty="0">
              <a:solidFill>
                <a:schemeClr val="dk1"/>
              </a:solidFill>
              <a:latin typeface="Arial"/>
              <a:ea typeface="Arial"/>
              <a:cs typeface="Arial"/>
              <a:sym typeface="Arial"/>
            </a:endParaRPr>
          </a:p>
          <a:p>
            <a:pPr marL="285750" marR="0" lvl="0" indent="-311150" algn="l" rtl="0">
              <a:lnSpc>
                <a:spcPct val="115000"/>
              </a:lnSpc>
              <a:spcBef>
                <a:spcPts val="0"/>
              </a:spcBef>
              <a:spcAft>
                <a:spcPts val="0"/>
              </a:spcAft>
              <a:buClr>
                <a:schemeClr val="dk1"/>
              </a:buClr>
              <a:buSzPts val="2200"/>
              <a:buFont typeface="Arial"/>
              <a:buChar char="•"/>
            </a:pPr>
            <a:r>
              <a:rPr lang="en-US" dirty="0">
                <a:solidFill>
                  <a:schemeClr val="dk1"/>
                </a:solidFill>
                <a:latin typeface="Arial"/>
                <a:ea typeface="Arial"/>
                <a:cs typeface="Arial"/>
                <a:sym typeface="Arial"/>
              </a:rPr>
              <a:t>Transmission can occupy up to 272 RBs (100 MHz) in the frequency domain, but an individual UE does not transmit the SRS on every subcarrier but select specific SCs based on transmission comb type(TC).</a:t>
            </a:r>
          </a:p>
          <a:p>
            <a:pPr marL="285750" marR="0" lvl="0" indent="-311150" algn="l" rtl="0">
              <a:lnSpc>
                <a:spcPct val="115000"/>
              </a:lnSpc>
              <a:spcBef>
                <a:spcPts val="0"/>
              </a:spcBef>
              <a:spcAft>
                <a:spcPts val="0"/>
              </a:spcAft>
              <a:buClr>
                <a:schemeClr val="dk1"/>
              </a:buClr>
              <a:buSzPts val="2200"/>
              <a:buFont typeface="Arial"/>
              <a:buChar char="•"/>
            </a:pPr>
            <a:r>
              <a:rPr lang="en-US" dirty="0">
                <a:solidFill>
                  <a:schemeClr val="dk1"/>
                </a:solidFill>
              </a:rPr>
              <a:t>SRS Transmission can occupy 1, 2, or 4 symbols in the time domain;</a:t>
            </a:r>
            <a:endParaRPr lang="en-US" dirty="0"/>
          </a:p>
          <a:p>
            <a:pPr marL="285750" marR="0" lvl="0" indent="-311150" algn="l" rtl="0">
              <a:lnSpc>
                <a:spcPct val="115000"/>
              </a:lnSpc>
              <a:spcBef>
                <a:spcPts val="0"/>
              </a:spcBef>
              <a:spcAft>
                <a:spcPts val="0"/>
              </a:spcAft>
              <a:buClr>
                <a:schemeClr val="dk1"/>
              </a:buClr>
              <a:buSzPts val="2200"/>
              <a:buFont typeface="Arial"/>
              <a:buChar char="•"/>
            </a:pPr>
            <a:r>
              <a:rPr lang="en-US" dirty="0">
                <a:solidFill>
                  <a:schemeClr val="dk1"/>
                </a:solidFill>
                <a:latin typeface="Arial"/>
                <a:ea typeface="Arial"/>
                <a:cs typeface="Arial"/>
                <a:sym typeface="Arial"/>
              </a:rPr>
              <a:t>Always configured as UE Specific only</a:t>
            </a:r>
            <a:endParaRPr dirty="0">
              <a:solidFill>
                <a:schemeClr val="dk1"/>
              </a:solidFill>
              <a:latin typeface="Arial"/>
              <a:ea typeface="Arial"/>
              <a:cs typeface="Arial"/>
              <a:sym typeface="Arial"/>
            </a:endParaRPr>
          </a:p>
        </p:txBody>
      </p:sp>
      <p:pic>
        <p:nvPicPr>
          <p:cNvPr id="138" name="Google Shape;138;p6"/>
          <p:cNvPicPr preferRelativeResize="0"/>
          <p:nvPr/>
        </p:nvPicPr>
        <p:blipFill rotWithShape="1">
          <a:blip r:embed="rId3">
            <a:alphaModFix/>
          </a:blip>
          <a:srcRect/>
          <a:stretch/>
        </p:blipFill>
        <p:spPr>
          <a:xfrm>
            <a:off x="7206495" y="1185947"/>
            <a:ext cx="4895711" cy="3998612"/>
          </a:xfrm>
          <a:prstGeom prst="rect">
            <a:avLst/>
          </a:prstGeom>
          <a:noFill/>
          <a:ln>
            <a:noFill/>
          </a:ln>
        </p:spPr>
      </p:pic>
      <p:sp>
        <p:nvSpPr>
          <p:cNvPr id="5" name="TextBox 4">
            <a:extLst>
              <a:ext uri="{FF2B5EF4-FFF2-40B4-BE49-F238E27FC236}">
                <a16:creationId xmlns:a16="http://schemas.microsoft.com/office/drawing/2014/main" id="{E7F5DEC9-EF1E-57AE-CE9C-46B9EF5E5B61}"/>
              </a:ext>
            </a:extLst>
          </p:cNvPr>
          <p:cNvSpPr txBox="1"/>
          <p:nvPr/>
        </p:nvSpPr>
        <p:spPr>
          <a:xfrm>
            <a:off x="89794" y="4030397"/>
            <a:ext cx="6174418" cy="2308324"/>
          </a:xfrm>
          <a:prstGeom prst="rect">
            <a:avLst/>
          </a:prstGeom>
          <a:noFill/>
        </p:spPr>
        <p:txBody>
          <a:bodyPr wrap="square">
            <a:spAutoFit/>
          </a:bodyPr>
          <a:lstStyle/>
          <a:p>
            <a:r>
              <a:rPr lang="en-US" sz="1200" b="1" u="sng" dirty="0"/>
              <a:t>SRS-PosResourceSet-r16</a:t>
            </a:r>
            <a:r>
              <a:rPr lang="en-US" sz="1200" u="sng" dirty="0"/>
              <a:t> – new!</a:t>
            </a:r>
          </a:p>
          <a:p>
            <a:endParaRPr lang="en-US" sz="1200" dirty="0"/>
          </a:p>
          <a:p>
            <a:r>
              <a:rPr lang="en-US" sz="1200" dirty="0"/>
              <a:t>The UE may be configured by the higher layer parameter </a:t>
            </a:r>
            <a:r>
              <a:rPr lang="en-US" sz="1200" dirty="0" err="1"/>
              <a:t>resourceMapping</a:t>
            </a:r>
            <a:r>
              <a:rPr lang="en-US" sz="1200" dirty="0"/>
              <a:t> in SRS-Resource with an SRS resource occupying Ns∈{1,2,4} adjacent OFDM symbols within the last 6 symbols of the slot, or at any symbol location within the slot if resourceMapping-r16 is provided subject to UE capability, where all antenna ports of the SRS resources are mapped to each symbol of the resource. When the SRS is configured with the higher layer parameter SRS-</a:t>
            </a:r>
            <a:r>
              <a:rPr lang="en-US" sz="1200" dirty="0" err="1"/>
              <a:t>PosResourceSet</a:t>
            </a:r>
            <a:r>
              <a:rPr lang="en-US" sz="1200" dirty="0"/>
              <a:t> the higher layer parameter </a:t>
            </a:r>
            <a:r>
              <a:rPr lang="en-US" sz="1200" dirty="0" err="1"/>
              <a:t>resourceMapping</a:t>
            </a:r>
            <a:r>
              <a:rPr lang="en-US" sz="1200" dirty="0"/>
              <a:t> in SRS-</a:t>
            </a:r>
            <a:r>
              <a:rPr lang="en-US" sz="1200" dirty="0" err="1"/>
              <a:t>PosResource</a:t>
            </a:r>
            <a:r>
              <a:rPr lang="en-US" sz="1200" dirty="0"/>
              <a:t> with an SRS resource occupying Ns∈{1,2,4,8,12} adjacent symbols anywhere within the slot.</a:t>
            </a:r>
          </a:p>
          <a:p>
            <a:endParaRPr lang="en-US" sz="1200" dirty="0"/>
          </a:p>
          <a:p>
            <a:r>
              <a:rPr lang="en-US" sz="1200" dirty="0">
                <a:hlinkClick r:id="rId4"/>
              </a:rPr>
              <a:t>US20220256519A1 - Sensing in wireless communications system - Google Patents</a:t>
            </a:r>
            <a:endParaRPr lang="en-US" sz="1200" dirty="0"/>
          </a:p>
        </p:txBody>
      </p:sp>
      <p:sp>
        <p:nvSpPr>
          <p:cNvPr id="10" name="Speech Bubble: Rectangle with Corners Rounded 9">
            <a:extLst>
              <a:ext uri="{FF2B5EF4-FFF2-40B4-BE49-F238E27FC236}">
                <a16:creationId xmlns:a16="http://schemas.microsoft.com/office/drawing/2014/main" id="{06455145-0328-CC22-5901-BF93F2E1B484}"/>
              </a:ext>
            </a:extLst>
          </p:cNvPr>
          <p:cNvSpPr/>
          <p:nvPr/>
        </p:nvSpPr>
        <p:spPr>
          <a:xfrm>
            <a:off x="4163627" y="2892048"/>
            <a:ext cx="2849732" cy="1393406"/>
          </a:xfrm>
          <a:prstGeom prst="wedgeRoundRectCallout">
            <a:avLst>
              <a:gd name="adj1" fmla="val -105893"/>
              <a:gd name="adj2" fmla="val 43608"/>
              <a:gd name="adj3" fmla="val 16667"/>
            </a:avLst>
          </a:prstGeom>
        </p:spPr>
        <p:style>
          <a:lnRef idx="2">
            <a:schemeClr val="accent3"/>
          </a:lnRef>
          <a:fillRef idx="1">
            <a:schemeClr val="lt1"/>
          </a:fillRef>
          <a:effectRef idx="0">
            <a:schemeClr val="accent3"/>
          </a:effectRef>
          <a:fontRef idx="minor">
            <a:schemeClr val="dk1"/>
          </a:fontRef>
        </p:style>
        <p:txBody>
          <a:bodyPr rtlCol="0" anchor="ctr"/>
          <a:lstStyle/>
          <a:p>
            <a:r>
              <a:rPr lang="en-US" sz="1200" dirty="0"/>
              <a:t>Not so much info. Two takeaways:</a:t>
            </a:r>
          </a:p>
          <a:p>
            <a:pPr marL="285750" indent="-285750">
              <a:buFont typeface="Arial" panose="020B0604020202020204" pitchFamily="34" charset="0"/>
              <a:buChar char="•"/>
            </a:pPr>
            <a:r>
              <a:rPr lang="en-US" sz="1200" dirty="0"/>
              <a:t>SRS – is considered for positioning by 3GPP</a:t>
            </a:r>
          </a:p>
          <a:p>
            <a:pPr marL="285750" indent="-285750">
              <a:buFont typeface="Arial" panose="020B0604020202020204" pitchFamily="34" charset="0"/>
              <a:buChar char="•"/>
            </a:pPr>
            <a:r>
              <a:rPr lang="en-US" sz="1200" dirty="0"/>
              <a:t>Main advantage – more OFDM symbols in time domain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89794" y="134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t>SRS determination and configuration </a:t>
            </a:r>
            <a:endParaRPr/>
          </a:p>
        </p:txBody>
      </p:sp>
      <p:pic>
        <p:nvPicPr>
          <p:cNvPr id="144" name="Google Shape;144;p7" descr="A diagram of a radio signal&#10;&#10;Description automatically generated"/>
          <p:cNvPicPr preferRelativeResize="0"/>
          <p:nvPr/>
        </p:nvPicPr>
        <p:blipFill rotWithShape="1">
          <a:blip r:embed="rId3">
            <a:alphaModFix/>
          </a:blip>
          <a:srcRect/>
          <a:stretch/>
        </p:blipFill>
        <p:spPr>
          <a:xfrm>
            <a:off x="6776866" y="1080471"/>
            <a:ext cx="5415134" cy="5278908"/>
          </a:xfrm>
          <a:prstGeom prst="rect">
            <a:avLst/>
          </a:prstGeom>
          <a:noFill/>
          <a:ln>
            <a:noFill/>
          </a:ln>
        </p:spPr>
      </p:pic>
      <p:sp>
        <p:nvSpPr>
          <p:cNvPr id="145" name="Google Shape;145;p7"/>
          <p:cNvSpPr txBox="1"/>
          <p:nvPr/>
        </p:nvSpPr>
        <p:spPr>
          <a:xfrm>
            <a:off x="89794" y="1204879"/>
            <a:ext cx="5415134" cy="461664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u="sng">
                <a:solidFill>
                  <a:schemeClr val="dk1"/>
                </a:solidFill>
                <a:latin typeface="Arial"/>
                <a:ea typeface="Arial"/>
                <a:cs typeface="Arial"/>
                <a:sym typeface="Arial"/>
              </a:rPr>
              <a:t>Phase I - RRC Configuration for SRS</a:t>
            </a:r>
            <a:endParaRPr/>
          </a:p>
          <a:p>
            <a:pPr marL="0" marR="0" lvl="0" indent="0" algn="l" rtl="0">
              <a:spcBef>
                <a:spcPts val="0"/>
              </a:spcBef>
              <a:spcAft>
                <a:spcPts val="0"/>
              </a:spcAft>
              <a:buNone/>
            </a:pPr>
            <a:br>
              <a:rPr lang="en-US" sz="1400">
                <a:solidFill>
                  <a:schemeClr val="dk1"/>
                </a:solidFill>
                <a:latin typeface="Arial"/>
                <a:ea typeface="Arial"/>
                <a:cs typeface="Arial"/>
                <a:sym typeface="Arial"/>
              </a:rPr>
            </a:br>
            <a:r>
              <a:rPr lang="en-US" sz="1400">
                <a:solidFill>
                  <a:schemeClr val="dk1"/>
                </a:solidFill>
                <a:latin typeface="Arial"/>
                <a:ea typeface="Arial"/>
                <a:cs typeface="Arial"/>
                <a:sym typeface="Arial"/>
              </a:rPr>
              <a:t>This is the phase where gNB determines about SRS configuration (e.g, SRS physical resources, usage, report period timing etc) and notifies the configuration to UE via RRC messages (e.g, RRCSetup, RRCReconfiguration).</a:t>
            </a:r>
            <a:endParaRPr/>
          </a:p>
          <a:p>
            <a:pPr marL="0" marR="0" lvl="0" indent="0" algn="l" rtl="0">
              <a:spcBef>
                <a:spcPts val="0"/>
              </a:spcBef>
              <a:spcAft>
                <a:spcPts val="0"/>
              </a:spcAft>
              <a:buNone/>
            </a:pPr>
            <a:endParaRPr sz="1400" u="sng">
              <a:solidFill>
                <a:schemeClr val="dk1"/>
              </a:solidFill>
              <a:latin typeface="Arial"/>
              <a:ea typeface="Arial"/>
              <a:cs typeface="Arial"/>
              <a:sym typeface="Arial"/>
            </a:endParaRPr>
          </a:p>
          <a:p>
            <a:pPr marL="0" marR="0" lvl="0" indent="0" algn="l" rtl="0">
              <a:spcBef>
                <a:spcPts val="0"/>
              </a:spcBef>
              <a:spcAft>
                <a:spcPts val="0"/>
              </a:spcAft>
              <a:buNone/>
            </a:pPr>
            <a:r>
              <a:rPr lang="en-US" sz="1400" u="sng">
                <a:solidFill>
                  <a:schemeClr val="dk1"/>
                </a:solidFill>
                <a:latin typeface="Arial"/>
                <a:ea typeface="Arial"/>
                <a:cs typeface="Arial"/>
                <a:sym typeface="Arial"/>
              </a:rPr>
              <a:t>Phase II - SRS transmission from UE</a:t>
            </a:r>
            <a:endParaRPr sz="1400">
              <a:solidFill>
                <a:schemeClr val="dk1"/>
              </a:solidFill>
              <a:latin typeface="Arial"/>
              <a:ea typeface="Arial"/>
              <a:cs typeface="Arial"/>
              <a:sym typeface="Arial"/>
            </a:endParaRPr>
          </a:p>
          <a:p>
            <a:pPr marL="0" marR="0" lvl="0" indent="0" algn="l" rtl="0">
              <a:spcBef>
                <a:spcPts val="0"/>
              </a:spcBef>
              <a:spcAft>
                <a:spcPts val="0"/>
              </a:spcAft>
              <a:buNone/>
            </a:pPr>
            <a:r>
              <a:rPr lang="en-US" sz="1400">
                <a:solidFill>
                  <a:schemeClr val="dk1"/>
                </a:solidFill>
                <a:latin typeface="Arial"/>
                <a:ea typeface="Arial"/>
                <a:cs typeface="Arial"/>
                <a:sym typeface="Arial"/>
              </a:rPr>
              <a:t>In this phase, the UE transmits the SRS, which is a predefined signal with known characteristics, at a specific time and frequency. The SRS configuration is provided to the UE by the gNB, and it may vary depending on the cell's conditions and traffic requirements. The UE sends the SRS periodically or aperiodically, as instructed by the gNB, on the uplink (UL) channel.</a:t>
            </a:r>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r>
              <a:rPr lang="en-US" sz="1400" u="sng">
                <a:solidFill>
                  <a:schemeClr val="dk1"/>
                </a:solidFill>
                <a:latin typeface="Arial"/>
                <a:ea typeface="Arial"/>
                <a:cs typeface="Arial"/>
                <a:sym typeface="Arial"/>
              </a:rPr>
              <a:t>Phase III - SRS reception at gNB and Analysis</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a:t>
            </a:r>
            <a:endParaRPr/>
          </a:p>
          <a:p>
            <a:pPr marL="0" marR="0" lvl="0" indent="0" algn="l" rtl="0">
              <a:spcBef>
                <a:spcPts val="0"/>
              </a:spcBef>
              <a:spcAft>
                <a:spcPts val="0"/>
              </a:spcAft>
              <a:buNone/>
            </a:pPr>
            <a:r>
              <a:rPr lang="en-US" sz="1400">
                <a:solidFill>
                  <a:schemeClr val="dk1"/>
                </a:solidFill>
                <a:latin typeface="Arial"/>
                <a:ea typeface="Arial"/>
                <a:cs typeface="Arial"/>
                <a:sym typeface="Arial"/>
              </a:rPr>
              <a:t>…..</a:t>
            </a:r>
            <a:endParaRPr sz="1400">
              <a:solidFill>
                <a:schemeClr val="dk1"/>
              </a:solidFill>
              <a:latin typeface="Arial"/>
              <a:ea typeface="Arial"/>
              <a:cs typeface="Arial"/>
              <a:sym typeface="Arial"/>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6" name="Google Shape;146;p7"/>
          <p:cNvSpPr txBox="1"/>
          <p:nvPr/>
        </p:nvSpPr>
        <p:spPr>
          <a:xfrm>
            <a:off x="6545425" y="6359379"/>
            <a:ext cx="61737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dirty="0">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https://www.sharetechnote.com/html/5G/5G_SRS.html</a:t>
            </a:r>
            <a:r>
              <a:rPr lang="en-US" sz="1800" dirty="0">
                <a:solidFill>
                  <a:schemeClr val="dk1"/>
                </a:solidFill>
                <a:latin typeface="Arial"/>
                <a:ea typeface="Arial"/>
                <a:cs typeface="Arial"/>
                <a:sym typeface="Arial"/>
              </a:rPr>
              <a:t>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8"/>
          <p:cNvSpPr txBox="1">
            <a:spLocks noGrp="1"/>
          </p:cNvSpPr>
          <p:nvPr>
            <p:ph type="title"/>
          </p:nvPr>
        </p:nvSpPr>
        <p:spPr>
          <a:xfrm>
            <a:off x="89794" y="134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dirty="0"/>
              <a:t>SRS configuration: how UE is informed</a:t>
            </a:r>
            <a:endParaRPr dirty="0"/>
          </a:p>
        </p:txBody>
      </p:sp>
      <p:sp>
        <p:nvSpPr>
          <p:cNvPr id="152" name="Google Shape;152;p8"/>
          <p:cNvSpPr txBox="1"/>
          <p:nvPr/>
        </p:nvSpPr>
        <p:spPr>
          <a:xfrm>
            <a:off x="89794" y="980419"/>
            <a:ext cx="541513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RRC Configuration (SIB 1, RRCSetup, RRCReconfiguration) messages contain parameters about SRS.</a:t>
            </a:r>
            <a:endParaRPr/>
          </a:p>
        </p:txBody>
      </p:sp>
      <p:sp>
        <p:nvSpPr>
          <p:cNvPr id="153" name="Google Shape;153;p8"/>
          <p:cNvSpPr txBox="1"/>
          <p:nvPr/>
        </p:nvSpPr>
        <p:spPr>
          <a:xfrm>
            <a:off x="89794" y="1574328"/>
            <a:ext cx="6173754"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a:solidFill>
                  <a:schemeClr val="dk1"/>
                </a:solidFill>
                <a:latin typeface="Arial"/>
                <a:ea typeface="Arial"/>
                <a:cs typeface="Arial"/>
                <a:sym typeface="Arial"/>
              </a:rPr>
              <a:t>SRS-Resource IE</a:t>
            </a:r>
            <a:endParaRPr b="1" dirty="0"/>
          </a:p>
          <a:p>
            <a:pPr marL="0" marR="0" lvl="0" indent="0" algn="l" rtl="0">
              <a:spcBef>
                <a:spcPts val="0"/>
              </a:spcBef>
              <a:spcAft>
                <a:spcPts val="0"/>
              </a:spcAft>
              <a:buNone/>
            </a:pPr>
            <a:r>
              <a:rPr lang="en-US" sz="1400" b="1" dirty="0">
                <a:solidFill>
                  <a:schemeClr val="dk1"/>
                </a:solidFill>
                <a:latin typeface="Arial"/>
                <a:ea typeface="Arial"/>
                <a:cs typeface="Arial"/>
                <a:sym typeface="Arial"/>
              </a:rPr>
              <a:t>SRS-Config</a:t>
            </a:r>
            <a:endParaRPr b="1" dirty="0"/>
          </a:p>
          <a:p>
            <a:pPr marL="0" marR="0" lvl="0" indent="0" algn="l" rtl="0">
              <a:spcBef>
                <a:spcPts val="0"/>
              </a:spcBef>
              <a:spcAft>
                <a:spcPts val="0"/>
              </a:spcAft>
              <a:buNone/>
            </a:pPr>
            <a:r>
              <a:rPr lang="en-US" sz="1400" b="1" dirty="0">
                <a:solidFill>
                  <a:schemeClr val="dk1"/>
                </a:solidFill>
                <a:latin typeface="Arial"/>
                <a:ea typeface="Arial"/>
                <a:cs typeface="Arial"/>
                <a:sym typeface="Arial"/>
              </a:rPr>
              <a:t>SRS-</a:t>
            </a:r>
            <a:r>
              <a:rPr lang="en-US" sz="1400" b="1" dirty="0" err="1">
                <a:solidFill>
                  <a:schemeClr val="dk1"/>
                </a:solidFill>
                <a:latin typeface="Arial"/>
                <a:ea typeface="Arial"/>
                <a:cs typeface="Arial"/>
                <a:sym typeface="Arial"/>
              </a:rPr>
              <a:t>ResourceSet</a:t>
            </a:r>
            <a:r>
              <a:rPr lang="en-US" sz="1400" dirty="0">
                <a:solidFill>
                  <a:schemeClr val="dk1"/>
                </a:solidFill>
                <a:latin typeface="Arial"/>
                <a:ea typeface="Arial"/>
                <a:cs typeface="Arial"/>
                <a:sym typeface="Arial"/>
              </a:rPr>
              <a:t>  &amp; </a:t>
            </a:r>
            <a:r>
              <a:rPr lang="en-US" sz="1400" b="1" dirty="0">
                <a:solidFill>
                  <a:schemeClr val="dk1"/>
                </a:solidFill>
                <a:latin typeface="Arial"/>
                <a:ea typeface="Arial"/>
                <a:cs typeface="Arial"/>
                <a:sym typeface="Arial"/>
              </a:rPr>
              <a:t>SRS-PosResourceSet-r16</a:t>
            </a:r>
            <a:endParaRPr b="1"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The SRS-Config IE is used to configure sounding reference signal transmissions. The configuration defines a list of SRS-Resources and a list of SRS-</a:t>
            </a:r>
            <a:r>
              <a:rPr lang="en-US" sz="1400" dirty="0" err="1">
                <a:solidFill>
                  <a:schemeClr val="dk1"/>
                </a:solidFill>
                <a:latin typeface="Arial"/>
                <a:ea typeface="Arial"/>
                <a:cs typeface="Arial"/>
                <a:sym typeface="Arial"/>
              </a:rPr>
              <a:t>ResourceSets</a:t>
            </a:r>
            <a:r>
              <a:rPr lang="en-US" sz="1400" dirty="0">
                <a:solidFill>
                  <a:schemeClr val="dk1"/>
                </a:solidFill>
                <a:latin typeface="Arial"/>
                <a:ea typeface="Arial"/>
                <a:cs typeface="Arial"/>
                <a:sym typeface="Arial"/>
              </a:rPr>
              <a:t>. Each resource set defines a set of SRS-Resources. The network triggers the transmission of the set of SRS-Resources using a configured </a:t>
            </a:r>
            <a:r>
              <a:rPr lang="en-US" sz="1400" dirty="0" err="1">
                <a:solidFill>
                  <a:schemeClr val="dk1"/>
                </a:solidFill>
                <a:latin typeface="Arial"/>
                <a:ea typeface="Arial"/>
                <a:cs typeface="Arial"/>
                <a:sym typeface="Arial"/>
              </a:rPr>
              <a:t>aperiodicSRS-ResourceTrigger</a:t>
            </a:r>
            <a:r>
              <a:rPr lang="en-US" sz="1400" dirty="0">
                <a:solidFill>
                  <a:schemeClr val="dk1"/>
                </a:solidFill>
                <a:latin typeface="Arial"/>
                <a:ea typeface="Arial"/>
                <a:cs typeface="Arial"/>
                <a:sym typeface="Arial"/>
              </a:rPr>
              <a:t> (L1 DCI).</a:t>
            </a:r>
            <a:endParaRPr dirty="0"/>
          </a:p>
        </p:txBody>
      </p:sp>
      <p:sp>
        <p:nvSpPr>
          <p:cNvPr id="154" name="Google Shape;154;p8"/>
          <p:cNvSpPr txBox="1"/>
          <p:nvPr/>
        </p:nvSpPr>
        <p:spPr>
          <a:xfrm>
            <a:off x="6197083" y="1242029"/>
            <a:ext cx="5833186"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5G NR Radio Resource Control (RRC) protocol Information Elements (IEs)</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For a UE in RRC_CONNECTED, the network can provide system information through dedicated signalling</a:t>
            </a: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using the RRCReconfiguration message</a:t>
            </a:r>
            <a:endParaRPr sz="1800">
              <a:solidFill>
                <a:schemeClr val="dk1"/>
              </a:solidFill>
              <a:latin typeface="Arial"/>
              <a:ea typeface="Arial"/>
              <a:cs typeface="Arial"/>
              <a:sym typeface="Arial"/>
            </a:endParaRPr>
          </a:p>
        </p:txBody>
      </p:sp>
      <p:sp>
        <p:nvSpPr>
          <p:cNvPr id="155" name="Google Shape;155;p8"/>
          <p:cNvSpPr txBox="1"/>
          <p:nvPr/>
        </p:nvSpPr>
        <p:spPr>
          <a:xfrm>
            <a:off x="6648424" y="5544730"/>
            <a:ext cx="5299787"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5G; NR; Radio Resource Control (RRC);</a:t>
            </a:r>
            <a:endParaRPr dirty="0"/>
          </a:p>
          <a:p>
            <a:pPr marL="0" marR="0" lvl="0" indent="0" algn="l" rtl="0">
              <a:spcBef>
                <a:spcPts val="0"/>
              </a:spcBef>
              <a:spcAft>
                <a:spcPts val="0"/>
              </a:spcAft>
              <a:buNone/>
            </a:pPr>
            <a:r>
              <a:rPr lang="en-US" sz="1200" dirty="0">
                <a:solidFill>
                  <a:schemeClr val="dk1"/>
                </a:solidFill>
                <a:latin typeface="Arial"/>
                <a:ea typeface="Arial"/>
                <a:cs typeface="Arial"/>
                <a:sym typeface="Arial"/>
              </a:rPr>
              <a:t>Protocol specification (3GPP TS 38.331 version 15.3.0 Release 15);</a:t>
            </a:r>
            <a:endParaRPr dirty="0"/>
          </a:p>
          <a:p>
            <a:pPr marL="0" marR="0" lvl="0" indent="0" algn="l" rtl="0">
              <a:spcBef>
                <a:spcPts val="0"/>
              </a:spcBef>
              <a:spcAft>
                <a:spcPts val="0"/>
              </a:spcAft>
              <a:buNone/>
            </a:pPr>
            <a:r>
              <a:rPr lang="en-US" sz="1200" dirty="0">
                <a:solidFill>
                  <a:schemeClr val="dk1"/>
                </a:solidFill>
                <a:latin typeface="Arial"/>
                <a:ea typeface="Arial"/>
                <a:cs typeface="Arial"/>
                <a:sym typeface="Arial"/>
              </a:rPr>
              <a:t>5G; NR; Physical layer procedures for data (3GPP TS 38.214 version 16.2.0 Release 16)</a:t>
            </a:r>
            <a:endParaRPr dirty="0"/>
          </a:p>
          <a:p>
            <a:pPr marL="0" marR="0" lvl="0" indent="0" algn="l" rtl="0">
              <a:spcBef>
                <a:spcPts val="0"/>
              </a:spcBef>
              <a:spcAft>
                <a:spcPts val="0"/>
              </a:spcAft>
              <a:buNone/>
            </a:pPr>
            <a:r>
              <a:rPr lang="en-US" sz="1200" dirty="0">
                <a:solidFill>
                  <a:schemeClr val="dk1"/>
                </a:solidFill>
                <a:latin typeface="Arial"/>
                <a:ea typeface="Arial"/>
                <a:cs typeface="Arial"/>
                <a:sym typeface="Arial"/>
              </a:rPr>
              <a:t>Section: 6.2.1.4 UE sounding procedure for positioning purposes</a:t>
            </a:r>
            <a:endParaRPr dirty="0"/>
          </a:p>
        </p:txBody>
      </p:sp>
      <p:pic>
        <p:nvPicPr>
          <p:cNvPr id="156" name="Google Shape;156;p8"/>
          <p:cNvPicPr preferRelativeResize="0"/>
          <p:nvPr/>
        </p:nvPicPr>
        <p:blipFill rotWithShape="1">
          <a:blip r:embed="rId3">
            <a:alphaModFix/>
          </a:blip>
          <a:srcRect/>
          <a:stretch/>
        </p:blipFill>
        <p:spPr>
          <a:xfrm>
            <a:off x="6442416" y="2996355"/>
            <a:ext cx="3795504" cy="2186971"/>
          </a:xfrm>
          <a:prstGeom prst="rect">
            <a:avLst/>
          </a:prstGeom>
          <a:noFill/>
          <a:ln>
            <a:noFill/>
          </a:ln>
        </p:spPr>
      </p:pic>
      <p:pic>
        <p:nvPicPr>
          <p:cNvPr id="157" name="Google Shape;157;p8"/>
          <p:cNvPicPr preferRelativeResize="0"/>
          <p:nvPr/>
        </p:nvPicPr>
        <p:blipFill rotWithShape="1">
          <a:blip r:embed="rId4">
            <a:alphaModFix/>
          </a:blip>
          <a:srcRect/>
          <a:stretch/>
        </p:blipFill>
        <p:spPr>
          <a:xfrm>
            <a:off x="142426" y="3410099"/>
            <a:ext cx="4201750" cy="2325875"/>
          </a:xfrm>
          <a:prstGeom prst="rect">
            <a:avLst/>
          </a:prstGeom>
          <a:noFill/>
          <a:ln>
            <a:noFill/>
          </a:ln>
        </p:spPr>
      </p:pic>
      <p:pic>
        <p:nvPicPr>
          <p:cNvPr id="158" name="Google Shape;158;p8"/>
          <p:cNvPicPr preferRelativeResize="0"/>
          <p:nvPr/>
        </p:nvPicPr>
        <p:blipFill rotWithShape="1">
          <a:blip r:embed="rId5">
            <a:alphaModFix/>
          </a:blip>
          <a:srcRect/>
          <a:stretch/>
        </p:blipFill>
        <p:spPr>
          <a:xfrm>
            <a:off x="3391306" y="5113063"/>
            <a:ext cx="3257118" cy="15290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89794" y="1342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4400"/>
              <a:buFont typeface="Calibri"/>
              <a:buNone/>
            </a:pPr>
            <a:r>
              <a:rPr lang="en-US" b="0" i="0" dirty="0">
                <a:solidFill>
                  <a:srgbClr val="000000"/>
                </a:solidFill>
                <a:highlight>
                  <a:srgbClr val="FFFFFF"/>
                </a:highlight>
                <a:latin typeface="Calibri"/>
                <a:ea typeface="Calibri"/>
                <a:cs typeface="Calibri"/>
                <a:sym typeface="Calibri"/>
              </a:rPr>
              <a:t>SRS Sequence generation</a:t>
            </a:r>
            <a:endParaRPr dirty="0"/>
          </a:p>
        </p:txBody>
      </p:sp>
      <p:pic>
        <p:nvPicPr>
          <p:cNvPr id="165" name="Google Shape;165;p10"/>
          <p:cNvPicPr preferRelativeResize="0"/>
          <p:nvPr/>
        </p:nvPicPr>
        <p:blipFill rotWithShape="1">
          <a:blip r:embed="rId3">
            <a:alphaModFix/>
          </a:blip>
          <a:srcRect/>
          <a:stretch/>
        </p:blipFill>
        <p:spPr>
          <a:xfrm>
            <a:off x="6303145" y="1338992"/>
            <a:ext cx="5610687" cy="4812860"/>
          </a:xfrm>
          <a:prstGeom prst="rect">
            <a:avLst/>
          </a:prstGeom>
          <a:noFill/>
          <a:ln>
            <a:noFill/>
          </a:ln>
        </p:spPr>
      </p:pic>
      <p:sp>
        <p:nvSpPr>
          <p:cNvPr id="166" name="Google Shape;166;p10"/>
          <p:cNvSpPr txBox="1"/>
          <p:nvPr/>
        </p:nvSpPr>
        <p:spPr>
          <a:xfrm>
            <a:off x="89794" y="1435280"/>
            <a:ext cx="5725080" cy="97715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1800" dirty="0">
                <a:solidFill>
                  <a:schemeClr val="dk1"/>
                </a:solidFill>
                <a:latin typeface="Arial"/>
                <a:ea typeface="Arial"/>
                <a:cs typeface="Arial"/>
                <a:sym typeface="Arial"/>
              </a:rPr>
              <a:t>TS 138 211  6.4.1.4.2 Sequence generation – describes the SRS sequence.</a:t>
            </a:r>
          </a:p>
          <a:p>
            <a:pPr marL="285750" marR="0" lvl="0" indent="-285750" algn="l" rtl="0">
              <a:lnSpc>
                <a:spcPct val="115000"/>
              </a:lnSpc>
              <a:spcBef>
                <a:spcPts val="0"/>
              </a:spcBef>
              <a:spcAft>
                <a:spcPts val="0"/>
              </a:spcAft>
              <a:buFont typeface="Arial" panose="020B0604020202020204" pitchFamily="34" charset="0"/>
              <a:buChar char="•"/>
            </a:pPr>
            <a:endParaRPr dirty="0"/>
          </a:p>
        </p:txBody>
      </p:sp>
      <p:sp>
        <p:nvSpPr>
          <p:cNvPr id="3" name="TextBox 2">
            <a:extLst>
              <a:ext uri="{FF2B5EF4-FFF2-40B4-BE49-F238E27FC236}">
                <a16:creationId xmlns:a16="http://schemas.microsoft.com/office/drawing/2014/main" id="{237DEF84-DCC4-49E7-C4C5-0E95CCA00A5D}"/>
              </a:ext>
            </a:extLst>
          </p:cNvPr>
          <p:cNvSpPr txBox="1"/>
          <p:nvPr/>
        </p:nvSpPr>
        <p:spPr>
          <a:xfrm>
            <a:off x="7518185" y="6250423"/>
            <a:ext cx="6174418" cy="523220"/>
          </a:xfrm>
          <a:prstGeom prst="rect">
            <a:avLst/>
          </a:prstGeom>
          <a:noFill/>
        </p:spPr>
        <p:txBody>
          <a:bodyPr wrap="square">
            <a:spAutoFit/>
          </a:bodyPr>
          <a:lstStyle/>
          <a:p>
            <a:pPr marL="0" marR="0" lvl="0" indent="0" algn="l" rtl="0">
              <a:spcBef>
                <a:spcPts val="0"/>
              </a:spcBef>
              <a:spcAft>
                <a:spcPts val="0"/>
              </a:spcAft>
              <a:buNone/>
            </a:pPr>
            <a:r>
              <a:rPr lang="en-US" sz="1400" u="sng" dirty="0">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https://www.sharetechnote.com/html/5G/5G_SRS.html</a:t>
            </a:r>
            <a:r>
              <a:rPr lang="en-US" sz="1400" dirty="0">
                <a:solidFill>
                  <a:schemeClr val="dk1"/>
                </a:solidFill>
                <a:latin typeface="Arial"/>
                <a:ea typeface="Arial"/>
                <a:cs typeface="Arial"/>
                <a:sym typeface="Arial"/>
              </a:rPr>
              <a:t> </a:t>
            </a:r>
          </a:p>
          <a:p>
            <a:pPr marL="0" marR="0" lvl="0" indent="0" algn="l" rtl="0">
              <a:spcBef>
                <a:spcPts val="0"/>
              </a:spcBef>
              <a:spcAft>
                <a:spcPts val="0"/>
              </a:spcAft>
              <a:buNone/>
            </a:pPr>
            <a:endParaRPr lang="en-US" dirty="0"/>
          </a:p>
        </p:txBody>
      </p:sp>
      <p:pic>
        <p:nvPicPr>
          <p:cNvPr id="1028" name="Picture 4" descr="No alt text provided for this image">
            <a:extLst>
              <a:ext uri="{FF2B5EF4-FFF2-40B4-BE49-F238E27FC236}">
                <a16:creationId xmlns:a16="http://schemas.microsoft.com/office/drawing/2014/main" id="{BB251ED2-A3BB-D5E7-6CAB-096C8AC164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468" y="2251437"/>
            <a:ext cx="2727246" cy="23551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o alt text provided for this image">
            <a:extLst>
              <a:ext uri="{FF2B5EF4-FFF2-40B4-BE49-F238E27FC236}">
                <a16:creationId xmlns:a16="http://schemas.microsoft.com/office/drawing/2014/main" id="{74FD60E1-261B-D1A2-192F-14C089C2876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468" y="4720701"/>
            <a:ext cx="5327527" cy="6059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6D1033A-E08E-B05F-F5FB-613C49C4CB97}"/>
              </a:ext>
            </a:extLst>
          </p:cNvPr>
          <p:cNvSpPr txBox="1"/>
          <p:nvPr/>
        </p:nvSpPr>
        <p:spPr>
          <a:xfrm>
            <a:off x="259468" y="5514875"/>
            <a:ext cx="5413363" cy="523220"/>
          </a:xfrm>
          <a:prstGeom prst="rect">
            <a:avLst/>
          </a:prstGeom>
          <a:noFill/>
        </p:spPr>
        <p:txBody>
          <a:bodyPr wrap="square">
            <a:spAutoFit/>
          </a:bodyPr>
          <a:lstStyle/>
          <a:p>
            <a:r>
              <a:rPr lang="en-US" dirty="0">
                <a:hlinkClick r:id="rId7"/>
              </a:rPr>
              <a:t>https://www.linkedin.com/pulse/5g-ul-channels-deep-dive-reference-signal-mohamed-eladawi</a:t>
            </a:r>
            <a:r>
              <a:rPr lang="lt-LT" dirty="0"/>
              <a:t> </a:t>
            </a:r>
            <a:endParaRPr lang="en-US" dirty="0"/>
          </a:p>
        </p:txBody>
      </p:sp>
      <p:sp>
        <p:nvSpPr>
          <p:cNvPr id="8" name="TextBox 7">
            <a:extLst>
              <a:ext uri="{FF2B5EF4-FFF2-40B4-BE49-F238E27FC236}">
                <a16:creationId xmlns:a16="http://schemas.microsoft.com/office/drawing/2014/main" id="{F18B6DE3-2404-F096-6FB8-6BE0188814E1}"/>
              </a:ext>
            </a:extLst>
          </p:cNvPr>
          <p:cNvSpPr txBox="1"/>
          <p:nvPr/>
        </p:nvSpPr>
        <p:spPr>
          <a:xfrm>
            <a:off x="7105095" y="182160"/>
            <a:ext cx="4634144" cy="738664"/>
          </a:xfrm>
          <a:prstGeom prst="rect">
            <a:avLst/>
          </a:prstGeom>
          <a:noFill/>
        </p:spPr>
        <p:txBody>
          <a:bodyPr wrap="square" rtlCol="0">
            <a:spAutoFit/>
          </a:bodyPr>
          <a:lstStyle/>
          <a:p>
            <a:r>
              <a:rPr lang="en-US" dirty="0"/>
              <a:t>Note: High subcarrier density (every second subcarrier, many OFDM symbols, and dense period) – will leave less space for multiple UEs.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63BAB3F93CA146B6A3F4B8F2CF0891" ma:contentTypeVersion="12" ma:contentTypeDescription="Create a new document." ma:contentTypeScope="" ma:versionID="4c1d5c0b7f9d25d136a28cf94577da09">
  <xsd:schema xmlns:xsd="http://www.w3.org/2001/XMLSchema" xmlns:xs="http://www.w3.org/2001/XMLSchema" xmlns:p="http://schemas.microsoft.com/office/2006/metadata/properties" xmlns:ns2="a79200e9-2bdc-4120-a6db-9d1b54cd99ba" xmlns:ns3="3d6458d8-f190-4dad-82e0-7f581d72bb95" targetNamespace="http://schemas.microsoft.com/office/2006/metadata/properties" ma:root="true" ma:fieldsID="ff5f0a1ebdf0af42d5783e66a61174b1" ns2:_="" ns3:_="">
    <xsd:import namespace="a79200e9-2bdc-4120-a6db-9d1b54cd99ba"/>
    <xsd:import namespace="3d6458d8-f190-4dad-82e0-7f581d72bb9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9200e9-2bdc-4120-a6db-9d1b54cd99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03cf9ab9-ab1d-4a23-a749-cfaf823153a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d6458d8-f190-4dad-82e0-7f581d72bb9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5c86e78-4630-443d-bf8d-dda5ddd43d3d}" ma:internalName="TaxCatchAll" ma:showField="CatchAllData" ma:web="3d6458d8-f190-4dad-82e0-7f581d72bb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d6458d8-f190-4dad-82e0-7f581d72bb95" xsi:nil="true"/>
    <lcf76f155ced4ddcb4097134ff3c332f xmlns="a79200e9-2bdc-4120-a6db-9d1b54cd99b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4A84C95-81A2-49A1-9686-C174A9A076D7}"/>
</file>

<file path=customXml/itemProps2.xml><?xml version="1.0" encoding="utf-8"?>
<ds:datastoreItem xmlns:ds="http://schemas.openxmlformats.org/officeDocument/2006/customXml" ds:itemID="{59F222A6-2CBC-43C4-BEC4-E3D54D7559D2}"/>
</file>

<file path=customXml/itemProps3.xml><?xml version="1.0" encoding="utf-8"?>
<ds:datastoreItem xmlns:ds="http://schemas.openxmlformats.org/officeDocument/2006/customXml" ds:itemID="{417B1296-3F58-44E0-82D3-600036601A05}"/>
</file>

<file path=docProps/app.xml><?xml version="1.0" encoding="utf-8"?>
<Properties xmlns="http://schemas.openxmlformats.org/officeDocument/2006/extended-properties" xmlns:vt="http://schemas.openxmlformats.org/officeDocument/2006/docPropsVTypes">
  <TotalTime>217</TotalTime>
  <Words>917</Words>
  <Application>Microsoft Office PowerPoint</Application>
  <PresentationFormat>Widescreen</PresentationFormat>
  <Paragraphs>76</Paragraphs>
  <Slides>10</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7" baseType="lpstr">
      <vt:lpstr>Wingdings</vt:lpstr>
      <vt:lpstr>Noto Sans Symbols</vt:lpstr>
      <vt:lpstr>Play</vt:lpstr>
      <vt:lpstr>Calibri</vt:lpstr>
      <vt:lpstr>Arial</vt:lpstr>
      <vt:lpstr>Office Theme</vt:lpstr>
      <vt:lpstr>Package</vt:lpstr>
      <vt:lpstr>5G NR SRS (Sounding Reference Signal) for positioning</vt:lpstr>
      <vt:lpstr>Contents</vt:lpstr>
      <vt:lpstr>Numerology </vt:lpstr>
      <vt:lpstr>Numerology </vt:lpstr>
      <vt:lpstr>Time-Frequency Domain Distribution</vt:lpstr>
      <vt:lpstr>SRS determination and configuration </vt:lpstr>
      <vt:lpstr>SRS determination and configuration </vt:lpstr>
      <vt:lpstr>SRS configuration: how UE is informed</vt:lpstr>
      <vt:lpstr>SRS Sequence generation</vt:lpstr>
      <vt:lpstr>MATLAB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NR SRS (Sounding Reference Signal) for positioning</dc:title>
  <dc:creator>Chmieliauskas, Darius</dc:creator>
  <cp:lastModifiedBy>Chmieliauskas, Darius</cp:lastModifiedBy>
  <cp:revision>31</cp:revision>
  <dcterms:created xsi:type="dcterms:W3CDTF">2024-06-27T06:51:51Z</dcterms:created>
  <dcterms:modified xsi:type="dcterms:W3CDTF">2024-07-01T14:03:19Z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0x010100D563BAB3F93CA146B6A3F4B8F2CF0891</vt:lpwstr>
  </property>
</Properties>
</file>