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6877E4F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2_6877E4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06B2F4-6DE9-4EBF-A8A1-F40FC75A7CB2}" authorId="{674AA24D-D531-DF77-6FCA-E5212C4CB245}" created="2024-01-09T14:25:51.8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2687867" sldId="258"/>
      <ac:spMk id="17" creationId="{EB78FE73-2DE3-F2A0-3B08-BA09A7AB7897}"/>
      <ac:txMk cp="78" len="3">
        <ac:context len="106" hash="903595538"/>
      </ac:txMk>
    </ac:txMkLst>
    <p188:pos x="438228" y="831291"/>
    <p188:txBody>
      <a:bodyPr/>
      <a:lstStyle/>
      <a:p>
        <a:r>
          <a:rPr lang="en-GB"/>
          <a:t>We can use var, let and const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2_6877E4FB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pus-software.com.br/node-j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36" y="807363"/>
            <a:ext cx="10525991" cy="979874"/>
          </a:xfrm>
        </p:spPr>
        <p:txBody>
          <a:bodyPr anchor="b">
            <a:noAutofit/>
          </a:bodyPr>
          <a:lstStyle/>
          <a:p>
            <a:r>
              <a:rPr lang="en-GB" sz="4800" dirty="0">
                <a:latin typeface="+mn-lt"/>
              </a:rPr>
              <a:t>Modules in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940" y="2861669"/>
            <a:ext cx="8411394" cy="979875"/>
          </a:xfrm>
        </p:spPr>
        <p:txBody>
          <a:bodyPr anchor="t">
            <a:normAutofit/>
          </a:bodyPr>
          <a:lstStyle/>
          <a:p>
            <a:r>
              <a:rPr lang="en-US" sz="1600" i="0" dirty="0">
                <a:solidFill>
                  <a:srgbClr val="474747"/>
                </a:solidFill>
                <a:effectLst/>
              </a:rPr>
              <a:t>Consider modules to be the same as </a:t>
            </a:r>
            <a:r>
              <a:rPr lang="en-US" i="0" dirty="0">
                <a:solidFill>
                  <a:srgbClr val="474747"/>
                </a:solidFill>
                <a:effectLst/>
                <a:highlight>
                  <a:srgbClr val="FFFF00"/>
                </a:highlight>
              </a:rPr>
              <a:t>JavaScript libraries</a:t>
            </a:r>
            <a:r>
              <a:rPr lang="en-US" sz="1600" i="0" dirty="0">
                <a:solidFill>
                  <a:srgbClr val="474747"/>
                </a:solidFill>
                <a:effectLst/>
                <a:highlight>
                  <a:srgbClr val="FFFF00"/>
                </a:highlight>
              </a:rPr>
              <a:t>.</a:t>
            </a:r>
          </a:p>
          <a:p>
            <a:r>
              <a:rPr lang="en-US" sz="1600" dirty="0"/>
              <a:t>A set of functions you want to include in your application.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03932" y="5520346"/>
            <a:ext cx="1635591" cy="981354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83091" y="5705943"/>
            <a:ext cx="1756434" cy="1053861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9" name="AutoShape 2" descr="Node js REPL | Scaler Topics">
            <a:extLst>
              <a:ext uri="{FF2B5EF4-FFF2-40B4-BE49-F238E27FC236}">
                <a16:creationId xmlns:a16="http://schemas.microsoft.com/office/drawing/2014/main" id="{4DB7EA55-6D39-1764-16CF-14C341429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83204" cy="348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4" descr="Node js REPL | Scaler Topics">
            <a:extLst>
              <a:ext uri="{FF2B5EF4-FFF2-40B4-BE49-F238E27FC236}">
                <a16:creationId xmlns:a16="http://schemas.microsoft.com/office/drawing/2014/main" id="{CCC300DB-1455-2A11-C01D-52DF948E4C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33933" y="1482068"/>
            <a:ext cx="1995339" cy="19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Node js REPL | Scaler Topics">
            <a:extLst>
              <a:ext uri="{FF2B5EF4-FFF2-40B4-BE49-F238E27FC236}">
                <a16:creationId xmlns:a16="http://schemas.microsoft.com/office/drawing/2014/main" id="{7F244371-623F-FB91-3E22-D50B5EF6F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DB625-DF46-9547-46DF-AC1489B87B01}"/>
              </a:ext>
            </a:extLst>
          </p:cNvPr>
          <p:cNvSpPr txBox="1"/>
          <p:nvPr/>
        </p:nvSpPr>
        <p:spPr>
          <a:xfrm>
            <a:off x="1361390" y="1020993"/>
            <a:ext cx="2711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Built-in Modules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430E5-836A-81D0-CCDD-0EA86B744378}"/>
              </a:ext>
            </a:extLst>
          </p:cNvPr>
          <p:cNvSpPr txBox="1"/>
          <p:nvPr/>
        </p:nvSpPr>
        <p:spPr>
          <a:xfrm>
            <a:off x="1361389" y="1603229"/>
            <a:ext cx="946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Node.js has a set of built-in modules which you can use without any further installation.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9E359-BE92-5A10-CBA7-33529B193104}"/>
              </a:ext>
            </a:extLst>
          </p:cNvPr>
          <p:cNvSpPr txBox="1"/>
          <p:nvPr/>
        </p:nvSpPr>
        <p:spPr>
          <a:xfrm>
            <a:off x="1361390" y="3020706"/>
            <a:ext cx="2711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Include Modules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8FE73-2DE3-F2A0-3B08-BA09A7AB7897}"/>
              </a:ext>
            </a:extLst>
          </p:cNvPr>
          <p:cNvSpPr txBox="1"/>
          <p:nvPr/>
        </p:nvSpPr>
        <p:spPr>
          <a:xfrm>
            <a:off x="1361389" y="3643432"/>
            <a:ext cx="882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include a module, use the require() function with the name of the module:</a:t>
            </a:r>
          </a:p>
          <a:p>
            <a:br>
              <a:rPr lang="en-GB" dirty="0"/>
            </a:br>
            <a:r>
              <a:rPr lang="en-GB" dirty="0"/>
              <a:t>var http =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require</a:t>
            </a:r>
            <a:r>
              <a:rPr lang="en-GB" dirty="0">
                <a:highlight>
                  <a:srgbClr val="FFFF00"/>
                </a:highlight>
              </a:rPr>
              <a:t>('http');</a:t>
            </a:r>
          </a:p>
        </p:txBody>
      </p:sp>
    </p:spTree>
    <p:extLst>
      <p:ext uri="{BB962C8B-B14F-4D97-AF65-F5344CB8AC3E}">
        <p14:creationId xmlns:p14="http://schemas.microsoft.com/office/powerpoint/2010/main" val="17526878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C38-AD07-48FE-5D92-794F0AAC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Modules are of three types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F0CC-2663-042C-8635-3B2C6E14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179949"/>
            <a:ext cx="5469510" cy="2620652"/>
          </a:xfrm>
        </p:spPr>
        <p:txBody>
          <a:bodyPr>
            <a:normAutofit/>
          </a:bodyPr>
          <a:lstStyle/>
          <a:p>
            <a:r>
              <a:rPr lang="en-US" sz="3600" dirty="0"/>
              <a:t>Core Modules</a:t>
            </a:r>
          </a:p>
          <a:p>
            <a:r>
              <a:rPr lang="en-US" sz="3600" dirty="0"/>
              <a:t>Local Modules</a:t>
            </a:r>
          </a:p>
          <a:p>
            <a:r>
              <a:rPr lang="en-US" sz="3600" dirty="0"/>
              <a:t>Third-party Modules</a:t>
            </a:r>
            <a:endParaRPr lang="en-GB" sz="3600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014C811-4971-EE08-2058-0D162023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4667" y="5718387"/>
            <a:ext cx="1694857" cy="1016914"/>
          </a:xfrm>
          <a:prstGeom prst="rect">
            <a:avLst/>
          </a:prstGeo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FDB0EA-E436-0E0C-9170-6DCA5406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9106343-472D-2857-8B7F-3F0FB7AB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BCB-8C0A-B7D9-8715-924107FD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593" y="405245"/>
            <a:ext cx="8915402" cy="904009"/>
          </a:xfrm>
        </p:spPr>
        <p:txBody>
          <a:bodyPr/>
          <a:lstStyle/>
          <a:p>
            <a:r>
              <a:rPr lang="en-US" dirty="0"/>
              <a:t>Core Modules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B2AE-307D-51EF-B1E3-643A0864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87" y="1309254"/>
            <a:ext cx="9186814" cy="4818169"/>
          </a:xfrm>
        </p:spPr>
        <p:txBody>
          <a:bodyPr>
            <a:normAutofit/>
          </a:bodyPr>
          <a:lstStyle/>
          <a:p>
            <a:r>
              <a:rPr lang="en-US" sz="2400" b="1" dirty="0"/>
              <a:t>http</a:t>
            </a:r>
            <a:r>
              <a:rPr lang="en-US" dirty="0"/>
              <a:t>  :  </a:t>
            </a:r>
            <a:r>
              <a:rPr lang="en-US" dirty="0">
                <a:highlight>
                  <a:srgbClr val="FFFF00"/>
                </a:highlight>
              </a:rPr>
              <a:t>Creating Server, Send Requests (Request to Other Servers as well)</a:t>
            </a:r>
          </a:p>
          <a:p>
            <a:r>
              <a:rPr lang="en-US" sz="2400" b="1" dirty="0"/>
              <a:t>https</a:t>
            </a:r>
            <a:r>
              <a:rPr lang="en-US" dirty="0"/>
              <a:t> : </a:t>
            </a:r>
            <a:r>
              <a:rPr lang="en-US" dirty="0">
                <a:highlight>
                  <a:srgbClr val="FFFF00"/>
                </a:highlight>
              </a:rPr>
              <a:t>Launch an SSL Server (Encrypt the data)</a:t>
            </a:r>
          </a:p>
          <a:p>
            <a:r>
              <a:rPr lang="en-US" sz="2400" b="1" dirty="0"/>
              <a:t>fs</a:t>
            </a:r>
            <a:r>
              <a:rPr lang="en-US" dirty="0"/>
              <a:t> : used to handle file system.</a:t>
            </a:r>
          </a:p>
          <a:p>
            <a:r>
              <a:rPr lang="en-US" sz="2400" b="1" dirty="0"/>
              <a:t>path</a:t>
            </a:r>
            <a:r>
              <a:rPr lang="en-US" dirty="0"/>
              <a:t> : includes methods to deal with file paths.</a:t>
            </a:r>
          </a:p>
          <a:p>
            <a:r>
              <a:rPr lang="en-US" sz="2400" b="1" dirty="0"/>
              <a:t>os</a:t>
            </a:r>
            <a:r>
              <a:rPr lang="en-US" dirty="0"/>
              <a:t> : provides information about the operating system.</a:t>
            </a:r>
          </a:p>
          <a:p>
            <a:r>
              <a:rPr lang="en-US" sz="2400" b="1" dirty="0"/>
              <a:t>assert</a:t>
            </a:r>
            <a:r>
              <a:rPr lang="en-US" dirty="0"/>
              <a:t> : set of assertion functions useful for testing.</a:t>
            </a:r>
          </a:p>
          <a:p>
            <a:r>
              <a:rPr lang="en-US" sz="2400" b="1" dirty="0"/>
              <a:t>process</a:t>
            </a:r>
            <a:r>
              <a:rPr lang="en-US" dirty="0"/>
              <a:t> : provides information and control about the current Node.js process.</a:t>
            </a:r>
          </a:p>
          <a:p>
            <a:r>
              <a:rPr lang="en-US" sz="2400" b="1" dirty="0"/>
              <a:t>url</a:t>
            </a:r>
            <a:r>
              <a:rPr lang="en-US" dirty="0"/>
              <a:t> : module provides utilities for URL resolution and parsing.</a:t>
            </a:r>
          </a:p>
          <a:p>
            <a:endParaRPr lang="en-GB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9973F80-F51B-2E85-FA40-D1044EED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4667" y="5718387"/>
            <a:ext cx="1694857" cy="1016914"/>
          </a:xfrm>
          <a:prstGeom prst="rect">
            <a:avLst/>
          </a:prstGeo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15D2E-EBDC-A959-CA95-27421EA9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07A43EE-2038-0AD3-EBA4-4618F323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D16-9576-4A5D-4B01-3C177962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923E-43B9-0CF8-5747-1BA30DF1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651001"/>
            <a:ext cx="4876800" cy="218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local modules are created locally in your Node.js application. Let’s create a simple calculating module that calculates various operations.</a:t>
            </a:r>
            <a:endParaRPr lang="en-GB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0099719-188E-B541-D55B-F3F5328A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5467" y="5748867"/>
            <a:ext cx="1644057" cy="98643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1D91E-A644-F499-91DA-3ADF7CA50FC7}"/>
              </a:ext>
            </a:extLst>
          </p:cNvPr>
          <p:cNvSpPr txBox="1"/>
          <p:nvPr/>
        </p:nvSpPr>
        <p:spPr>
          <a:xfrm>
            <a:off x="7103534" y="1515533"/>
            <a:ext cx="345016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exports.add</a:t>
            </a:r>
            <a:r>
              <a:rPr lang="en-GB" dirty="0"/>
              <a:t> = function (x, y) {</a:t>
            </a:r>
          </a:p>
          <a:p>
            <a:r>
              <a:rPr lang="en-GB" dirty="0"/>
              <a:t>	return x + y;</a:t>
            </a:r>
          </a:p>
          <a:p>
            <a:r>
              <a:rPr lang="en-GB" dirty="0"/>
              <a:t>};</a:t>
            </a:r>
          </a:p>
          <a:p>
            <a:endParaRPr lang="en-GB" dirty="0"/>
          </a:p>
          <a:p>
            <a:r>
              <a:rPr lang="en-GB" dirty="0" err="1"/>
              <a:t>exports.sub</a:t>
            </a:r>
            <a:r>
              <a:rPr lang="en-GB" dirty="0"/>
              <a:t> = function (x, y) {</a:t>
            </a:r>
          </a:p>
          <a:p>
            <a:r>
              <a:rPr lang="en-GB" dirty="0"/>
              <a:t>	return x - y;</a:t>
            </a:r>
          </a:p>
          <a:p>
            <a:r>
              <a:rPr lang="en-GB" dirty="0"/>
              <a:t>};</a:t>
            </a:r>
          </a:p>
          <a:p>
            <a:endParaRPr lang="en-GB" dirty="0"/>
          </a:p>
          <a:p>
            <a:r>
              <a:rPr lang="en-GB" dirty="0" err="1"/>
              <a:t>exports.mult</a:t>
            </a:r>
            <a:r>
              <a:rPr lang="en-GB" dirty="0"/>
              <a:t> = function (x, y) {</a:t>
            </a:r>
          </a:p>
          <a:p>
            <a:r>
              <a:rPr lang="en-GB" dirty="0"/>
              <a:t>	return x * y;</a:t>
            </a:r>
          </a:p>
          <a:p>
            <a:r>
              <a:rPr lang="en-GB" dirty="0"/>
              <a:t>};</a:t>
            </a:r>
          </a:p>
          <a:p>
            <a:endParaRPr lang="en-GB" dirty="0"/>
          </a:p>
          <a:p>
            <a:r>
              <a:rPr lang="en-GB" dirty="0" err="1"/>
              <a:t>exports.div</a:t>
            </a:r>
            <a:r>
              <a:rPr lang="en-GB" dirty="0"/>
              <a:t> = function (x, y) {</a:t>
            </a:r>
          </a:p>
          <a:p>
            <a:r>
              <a:rPr lang="en-GB" dirty="0"/>
              <a:t>	return x / y;</a:t>
            </a:r>
          </a:p>
          <a:p>
            <a:r>
              <a:rPr lang="en-GB" dirty="0"/>
              <a:t>};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97FD8E-DE03-4EB0-FE5F-66EA6103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3739B-5A5B-4C09-D776-01F83BE45758}"/>
              </a:ext>
            </a:extLst>
          </p:cNvPr>
          <p:cNvSpPr txBox="1"/>
          <p:nvPr/>
        </p:nvSpPr>
        <p:spPr>
          <a:xfrm>
            <a:off x="1481667" y="4018803"/>
            <a:ext cx="4614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highlight>
                <a:srgbClr val="FFFF00"/>
              </a:highlight>
            </a:endParaRPr>
          </a:p>
          <a:p>
            <a:r>
              <a:rPr lang="en-GB" dirty="0">
                <a:highlight>
                  <a:srgbClr val="FFFF00"/>
                </a:highlight>
              </a:rPr>
              <a:t>const calculator = require('./calc');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E8764A0-1C05-0CE1-B5E3-39CE9FDD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D7CD-67B5-5912-EF4A-FD5AF54C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Third-party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84F4-CB03-0DC2-6A14-98455876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34941"/>
            <a:ext cx="8915402" cy="4137259"/>
          </a:xfrm>
        </p:spPr>
        <p:txBody>
          <a:bodyPr>
            <a:normAutofit/>
          </a:bodyPr>
          <a:lstStyle/>
          <a:p>
            <a:r>
              <a:rPr lang="en-US" dirty="0"/>
              <a:t>Third-party modules are modules that are available online using the Node Package Manager(NPM). These modules can be installed in the project folder or globally.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Example:</a:t>
            </a:r>
          </a:p>
          <a:p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r>
              <a:rPr lang="en-US" dirty="0" err="1"/>
              <a:t>npm</a:t>
            </a:r>
            <a:r>
              <a:rPr lang="en-US" dirty="0"/>
              <a:t> install mongoose</a:t>
            </a:r>
          </a:p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  <a:endParaRPr lang="en-GB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E19BB0B-7CF9-6448-229F-BE3C02D1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5467" y="5748867"/>
            <a:ext cx="1644057" cy="986434"/>
          </a:xfrm>
          <a:prstGeom prst="rect">
            <a:avLst/>
          </a:prstGeo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7F6B8E-29F8-CE5E-CC62-B0218B8C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C77271C-440A-3DCB-6239-7ED7DC04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5057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339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EncaseVTI</vt:lpstr>
      <vt:lpstr>Modules in Node JS</vt:lpstr>
      <vt:lpstr>PowerPoint Presentation</vt:lpstr>
      <vt:lpstr>Modules are of three types</vt:lpstr>
      <vt:lpstr>Core Modules </vt:lpstr>
      <vt:lpstr>Local Modules</vt:lpstr>
      <vt:lpstr>Third-party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43</cp:revision>
  <dcterms:created xsi:type="dcterms:W3CDTF">2023-05-08T16:36:51Z</dcterms:created>
  <dcterms:modified xsi:type="dcterms:W3CDTF">2024-01-09T15:14:05Z</dcterms:modified>
</cp:coreProperties>
</file>