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15"/>
  </p:notesMasterIdLst>
  <p:sldIdLst>
    <p:sldId id="256" r:id="rId2"/>
    <p:sldId id="258" r:id="rId3"/>
    <p:sldId id="261" r:id="rId4"/>
    <p:sldId id="270" r:id="rId5"/>
    <p:sldId id="262" r:id="rId6"/>
    <p:sldId id="263" r:id="rId7"/>
    <p:sldId id="265" r:id="rId8"/>
    <p:sldId id="266" r:id="rId9"/>
    <p:sldId id="269" r:id="rId10"/>
    <p:sldId id="264" r:id="rId11"/>
    <p:sldId id="271"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5" autoAdjust="0"/>
    <p:restoredTop sz="94624" autoAdjust="0"/>
  </p:normalViewPr>
  <p:slideViewPr>
    <p:cSldViewPr>
      <p:cViewPr varScale="1">
        <p:scale>
          <a:sx n="87" d="100"/>
          <a:sy n="87" d="100"/>
        </p:scale>
        <p:origin x="148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E2BE2B-15E7-498C-AF3D-7816B53A48A6}" type="datetimeFigureOut">
              <a:rPr lang="en-US" smtClean="0"/>
              <a:pPr/>
              <a:t>11/2/2019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C8176E-9123-4ADF-9A2D-230432B0CCE8}" type="slidenum">
              <a:rPr lang="en-US" smtClean="0"/>
              <a:pPr/>
              <a:t>‹#›</a:t>
            </a:fld>
            <a:endParaRPr lang="en-US"/>
          </a:p>
        </p:txBody>
      </p:sp>
    </p:spTree>
    <p:extLst>
      <p:ext uri="{BB962C8B-B14F-4D97-AF65-F5344CB8AC3E}">
        <p14:creationId xmlns:p14="http://schemas.microsoft.com/office/powerpoint/2010/main" val="707824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259B4CD2-C135-4691-B5B9-9C966E649A64}" type="datetimeFigureOut">
              <a:rPr lang="en-US" smtClean="0"/>
              <a:pPr/>
              <a:t>11/2/2019</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168ED7BD-0377-4E84-9919-2596BAC14776}"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65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9B4CD2-C135-4691-B5B9-9C966E649A64}" type="datetimeFigureOut">
              <a:rPr lang="en-US" smtClean="0"/>
              <a:pPr/>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ED7BD-0377-4E84-9919-2596BAC14776}" type="slidenum">
              <a:rPr lang="en-US" smtClean="0"/>
              <a:pPr/>
              <a:t>‹#›</a:t>
            </a:fld>
            <a:endParaRPr lang="en-US"/>
          </a:p>
        </p:txBody>
      </p:sp>
    </p:spTree>
    <p:extLst>
      <p:ext uri="{BB962C8B-B14F-4D97-AF65-F5344CB8AC3E}">
        <p14:creationId xmlns:p14="http://schemas.microsoft.com/office/powerpoint/2010/main" val="322436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9B4CD2-C135-4691-B5B9-9C966E649A64}"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ED7BD-0377-4E84-9919-2596BAC14776}"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7850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9B4CD2-C135-4691-B5B9-9C966E649A64}"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ED7BD-0377-4E84-9919-2596BAC14776}"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0301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9B4CD2-C135-4691-B5B9-9C966E649A64}"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ED7BD-0377-4E84-9919-2596BAC14776}" type="slidenum">
              <a:rPr lang="en-US" smtClean="0"/>
              <a:pPr/>
              <a:t>‹#›</a:t>
            </a:fld>
            <a:endParaRPr lang="en-US"/>
          </a:p>
        </p:txBody>
      </p:sp>
    </p:spTree>
    <p:extLst>
      <p:ext uri="{BB962C8B-B14F-4D97-AF65-F5344CB8AC3E}">
        <p14:creationId xmlns:p14="http://schemas.microsoft.com/office/powerpoint/2010/main" val="867115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9B4CD2-C135-4691-B5B9-9C966E649A64}"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ED7BD-0377-4E84-9919-2596BAC14776}"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6681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9B4CD2-C135-4691-B5B9-9C966E649A64}"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ED7BD-0377-4E84-9919-2596BAC14776}"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544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9B4CD2-C135-4691-B5B9-9C966E649A64}"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ED7BD-0377-4E84-9919-2596BAC14776}"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5907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9B4CD2-C135-4691-B5B9-9C966E649A64}"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ED7BD-0377-4E84-9919-2596BAC14776}"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015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9B4CD2-C135-4691-B5B9-9C966E649A64}"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ED7BD-0377-4E84-9919-2596BAC14776}" type="slidenum">
              <a:rPr lang="en-US" smtClean="0"/>
              <a:pPr/>
              <a:t>‹#›</a:t>
            </a:fld>
            <a:endParaRPr lang="en-US"/>
          </a:p>
        </p:txBody>
      </p:sp>
    </p:spTree>
    <p:extLst>
      <p:ext uri="{BB962C8B-B14F-4D97-AF65-F5344CB8AC3E}">
        <p14:creationId xmlns:p14="http://schemas.microsoft.com/office/powerpoint/2010/main" val="1118656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9B4CD2-C135-4691-B5B9-9C966E649A64}"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ED7BD-0377-4E84-9919-2596BAC14776}"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437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9B4CD2-C135-4691-B5B9-9C966E649A64}" type="datetimeFigureOut">
              <a:rPr lang="en-US" smtClean="0"/>
              <a:pPr/>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ED7BD-0377-4E84-9919-2596BAC14776}" type="slidenum">
              <a:rPr lang="en-US" smtClean="0"/>
              <a:pPr/>
              <a:t>‹#›</a:t>
            </a:fld>
            <a:endParaRPr lang="en-US"/>
          </a:p>
        </p:txBody>
      </p:sp>
    </p:spTree>
    <p:extLst>
      <p:ext uri="{BB962C8B-B14F-4D97-AF65-F5344CB8AC3E}">
        <p14:creationId xmlns:p14="http://schemas.microsoft.com/office/powerpoint/2010/main" val="2760574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9B4CD2-C135-4691-B5B9-9C966E649A64}" type="datetimeFigureOut">
              <a:rPr lang="en-US" smtClean="0"/>
              <a:pPr/>
              <a:t>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ED7BD-0377-4E84-9919-2596BAC14776}"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174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9B4CD2-C135-4691-B5B9-9C966E649A64}" type="datetimeFigureOut">
              <a:rPr lang="en-US" smtClean="0"/>
              <a:pPr/>
              <a:t>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ED7BD-0377-4E84-9919-2596BAC14776}"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533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B4CD2-C135-4691-B5B9-9C966E649A64}" type="datetimeFigureOut">
              <a:rPr lang="en-US" smtClean="0"/>
              <a:pPr/>
              <a:t>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ED7BD-0377-4E84-9919-2596BAC14776}" type="slidenum">
              <a:rPr lang="en-US" smtClean="0"/>
              <a:pPr/>
              <a:t>‹#›</a:t>
            </a:fld>
            <a:endParaRPr lang="en-US"/>
          </a:p>
        </p:txBody>
      </p:sp>
    </p:spTree>
    <p:extLst>
      <p:ext uri="{BB962C8B-B14F-4D97-AF65-F5344CB8AC3E}">
        <p14:creationId xmlns:p14="http://schemas.microsoft.com/office/powerpoint/2010/main" val="18976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9B4CD2-C135-4691-B5B9-9C966E649A64}" type="datetimeFigureOut">
              <a:rPr lang="en-US" smtClean="0"/>
              <a:pPr/>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ED7BD-0377-4E84-9919-2596BAC14776}"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7154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9B4CD2-C135-4691-B5B9-9C966E649A64}" type="datetimeFigureOut">
              <a:rPr lang="en-US" smtClean="0"/>
              <a:pPr/>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ED7BD-0377-4E84-9919-2596BAC14776}" type="slidenum">
              <a:rPr lang="en-US" smtClean="0"/>
              <a:pPr/>
              <a:t>‹#›</a:t>
            </a:fld>
            <a:endParaRPr lang="en-US"/>
          </a:p>
        </p:txBody>
      </p:sp>
    </p:spTree>
    <p:extLst>
      <p:ext uri="{BB962C8B-B14F-4D97-AF65-F5344CB8AC3E}">
        <p14:creationId xmlns:p14="http://schemas.microsoft.com/office/powerpoint/2010/main" val="1517587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9B4CD2-C135-4691-B5B9-9C966E649A64}" type="datetimeFigureOut">
              <a:rPr lang="en-US" smtClean="0"/>
              <a:pPr/>
              <a:t>11/2/2019</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8ED7BD-0377-4E84-9919-2596BAC14776}" type="slidenum">
              <a:rPr lang="en-US" smtClean="0"/>
              <a:pPr/>
              <a:t>‹#›</a:t>
            </a:fld>
            <a:endParaRPr lang="en-US"/>
          </a:p>
        </p:txBody>
      </p:sp>
    </p:spTree>
    <p:extLst>
      <p:ext uri="{BB962C8B-B14F-4D97-AF65-F5344CB8AC3E}">
        <p14:creationId xmlns:p14="http://schemas.microsoft.com/office/powerpoint/2010/main" val="55567447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t52edTD9RA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accent3">
                    <a:lumMod val="60000"/>
                    <a:lumOff val="40000"/>
                  </a:schemeClr>
                </a:solidFill>
              </a:rPr>
              <a:t>ROBOTIC HAND</a:t>
            </a:r>
            <a:r>
              <a:rPr lang="en-US" dirty="0" smtClean="0"/>
              <a:t/>
            </a:r>
            <a:br>
              <a:rPr lang="en-US" dirty="0" smtClean="0"/>
            </a:br>
            <a:r>
              <a:rPr lang="en-US" dirty="0" smtClean="0"/>
              <a:t>IOT(Internet of things)Mini Project</a:t>
            </a:r>
            <a:endParaRPr lang="en-US" dirty="0"/>
          </a:p>
        </p:txBody>
      </p:sp>
      <p:pic>
        <p:nvPicPr>
          <p:cNvPr id="6" name="Content Placeholder 5" descr="1.png"/>
          <p:cNvPicPr>
            <a:picLocks noGrp="1" noChangeAspect="1"/>
          </p:cNvPicPr>
          <p:nvPr>
            <p:ph idx="1"/>
          </p:nvPr>
        </p:nvPicPr>
        <p:blipFill>
          <a:blip r:embed="rId2" cstate="print"/>
          <a:stretch>
            <a:fillRect/>
          </a:stretch>
        </p:blipFill>
        <p:spPr>
          <a:xfrm>
            <a:off x="1705240" y="2490788"/>
            <a:ext cx="5741458" cy="3444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3">
                    <a:lumMod val="60000"/>
                    <a:lumOff val="40000"/>
                  </a:schemeClr>
                </a:solidFill>
              </a:rPr>
              <a:t>Advantages</a:t>
            </a:r>
            <a:endParaRPr lang="en-US" dirty="0">
              <a:solidFill>
                <a:schemeClr val="accent3">
                  <a:lumMod val="60000"/>
                  <a:lumOff val="40000"/>
                </a:schemeClr>
              </a:solidFill>
            </a:endParaRPr>
          </a:p>
        </p:txBody>
      </p:sp>
      <p:sp>
        <p:nvSpPr>
          <p:cNvPr id="3" name="Content Placeholder 2"/>
          <p:cNvSpPr>
            <a:spLocks noGrp="1"/>
          </p:cNvSpPr>
          <p:nvPr>
            <p:ph idx="1"/>
          </p:nvPr>
        </p:nvSpPr>
        <p:spPr/>
        <p:txBody>
          <a:bodyPr/>
          <a:lstStyle/>
          <a:p>
            <a:r>
              <a:rPr lang="en-US" dirty="0" smtClean="0"/>
              <a:t>Can be use in industrial as well as medical fields</a:t>
            </a:r>
          </a:p>
          <a:p>
            <a:r>
              <a:rPr lang="en-US" dirty="0" err="1" smtClean="0"/>
              <a:t>Effiecient</a:t>
            </a:r>
            <a:r>
              <a:rPr lang="en-US" dirty="0" smtClean="0"/>
              <a:t> and accurate.</a:t>
            </a:r>
          </a:p>
          <a:p>
            <a:r>
              <a:rPr lang="en-US" dirty="0" smtClean="0"/>
              <a:t>Works in </a:t>
            </a:r>
            <a:r>
              <a:rPr lang="en-US" dirty="0" err="1" smtClean="0"/>
              <a:t>environemnt</a:t>
            </a:r>
            <a:r>
              <a:rPr lang="en-US" dirty="0" smtClean="0"/>
              <a:t> that are in hospitable to humans.</a:t>
            </a:r>
          </a:p>
          <a:p>
            <a:r>
              <a:rPr lang="en-US" dirty="0" smtClean="0"/>
              <a:t>More production.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Future scope</a:t>
            </a:r>
            <a:endParaRPr lang="en-US" dirty="0">
              <a:solidFill>
                <a:schemeClr val="accent3">
                  <a:lumMod val="60000"/>
                  <a:lumOff val="40000"/>
                </a:schemeClr>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11014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lumMod val="60000"/>
                    <a:lumOff val="40000"/>
                  </a:schemeClr>
                </a:solidFill>
              </a:rPr>
              <a:t>Conclusion</a:t>
            </a:r>
            <a:endParaRPr lang="en-IN" dirty="0">
              <a:solidFill>
                <a:schemeClr val="accent3">
                  <a:lumMod val="60000"/>
                  <a:lumOff val="40000"/>
                </a:schemeClr>
              </a:solidFill>
            </a:endParaRPr>
          </a:p>
        </p:txBody>
      </p:sp>
      <p:sp>
        <p:nvSpPr>
          <p:cNvPr id="3" name="Content Placeholder 2"/>
          <p:cNvSpPr>
            <a:spLocks noGrp="1"/>
          </p:cNvSpPr>
          <p:nvPr>
            <p:ph idx="1"/>
          </p:nvPr>
        </p:nvSpPr>
        <p:spPr/>
        <p:txBody>
          <a:bodyPr/>
          <a:lstStyle/>
          <a:p>
            <a:r>
              <a:rPr lang="en-IN" dirty="0" smtClean="0"/>
              <a:t>This wooden </a:t>
            </a:r>
            <a:r>
              <a:rPr lang="en-IN" dirty="0" err="1" smtClean="0"/>
              <a:t>Handcam</a:t>
            </a:r>
            <a:r>
              <a:rPr lang="en-IN" dirty="0" smtClean="0"/>
              <a:t> can teach you servo control </a:t>
            </a:r>
            <a:r>
              <a:rPr lang="en-IN" dirty="0" err="1" smtClean="0"/>
              <a:t>mechatronics</a:t>
            </a:r>
            <a:r>
              <a:rPr lang="en-IN" dirty="0" smtClean="0"/>
              <a:t> </a:t>
            </a:r>
            <a:r>
              <a:rPr lang="en-IN" dirty="0" err="1" smtClean="0"/>
              <a:t>arduino</a:t>
            </a:r>
            <a:r>
              <a:rPr lang="en-IN" dirty="0" smtClean="0"/>
              <a:t> programming </a:t>
            </a:r>
          </a:p>
          <a:p>
            <a:r>
              <a:rPr lang="en-US" dirty="0" smtClean="0"/>
              <a:t>It can be further improved to have more decision taking capabilities by employing varied types of sensors and thus  could be used for different applications. It aims to solve the problems faced by the blind people in their daily life. The system also takes measures to ensure their safety.</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3">
                    <a:lumMod val="60000"/>
                    <a:lumOff val="40000"/>
                  </a:schemeClr>
                </a:solidFill>
              </a:rPr>
              <a:t>Reference</a:t>
            </a:r>
            <a:endParaRPr lang="en-IN" dirty="0">
              <a:solidFill>
                <a:schemeClr val="accent3">
                  <a:lumMod val="60000"/>
                  <a:lumOff val="40000"/>
                </a:schemeClr>
              </a:solidFill>
            </a:endParaRPr>
          </a:p>
        </p:txBody>
      </p:sp>
      <p:sp>
        <p:nvSpPr>
          <p:cNvPr id="3" name="Content Placeholder 2"/>
          <p:cNvSpPr>
            <a:spLocks noGrp="1"/>
          </p:cNvSpPr>
          <p:nvPr>
            <p:ph idx="1"/>
          </p:nvPr>
        </p:nvSpPr>
        <p:spPr/>
        <p:txBody>
          <a:bodyPr>
            <a:normAutofit fontScale="92500" lnSpcReduction="20000"/>
          </a:bodyPr>
          <a:lstStyle/>
          <a:p>
            <a:r>
              <a:rPr lang="en-IN" dirty="0" err="1" smtClean="0"/>
              <a:t>Youtube</a:t>
            </a:r>
            <a:r>
              <a:rPr lang="en-IN" dirty="0" smtClean="0"/>
              <a:t> link:</a:t>
            </a:r>
          </a:p>
          <a:p>
            <a:r>
              <a:rPr lang="en-IN" dirty="0" smtClean="0">
                <a:hlinkClick r:id="rId2"/>
              </a:rPr>
              <a:t>https://www.youtube.com/watch?v=t52edTD9RA0</a:t>
            </a:r>
            <a:endParaRPr lang="en-IN" dirty="0" smtClean="0"/>
          </a:p>
          <a:p>
            <a:r>
              <a:rPr lang="en-IN" dirty="0" smtClean="0"/>
              <a:t>[1] Jacobsen, S.C., Wood, J.E., </a:t>
            </a:r>
            <a:r>
              <a:rPr lang="en-IN" dirty="0" err="1" smtClean="0"/>
              <a:t>Knutti</a:t>
            </a:r>
            <a:r>
              <a:rPr lang="en-IN" dirty="0" smtClean="0"/>
              <a:t> D. and </a:t>
            </a:r>
            <a:r>
              <a:rPr lang="en-IN" dirty="0" err="1" smtClean="0"/>
              <a:t>Biggers</a:t>
            </a:r>
            <a:r>
              <a:rPr lang="en-IN" dirty="0" smtClean="0"/>
              <a:t> K.B., Dextrous hand: Work in progress, </a:t>
            </a:r>
            <a:r>
              <a:rPr lang="en-IN" dirty="0" err="1" smtClean="0"/>
              <a:t>Int</a:t>
            </a:r>
            <a:r>
              <a:rPr lang="en-IN" dirty="0" smtClean="0"/>
              <a:t> J </a:t>
            </a:r>
          </a:p>
          <a:p>
            <a:r>
              <a:rPr lang="en-IN" dirty="0" smtClean="0"/>
              <a:t>Robot Res., 321–350, 1984. </a:t>
            </a:r>
          </a:p>
          <a:p>
            <a:r>
              <a:rPr lang="en-IN" dirty="0" smtClean="0"/>
              <a:t>[2] </a:t>
            </a:r>
            <a:r>
              <a:rPr lang="en-IN" dirty="0" err="1" smtClean="0"/>
              <a:t>Bekey</a:t>
            </a:r>
            <a:r>
              <a:rPr lang="en-IN" dirty="0" smtClean="0"/>
              <a:t>, G.A., Liu H., </a:t>
            </a:r>
            <a:r>
              <a:rPr lang="en-IN" dirty="0" err="1" smtClean="0"/>
              <a:t>Tomovic</a:t>
            </a:r>
            <a:r>
              <a:rPr lang="en-IN" dirty="0" smtClean="0"/>
              <a:t>, R., et al. Knowledge-based control of grasping in robot hands </a:t>
            </a:r>
          </a:p>
          <a:p>
            <a:r>
              <a:rPr lang="en-IN" dirty="0" smtClean="0"/>
              <a:t>using heuristics from human motor skills, IEEE Trans Robot </a:t>
            </a:r>
            <a:r>
              <a:rPr lang="en-IN" dirty="0" err="1" smtClean="0"/>
              <a:t>Autom</a:t>
            </a:r>
            <a:r>
              <a:rPr lang="en-IN" dirty="0" smtClean="0"/>
              <a:t>. 9,709–722, 1993. </a:t>
            </a:r>
            <a:endParaRPr lang="en-IN"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8077200" cy="1143000"/>
          </a:xfrm>
        </p:spPr>
        <p:txBody>
          <a:bodyPr/>
          <a:lstStyle/>
          <a:p>
            <a:r>
              <a:rPr lang="en-US" dirty="0" smtClean="0">
                <a:solidFill>
                  <a:schemeClr val="accent3">
                    <a:lumMod val="60000"/>
                    <a:lumOff val="40000"/>
                  </a:schemeClr>
                </a:solidFill>
              </a:rPr>
              <a:t>Introduction to IOT</a:t>
            </a:r>
            <a:endParaRPr lang="en-US" dirty="0">
              <a:solidFill>
                <a:schemeClr val="accent3">
                  <a:lumMod val="60000"/>
                  <a:lumOff val="40000"/>
                </a:schemeClr>
              </a:solidFill>
            </a:endParaRPr>
          </a:p>
        </p:txBody>
      </p:sp>
      <p:sp>
        <p:nvSpPr>
          <p:cNvPr id="3" name="Content Placeholder 2"/>
          <p:cNvSpPr>
            <a:spLocks noGrp="1"/>
          </p:cNvSpPr>
          <p:nvPr>
            <p:ph idx="1"/>
          </p:nvPr>
        </p:nvSpPr>
        <p:spPr>
          <a:xfrm>
            <a:off x="419100" y="1879745"/>
            <a:ext cx="8458200" cy="4389120"/>
          </a:xfrm>
        </p:spPr>
        <p:txBody>
          <a:bodyPr>
            <a:normAutofit fontScale="40000" lnSpcReduction="20000"/>
          </a:bodyPr>
          <a:lstStyle/>
          <a:p>
            <a:pPr>
              <a:buFont typeface="Wingdings" pitchFamily="2" charset="2"/>
              <a:buChar char="Ø"/>
            </a:pPr>
            <a:r>
              <a:rPr lang="en-US" sz="5000" dirty="0" err="1" smtClean="0"/>
              <a:t>IoT</a:t>
            </a:r>
            <a:r>
              <a:rPr lang="en-US" sz="5000" dirty="0" smtClean="0"/>
              <a:t> refers to an Internet Of Things (</a:t>
            </a:r>
            <a:r>
              <a:rPr lang="en-US" sz="5000" dirty="0" err="1" smtClean="0"/>
              <a:t>IoT</a:t>
            </a:r>
            <a:r>
              <a:rPr lang="en-US" sz="5000" dirty="0" smtClean="0"/>
              <a:t>). Connecting any device (including everything from cell </a:t>
            </a:r>
            <a:r>
              <a:rPr lang="en-US" sz="5000" dirty="0" err="1" smtClean="0"/>
              <a:t>phones,vehicles</a:t>
            </a:r>
            <a:r>
              <a:rPr lang="en-US" sz="5000" dirty="0" smtClean="0"/>
              <a:t>, home appliances and other wearable embedded with sensors and actuators) with Internet so that these objects can exchange data with each other on a network</a:t>
            </a:r>
          </a:p>
          <a:p>
            <a:pPr>
              <a:buNone/>
            </a:pPr>
            <a:endParaRPr lang="en-US" sz="5000" dirty="0" smtClean="0"/>
          </a:p>
          <a:p>
            <a:pPr>
              <a:buFont typeface="Wingdings" pitchFamily="2" charset="2"/>
              <a:buChar char="Ø"/>
            </a:pPr>
            <a:r>
              <a:rPr lang="en-US" sz="5000" dirty="0" smtClean="0"/>
              <a:t>Internet of things is advanced automation and analytics system which exploits networking ,sensing ,</a:t>
            </a:r>
            <a:r>
              <a:rPr lang="en-US" sz="5000" dirty="0" err="1" smtClean="0"/>
              <a:t>bigdata</a:t>
            </a:r>
            <a:r>
              <a:rPr lang="en-US" sz="5000" dirty="0" smtClean="0"/>
              <a:t> and artificial intelligence technology  to deliver complete systems for a product or service .these system allows greater transparency ,control ,and performance when applied to any industry or system.</a:t>
            </a:r>
          </a:p>
          <a:p>
            <a:pPr>
              <a:buNone/>
            </a:pPr>
            <a:endParaRPr lang="en-US" sz="5000" dirty="0" smtClean="0"/>
          </a:p>
          <a:p>
            <a:pPr>
              <a:buFont typeface="Wingdings" pitchFamily="2" charset="2"/>
              <a:buChar char="Ø"/>
            </a:pPr>
            <a:r>
              <a:rPr lang="en-US" sz="5000" dirty="0" err="1" smtClean="0"/>
              <a:t>IoT</a:t>
            </a:r>
            <a:r>
              <a:rPr lang="en-US" sz="5000" dirty="0" smtClean="0"/>
              <a:t> systems have applications across industries through their unique</a:t>
            </a:r>
          </a:p>
          <a:p>
            <a:pPr>
              <a:buNone/>
            </a:pPr>
            <a:r>
              <a:rPr lang="en-US" sz="5000" dirty="0" smtClean="0"/>
              <a:t>    flexibility and ability to be suitable in any environment. They enhance data collection, automation, operations, and much more through smart devices  and powerful enabling technology.</a:t>
            </a:r>
          </a:p>
          <a:p>
            <a:pPr>
              <a:buNone/>
            </a:pPr>
            <a:endParaRPr lang="en-US" sz="5000" dirty="0" smtClean="0"/>
          </a:p>
          <a:p>
            <a:pPr>
              <a:buNone/>
            </a:pPr>
            <a:endParaRPr lang="en-US" sz="5000" dirty="0" smtClean="0"/>
          </a:p>
          <a:p>
            <a:pPr>
              <a:buNone/>
            </a:pPr>
            <a:endParaRPr lang="en-US" sz="5000"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066800"/>
            <a:ext cx="4191000" cy="591312"/>
          </a:xfrm>
        </p:spPr>
        <p:txBody>
          <a:bodyPr>
            <a:normAutofit fontScale="90000"/>
          </a:bodyPr>
          <a:lstStyle/>
          <a:p>
            <a:r>
              <a:rPr lang="en-US" b="1" dirty="0" smtClean="0">
                <a:solidFill>
                  <a:schemeClr val="accent3">
                    <a:lumMod val="60000"/>
                    <a:lumOff val="40000"/>
                  </a:schemeClr>
                </a:solidFill>
              </a:rPr>
              <a:t>ROBOTIC HAND</a:t>
            </a:r>
            <a:endParaRPr lang="en-US" b="1" dirty="0">
              <a:solidFill>
                <a:schemeClr val="accent3">
                  <a:lumMod val="60000"/>
                  <a:lumOff val="40000"/>
                </a:schemeClr>
              </a:solidFill>
            </a:endParaRPr>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44" t="13271" r="157" b="15945"/>
          <a:stretch/>
        </p:blipFill>
        <p:spPr>
          <a:xfrm>
            <a:off x="990600" y="2286000"/>
            <a:ext cx="7010400" cy="35052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smtClean="0">
                <a:ln w="12700">
                  <a:solidFill>
                    <a:schemeClr val="accent3">
                      <a:lumMod val="50000"/>
                    </a:schemeClr>
                  </a:solidFill>
                  <a:prstDash val="solid"/>
                </a:ln>
                <a:solidFill>
                  <a:schemeClr val="accent3">
                    <a:lumMod val="60000"/>
                    <a:lumOff val="40000"/>
                  </a:schemeClr>
                </a:solidFill>
                <a:effectLst>
                  <a:innerShdw blurRad="177800">
                    <a:schemeClr val="accent3">
                      <a:lumMod val="50000"/>
                    </a:schemeClr>
                  </a:innerShdw>
                </a:effectLst>
              </a:rPr>
              <a:t>LITERATURE </a:t>
            </a:r>
            <a:r>
              <a:rPr lang="en-GB" altLang="en-US" b="1" dirty="0">
                <a:ln w="12700">
                  <a:solidFill>
                    <a:schemeClr val="accent3">
                      <a:lumMod val="50000"/>
                    </a:schemeClr>
                  </a:solidFill>
                  <a:prstDash val="solid"/>
                </a:ln>
                <a:solidFill>
                  <a:schemeClr val="accent3">
                    <a:lumMod val="60000"/>
                    <a:lumOff val="40000"/>
                  </a:schemeClr>
                </a:solidFill>
                <a:effectLst>
                  <a:innerShdw blurRad="177800">
                    <a:schemeClr val="accent3">
                      <a:lumMod val="50000"/>
                    </a:schemeClr>
                  </a:innerShdw>
                </a:effectLst>
              </a:rPr>
              <a:t>SURVEY</a:t>
            </a:r>
            <a:endParaRPr lang="en-US" b="1" dirty="0">
              <a:solidFill>
                <a:schemeClr val="accent3">
                  <a:lumMod val="60000"/>
                  <a:lumOff val="40000"/>
                </a:schemeClr>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7540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  Problem Statement</a:t>
            </a:r>
            <a:endParaRPr lang="en-US" dirty="0">
              <a:solidFill>
                <a:schemeClr val="accent3">
                  <a:lumMod val="60000"/>
                  <a:lumOff val="40000"/>
                </a:schemeClr>
              </a:solidFill>
            </a:endParaRPr>
          </a:p>
        </p:txBody>
      </p:sp>
      <p:sp>
        <p:nvSpPr>
          <p:cNvPr id="3" name="Content Placeholder 2"/>
          <p:cNvSpPr>
            <a:spLocks noGrp="1"/>
          </p:cNvSpPr>
          <p:nvPr>
            <p:ph idx="1"/>
          </p:nvPr>
        </p:nvSpPr>
        <p:spPr/>
        <p:txBody>
          <a:bodyPr>
            <a:normAutofit/>
          </a:bodyPr>
          <a:lstStyle/>
          <a:p>
            <a:pPr marL="0" indent="0">
              <a:buNone/>
            </a:pPr>
            <a:r>
              <a:rPr lang="en-US" dirty="0"/>
              <a:t>Presently as we all know Workers that works in industries have many risk of getting injured while doing </a:t>
            </a:r>
            <a:r>
              <a:rPr lang="en-US" dirty="0" err="1"/>
              <a:t>welding,material</a:t>
            </a:r>
            <a:r>
              <a:rPr lang="en-US" dirty="0"/>
              <a:t> </a:t>
            </a:r>
            <a:r>
              <a:rPr lang="en-US" dirty="0" err="1" smtClean="0"/>
              <a:t>handling,material</a:t>
            </a:r>
            <a:r>
              <a:rPr lang="en-US" dirty="0" smtClean="0"/>
              <a:t> removing, </a:t>
            </a:r>
            <a:r>
              <a:rPr lang="en-US" dirty="0" err="1" smtClean="0"/>
              <a:t>palleting</a:t>
            </a:r>
            <a:r>
              <a:rPr lang="en-US" dirty="0" smtClean="0"/>
              <a:t>, etc. So </a:t>
            </a:r>
            <a:r>
              <a:rPr lang="en-US" dirty="0"/>
              <a:t>here we develop a tool which will work same as human hand being more efficient and </a:t>
            </a:r>
            <a:r>
              <a:rPr lang="en-US" dirty="0" err="1"/>
              <a:t>convinient</a:t>
            </a:r>
            <a:r>
              <a:rPr lang="en-US" dirty="0" smtClean="0"/>
              <a:t>.</a:t>
            </a:r>
            <a:r>
              <a:rPr lang="en-US" dirty="0"/>
              <a:t> Our Project consist of servo motors ,</a:t>
            </a:r>
            <a:r>
              <a:rPr lang="en-US" dirty="0" err="1"/>
              <a:t>arduino</a:t>
            </a:r>
            <a:r>
              <a:rPr lang="en-US" dirty="0"/>
              <a:t> </a:t>
            </a:r>
            <a:r>
              <a:rPr lang="en-US" dirty="0" err="1"/>
              <a:t>uno</a:t>
            </a:r>
            <a:r>
              <a:rPr lang="en-US" dirty="0"/>
              <a:t> and a bread board for </a:t>
            </a:r>
            <a:r>
              <a:rPr lang="en-US" dirty="0" smtClean="0"/>
              <a:t>connection.</a:t>
            </a:r>
            <a:r>
              <a:rPr lang="en-US" dirty="0"/>
              <a:t> Servo motors is used for rotation and </a:t>
            </a:r>
            <a:r>
              <a:rPr lang="en-US" dirty="0" err="1"/>
              <a:t>movment</a:t>
            </a:r>
            <a:r>
              <a:rPr lang="en-US" dirty="0"/>
              <a:t> of the arm.</a:t>
            </a:r>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a:p>
            <a:pPr marL="0" indent="0">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Objectives</a:t>
            </a:r>
            <a:endParaRPr lang="en-US" dirty="0">
              <a:solidFill>
                <a:schemeClr val="accent3">
                  <a:lumMod val="60000"/>
                  <a:lumOff val="40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smtClean="0"/>
              <a:t>Developing a tool which can serve as a human hand being more efficient and </a:t>
            </a:r>
            <a:r>
              <a:rPr lang="en-US" dirty="0" err="1" smtClean="0"/>
              <a:t>convinient</a:t>
            </a:r>
            <a:endParaRPr lang="en-US" dirty="0" smtClean="0"/>
          </a:p>
          <a:p>
            <a:r>
              <a:rPr lang="en-US" dirty="0" smtClean="0"/>
              <a:t>These robot arms help humans out three-fold: they take over tedious work from human workers, they save manufacturers money, and they improve production, which gets products to consumers faster.</a:t>
            </a:r>
          </a:p>
          <a:p>
            <a:r>
              <a:rPr lang="en-US" dirty="0" smtClean="0"/>
              <a:t>These robot arms can also increase production, which saves manufacturers money and pushes out products to consumers. They have reduced cycle times and increased repeatability that can’t be matched by manual applications.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Circuit Diagram</a:t>
            </a:r>
            <a:endParaRPr lang="en-US" dirty="0">
              <a:solidFill>
                <a:schemeClr val="accent3">
                  <a:lumMod val="60000"/>
                  <a:lumOff val="40000"/>
                </a:schemeClr>
              </a:solidFill>
            </a:endParaRPr>
          </a:p>
        </p:txBody>
      </p:sp>
      <p:pic>
        <p:nvPicPr>
          <p:cNvPr id="4" name="Content Placeholder 3" descr="4.jpeg"/>
          <p:cNvPicPr>
            <a:picLocks noGrp="1" noChangeAspect="1"/>
          </p:cNvPicPr>
          <p:nvPr>
            <p:ph idx="1"/>
          </p:nvPr>
        </p:nvPicPr>
        <p:blipFill>
          <a:blip r:embed="rId2" cstate="print"/>
          <a:stretch>
            <a:fillRect/>
          </a:stretch>
        </p:blipFill>
        <p:spPr>
          <a:xfrm>
            <a:off x="2807861" y="2490788"/>
            <a:ext cx="3536216" cy="344487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3">
                    <a:lumMod val="60000"/>
                    <a:lumOff val="40000"/>
                  </a:schemeClr>
                </a:solidFill>
              </a:rPr>
              <a:t>Requirements</a:t>
            </a:r>
            <a:endParaRPr lang="en-US" dirty="0">
              <a:solidFill>
                <a:schemeClr val="accent3">
                  <a:lumMod val="60000"/>
                  <a:lumOff val="40000"/>
                </a:schemeClr>
              </a:solidFill>
            </a:endParaRPr>
          </a:p>
        </p:txBody>
      </p:sp>
      <p:sp>
        <p:nvSpPr>
          <p:cNvPr id="5" name="Content Placeholder 4"/>
          <p:cNvSpPr>
            <a:spLocks noGrp="1"/>
          </p:cNvSpPr>
          <p:nvPr>
            <p:ph idx="1"/>
          </p:nvPr>
        </p:nvSpPr>
        <p:spPr>
          <a:xfrm>
            <a:off x="1176865" y="2514600"/>
            <a:ext cx="6798736" cy="3597397"/>
          </a:xfrm>
        </p:spPr>
        <p:txBody>
          <a:bodyPr>
            <a:normAutofit fontScale="92500" lnSpcReduction="10000"/>
          </a:bodyPr>
          <a:lstStyle/>
          <a:p>
            <a:pPr marL="0" indent="0">
              <a:buNone/>
            </a:pPr>
            <a:r>
              <a:rPr lang="en-US" dirty="0" smtClean="0"/>
              <a:t>Hardware required</a:t>
            </a:r>
          </a:p>
          <a:p>
            <a:r>
              <a:rPr lang="en-US" dirty="0" err="1" smtClean="0"/>
              <a:t>Arduino</a:t>
            </a:r>
            <a:r>
              <a:rPr lang="en-US" dirty="0" smtClean="0"/>
              <a:t> </a:t>
            </a:r>
            <a:r>
              <a:rPr lang="en-US" dirty="0" err="1" smtClean="0"/>
              <a:t>uno</a:t>
            </a:r>
            <a:endParaRPr lang="en-US" dirty="0" smtClean="0"/>
          </a:p>
          <a:p>
            <a:r>
              <a:rPr lang="en-US" dirty="0" smtClean="0"/>
              <a:t>Servo motors</a:t>
            </a:r>
          </a:p>
          <a:p>
            <a:r>
              <a:rPr lang="en-US" dirty="0" smtClean="0"/>
              <a:t>Bread board</a:t>
            </a:r>
          </a:p>
          <a:p>
            <a:r>
              <a:rPr lang="en-US" dirty="0" smtClean="0"/>
              <a:t>Batteries</a:t>
            </a:r>
          </a:p>
          <a:p>
            <a:r>
              <a:rPr lang="en-US" dirty="0" smtClean="0"/>
              <a:t>DC jack</a:t>
            </a:r>
          </a:p>
          <a:p>
            <a:pPr>
              <a:buNone/>
            </a:pPr>
            <a:r>
              <a:rPr lang="en-US" dirty="0" smtClean="0"/>
              <a:t>Software required</a:t>
            </a:r>
          </a:p>
          <a:p>
            <a:r>
              <a:rPr lang="en-US" dirty="0" err="1" smtClean="0"/>
              <a:t>Arduino</a:t>
            </a:r>
            <a:r>
              <a:rPr lang="en-US" dirty="0" smtClean="0"/>
              <a:t> </a:t>
            </a:r>
            <a:r>
              <a:rPr lang="en-US" dirty="0" err="1" smtClean="0"/>
              <a:t>Ide</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Working Model</a:t>
            </a:r>
            <a:endParaRPr lang="en-US" dirty="0">
              <a:solidFill>
                <a:schemeClr val="accent3">
                  <a:lumMod val="60000"/>
                  <a:lumOff val="40000"/>
                </a:schemeClr>
              </a:solidFill>
            </a:endParaRP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8966" t="14943" r="13706" b="1955"/>
          <a:stretch/>
        </p:blipFill>
        <p:spPr>
          <a:xfrm>
            <a:off x="1828800" y="2743200"/>
            <a:ext cx="5257800" cy="2542659"/>
          </a:xfrm>
        </p:spPr>
      </p:pic>
    </p:spTree>
    <p:extLst>
      <p:ext uri="{BB962C8B-B14F-4D97-AF65-F5344CB8AC3E}">
        <p14:creationId xmlns:p14="http://schemas.microsoft.com/office/powerpoint/2010/main" val="5198780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302</TotalTime>
  <Words>431</Words>
  <Application>Microsoft Office PowerPoint</Application>
  <PresentationFormat>On-screen Show (4:3)</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Wingdings</vt:lpstr>
      <vt:lpstr>Organic</vt:lpstr>
      <vt:lpstr>ROBOTIC HAND IOT(Internet of things)Mini Project</vt:lpstr>
      <vt:lpstr>Introduction to IOT</vt:lpstr>
      <vt:lpstr>ROBOTIC HAND</vt:lpstr>
      <vt:lpstr>LITERATURE SURVEY</vt:lpstr>
      <vt:lpstr>  Problem Statement</vt:lpstr>
      <vt:lpstr>Objectives</vt:lpstr>
      <vt:lpstr>Circuit Diagram</vt:lpstr>
      <vt:lpstr>Requirements</vt:lpstr>
      <vt:lpstr>Working Model</vt:lpstr>
      <vt:lpstr>Advantages</vt:lpstr>
      <vt:lpstr>Future scope</vt:lpstr>
      <vt:lpstr>Conclusion</vt:lpstr>
      <vt:lpstr>Reference</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HAND IOT(Internet of things)Mini Project</dc:title>
  <dc:creator>Humera Khan</dc:creator>
  <cp:lastModifiedBy>Aamir Thekiya</cp:lastModifiedBy>
  <cp:revision>30</cp:revision>
  <dcterms:created xsi:type="dcterms:W3CDTF">2019-09-17T09:31:37Z</dcterms:created>
  <dcterms:modified xsi:type="dcterms:W3CDTF">2019-11-02T01:26:51Z</dcterms:modified>
</cp:coreProperties>
</file>