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65" r:id="rId5"/>
    <p:sldId id="259" r:id="rId6"/>
    <p:sldId id="266" r:id="rId7"/>
    <p:sldId id="272" r:id="rId8"/>
    <p:sldId id="270" r:id="rId9"/>
    <p:sldId id="263" r:id="rId10"/>
    <p:sldId id="264" r:id="rId1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comb/>
      </p:transition>
    </mc:Choice>
    <mc:Fallback xmlns="">
      <p:transition>
        <p:comb/>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56610">
              <a:srgbClr val="F9DEB5">
                <a:alpha val="94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52" name="CustomShape 1"/>
          <p:cNvSpPr/>
          <p:nvPr/>
        </p:nvSpPr>
        <p:spPr>
          <a:xfrm>
            <a:off x="1165860" y="958215"/>
            <a:ext cx="7096125" cy="3173730"/>
          </a:xfrm>
          <a:prstGeom prst="rect">
            <a:avLst/>
          </a:prstGeom>
          <a:solidFill>
            <a:schemeClr val="accent6">
              <a:alpha val="50000"/>
            </a:schemeClr>
          </a:solidFill>
        </p:spPr>
        <p:style>
          <a:lnRef idx="3">
            <a:schemeClr val="lt1"/>
          </a:lnRef>
          <a:fillRef idx="1">
            <a:schemeClr val="accent1"/>
          </a:fillRef>
          <a:effectRef idx="1">
            <a:schemeClr val="accent1"/>
          </a:effectRef>
          <a:fontRef idx="minor">
            <a:schemeClr val="lt1"/>
          </a:fontRef>
        </p:style>
        <p:txBody>
          <a:bodyPr lIns="90000" tIns="45000" rIns="90000" bIns="45000" anchor="ctr"/>
          <a:lstStyle/>
          <a:p>
            <a:pPr algn="ctr">
              <a:lnSpc>
                <a:spcPct val="100000"/>
              </a:lnSpc>
            </a:pPr>
            <a:endParaRPr lang="en-US" sz="4000" b="1" dirty="0">
              <a:solidFill>
                <a:schemeClr val="tx1"/>
              </a:solidFill>
              <a:uFill>
                <a:solidFill>
                  <a:srgbClr val="FFFFFF"/>
                </a:solidFill>
              </a:uFill>
              <a:latin typeface="Calibri" panose="020F0502020204030204"/>
            </a:endParaRPr>
          </a:p>
          <a:p>
            <a:pPr algn="ctr">
              <a:lnSpc>
                <a:spcPct val="100000"/>
              </a:lnSpc>
            </a:pPr>
            <a:endParaRPr lang="en-US" sz="4000" b="1" dirty="0">
              <a:solidFill>
                <a:schemeClr val="tx1"/>
              </a:solidFill>
              <a:uFill>
                <a:solidFill>
                  <a:srgbClr val="FFFFFF"/>
                </a:solidFill>
              </a:uFill>
              <a:latin typeface="Calibri" panose="020F0502020204030204"/>
            </a:endParaRPr>
          </a:p>
          <a:p>
            <a:pPr algn="ctr">
              <a:lnSpc>
                <a:spcPct val="100000"/>
              </a:lnSpc>
            </a:pPr>
            <a:endParaRPr lang="en-US" sz="4000" b="1" dirty="0">
              <a:solidFill>
                <a:schemeClr val="tx1"/>
              </a:solidFill>
              <a:uFill>
                <a:solidFill>
                  <a:srgbClr val="FFFFFF"/>
                </a:solidFill>
              </a:uFill>
              <a:latin typeface="Calibri" panose="020F0502020204030204"/>
            </a:endParaRPr>
          </a:p>
          <a:p>
            <a:pPr algn="ctr">
              <a:lnSpc>
                <a:spcPct val="100000"/>
              </a:lnSpc>
            </a:pP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Calibri" panose="020F0502020204030204"/>
            </a:endParaRPr>
          </a:p>
          <a:p>
            <a:pPr algn="ctr">
              <a:lnSpc>
                <a:spcPct val="100000"/>
              </a:lnSpc>
            </a:pP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Calibri" panose="020F0502020204030204"/>
              </a:rPr>
              <a:t>IOT </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Calibri" panose="020F0502020204030204"/>
              </a:rPr>
              <a:t>PROJECT </a:t>
            </a:r>
            <a:r>
              <a:rPr lang="en-GB" alt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Calibri" panose="020F0502020204030204"/>
              </a:rPr>
              <a:t>ON</a:t>
            </a: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Arial" panose="020B0604020202020204"/>
            </a:endParaRPr>
          </a:p>
          <a:p>
            <a:pPr algn="ctr">
              <a:lnSpc>
                <a:spcPct val="100000"/>
              </a:lnSpc>
            </a:pP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latin typeface="Calibri" panose="020F0502020204030204"/>
              </a:rPr>
              <a:t>FIREFIGHTER TRUCK USING BLUETOOTH MODULE</a:t>
            </a:r>
            <a:endParaRPr lang="en-US" sz="4000" b="1" dirty="0">
              <a:ln w="12700">
                <a:solidFill>
                  <a:schemeClr val="tx2">
                    <a:lumMod val="75000"/>
                  </a:schemeClr>
                </a:solidFill>
                <a:prstDash val="solid"/>
              </a:ln>
              <a:solidFill>
                <a:schemeClr val="bg2">
                  <a:lumMod val="90000"/>
                </a:schemeClr>
              </a:solidFill>
              <a:effectLst>
                <a:outerShdw dist="38100" dir="2640000" algn="bl" rotWithShape="0">
                  <a:schemeClr val="tx2">
                    <a:lumMod val="75000"/>
                  </a:schemeClr>
                </a:outerShdw>
              </a:effectLst>
              <a:uFill>
                <a:solidFill>
                  <a:srgbClr val="FFFFFF"/>
                </a:solidFill>
              </a:uFill>
              <a:latin typeface="Arial" panose="020B0604020202020204"/>
            </a:endParaRPr>
          </a:p>
          <a:p>
            <a:pPr algn="ctr">
              <a:lnSpc>
                <a:spcPct val="100000"/>
              </a:lnSpc>
            </a:pPr>
            <a:endParaRPr lang="en-US" sz="2000" b="0" strike="noStrike" spc="-1" dirty="0" smtClean="0">
              <a:ln w="12700">
                <a:solidFill>
                  <a:schemeClr val="tx2">
                    <a:lumMod val="75000"/>
                  </a:schemeClr>
                </a:solidFill>
                <a:prstDash val="solid"/>
              </a:ln>
              <a:solidFill>
                <a:schemeClr val="bg2">
                  <a:lumMod val="90000"/>
                </a:schemeClr>
              </a:solidFill>
              <a:effectLst>
                <a:outerShdw dist="38100" dir="2640000" algn="bl" rotWithShape="0">
                  <a:schemeClr val="tx2">
                    <a:lumMod val="75000"/>
                  </a:schemeClr>
                </a:outerShdw>
              </a:effectLst>
              <a:uFill>
                <a:solidFill>
                  <a:srgbClr val="FFFFFF"/>
                </a:solidFill>
              </a:uFill>
              <a:latin typeface="Calibri" panose="020F0502020204030204"/>
            </a:endParaRPr>
          </a:p>
          <a:p>
            <a:pPr algn="ctr">
              <a:lnSpc>
                <a:spcPct val="100000"/>
              </a:lnSpc>
            </a:pPr>
            <a:endParaRPr lang="en-US" sz="2000" b="0" strike="noStrike" spc="-1" dirty="0" smtClean="0">
              <a:ln w="12700">
                <a:solidFill>
                  <a:schemeClr val="tx2">
                    <a:lumMod val="75000"/>
                  </a:schemeClr>
                </a:solidFill>
                <a:prstDash val="solid"/>
              </a:ln>
              <a:solidFill>
                <a:schemeClr val="bg2">
                  <a:lumMod val="90000"/>
                </a:schemeClr>
              </a:solidFill>
              <a:effectLst>
                <a:outerShdw dist="38100" dir="2640000" algn="bl" rotWithShape="0">
                  <a:schemeClr val="tx2">
                    <a:lumMod val="75000"/>
                  </a:schemeClr>
                </a:outerShdw>
              </a:effectLst>
              <a:uFill>
                <a:solidFill>
                  <a:srgbClr val="FFFFFF"/>
                </a:solidFill>
              </a:uFill>
              <a:latin typeface="Calibri" panose="020F0502020204030204"/>
            </a:endParaRPr>
          </a:p>
          <a:p>
            <a:pPr algn="ctr">
              <a:lnSpc>
                <a:spcPct val="100000"/>
              </a:lnSpc>
            </a:pPr>
            <a:endParaRPr lang="en-US" sz="2000" b="0" strike="noStrike" spc="-1" dirty="0" smtClean="0">
              <a:ln/>
              <a:solidFill>
                <a:schemeClr val="accent1"/>
              </a:solidFill>
              <a:effectLst>
                <a:outerShdw blurRad="38100" dist="25400" dir="5400000" algn="ctr" rotWithShape="0">
                  <a:srgbClr val="6E747A">
                    <a:alpha val="43000"/>
                  </a:srgbClr>
                </a:outerShdw>
              </a:effectLst>
              <a:uFill>
                <a:solidFill>
                  <a:srgbClr val="FFFFFF"/>
                </a:solidFill>
              </a:uFill>
              <a:latin typeface="Calibri" panose="020F0502020204030204"/>
            </a:endParaRPr>
          </a:p>
          <a:p>
            <a:pPr algn="ctr">
              <a:lnSpc>
                <a:spcPct val="100000"/>
              </a:lnSpc>
            </a:pPr>
            <a:endParaRPr lang="en-US" sz="2800" b="1" i="1" u="sng" strike="noStrike" spc="-1" dirty="0" smtClean="0">
              <a:ln/>
              <a:solidFill>
                <a:schemeClr val="accent1"/>
              </a:solidFill>
              <a:effectLst>
                <a:outerShdw blurRad="38100" dist="25400" dir="5400000" algn="ctr" rotWithShape="0">
                  <a:srgbClr val="6E747A">
                    <a:alpha val="43000"/>
                  </a:srgbClr>
                </a:outerShdw>
              </a:effectLst>
              <a:uFill>
                <a:solidFill>
                  <a:srgbClr val="FFFFFF"/>
                </a:solidFill>
              </a:uFill>
              <a:latin typeface="Calibri" panose="020F0502020204030204"/>
            </a:endParaRPr>
          </a:p>
          <a:p>
            <a:pPr algn="ctr">
              <a:lnSpc>
                <a:spcPct val="100000"/>
              </a:lnSpc>
            </a:pPr>
            <a:r>
              <a:rPr lang="en-US" sz="2800" b="1" strike="noStrike" spc="-1" dirty="0" smtClean="0">
                <a:ln/>
                <a:solidFill>
                  <a:schemeClr val="accent1"/>
                </a:solidFill>
                <a:effectLst>
                  <a:outerShdw blurRad="38100" dist="25400" dir="5400000" algn="ctr" rotWithShape="0">
                    <a:srgbClr val="6E747A">
                      <a:alpha val="43000"/>
                    </a:srgbClr>
                  </a:outerShdw>
                </a:effectLst>
                <a:uFill>
                  <a:solidFill>
                    <a:srgbClr val="FFFFFF"/>
                  </a:solidFill>
                </a:uFill>
                <a:latin typeface="Calibri" panose="020F0502020204030204"/>
              </a:rPr>
              <a:t>GROUP MEMBER</a:t>
            </a:r>
            <a:r>
              <a:rPr lang="en-GB" altLang="en-US" sz="2800" b="1" strike="noStrike" spc="-1" dirty="0" smtClean="0">
                <a:ln/>
                <a:solidFill>
                  <a:schemeClr val="accent1"/>
                </a:solidFill>
                <a:effectLst>
                  <a:outerShdw blurRad="38100" dist="25400" dir="5400000" algn="ctr" rotWithShape="0">
                    <a:srgbClr val="6E747A">
                      <a:alpha val="43000"/>
                    </a:srgbClr>
                  </a:outerShdw>
                </a:effectLst>
                <a:uFill>
                  <a:solidFill>
                    <a:srgbClr val="FFFFFF"/>
                  </a:solidFill>
                </a:uFill>
                <a:latin typeface="Calibri" panose="020F0502020204030204"/>
              </a:rPr>
              <a:t>S-</a:t>
            </a:r>
            <a:endParaRPr lang="en-US" sz="2800" b="1" i="1" u="sng" strike="noStrike" spc="-1" dirty="0" smtClean="0">
              <a:solidFill>
                <a:schemeClr val="tx2"/>
              </a:solidFill>
              <a:uFill>
                <a:solidFill>
                  <a:srgbClr val="FFFFFF"/>
                </a:solidFill>
              </a:uFill>
              <a:latin typeface="Calibri" panose="020F0502020204030204"/>
            </a:endParaRPr>
          </a:p>
          <a:p>
            <a:pPr algn="ctr">
              <a:lnSpc>
                <a:spcPct val="100000"/>
              </a:lnSpc>
            </a:pPr>
            <a:r>
              <a:rPr lang="en-US" sz="2000" b="0" dirty="0" smtClean="0">
                <a:solidFill>
                  <a:schemeClr val="accent2">
                    <a:lumMod val="75000"/>
                  </a:schemeClr>
                </a:solidFill>
                <a:uFill>
                  <a:solidFill>
                    <a:srgbClr val="FFFFFF"/>
                  </a:solidFill>
                </a:uFill>
                <a:latin typeface="Calibri" panose="020F0502020204030204"/>
              </a:rPr>
              <a:t>FARMAN ANSARI - 6117005</a:t>
            </a:r>
          </a:p>
          <a:p>
            <a:pPr algn="ctr">
              <a:lnSpc>
                <a:spcPct val="100000"/>
              </a:lnSpc>
            </a:pPr>
            <a:r>
              <a:rPr lang="en-US" sz="2000" b="0" dirty="0" smtClean="0">
                <a:solidFill>
                  <a:schemeClr val="accent2">
                    <a:lumMod val="75000"/>
                  </a:schemeClr>
                </a:solidFill>
                <a:uFill>
                  <a:solidFill>
                    <a:srgbClr val="FFFFFF"/>
                  </a:solidFill>
                </a:uFill>
                <a:latin typeface="Calibri" panose="020F0502020204030204"/>
              </a:rPr>
              <a:t> </a:t>
            </a:r>
            <a:r>
              <a:rPr lang="en-US" sz="2000" b="0" dirty="0">
                <a:solidFill>
                  <a:schemeClr val="accent2">
                    <a:lumMod val="75000"/>
                  </a:schemeClr>
                </a:solidFill>
                <a:uFill>
                  <a:solidFill>
                    <a:srgbClr val="FFFFFF"/>
                  </a:solidFill>
                </a:uFill>
                <a:latin typeface="Calibri" panose="020F0502020204030204"/>
              </a:rPr>
              <a:t>AMIR CHAPPALWALA - 611700</a:t>
            </a:r>
            <a:r>
              <a:rPr lang="en-GB" altLang="en-US" sz="2000" b="0" dirty="0">
                <a:solidFill>
                  <a:schemeClr val="accent2">
                    <a:lumMod val="75000"/>
                  </a:schemeClr>
                </a:solidFill>
                <a:uFill>
                  <a:solidFill>
                    <a:srgbClr val="FFFFFF"/>
                  </a:solidFill>
                </a:uFill>
                <a:latin typeface="Calibri" panose="020F0502020204030204"/>
              </a:rPr>
              <a:t>9</a:t>
            </a:r>
          </a:p>
          <a:p>
            <a:pPr algn="ctr">
              <a:lnSpc>
                <a:spcPct val="100000"/>
              </a:lnSpc>
            </a:pPr>
            <a:r>
              <a:rPr lang="en-US" sz="2000" b="0" dirty="0">
                <a:solidFill>
                  <a:schemeClr val="accent2">
                    <a:lumMod val="75000"/>
                  </a:schemeClr>
                </a:solidFill>
                <a:uFill>
                  <a:solidFill>
                    <a:srgbClr val="FFFFFF"/>
                  </a:solidFill>
                </a:uFill>
                <a:latin typeface="Calibri" panose="020F0502020204030204"/>
              </a:rPr>
              <a:t>SIDRAH KHATRI - 6117023</a:t>
            </a:r>
          </a:p>
        </p:txBody>
      </p:sp>
      <p:sp>
        <p:nvSpPr>
          <p:cNvPr id="153" name="CustomShape 2"/>
          <p:cNvSpPr/>
          <p:nvPr/>
        </p:nvSpPr>
        <p:spPr>
          <a:xfrm>
            <a:off x="828040" y="3886200"/>
            <a:ext cx="4295775" cy="1751965"/>
          </a:xfrm>
          <a:prstGeom prst="rect">
            <a:avLst/>
          </a:prstGeom>
          <a:noFill/>
          <a:ln>
            <a:noFill/>
          </a:ln>
        </p:spPr>
        <p:style>
          <a:lnRef idx="0">
            <a:scrgbClr r="0" g="0" b="0"/>
          </a:lnRef>
          <a:fillRef idx="0">
            <a:scrgbClr r="0" g="0" b="0"/>
          </a:fillRef>
          <a:effectRef idx="0">
            <a:scrgbClr r="0" g="0" b="0"/>
          </a:effectRef>
          <a:fontRef idx="minor"/>
        </p:style>
      </p:sp>
    </p:spTree>
  </p:cSld>
  <p:clrMapOvr>
    <a:overrideClrMapping bg1="lt1" tx1="dk1" bg2="lt2" tx2="dk2" accent1="accent1" accent2="accent2" accent3="accent3" accent4="accent4" accent5="accent5" accent6="accent6" hlink="hlink" folHlink="folHlink"/>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332656"/>
            <a:ext cx="4684395" cy="879475"/>
          </a:xfrm>
        </p:spPr>
        <p:style>
          <a:lnRef idx="1">
            <a:schemeClr val="accent6"/>
          </a:lnRef>
          <a:fillRef idx="2">
            <a:schemeClr val="accent6"/>
          </a:fillRef>
          <a:effectRef idx="1">
            <a:schemeClr val="accent6"/>
          </a:effectRef>
          <a:fontRef idx="minor">
            <a:schemeClr val="dk1"/>
          </a:fontRef>
        </p:style>
        <p:txBody>
          <a:bodyPr>
            <a:normAutofit/>
          </a:bodyPr>
          <a:lstStyle/>
          <a:p>
            <a:pPr algn="l"/>
            <a:r>
              <a:rPr lang="en-GB" altLang="en-IN" b="1" dirty="0" smtClean="0">
                <a:ln w="6600">
                  <a:solidFill>
                    <a:schemeClr val="accent2"/>
                  </a:solidFill>
                  <a:prstDash val="solid"/>
                </a:ln>
                <a:solidFill>
                  <a:srgbClr val="FFFFFF"/>
                </a:solidFill>
                <a:effectLst>
                  <a:outerShdw dist="38100" dir="2700000" algn="tl" rotWithShape="0">
                    <a:schemeClr val="accent2"/>
                  </a:outerShdw>
                </a:effectLst>
              </a:rPr>
              <a:t>  </a:t>
            </a:r>
            <a:r>
              <a:rPr lang="en-GB" altLang="en-IN"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REFERENCES :</a:t>
            </a:r>
            <a:endParaRPr lang="en-IN" b="1" dirty="0" smtClean="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467544" y="1628800"/>
            <a:ext cx="8229600" cy="4896544"/>
          </a:xfrm>
        </p:spPr>
        <p:txBody>
          <a:bodyPr/>
          <a:lstStyle/>
          <a:p>
            <a:pPr marL="0" indent="0">
              <a:buNone/>
            </a:pPr>
            <a:r>
              <a:rPr lang="en-US" sz="2200" dirty="0" smtClean="0"/>
              <a:t>Selection </a:t>
            </a:r>
            <a:r>
              <a:rPr lang="en-US" sz="2200" dirty="0"/>
              <a:t>and Dimensioning of High-Voltage Insulators Intended for Use in Polluted Conditions – Part 1: Definitions, Information and General Principles, IEC/TS 60815-1, 2008. </a:t>
            </a:r>
            <a:r>
              <a:rPr lang="en-US" sz="2200" dirty="0" smtClean="0"/>
              <a:t>IEEE </a:t>
            </a:r>
            <a:r>
              <a:rPr lang="en-US" sz="2200" dirty="0"/>
              <a:t>Standard for High-Voltage Testing Techniques, IEEE </a:t>
            </a:r>
            <a:r>
              <a:rPr lang="en-US" sz="2200" dirty="0" err="1"/>
              <a:t>Std</a:t>
            </a:r>
            <a:r>
              <a:rPr lang="en-US" sz="2200" dirty="0"/>
              <a:t> 2013</a:t>
            </a:r>
            <a:r>
              <a:rPr lang="en-US" sz="2200" dirty="0" smtClean="0"/>
              <a:t>. </a:t>
            </a:r>
            <a:r>
              <a:rPr lang="en-US" sz="2200" dirty="0"/>
              <a:t>S. Zhao, X. Jiang, Z. Zhang, J. Hu and L. </a:t>
            </a:r>
            <a:r>
              <a:rPr lang="en-US" sz="2200" dirty="0" err="1"/>
              <a:t>Shu</a:t>
            </a:r>
            <a:r>
              <a:rPr lang="en-US" sz="2200" dirty="0"/>
              <a:t>,” Flashover Voltage Prediction of Composite Insulators Based on the Characteristics of </a:t>
            </a:r>
            <a:r>
              <a:rPr lang="en-US" sz="2200" dirty="0" err="1"/>
              <a:t>LeaNage</a:t>
            </a:r>
            <a:r>
              <a:rPr lang="en-US" sz="2200" dirty="0"/>
              <a:t> Current,” IEEE Trans. Power Delivery, Vol. 28, No. 3, pp. 1699-1708, </a:t>
            </a:r>
            <a:r>
              <a:rPr lang="en-US" sz="2200" dirty="0" smtClean="0"/>
              <a:t>2013.S</a:t>
            </a:r>
            <a:r>
              <a:rPr lang="en-US" sz="2200" dirty="0"/>
              <a:t>. </a:t>
            </a:r>
            <a:r>
              <a:rPr lang="en-US" sz="2200" dirty="0" err="1"/>
              <a:t>VenNataraman</a:t>
            </a:r>
            <a:r>
              <a:rPr lang="en-US" sz="2200" dirty="0"/>
              <a:t> and R. S. </a:t>
            </a:r>
            <a:r>
              <a:rPr lang="en-US" sz="2200" dirty="0" err="1"/>
              <a:t>Gorur</a:t>
            </a:r>
            <a:r>
              <a:rPr lang="en-US" sz="2200" dirty="0"/>
              <a:t>,” Prediction of Flashover Voltage of Non-ceramic Insulators under Contaminated Conditions,” Power, Dielectric and </a:t>
            </a:r>
            <a:r>
              <a:rPr lang="en-US" sz="2200" dirty="0" smtClean="0"/>
              <a:t>Energy.</a:t>
            </a:r>
          </a:p>
          <a:p>
            <a:pPr marL="0" indent="0">
              <a:buNone/>
            </a:pPr>
            <a:r>
              <a:rPr lang="en-US" sz="2200" dirty="0"/>
              <a:t>www.howtomechatronics.com </a:t>
            </a:r>
            <a:endParaRPr lang="en-US" sz="2200" dirty="0" smtClean="0"/>
          </a:p>
          <a:p>
            <a:pPr marL="0" indent="0">
              <a:buNone/>
            </a:pPr>
            <a:r>
              <a:rPr lang="en-IN" sz="2200" dirty="0">
                <a:latin typeface="+mj-lt"/>
                <a:cs typeface="+mj-lt"/>
              </a:rPr>
              <a:t>www. youtube.com</a:t>
            </a:r>
          </a:p>
          <a:p>
            <a:pPr marL="0" indent="0">
              <a:buNone/>
            </a:pPr>
            <a:r>
              <a:rPr lang="en-IN" sz="2200" dirty="0" smtClean="0">
                <a:latin typeface="+mj-lt"/>
                <a:cs typeface="+mj-lt"/>
              </a:rPr>
              <a:t>www.slideshares.com.</a:t>
            </a:r>
            <a:endParaRPr lang="en-IN" sz="2200" dirty="0">
              <a:latin typeface="+mj-lt"/>
              <a:cs typeface="+mj-lt"/>
            </a:endParaRPr>
          </a:p>
        </p:txBody>
      </p:sp>
    </p:spTree>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685800" y="2007870"/>
            <a:ext cx="7771765" cy="43287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900" b="0" strike="noStrike" cap="all" spc="-1" dirty="0">
                <a:solidFill>
                  <a:srgbClr val="000000"/>
                </a:solidFill>
                <a:uFill>
                  <a:solidFill>
                    <a:srgbClr val="FFFFFF"/>
                  </a:solidFill>
                </a:uFill>
                <a:latin typeface="Calibri" panose="020F0502020204030204"/>
              </a:rPr>
              <a:t>             </a:t>
            </a:r>
            <a:r>
              <a:rPr lang="en-US" sz="1900" b="0" strike="noStrike" cap="all" spc="-1" dirty="0">
                <a:solidFill>
                  <a:srgbClr val="000000"/>
                </a:solidFill>
                <a:uFill>
                  <a:solidFill>
                    <a:srgbClr val="FFFFFF"/>
                  </a:solidFill>
                </a:uFill>
                <a:latin typeface="+mj-ea"/>
                <a:cs typeface="+mj-ea"/>
              </a:rPr>
              <a:t>        </a:t>
            </a:r>
            <a:r>
              <a:rPr lang="en-US" sz="1900" b="1" strike="noStrike" cap="all" spc="-1" dirty="0">
                <a:solidFill>
                  <a:srgbClr val="000000"/>
                </a:solidFill>
                <a:uFill>
                  <a:solidFill>
                    <a:srgbClr val="FFFFFF"/>
                  </a:solidFill>
                </a:uFill>
                <a:latin typeface="+mj-ea"/>
                <a:cs typeface="+mj-ea"/>
              </a:rPr>
              <a:t>  </a:t>
            </a:r>
          </a:p>
          <a:p>
            <a:pPr>
              <a:lnSpc>
                <a:spcPct val="100000"/>
              </a:lnSpc>
            </a:pPr>
            <a:r>
              <a:rPr lang="en-US" sz="1900" b="1" strike="noStrike" cap="all" spc="-1" dirty="0">
                <a:solidFill>
                  <a:srgbClr val="000000"/>
                </a:solidFill>
                <a:uFill>
                  <a:solidFill>
                    <a:srgbClr val="FFFFFF"/>
                  </a:solidFill>
                </a:uFill>
                <a:latin typeface="+mj-ea"/>
                <a:cs typeface="+mj-ea"/>
              </a:rPr>
              <a:t>                    </a:t>
            </a:r>
            <a:r>
              <a:rPr lang="en-US" sz="2000" b="1" strike="noStrike" cap="all" spc="-1" dirty="0">
                <a:solidFill>
                  <a:srgbClr val="000000"/>
                </a:solidFill>
                <a:uFill>
                  <a:solidFill>
                    <a:srgbClr val="FFFFFF"/>
                  </a:solidFill>
                </a:uFill>
                <a:latin typeface="+mj-ea"/>
                <a:cs typeface="+mj-ea"/>
              </a:rPr>
              <a:t> Now a days, fire accidents are very common and sometimes it becomes very difficult for a fireman to save someone’s life.</a:t>
            </a:r>
          </a:p>
          <a:p>
            <a:pPr>
              <a:lnSpc>
                <a:spcPct val="100000"/>
              </a:lnSpc>
            </a:pPr>
            <a:r>
              <a:rPr lang="en-US" sz="2000" b="1" strike="noStrike" cap="all" spc="-1" dirty="0">
                <a:solidFill>
                  <a:srgbClr val="000000"/>
                </a:solidFill>
                <a:uFill>
                  <a:solidFill>
                    <a:srgbClr val="FFFFFF"/>
                  </a:solidFill>
                </a:uFill>
                <a:latin typeface="+mj-ea"/>
                <a:cs typeface="+mj-ea"/>
              </a:rPr>
              <a:t>                    It is not possible to appoint a person to continuously observe for accidental fire </a:t>
            </a:r>
            <a:r>
              <a:rPr lang="en-GB" altLang="en-US" sz="2000" b="1" strike="noStrike" cap="all" spc="-1" dirty="0">
                <a:solidFill>
                  <a:srgbClr val="000000"/>
                </a:solidFill>
                <a:uFill>
                  <a:solidFill>
                    <a:srgbClr val="FFFFFF"/>
                  </a:solidFill>
                </a:uFill>
                <a:latin typeface="+mj-ea"/>
                <a:cs typeface="+mj-ea"/>
              </a:rPr>
              <a:t>BUT A FIRE FIGHTER BASED MACHINE</a:t>
            </a:r>
            <a:r>
              <a:rPr lang="en-US" sz="2000" b="1" strike="noStrike" cap="all" spc="-1" dirty="0">
                <a:solidFill>
                  <a:srgbClr val="000000"/>
                </a:solidFill>
                <a:uFill>
                  <a:solidFill>
                    <a:srgbClr val="FFFFFF"/>
                  </a:solidFill>
                </a:uFill>
                <a:latin typeface="+mj-ea"/>
                <a:cs typeface="+mj-ea"/>
              </a:rPr>
              <a:t> can do that. Therefore in such cases fire fighting </a:t>
            </a:r>
            <a:r>
              <a:rPr lang="en-GB" altLang="en-US" sz="2000" b="1" strike="noStrike" cap="all" spc="-1" dirty="0">
                <a:solidFill>
                  <a:srgbClr val="000000"/>
                </a:solidFill>
                <a:uFill>
                  <a:solidFill>
                    <a:srgbClr val="FFFFFF"/>
                  </a:solidFill>
                </a:uFill>
                <a:latin typeface="+mj-ea"/>
                <a:cs typeface="+mj-ea"/>
              </a:rPr>
              <a:t>TRUCK </a:t>
            </a:r>
            <a:r>
              <a:rPr lang="en-US" sz="2000" b="1" strike="noStrike" cap="all" spc="-1" dirty="0">
                <a:solidFill>
                  <a:srgbClr val="000000"/>
                </a:solidFill>
                <a:uFill>
                  <a:solidFill>
                    <a:srgbClr val="FFFFFF"/>
                  </a:solidFill>
                </a:uFill>
                <a:latin typeface="+mj-ea"/>
                <a:cs typeface="+mj-ea"/>
              </a:rPr>
              <a:t>comes in picture .</a:t>
            </a:r>
          </a:p>
          <a:p>
            <a:pPr>
              <a:lnSpc>
                <a:spcPct val="100000"/>
              </a:lnSpc>
            </a:pPr>
            <a:r>
              <a:rPr lang="en-US" sz="2000" b="1" strike="noStrike" cap="all" spc="-1" dirty="0">
                <a:solidFill>
                  <a:srgbClr val="000000"/>
                </a:solidFill>
                <a:uFill>
                  <a:solidFill>
                    <a:srgbClr val="FFFFFF"/>
                  </a:solidFill>
                </a:uFill>
                <a:latin typeface="+mj-ea"/>
                <a:cs typeface="+mj-ea"/>
              </a:rPr>
              <a:t>                   </a:t>
            </a:r>
            <a:r>
              <a:rPr lang="en-GB" altLang="en-US" sz="2000" b="1" strike="noStrike" cap="all" spc="-1" dirty="0">
                <a:solidFill>
                  <a:srgbClr val="000000"/>
                </a:solidFill>
                <a:uFill>
                  <a:solidFill>
                    <a:srgbClr val="FFFFFF"/>
                  </a:solidFill>
                </a:uFill>
                <a:latin typeface="+mj-ea"/>
                <a:cs typeface="+mj-ea"/>
              </a:rPr>
              <a:t>THIS FIRE FIGHTER TRUCK </a:t>
            </a:r>
            <a:r>
              <a:rPr lang="en-US" altLang="en-US" sz="2000" b="1" cap="all" spc="-1" dirty="0" smtClean="0">
                <a:solidFill>
                  <a:srgbClr val="000000"/>
                </a:solidFill>
                <a:uFill>
                  <a:solidFill>
                    <a:srgbClr val="FFFFFF"/>
                  </a:solidFill>
                </a:uFill>
                <a:latin typeface="+mj-ea"/>
                <a:cs typeface="+mj-ea"/>
              </a:rPr>
              <a:t>can be used to extinguish</a:t>
            </a:r>
            <a:r>
              <a:rPr lang="en-US" sz="2000" b="1" strike="noStrike" cap="all" spc="-1" dirty="0" smtClean="0">
                <a:solidFill>
                  <a:srgbClr val="000000"/>
                </a:solidFill>
                <a:uFill>
                  <a:solidFill>
                    <a:srgbClr val="FFFFFF"/>
                  </a:solidFill>
                </a:uFill>
                <a:latin typeface="+mj-ea"/>
                <a:cs typeface="+mj-ea"/>
              </a:rPr>
              <a:t> </a:t>
            </a:r>
            <a:r>
              <a:rPr lang="en-US" sz="2000" b="1" strike="noStrike" cap="all" spc="-1" dirty="0">
                <a:solidFill>
                  <a:srgbClr val="000000"/>
                </a:solidFill>
                <a:uFill>
                  <a:solidFill>
                    <a:srgbClr val="FFFFFF"/>
                  </a:solidFill>
                </a:uFill>
                <a:latin typeface="+mj-ea"/>
                <a:cs typeface="+mj-ea"/>
              </a:rPr>
              <a:t>fire remotely. The</a:t>
            </a:r>
            <a:r>
              <a:rPr lang="en-GB" altLang="en-US" sz="2000" b="1" strike="noStrike" cap="all" spc="-1" dirty="0">
                <a:solidFill>
                  <a:srgbClr val="000000"/>
                </a:solidFill>
                <a:uFill>
                  <a:solidFill>
                    <a:srgbClr val="FFFFFF"/>
                  </a:solidFill>
                </a:uFill>
                <a:latin typeface="+mj-ea"/>
                <a:cs typeface="+mj-ea"/>
              </a:rPr>
              <a:t>Y</a:t>
            </a:r>
            <a:r>
              <a:rPr lang="en-US" sz="2000" b="1" strike="noStrike" cap="all" spc="-1" dirty="0">
                <a:solidFill>
                  <a:srgbClr val="000000"/>
                </a:solidFill>
                <a:uFill>
                  <a:solidFill>
                    <a:srgbClr val="FFFFFF"/>
                  </a:solidFill>
                </a:uFill>
                <a:latin typeface="+mj-ea"/>
                <a:cs typeface="+mj-ea"/>
              </a:rPr>
              <a:t> are mostly useful in industries </a:t>
            </a:r>
            <a:r>
              <a:rPr lang="en-GB" altLang="en-US" sz="2000" b="1" strike="noStrike" cap="all" spc="-1" dirty="0">
                <a:solidFill>
                  <a:srgbClr val="000000"/>
                </a:solidFill>
                <a:uFill>
                  <a:solidFill>
                    <a:srgbClr val="FFFFFF"/>
                  </a:solidFill>
                </a:uFill>
                <a:latin typeface="+mj-ea"/>
                <a:cs typeface="+mj-ea"/>
              </a:rPr>
              <a:t>AND VARIOUS OTHER SITES </a:t>
            </a:r>
            <a:r>
              <a:rPr lang="en-US" sz="2000" b="1" strike="noStrike" cap="all" spc="-1" dirty="0">
                <a:solidFill>
                  <a:srgbClr val="000000"/>
                </a:solidFill>
                <a:uFill>
                  <a:solidFill>
                    <a:srgbClr val="FFFFFF"/>
                  </a:solidFill>
                </a:uFill>
                <a:latin typeface="+mj-ea"/>
                <a:cs typeface="+mj-ea"/>
              </a:rPr>
              <a:t>where probability of accidental fire is more.</a:t>
            </a:r>
          </a:p>
        </p:txBody>
      </p:sp>
      <p:sp>
        <p:nvSpPr>
          <p:cNvPr id="155" name="CustomShape 2"/>
          <p:cNvSpPr/>
          <p:nvPr/>
        </p:nvSpPr>
        <p:spPr>
          <a:xfrm>
            <a:off x="1430020" y="960120"/>
            <a:ext cx="6586220" cy="799465"/>
          </a:xfrm>
          <a:prstGeom prst="rect">
            <a:avLst/>
          </a:prstGeom>
        </p:spPr>
        <p:style>
          <a:lnRef idx="1">
            <a:schemeClr val="accent6"/>
          </a:lnRef>
          <a:fillRef idx="2">
            <a:schemeClr val="accent6"/>
          </a:fillRef>
          <a:effectRef idx="1">
            <a:schemeClr val="accent6"/>
          </a:effectRef>
          <a:fontRef idx="minor">
            <a:schemeClr val="dk1"/>
          </a:fontRef>
        </p:style>
        <p:txBody>
          <a:bodyPr lIns="90000" tIns="45000" rIns="90000" bIns="45000" anchor="b">
            <a:noAutofit/>
          </a:bodyPr>
          <a:lstStyle/>
          <a:p>
            <a:pPr algn="ctr">
              <a:lnSpc>
                <a:spcPct val="100000"/>
              </a:lnSpc>
              <a:spcBef>
                <a:spcPts val="960"/>
              </a:spcBef>
            </a:pPr>
            <a:r>
              <a:rPr lang="en-US" sz="4000" b="1" strike="noStrike" spc="-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cs typeface="+mn-lt"/>
              </a:rPr>
              <a:t>PROBLEM STATEMENT </a:t>
            </a:r>
            <a:r>
              <a:rPr lang="en-GB" altLang="en-US" sz="4000" b="1" strike="noStrike" spc="-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Fill>
                  <a:solidFill>
                    <a:srgbClr val="FFFFFF"/>
                  </a:solidFill>
                </a:uFill>
                <a:cs typeface="+mn-lt"/>
              </a:rPr>
              <a:t>:</a:t>
            </a:r>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86300" y="1172210"/>
            <a:ext cx="7771680" cy="299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GB" altLang="en-US" b="1" strike="noStrike" spc="-1" dirty="0">
              <a:solidFill>
                <a:srgbClr val="000000"/>
              </a:solidFill>
              <a:uFill>
                <a:solidFill>
                  <a:srgbClr val="FFFFFF"/>
                </a:solidFill>
              </a:uFill>
              <a:latin typeface="+mj-lt"/>
              <a:cs typeface="+mj-lt"/>
            </a:endParaRPr>
          </a:p>
        </p:txBody>
      </p:sp>
      <p:sp>
        <p:nvSpPr>
          <p:cNvPr id="170" name="CustomShape 2"/>
          <p:cNvSpPr/>
          <p:nvPr/>
        </p:nvSpPr>
        <p:spPr>
          <a:xfrm>
            <a:off x="2339752" y="325755"/>
            <a:ext cx="4158615" cy="846455"/>
          </a:xfrm>
          <a:prstGeom prst="rect">
            <a:avLst/>
          </a:prstGeom>
        </p:spPr>
        <p:style>
          <a:lnRef idx="1">
            <a:schemeClr val="accent6"/>
          </a:lnRef>
          <a:fillRef idx="2">
            <a:schemeClr val="accent6"/>
          </a:fillRef>
          <a:effectRef idx="1">
            <a:schemeClr val="accent6"/>
          </a:effectRef>
          <a:fontRef idx="minor">
            <a:schemeClr val="dk1"/>
          </a:fontRef>
        </p:style>
        <p:txBody>
          <a:bodyPr lIns="90000" tIns="45000" rIns="90000" bIns="45000" anchor="b"/>
          <a:lstStyle/>
          <a:p>
            <a:pPr algn="ctr">
              <a:lnSpc>
                <a:spcPct val="100000"/>
              </a:lnSpc>
              <a:spcBef>
                <a:spcPts val="1320"/>
              </a:spcBef>
            </a:pPr>
            <a:r>
              <a:rPr lang="en-US" sz="4000" b="1" spc="-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cs typeface="+mn-lt"/>
              </a:rPr>
              <a:t>CONCEPT</a:t>
            </a:r>
            <a:r>
              <a:rPr lang="en-US" sz="4000" b="1" strike="noStrike" spc="-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cs typeface="+mn-lt"/>
              </a:rPr>
              <a:t> </a:t>
            </a:r>
            <a:r>
              <a:rPr lang="en-US" sz="4000" b="1" strike="noStrike" spc="-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cs typeface="+mn-lt"/>
              </a:rPr>
              <a:t>:</a:t>
            </a:r>
          </a:p>
        </p:txBody>
      </p:sp>
      <p:sp>
        <p:nvSpPr>
          <p:cNvPr id="2" name="Rectangle 1"/>
          <p:cNvSpPr/>
          <p:nvPr/>
        </p:nvSpPr>
        <p:spPr>
          <a:xfrm>
            <a:off x="94835" y="1663351"/>
            <a:ext cx="8954609" cy="5016758"/>
          </a:xfrm>
          <a:prstGeom prst="rect">
            <a:avLst/>
          </a:prstGeom>
        </p:spPr>
        <p:txBody>
          <a:bodyPr wrap="square">
            <a:spAutoFit/>
          </a:bodyPr>
          <a:lstStyle/>
          <a:p>
            <a:pPr>
              <a:lnSpc>
                <a:spcPct val="100000"/>
              </a:lnSpc>
            </a:pPr>
            <a:r>
              <a:rPr lang="en-US" b="1" cap="all" spc="-1" dirty="0">
                <a:solidFill>
                  <a:srgbClr val="000000"/>
                </a:solidFill>
                <a:uFill>
                  <a:solidFill>
                    <a:srgbClr val="FFFFFF"/>
                  </a:solidFill>
                </a:uFill>
                <a:latin typeface="Calibri" panose="020F0502020204030204"/>
              </a:rPr>
              <a:t> </a:t>
            </a:r>
            <a:r>
              <a:rPr lang="en-GB" altLang="en-US" sz="2000" b="1" cap="all" spc="-1" dirty="0">
                <a:solidFill>
                  <a:srgbClr val="000000"/>
                </a:solidFill>
                <a:uFill>
                  <a:solidFill>
                    <a:srgbClr val="FFFFFF"/>
                  </a:solidFill>
                </a:uFill>
                <a:latin typeface="+mj-lt"/>
              </a:rPr>
              <a:t>-&gt;</a:t>
            </a:r>
            <a:r>
              <a:rPr lang="en-US" sz="2000" b="1" cap="all" spc="-1" dirty="0">
                <a:solidFill>
                  <a:srgbClr val="000000"/>
                </a:solidFill>
                <a:uFill>
                  <a:solidFill>
                    <a:srgbClr val="FFFFFF"/>
                  </a:solidFill>
                </a:uFill>
                <a:latin typeface="+mj-lt"/>
              </a:rPr>
              <a:t> </a:t>
            </a:r>
            <a:r>
              <a:rPr lang="en-US" sz="2000" b="1" cap="all" spc="-1" dirty="0">
                <a:solidFill>
                  <a:srgbClr val="000000"/>
                </a:solidFill>
                <a:uFill>
                  <a:solidFill>
                    <a:srgbClr val="FFFFFF"/>
                  </a:solidFill>
                </a:uFill>
                <a:latin typeface="+mj-lt"/>
                <a:cs typeface="+mj-lt"/>
                <a:sym typeface="+mn-ea"/>
              </a:rPr>
              <a:t>The proposed vehicle is able to </a:t>
            </a:r>
            <a:r>
              <a:rPr lang="en-US" sz="2000" b="1" cap="all" spc="-1" dirty="0" err="1">
                <a:solidFill>
                  <a:srgbClr val="000000"/>
                </a:solidFill>
                <a:uFill>
                  <a:solidFill>
                    <a:srgbClr val="FFFFFF"/>
                  </a:solidFill>
                </a:uFill>
                <a:latin typeface="+mj-lt"/>
                <a:cs typeface="+mj-lt"/>
                <a:sym typeface="+mn-ea"/>
              </a:rPr>
              <a:t>extinguis</a:t>
            </a:r>
            <a:r>
              <a:rPr lang="en-GB" altLang="en-US" sz="2000" b="1" cap="all" spc="-1" dirty="0">
                <a:solidFill>
                  <a:srgbClr val="000000"/>
                </a:solidFill>
                <a:uFill>
                  <a:solidFill>
                    <a:srgbClr val="FFFFFF"/>
                  </a:solidFill>
                </a:uFill>
                <a:latin typeface="+mj-lt"/>
                <a:cs typeface="+mj-lt"/>
                <a:sym typeface="+mn-ea"/>
              </a:rPr>
              <a:t>H THE FIRE CAUSED BY ACCIDENTS. </a:t>
            </a:r>
            <a:r>
              <a:rPr lang="en-US" sz="2000" b="1" cap="all" spc="-1" dirty="0">
                <a:solidFill>
                  <a:srgbClr val="000000"/>
                </a:solidFill>
                <a:uFill>
                  <a:solidFill>
                    <a:srgbClr val="FFFFFF"/>
                  </a:solidFill>
                </a:uFill>
                <a:latin typeface="+mj-lt"/>
                <a:cs typeface="+mj-lt"/>
                <a:sym typeface="+mn-ea"/>
              </a:rPr>
              <a:t>It contains gear motors and motor driver to control the movement of robot. Relay circuit is used to control the pump and then it will communicate with </a:t>
            </a:r>
            <a:r>
              <a:rPr lang="en-US" sz="2000" b="1" cap="all" spc="-1" dirty="0" err="1">
                <a:solidFill>
                  <a:srgbClr val="000000"/>
                </a:solidFill>
                <a:uFill>
                  <a:solidFill>
                    <a:srgbClr val="FFFFFF"/>
                  </a:solidFill>
                </a:uFill>
                <a:latin typeface="+mj-lt"/>
                <a:cs typeface="+mj-lt"/>
                <a:sym typeface="+mn-ea"/>
              </a:rPr>
              <a:t>Arduino</a:t>
            </a:r>
            <a:r>
              <a:rPr lang="en-US" sz="2000" b="1" cap="all" spc="-1" dirty="0">
                <a:solidFill>
                  <a:srgbClr val="000000"/>
                </a:solidFill>
                <a:uFill>
                  <a:solidFill>
                    <a:srgbClr val="FFFFFF"/>
                  </a:solidFill>
                </a:uFill>
                <a:latin typeface="+mj-lt"/>
                <a:cs typeface="+mj-lt"/>
                <a:sym typeface="+mn-ea"/>
              </a:rPr>
              <a:t> UNO through Bluetooth</a:t>
            </a:r>
            <a:r>
              <a:rPr lang="en-GB" altLang="en-US" sz="2000" b="1" cap="all" spc="-1" dirty="0">
                <a:solidFill>
                  <a:srgbClr val="000000"/>
                </a:solidFill>
                <a:uFill>
                  <a:solidFill>
                    <a:srgbClr val="FFFFFF"/>
                  </a:solidFill>
                </a:uFill>
                <a:latin typeface="+mj-lt"/>
                <a:cs typeface="+mj-lt"/>
                <a:sym typeface="+mn-ea"/>
              </a:rPr>
              <a:t>.    </a:t>
            </a:r>
          </a:p>
          <a:p>
            <a:pPr>
              <a:lnSpc>
                <a:spcPct val="100000"/>
              </a:lnSpc>
            </a:pPr>
            <a:r>
              <a:rPr lang="en-GB" altLang="en-US" sz="2000" b="1" cap="all" spc="-1" dirty="0">
                <a:solidFill>
                  <a:srgbClr val="000000"/>
                </a:solidFill>
                <a:uFill>
                  <a:solidFill>
                    <a:srgbClr val="FFFFFF"/>
                  </a:solidFill>
                </a:uFill>
                <a:latin typeface="+mj-lt"/>
                <a:cs typeface="+mj-lt"/>
                <a:sym typeface="+mn-ea"/>
              </a:rPr>
              <a:t>        -&gt; </a:t>
            </a:r>
            <a:r>
              <a:rPr lang="en-US" sz="2000" b="1" cap="all" spc="-1" dirty="0">
                <a:solidFill>
                  <a:srgbClr val="000000"/>
                </a:solidFill>
                <a:uFill>
                  <a:solidFill>
                    <a:srgbClr val="FFFFFF"/>
                  </a:solidFill>
                </a:uFill>
                <a:latin typeface="+mj-lt"/>
                <a:cs typeface="+mj-lt"/>
                <a:sym typeface="+mn-ea"/>
              </a:rPr>
              <a:t>The proposed </a:t>
            </a:r>
            <a:r>
              <a:rPr lang="en-GB" altLang="en-US" sz="2000" b="1" cap="all" spc="-1" dirty="0">
                <a:solidFill>
                  <a:srgbClr val="000000"/>
                </a:solidFill>
                <a:uFill>
                  <a:solidFill>
                    <a:srgbClr val="FFFFFF"/>
                  </a:solidFill>
                </a:uFill>
                <a:latin typeface="+mj-lt"/>
                <a:cs typeface="+mj-lt"/>
                <a:sym typeface="+mn-ea"/>
              </a:rPr>
              <a:t>VEHICLE </a:t>
            </a:r>
            <a:r>
              <a:rPr lang="en-US" sz="2000" b="1" cap="all" spc="-1" dirty="0">
                <a:solidFill>
                  <a:srgbClr val="000000"/>
                </a:solidFill>
                <a:uFill>
                  <a:solidFill>
                    <a:srgbClr val="FFFFFF"/>
                  </a:solidFill>
                </a:uFill>
                <a:latin typeface="+mj-lt"/>
                <a:cs typeface="+mj-lt"/>
                <a:sym typeface="+mn-ea"/>
              </a:rPr>
              <a:t>is capable of SPRINKLING WATER. </a:t>
            </a:r>
            <a:r>
              <a:rPr lang="en-GB" altLang="en-US" sz="2000" b="1" cap="all" spc="-1" dirty="0">
                <a:solidFill>
                  <a:srgbClr val="000000"/>
                </a:solidFill>
                <a:uFill>
                  <a:solidFill>
                    <a:srgbClr val="FFFFFF"/>
                  </a:solidFill>
                </a:uFill>
                <a:latin typeface="+mj-lt"/>
                <a:cs typeface="+mj-lt"/>
                <a:sym typeface="+mn-ea"/>
              </a:rPr>
              <a:t>TH</a:t>
            </a:r>
            <a:r>
              <a:rPr lang="en-GB" altLang="en-US" sz="2000" b="1" cap="all" spc="-1" dirty="0">
                <a:solidFill>
                  <a:srgbClr val="000000"/>
                </a:solidFill>
                <a:uFill>
                  <a:solidFill>
                    <a:srgbClr val="FFFFFF"/>
                  </a:solidFill>
                </a:uFill>
                <a:latin typeface="+mj-lt"/>
                <a:cs typeface="+mj-lt"/>
              </a:rPr>
              <a:t>IS</a:t>
            </a:r>
            <a:r>
              <a:rPr lang="en-US" sz="2000" b="1" cap="all" spc="-1" dirty="0">
                <a:solidFill>
                  <a:srgbClr val="000000"/>
                </a:solidFill>
                <a:uFill>
                  <a:solidFill>
                    <a:srgbClr val="FFFFFF"/>
                  </a:solidFill>
                </a:uFill>
                <a:latin typeface="+mj-lt"/>
                <a:cs typeface="+mj-lt"/>
              </a:rPr>
              <a:t> </a:t>
            </a:r>
            <a:r>
              <a:rPr lang="en-GB" altLang="en-US" sz="2000" b="1" cap="all" spc="-1" dirty="0">
                <a:solidFill>
                  <a:srgbClr val="000000"/>
                </a:solidFill>
                <a:uFill>
                  <a:solidFill>
                    <a:srgbClr val="FFFFFF"/>
                  </a:solidFill>
                </a:uFill>
                <a:latin typeface="+mj-lt"/>
                <a:cs typeface="+mj-lt"/>
              </a:rPr>
              <a:t>IS</a:t>
            </a:r>
            <a:r>
              <a:rPr lang="en-US" sz="2000" b="1" cap="all" spc="-1" dirty="0">
                <a:solidFill>
                  <a:srgbClr val="000000"/>
                </a:solidFill>
                <a:uFill>
                  <a:solidFill>
                    <a:srgbClr val="FFFFFF"/>
                  </a:solidFill>
                </a:uFill>
                <a:latin typeface="+mj-lt"/>
                <a:cs typeface="+mj-lt"/>
              </a:rPr>
              <a:t> towards the required </a:t>
            </a:r>
            <a:r>
              <a:rPr lang="en-GB" altLang="en-US" sz="2000" b="1" cap="all" spc="-1" dirty="0">
                <a:solidFill>
                  <a:srgbClr val="000000"/>
                </a:solidFill>
                <a:uFill>
                  <a:solidFill>
                    <a:srgbClr val="FFFFFF"/>
                  </a:solidFill>
                </a:uFill>
                <a:latin typeface="+mj-lt"/>
                <a:cs typeface="+mj-lt"/>
              </a:rPr>
              <a:t>D</a:t>
            </a:r>
            <a:r>
              <a:rPr lang="en-US" sz="2000" b="1" cap="all" spc="-1" dirty="0" err="1">
                <a:solidFill>
                  <a:srgbClr val="000000"/>
                </a:solidFill>
                <a:uFill>
                  <a:solidFill>
                    <a:srgbClr val="FFFFFF"/>
                  </a:solidFill>
                </a:uFill>
                <a:latin typeface="+mj-lt"/>
                <a:cs typeface="+mj-lt"/>
              </a:rPr>
              <a:t>irection</a:t>
            </a:r>
            <a:r>
              <a:rPr lang="en-GB" altLang="en-US" sz="2000" b="1" cap="all" spc="-1" dirty="0">
                <a:solidFill>
                  <a:srgbClr val="000000"/>
                </a:solidFill>
                <a:uFill>
                  <a:solidFill>
                    <a:srgbClr val="FFFFFF"/>
                  </a:solidFill>
                </a:uFill>
                <a:latin typeface="+mj-lt"/>
                <a:cs typeface="+mj-lt"/>
              </a:rPr>
              <a:t>. </a:t>
            </a:r>
            <a:r>
              <a:rPr lang="en-US" sz="2000" b="1" cap="all" spc="-1" dirty="0">
                <a:solidFill>
                  <a:srgbClr val="000000"/>
                </a:solidFill>
                <a:uFill>
                  <a:solidFill>
                    <a:srgbClr val="FFFFFF"/>
                  </a:solidFill>
                </a:uFill>
                <a:latin typeface="+mj-lt"/>
                <a:cs typeface="+mj-lt"/>
              </a:rPr>
              <a:t>At the time of moving towards the source of fire  Communication between the mobile phone and robot will take place through Bluetooth.</a:t>
            </a:r>
          </a:p>
          <a:p>
            <a:pPr>
              <a:lnSpc>
                <a:spcPct val="100000"/>
              </a:lnSpc>
            </a:pPr>
            <a:r>
              <a:rPr lang="en-US" sz="2000" b="1" cap="all" spc="-1" dirty="0">
                <a:solidFill>
                  <a:srgbClr val="000000"/>
                </a:solidFill>
                <a:uFill>
                  <a:solidFill>
                    <a:srgbClr val="FFFFFF"/>
                  </a:solidFill>
                </a:uFill>
                <a:latin typeface="+mj-lt"/>
                <a:cs typeface="+mj-lt"/>
              </a:rPr>
              <a:t>       </a:t>
            </a:r>
            <a:r>
              <a:rPr lang="en-GB" altLang="en-US" sz="2000" b="1" cap="all" spc="-1" dirty="0">
                <a:solidFill>
                  <a:srgbClr val="000000"/>
                </a:solidFill>
                <a:uFill>
                  <a:solidFill>
                    <a:srgbClr val="FFFFFF"/>
                  </a:solidFill>
                </a:uFill>
                <a:latin typeface="+mj-lt"/>
                <a:cs typeface="+mj-lt"/>
              </a:rPr>
              <a:t>-&gt; </a:t>
            </a:r>
            <a:r>
              <a:rPr lang="en-US" sz="2000" b="1" cap="all" spc="-1" dirty="0">
                <a:solidFill>
                  <a:srgbClr val="000000"/>
                </a:solidFill>
                <a:uFill>
                  <a:solidFill>
                    <a:srgbClr val="FFFFFF"/>
                  </a:solidFill>
                </a:uFill>
                <a:latin typeface="+mj-lt"/>
                <a:cs typeface="+mj-lt"/>
              </a:rPr>
              <a:t>When mobile gets connected to Bluetooth firstly it will implement Bluetooth communication between smartphones and microcontroller. </a:t>
            </a:r>
            <a:r>
              <a:rPr lang="en-GB" altLang="en-US" sz="2000" b="1" cap="all" spc="-1" dirty="0">
                <a:solidFill>
                  <a:srgbClr val="000000"/>
                </a:solidFill>
                <a:uFill>
                  <a:solidFill>
                    <a:srgbClr val="FFFFFF"/>
                  </a:solidFill>
                </a:uFill>
                <a:latin typeface="+mj-lt"/>
                <a:cs typeface="+mj-lt"/>
              </a:rPr>
              <a:t>THIS</a:t>
            </a:r>
            <a:r>
              <a:rPr lang="en-US" sz="2000" b="1" cap="all" spc="-1" dirty="0">
                <a:solidFill>
                  <a:srgbClr val="000000"/>
                </a:solidFill>
                <a:uFill>
                  <a:solidFill>
                    <a:srgbClr val="FFFFFF"/>
                  </a:solidFill>
                </a:uFill>
                <a:latin typeface="+mj-lt"/>
                <a:cs typeface="+mj-lt"/>
              </a:rPr>
              <a:t> </a:t>
            </a:r>
            <a:r>
              <a:rPr lang="en-GB" altLang="en-US" sz="2000" b="1" cap="all" spc="-1" dirty="0">
                <a:solidFill>
                  <a:srgbClr val="000000"/>
                </a:solidFill>
                <a:uFill>
                  <a:solidFill>
                    <a:srgbClr val="FFFFFF"/>
                  </a:solidFill>
                </a:uFill>
                <a:latin typeface="+mj-lt"/>
                <a:cs typeface="+mj-lt"/>
              </a:rPr>
              <a:t>VEHICLE</a:t>
            </a:r>
            <a:r>
              <a:rPr lang="en-US" sz="2000" b="1" cap="all" spc="-1" dirty="0">
                <a:solidFill>
                  <a:srgbClr val="000000"/>
                </a:solidFill>
                <a:uFill>
                  <a:solidFill>
                    <a:srgbClr val="FFFFFF"/>
                  </a:solidFill>
                </a:uFill>
                <a:latin typeface="+mj-lt"/>
                <a:cs typeface="+mj-lt"/>
              </a:rPr>
              <a:t> can be used easily in everyday life such as in homes, market, companies etc. The development of apps for Android in is easy and free of cost</a:t>
            </a:r>
            <a:r>
              <a:rPr lang="en-GB" altLang="en-US" sz="2000" b="1" cap="all" spc="-1" dirty="0">
                <a:solidFill>
                  <a:srgbClr val="000000"/>
                </a:solidFill>
                <a:uFill>
                  <a:solidFill>
                    <a:srgbClr val="FFFFFF"/>
                  </a:solidFill>
                </a:uFill>
                <a:latin typeface="+mj-lt"/>
                <a:cs typeface="+mj-lt"/>
              </a:rPr>
              <a:t>.</a:t>
            </a:r>
            <a:endParaRPr lang="en-US" sz="2000" dirty="0">
              <a:latin typeface="+mj-lt"/>
            </a:endParaRPr>
          </a:p>
        </p:txBody>
      </p:sp>
    </p:spTree>
    <p:extLst>
      <p:ext uri="{BB962C8B-B14F-4D97-AF65-F5344CB8AC3E}">
        <p14:creationId xmlns:p14="http://schemas.microsoft.com/office/powerpoint/2010/main" val="3565252647"/>
      </p:ext>
    </p:extLst>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86300" y="1172210"/>
            <a:ext cx="7771680" cy="299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cap="all" spc="-1" dirty="0">
                <a:solidFill>
                  <a:srgbClr val="000000"/>
                </a:solidFill>
                <a:uFill>
                  <a:solidFill>
                    <a:srgbClr val="FFFFFF"/>
                  </a:solidFill>
                </a:uFill>
                <a:latin typeface="Calibri" panose="020F0502020204030204"/>
              </a:rPr>
              <a:t>  </a:t>
            </a:r>
            <a:br>
              <a:rPr lang="en-US" sz="2000" b="0" strike="noStrike" cap="all" spc="-1" dirty="0">
                <a:solidFill>
                  <a:srgbClr val="000000"/>
                </a:solidFill>
                <a:uFill>
                  <a:solidFill>
                    <a:srgbClr val="FFFFFF"/>
                  </a:solidFill>
                </a:uFill>
                <a:latin typeface="Calibri" panose="020F0502020204030204"/>
              </a:rPr>
            </a:br>
            <a:r>
              <a:rPr lang="en-US" sz="2000" b="0" strike="noStrike" cap="all" spc="-1" dirty="0">
                <a:solidFill>
                  <a:srgbClr val="000000"/>
                </a:solidFill>
                <a:uFill>
                  <a:solidFill>
                    <a:srgbClr val="FFFFFF"/>
                  </a:solidFill>
                </a:uFill>
                <a:latin typeface="Calibri" panose="020F0502020204030204"/>
              </a:rPr>
              <a:t> </a:t>
            </a:r>
            <a:r>
              <a:rPr lang="en-US" b="0" strike="noStrike" cap="all" spc="-1" dirty="0">
                <a:solidFill>
                  <a:srgbClr val="000000"/>
                </a:solidFill>
                <a:uFill>
                  <a:solidFill>
                    <a:srgbClr val="FFFFFF"/>
                  </a:solidFill>
                </a:uFill>
                <a:latin typeface="+mj-lt"/>
                <a:cs typeface="+mj-lt"/>
              </a:rPr>
              <a:t>          </a:t>
            </a:r>
            <a:br>
              <a:rPr lang="en-US" b="0" strike="noStrike" cap="all" spc="-1" dirty="0">
                <a:solidFill>
                  <a:srgbClr val="000000"/>
                </a:solidFill>
                <a:uFill>
                  <a:solidFill>
                    <a:srgbClr val="FFFFFF"/>
                  </a:solidFill>
                </a:uFill>
                <a:latin typeface="+mj-lt"/>
                <a:cs typeface="+mj-lt"/>
              </a:rPr>
            </a:br>
            <a:r>
              <a:rPr lang="en-GB" altLang="en-US" sz="1900" b="1" strike="noStrike" cap="all" spc="-1" dirty="0">
                <a:solidFill>
                  <a:srgbClr val="000000"/>
                </a:solidFill>
                <a:uFill>
                  <a:solidFill>
                    <a:srgbClr val="FFFFFF"/>
                  </a:solidFill>
                </a:uFill>
                <a:latin typeface="+mj-lt"/>
                <a:cs typeface="+mj-lt"/>
              </a:rPr>
              <a:t>1.  </a:t>
            </a:r>
            <a:r>
              <a:rPr lang="en-US" sz="1900" b="1" strike="noStrike" cap="all" spc="-1" dirty="0">
                <a:solidFill>
                  <a:srgbClr val="000000"/>
                </a:solidFill>
                <a:uFill>
                  <a:solidFill>
                    <a:srgbClr val="FFFFFF"/>
                  </a:solidFill>
                </a:uFill>
                <a:latin typeface="+mj-lt"/>
                <a:cs typeface="+mj-lt"/>
              </a:rPr>
              <a:t>By inventing such a device, humans as well as property can be saved at higher rate with minimum damage caused by the fire.</a:t>
            </a:r>
            <a:r>
              <a:rPr sz="1900" b="1" dirty="0">
                <a:latin typeface="+mj-lt"/>
                <a:cs typeface="+mj-lt"/>
              </a:rPr>
              <a:t/>
            </a:r>
            <a:br>
              <a:rPr sz="1900" b="1" dirty="0">
                <a:latin typeface="+mj-lt"/>
                <a:cs typeface="+mj-lt"/>
              </a:rPr>
            </a:br>
            <a:r>
              <a:rPr lang="en-GB" altLang="en-US" sz="1900" b="1" strike="noStrike" cap="all" spc="-1" dirty="0">
                <a:solidFill>
                  <a:srgbClr val="000000"/>
                </a:solidFill>
                <a:uFill>
                  <a:solidFill>
                    <a:srgbClr val="FFFFFF"/>
                  </a:solidFill>
                </a:uFill>
                <a:latin typeface="+mj-lt"/>
                <a:cs typeface="+mj-lt"/>
              </a:rPr>
              <a:t>2.  </a:t>
            </a:r>
            <a:r>
              <a:rPr lang="en-US" sz="1900" b="1" strike="noStrike" cap="all" spc="-1" dirty="0">
                <a:solidFill>
                  <a:srgbClr val="000000"/>
                </a:solidFill>
                <a:uFill>
                  <a:solidFill>
                    <a:srgbClr val="FFFFFF"/>
                  </a:solidFill>
                </a:uFill>
                <a:latin typeface="+mj-lt"/>
                <a:cs typeface="+mj-lt"/>
              </a:rPr>
              <a:t>As instrumentation engineers, our task was to design </a:t>
            </a:r>
            <a:r>
              <a:rPr sz="1900" b="1" dirty="0">
                <a:latin typeface="+mj-lt"/>
                <a:cs typeface="+mj-lt"/>
              </a:rPr>
              <a:t/>
            </a:r>
            <a:br>
              <a:rPr sz="1900" b="1" dirty="0">
                <a:latin typeface="+mj-lt"/>
                <a:cs typeface="+mj-lt"/>
              </a:rPr>
            </a:br>
            <a:r>
              <a:rPr lang="en-US" sz="1900" b="1" strike="noStrike" cap="all" spc="-1" dirty="0">
                <a:solidFill>
                  <a:srgbClr val="000000"/>
                </a:solidFill>
                <a:uFill>
                  <a:solidFill>
                    <a:srgbClr val="FFFFFF"/>
                  </a:solidFill>
                </a:uFill>
                <a:latin typeface="+mj-lt"/>
                <a:cs typeface="+mj-lt"/>
              </a:rPr>
              <a:t>and build a prototype system that </a:t>
            </a:r>
            <a:r>
              <a:rPr lang="en-US" sz="1900" b="1" strike="noStrike" cap="all" spc="-1" dirty="0" smtClean="0">
                <a:solidFill>
                  <a:srgbClr val="000000"/>
                </a:solidFill>
                <a:uFill>
                  <a:solidFill>
                    <a:srgbClr val="FFFFFF"/>
                  </a:solidFill>
                </a:uFill>
                <a:latin typeface="+mj-lt"/>
                <a:cs typeface="+mj-lt"/>
              </a:rPr>
              <a:t>could </a:t>
            </a:r>
            <a:r>
              <a:rPr lang="en-US" sz="1900" b="1" strike="noStrike" cap="all" spc="-1" dirty="0">
                <a:solidFill>
                  <a:srgbClr val="000000"/>
                </a:solidFill>
                <a:uFill>
                  <a:solidFill>
                    <a:srgbClr val="FFFFFF"/>
                  </a:solidFill>
                </a:uFill>
                <a:latin typeface="+mj-lt"/>
                <a:cs typeface="+mj-lt"/>
              </a:rPr>
              <a:t>extinguish a fire and also aims at minimizing the air pollution.</a:t>
            </a:r>
          </a:p>
          <a:p>
            <a:pPr>
              <a:lnSpc>
                <a:spcPct val="100000"/>
              </a:lnSpc>
            </a:pPr>
            <a:r>
              <a:rPr lang="en-GB" altLang="en-US" sz="1900" b="1" strike="noStrike" cap="all" spc="-1" dirty="0">
                <a:solidFill>
                  <a:srgbClr val="000000"/>
                </a:solidFill>
                <a:uFill>
                  <a:solidFill>
                    <a:srgbClr val="FFFFFF"/>
                  </a:solidFill>
                </a:uFill>
                <a:latin typeface="+mj-lt"/>
                <a:cs typeface="+mj-lt"/>
              </a:rPr>
              <a:t>3. </a:t>
            </a:r>
            <a:r>
              <a:rPr lang="en-US" sz="1900" b="1" strike="noStrike" cap="all" spc="-1" dirty="0">
                <a:solidFill>
                  <a:srgbClr val="000000"/>
                </a:solidFill>
                <a:uFill>
                  <a:solidFill>
                    <a:srgbClr val="FFFFFF"/>
                  </a:solidFill>
                </a:uFill>
                <a:latin typeface="+mj-lt"/>
                <a:cs typeface="+mj-lt"/>
              </a:rPr>
              <a:t>The possibilities of fire are at any remote area or in an industry such as in garments go down, cotton mills, and fuel storage tanks, electric leakages may result in terrible fire &amp; </a:t>
            </a:r>
            <a:r>
              <a:rPr lang="en-GB" altLang="en-US" sz="1900" b="1" strike="noStrike" cap="all" spc="-1" dirty="0">
                <a:solidFill>
                  <a:srgbClr val="000000"/>
                </a:solidFill>
                <a:uFill>
                  <a:solidFill>
                    <a:srgbClr val="FFFFFF"/>
                  </a:solidFill>
                </a:uFill>
                <a:latin typeface="+mj-lt"/>
                <a:cs typeface="+mj-lt"/>
              </a:rPr>
              <a:t>CAUSE </a:t>
            </a:r>
            <a:r>
              <a:rPr lang="en-US" sz="1900" b="1" strike="noStrike" cap="all" spc="-1" dirty="0">
                <a:solidFill>
                  <a:srgbClr val="000000"/>
                </a:solidFill>
                <a:uFill>
                  <a:solidFill>
                    <a:srgbClr val="FFFFFF"/>
                  </a:solidFill>
                </a:uFill>
                <a:latin typeface="+mj-lt"/>
                <a:cs typeface="+mj-lt"/>
              </a:rPr>
              <a:t>harm </a:t>
            </a:r>
            <a:r>
              <a:rPr lang="en-GB" altLang="en-US" sz="1900" b="1" strike="noStrike" cap="all" spc="-1" dirty="0">
                <a:solidFill>
                  <a:srgbClr val="000000"/>
                </a:solidFill>
                <a:uFill>
                  <a:solidFill>
                    <a:srgbClr val="FFFFFF"/>
                  </a:solidFill>
                </a:uFill>
                <a:latin typeface="+mj-lt"/>
                <a:cs typeface="+mj-lt"/>
              </a:rPr>
              <a:t>TO PRODUCTIONS AND PEOPLE.</a:t>
            </a:r>
            <a:br>
              <a:rPr lang="en-GB" altLang="en-US" sz="1900" b="1" strike="noStrike" cap="all" spc="-1" dirty="0">
                <a:solidFill>
                  <a:srgbClr val="000000"/>
                </a:solidFill>
                <a:uFill>
                  <a:solidFill>
                    <a:srgbClr val="FFFFFF"/>
                  </a:solidFill>
                </a:uFill>
                <a:latin typeface="+mj-lt"/>
                <a:cs typeface="+mj-lt"/>
              </a:rPr>
            </a:br>
            <a:r>
              <a:rPr lang="en-GB" altLang="en-US" sz="1900" b="1" strike="noStrike" spc="-1" dirty="0">
                <a:solidFill>
                  <a:srgbClr val="000000"/>
                </a:solidFill>
                <a:uFill>
                  <a:solidFill>
                    <a:srgbClr val="FFFFFF"/>
                  </a:solidFill>
                </a:uFill>
                <a:latin typeface="+mj-lt"/>
                <a:cs typeface="+mj-lt"/>
              </a:rPr>
              <a:t>4. ALSO IT REDUCES HUMAN EFFORT COMPARATIVELY.</a:t>
            </a:r>
          </a:p>
          <a:p>
            <a:pPr>
              <a:lnSpc>
                <a:spcPct val="100000"/>
              </a:lnSpc>
            </a:pPr>
            <a:r>
              <a:rPr lang="en-GB" altLang="en-US" sz="1900" b="1" strike="noStrike" spc="-1" dirty="0">
                <a:solidFill>
                  <a:srgbClr val="000000"/>
                </a:solidFill>
                <a:uFill>
                  <a:solidFill>
                    <a:srgbClr val="FFFFFF"/>
                  </a:solidFill>
                </a:uFill>
                <a:latin typeface="+mj-lt"/>
                <a:cs typeface="+mj-lt"/>
              </a:rPr>
              <a:t>5. ANOTHER ASPECT IS THAT IT IS NOT SENSITIVE TO WEATHER CONDITIONS.</a:t>
            </a:r>
          </a:p>
          <a:p>
            <a:pPr>
              <a:lnSpc>
                <a:spcPct val="100000"/>
              </a:lnSpc>
            </a:pPr>
            <a:r>
              <a:rPr lang="en-GB" altLang="en-US" sz="1900" b="1" strike="noStrike" spc="-1" dirty="0">
                <a:solidFill>
                  <a:srgbClr val="000000"/>
                </a:solidFill>
                <a:uFill>
                  <a:solidFill>
                    <a:srgbClr val="FFFFFF"/>
                  </a:solidFill>
                </a:uFill>
                <a:latin typeface="+mj-lt"/>
                <a:cs typeface="+mj-lt"/>
              </a:rPr>
              <a:t>6. THIS MODEL IS ECONOMICAL AND VERY RELIABLE.</a:t>
            </a:r>
          </a:p>
        </p:txBody>
      </p:sp>
      <p:sp>
        <p:nvSpPr>
          <p:cNvPr id="170" name="CustomShape 2"/>
          <p:cNvSpPr/>
          <p:nvPr/>
        </p:nvSpPr>
        <p:spPr>
          <a:xfrm>
            <a:off x="2431415" y="575945"/>
            <a:ext cx="4158615" cy="846455"/>
          </a:xfrm>
          <a:prstGeom prst="rect">
            <a:avLst/>
          </a:prstGeom>
        </p:spPr>
        <p:style>
          <a:lnRef idx="1">
            <a:schemeClr val="accent6"/>
          </a:lnRef>
          <a:fillRef idx="2">
            <a:schemeClr val="accent6"/>
          </a:fillRef>
          <a:effectRef idx="1">
            <a:schemeClr val="accent6"/>
          </a:effectRef>
          <a:fontRef idx="minor">
            <a:schemeClr val="dk1"/>
          </a:fontRef>
        </p:style>
        <p:txBody>
          <a:bodyPr lIns="90000" tIns="45000" rIns="90000" bIns="45000" anchor="b"/>
          <a:lstStyle/>
          <a:p>
            <a:pPr algn="ctr">
              <a:lnSpc>
                <a:spcPct val="100000"/>
              </a:lnSpc>
              <a:spcBef>
                <a:spcPts val="1320"/>
              </a:spcBef>
            </a:pPr>
            <a:r>
              <a:rPr lang="en-US" sz="4000" b="1" strike="noStrike" spc="-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cs typeface="+mn-lt"/>
              </a:rPr>
              <a:t>OBJECTIVES :</a:t>
            </a:r>
          </a:p>
        </p:txBody>
      </p:sp>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24815" y="352425"/>
            <a:ext cx="8260715" cy="869315"/>
          </a:xfrm>
          <a:prstGeom prst="rect">
            <a:avLst/>
          </a:prstGeom>
        </p:spPr>
        <p:style>
          <a:lnRef idx="1">
            <a:schemeClr val="accent6"/>
          </a:lnRef>
          <a:fillRef idx="2">
            <a:schemeClr val="accent6"/>
          </a:fillRef>
          <a:effectRef idx="1">
            <a:schemeClr val="accent6"/>
          </a:effectRef>
          <a:fontRef idx="minor">
            <a:schemeClr val="dk1"/>
          </a:fontRef>
        </p:style>
        <p:txBody>
          <a:bodyPr lIns="90000" tIns="45000" rIns="90000" bIns="45000" anchor="ctr"/>
          <a:lstStyle/>
          <a:p>
            <a:pPr algn="ctr">
              <a:lnSpc>
                <a:spcPct val="100000"/>
              </a:lnSpc>
            </a:pPr>
            <a:r>
              <a:rPr lang="en-US" sz="4000" b="1" strike="noStrike" spc="-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cs typeface="+mn-lt"/>
              </a:rPr>
              <a:t>HARDWARE REQUIREMENTS :</a:t>
            </a:r>
          </a:p>
        </p:txBody>
      </p:sp>
      <p:sp>
        <p:nvSpPr>
          <p:cNvPr id="158" name="CustomShape 2"/>
          <p:cNvSpPr/>
          <p:nvPr/>
        </p:nvSpPr>
        <p:spPr>
          <a:xfrm>
            <a:off x="857160" y="1285920"/>
            <a:ext cx="2428200" cy="78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spcBef>
                <a:spcPts val="640"/>
              </a:spcBef>
            </a:pPr>
            <a:r>
              <a:rPr lang="en-US" sz="3200" b="1" strike="noStrike" spc="-1">
                <a:solidFill>
                  <a:srgbClr val="000000"/>
                </a:solidFill>
                <a:uFill>
                  <a:solidFill>
                    <a:srgbClr val="FFFFFF"/>
                  </a:solidFill>
                </a:uFill>
                <a:latin typeface="Calibri" panose="020F0502020204030204"/>
              </a:rPr>
              <a:t>Arduino uno:</a:t>
            </a:r>
            <a:endParaRPr lang="en-US" sz="3200" b="0" strike="noStrike" spc="-1">
              <a:solidFill>
                <a:srgbClr val="000000"/>
              </a:solidFill>
              <a:uFill>
                <a:solidFill>
                  <a:srgbClr val="FFFFFF"/>
                </a:solidFill>
              </a:uFill>
              <a:latin typeface="Arial" panose="020B0604020202020204"/>
            </a:endParaRPr>
          </a:p>
        </p:txBody>
      </p:sp>
      <p:pic>
        <p:nvPicPr>
          <p:cNvPr id="159" name="Content Placeholder 7"/>
          <p:cNvPicPr/>
          <p:nvPr/>
        </p:nvPicPr>
        <p:blipFill>
          <a:blip r:embed="rId2"/>
          <a:stretch>
            <a:fillRect/>
          </a:stretch>
        </p:blipFill>
        <p:spPr>
          <a:xfrm>
            <a:off x="501941" y="2214554"/>
            <a:ext cx="3428280" cy="3571200"/>
          </a:xfrm>
          <a:prstGeom prst="rect">
            <a:avLst/>
          </a:prstGeom>
          <a:ln>
            <a:noFill/>
          </a:ln>
        </p:spPr>
      </p:pic>
      <p:sp>
        <p:nvSpPr>
          <p:cNvPr id="160" name="CustomShape 3"/>
          <p:cNvSpPr/>
          <p:nvPr/>
        </p:nvSpPr>
        <p:spPr>
          <a:xfrm>
            <a:off x="4645080" y="1575680"/>
            <a:ext cx="4041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spcBef>
                <a:spcPts val="480"/>
              </a:spcBef>
            </a:pPr>
            <a:endParaRPr lang="en-US" sz="2400" b="0" strike="noStrike" spc="-1">
              <a:solidFill>
                <a:srgbClr val="000000"/>
              </a:solidFill>
              <a:uFill>
                <a:solidFill>
                  <a:srgbClr val="FFFFFF"/>
                </a:solidFill>
              </a:uFill>
              <a:latin typeface="Arial" panose="020B0604020202020204"/>
            </a:endParaRPr>
          </a:p>
        </p:txBody>
      </p:sp>
      <p:sp>
        <p:nvSpPr>
          <p:cNvPr id="161" name="CustomShape 4"/>
          <p:cNvSpPr/>
          <p:nvPr/>
        </p:nvSpPr>
        <p:spPr>
          <a:xfrm>
            <a:off x="4205605" y="1468755"/>
            <a:ext cx="4813935" cy="46564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35" indent="0">
              <a:lnSpc>
                <a:spcPct val="100000"/>
              </a:lnSpc>
              <a:spcBef>
                <a:spcPts val="480"/>
              </a:spcBef>
              <a:buClr>
                <a:srgbClr val="000000"/>
              </a:buClr>
              <a:buFont typeface="Arial" panose="020B0604020202020204"/>
              <a:buNone/>
            </a:pPr>
            <a:r>
              <a:rPr lang="en-US" sz="2000" b="0" strike="noStrike" spc="-1">
                <a:solidFill>
                  <a:srgbClr val="000000"/>
                </a:solidFill>
                <a:uFill>
                  <a:solidFill>
                    <a:srgbClr val="FFFFFF"/>
                  </a:solidFill>
                </a:uFill>
                <a:latin typeface="+mj-lt"/>
                <a:cs typeface="+mj-lt"/>
              </a:rPr>
              <a:t>The Arduino Uno R3 Compatible board  is a micro controller board which is based on the ATmega328. Arduino Uno have 14 digital input or output pins, 6 analog inputs, a 16 MHz ceramic resonator, a USB connection, a power jack, an ICSP header and a reset button. It have everything needed to support the microcontroller, you need to simply connect it to a computer with a USB cable or power it with a AC-to-DC adapter or battery to get started.</a:t>
            </a:r>
          </a:p>
          <a:p>
            <a:pPr marL="635" indent="0">
              <a:lnSpc>
                <a:spcPct val="100000"/>
              </a:lnSpc>
              <a:spcBef>
                <a:spcPts val="480"/>
              </a:spcBef>
              <a:buClr>
                <a:srgbClr val="000000"/>
              </a:buClr>
              <a:buFont typeface="Arial" panose="020B0604020202020204"/>
              <a:buNone/>
            </a:pPr>
            <a:r>
              <a:rPr lang="en-US" sz="2000" b="0" strike="noStrike" spc="-1">
                <a:solidFill>
                  <a:srgbClr val="000000"/>
                </a:solidFill>
                <a:uFill>
                  <a:solidFill>
                    <a:srgbClr val="FFFFFF"/>
                  </a:solidFill>
                </a:uFill>
                <a:latin typeface="+mj-lt"/>
                <a:cs typeface="+mj-lt"/>
              </a:rPr>
              <a:t>Easy application programming using open source IDE</a:t>
            </a:r>
            <a:r>
              <a:rPr lang="en-GB" altLang="en-US" sz="2000" b="0" strike="noStrike" spc="-1">
                <a:solidFill>
                  <a:srgbClr val="000000"/>
                </a:solidFill>
                <a:uFill>
                  <a:solidFill>
                    <a:srgbClr val="FFFFFF"/>
                  </a:solidFill>
                </a:uFill>
                <a:latin typeface="+mj-lt"/>
                <a:cs typeface="+mj-lt"/>
              </a:rPr>
              <a:t>. </a:t>
            </a:r>
            <a:r>
              <a:rPr lang="en-US" sz="2000" b="0" strike="noStrike" spc="-1">
                <a:solidFill>
                  <a:srgbClr val="000000"/>
                </a:solidFill>
                <a:uFill>
                  <a:solidFill>
                    <a:srgbClr val="FFFFFF"/>
                  </a:solidFill>
                </a:uFill>
                <a:latin typeface="+mj-lt"/>
                <a:cs typeface="+mj-lt"/>
              </a:rPr>
              <a:t>Easy to learn Microcontroller using Arduino boards.</a:t>
            </a:r>
          </a:p>
          <a:p>
            <a:pPr marL="635" indent="0">
              <a:lnSpc>
                <a:spcPct val="100000"/>
              </a:lnSpc>
              <a:spcBef>
                <a:spcPts val="480"/>
              </a:spcBef>
              <a:buClr>
                <a:srgbClr val="000000"/>
              </a:buClr>
              <a:buFont typeface="Arial" panose="020B0604020202020204"/>
              <a:buNone/>
            </a:pPr>
            <a:endParaRPr lang="en-US" sz="2000" b="0" strike="noStrike" spc="-1">
              <a:solidFill>
                <a:srgbClr val="000000"/>
              </a:solidFill>
              <a:uFill>
                <a:solidFill>
                  <a:srgbClr val="FFFFFF"/>
                </a:solidFill>
              </a:uFill>
              <a:latin typeface="+mj-lt"/>
              <a:cs typeface="+mj-lt"/>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857625" y="296545"/>
            <a:ext cx="4928235" cy="31610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0000" lnSpcReduction="10000"/>
          </a:bodyPr>
          <a:lstStyle/>
          <a:p>
            <a:pPr>
              <a:lnSpc>
                <a:spcPct val="100000"/>
              </a:lnSpc>
              <a:spcBef>
                <a:spcPts val="480"/>
              </a:spcBef>
            </a:pPr>
            <a:r>
              <a:rPr lang="en-US" sz="3600" b="1" strike="noStrike" spc="-1" dirty="0">
                <a:solidFill>
                  <a:srgbClr val="000000"/>
                </a:solidFill>
                <a:uFill>
                  <a:solidFill>
                    <a:srgbClr val="FFFFFF"/>
                  </a:solidFill>
                </a:uFill>
                <a:latin typeface="Calibri" panose="020F0502020204030204"/>
              </a:rPr>
              <a:t>L293D </a:t>
            </a:r>
            <a:r>
              <a:rPr lang="en-US" sz="3600" b="1" strike="noStrike" spc="-1" dirty="0" smtClean="0">
                <a:solidFill>
                  <a:srgbClr val="000000"/>
                </a:solidFill>
                <a:uFill>
                  <a:solidFill>
                    <a:srgbClr val="FFFFFF"/>
                  </a:solidFill>
                </a:uFill>
                <a:latin typeface="Calibri" panose="020F0502020204030204"/>
              </a:rPr>
              <a:t>MOTOR</a:t>
            </a:r>
          </a:p>
          <a:p>
            <a:pPr>
              <a:lnSpc>
                <a:spcPct val="100000"/>
              </a:lnSpc>
              <a:spcBef>
                <a:spcPts val="480"/>
              </a:spcBef>
            </a:pPr>
            <a:r>
              <a:rPr lang="en-US" sz="3600" b="1" strike="noStrike" spc="-1" dirty="0" smtClean="0">
                <a:solidFill>
                  <a:srgbClr val="000000"/>
                </a:solidFill>
                <a:uFill>
                  <a:solidFill>
                    <a:srgbClr val="FFFFFF"/>
                  </a:solidFill>
                </a:uFill>
                <a:latin typeface="Calibri" panose="020F0502020204030204"/>
              </a:rPr>
              <a:t>(MOTOR SHEILD):</a:t>
            </a:r>
            <a:endParaRPr lang="en-US" sz="2400" b="0" strike="noStrike" spc="-1" dirty="0">
              <a:solidFill>
                <a:srgbClr val="000000"/>
              </a:solidFill>
              <a:uFill>
                <a:solidFill>
                  <a:srgbClr val="FFFFFF"/>
                </a:solidFill>
              </a:uFill>
              <a:latin typeface="Arial" panose="020B0604020202020204"/>
            </a:endParaRPr>
          </a:p>
          <a:p>
            <a:pPr>
              <a:lnSpc>
                <a:spcPct val="100000"/>
              </a:lnSpc>
              <a:spcBef>
                <a:spcPts val="480"/>
              </a:spcBef>
            </a:pPr>
            <a:r>
              <a:rPr lang="en-US" sz="2400" b="0" strike="noStrike" spc="-1" dirty="0">
                <a:solidFill>
                  <a:srgbClr val="000000"/>
                </a:solidFill>
                <a:uFill>
                  <a:solidFill>
                    <a:srgbClr val="FFFFFF"/>
                  </a:solidFill>
                </a:uFill>
                <a:latin typeface="+mj-lt"/>
                <a:cs typeface="+mj-lt"/>
              </a:rPr>
              <a:t>L293D use 16 pin DIP package, its internal integration is bipolar H - bridge circuit.</a:t>
            </a:r>
            <a:r>
              <a:rPr sz="2400" dirty="0">
                <a:latin typeface="+mj-lt"/>
                <a:cs typeface="+mj-lt"/>
              </a:rPr>
              <a:t/>
            </a:r>
            <a:br>
              <a:rPr sz="2400" dirty="0">
                <a:latin typeface="+mj-lt"/>
                <a:cs typeface="+mj-lt"/>
              </a:rPr>
            </a:br>
            <a:r>
              <a:rPr lang="en-US" sz="2400" b="0" strike="noStrike" spc="-1" dirty="0">
                <a:solidFill>
                  <a:srgbClr val="000000"/>
                </a:solidFill>
                <a:uFill>
                  <a:solidFill>
                    <a:srgbClr val="FFFFFF"/>
                  </a:solidFill>
                </a:uFill>
                <a:latin typeface="+mj-lt"/>
                <a:cs typeface="+mj-lt"/>
              </a:rPr>
              <a:t>This kind of bipolar pulse width method has many advantages, such as the current continuous, or micro current vibration when motor stops, which as a lubrication effect. It can eliminate the dead zone of static friction when positive and negative</a:t>
            </a:r>
            <a:r>
              <a:rPr lang="en-US" sz="2400" b="0" strike="noStrike" spc="-1" dirty="0">
                <a:solidFill>
                  <a:srgbClr val="000000"/>
                </a:solidFill>
                <a:uFill>
                  <a:solidFill>
                    <a:srgbClr val="FFFFFF"/>
                  </a:solidFill>
                </a:uFill>
                <a:latin typeface="Calibri" panose="020F0502020204030204"/>
              </a:rPr>
              <a:t>.</a:t>
            </a:r>
            <a:endParaRPr lang="en-US" sz="2400" b="0" strike="noStrike" spc="-1" dirty="0">
              <a:solidFill>
                <a:srgbClr val="000000"/>
              </a:solidFill>
              <a:uFill>
                <a:solidFill>
                  <a:srgbClr val="FFFFFF"/>
                </a:solidFill>
              </a:uFill>
              <a:latin typeface="Arial" panose="020B0604020202020204"/>
            </a:endParaRPr>
          </a:p>
        </p:txBody>
      </p:sp>
      <p:pic>
        <p:nvPicPr>
          <p:cNvPr id="166" name="Content Placeholder 6"/>
          <p:cNvPicPr/>
          <p:nvPr/>
        </p:nvPicPr>
        <p:blipFill>
          <a:blip r:embed="rId2"/>
          <a:stretch>
            <a:fillRect/>
          </a:stretch>
        </p:blipFill>
        <p:spPr>
          <a:xfrm>
            <a:off x="636243" y="500470"/>
            <a:ext cx="2999772" cy="3142440"/>
          </a:xfrm>
          <a:prstGeom prst="rect">
            <a:avLst/>
          </a:prstGeom>
          <a:ln>
            <a:noFill/>
          </a:ln>
        </p:spPr>
      </p:pic>
      <p:sp>
        <p:nvSpPr>
          <p:cNvPr id="167" name="CustomShape 2"/>
          <p:cNvSpPr/>
          <p:nvPr/>
        </p:nvSpPr>
        <p:spPr>
          <a:xfrm>
            <a:off x="3929380" y="3642995"/>
            <a:ext cx="4643120" cy="27711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0000" lnSpcReduction="20000"/>
          </a:bodyPr>
          <a:lstStyle/>
          <a:p>
            <a:pPr>
              <a:lnSpc>
                <a:spcPct val="100000"/>
              </a:lnSpc>
              <a:spcBef>
                <a:spcPts val="1020"/>
              </a:spcBef>
            </a:pPr>
            <a:r>
              <a:rPr lang="en-US" sz="3600" b="1" strike="noStrike" spc="-1" dirty="0">
                <a:solidFill>
                  <a:srgbClr val="000000"/>
                </a:solidFill>
                <a:uFill>
                  <a:solidFill>
                    <a:srgbClr val="FFFFFF"/>
                  </a:solidFill>
                </a:uFill>
                <a:latin typeface="Calibri" panose="020F0502020204030204"/>
              </a:rPr>
              <a:t>HC-05 Bluetooth:</a:t>
            </a:r>
            <a:endParaRPr lang="en-US" sz="5100" b="0" strike="noStrike" spc="-1" dirty="0">
              <a:solidFill>
                <a:srgbClr val="000000"/>
              </a:solidFill>
              <a:uFill>
                <a:solidFill>
                  <a:srgbClr val="FFFFFF"/>
                </a:solidFill>
              </a:uFill>
              <a:latin typeface="Arial" panose="020B0604020202020204"/>
            </a:endParaRPr>
          </a:p>
          <a:p>
            <a:pPr>
              <a:lnSpc>
                <a:spcPct val="100000"/>
              </a:lnSpc>
              <a:spcBef>
                <a:spcPts val="800"/>
              </a:spcBef>
            </a:pPr>
            <a:r>
              <a:rPr lang="en-US" sz="2400" b="0" strike="noStrike" spc="-1" dirty="0">
                <a:solidFill>
                  <a:srgbClr val="000000"/>
                </a:solidFill>
                <a:uFill>
                  <a:solidFill>
                    <a:srgbClr val="FFFFFF"/>
                  </a:solidFill>
                </a:uFill>
                <a:latin typeface="Calibri" panose="020F0502020204030204"/>
              </a:rPr>
              <a:t>HC-05 Bluetooth Module with Breakout Board. HC-05 module Bluetooth SPP(Serial Port Protocol) module, designed for wireless serial connection setup. It has EDR (Enhanced Data Rate) of 3Mbps Modulation with complete 2.4GHz radio transceiver and baseband.</a:t>
            </a:r>
            <a:endParaRPr lang="en-US" sz="2400" b="0" strike="noStrike" spc="-1" dirty="0">
              <a:solidFill>
                <a:srgbClr val="000000"/>
              </a:solidFill>
              <a:uFill>
                <a:solidFill>
                  <a:srgbClr val="FFFFFF"/>
                </a:solidFill>
              </a:uFill>
              <a:latin typeface="Arial" panose="020B0604020202020204"/>
            </a:endParaRPr>
          </a:p>
        </p:txBody>
      </p:sp>
      <p:pic>
        <p:nvPicPr>
          <p:cNvPr id="168" name="Content Placeholder 7"/>
          <p:cNvPicPr/>
          <p:nvPr/>
        </p:nvPicPr>
        <p:blipFill>
          <a:blip r:embed="rId3" cstate="print"/>
          <a:stretch>
            <a:fillRect/>
          </a:stretch>
        </p:blipFill>
        <p:spPr>
          <a:xfrm>
            <a:off x="857223" y="4035109"/>
            <a:ext cx="2714644" cy="2500330"/>
          </a:xfrm>
          <a:prstGeom prst="rect">
            <a:avLst/>
          </a:prstGeom>
          <a:ln>
            <a:noFill/>
          </a:ln>
        </p:spPr>
      </p:pic>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202242" y="836712"/>
            <a:ext cx="4928235" cy="13681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5000"/>
          </a:bodyPr>
          <a:lstStyle/>
          <a:p>
            <a:pPr>
              <a:lnSpc>
                <a:spcPct val="100000"/>
              </a:lnSpc>
              <a:spcBef>
                <a:spcPts val="480"/>
              </a:spcBef>
            </a:pPr>
            <a:r>
              <a:rPr lang="en-US" sz="3200" b="1" dirty="0"/>
              <a:t>DC 3-6v BO Gear Motor For </a:t>
            </a:r>
            <a:r>
              <a:rPr lang="en-US" sz="3200" b="1" dirty="0" err="1"/>
              <a:t>Arduino</a:t>
            </a:r>
            <a:r>
              <a:rPr lang="en-US" sz="3200" b="1" dirty="0"/>
              <a:t> Smart Car</a:t>
            </a:r>
            <a:endParaRPr lang="en-US" sz="2400" b="0" strike="noStrike" spc="-1" dirty="0">
              <a:solidFill>
                <a:srgbClr val="000000"/>
              </a:solidFill>
              <a:uFill>
                <a:solidFill>
                  <a:srgbClr val="FFFFFF"/>
                </a:solidFill>
              </a:uFill>
              <a:latin typeface="Arial" panose="020B0604020202020204"/>
            </a:endParaRPr>
          </a:p>
        </p:txBody>
      </p:sp>
      <p:sp>
        <p:nvSpPr>
          <p:cNvPr id="167" name="CustomShape 2"/>
          <p:cNvSpPr/>
          <p:nvPr/>
        </p:nvSpPr>
        <p:spPr>
          <a:xfrm>
            <a:off x="3929380" y="3642995"/>
            <a:ext cx="4643120" cy="18742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7500"/>
          </a:bodyPr>
          <a:lstStyle/>
          <a:p>
            <a:pPr>
              <a:lnSpc>
                <a:spcPct val="100000"/>
              </a:lnSpc>
              <a:spcBef>
                <a:spcPts val="1020"/>
              </a:spcBef>
            </a:pPr>
            <a:r>
              <a:rPr lang="en-US" sz="2400" b="1" dirty="0"/>
              <a:t>Smart Robot Car </a:t>
            </a:r>
            <a:r>
              <a:rPr lang="en-US" sz="2400" b="1" dirty="0" err="1"/>
              <a:t>Tyres</a:t>
            </a:r>
            <a:r>
              <a:rPr lang="en-US" sz="2400" b="1" dirty="0"/>
              <a:t> Wheels For </a:t>
            </a:r>
            <a:r>
              <a:rPr lang="en-US" sz="2400" b="1" dirty="0" err="1"/>
              <a:t>Arduino</a:t>
            </a:r>
            <a:r>
              <a:rPr lang="en-US" sz="2400" b="1" dirty="0"/>
              <a:t> BO Gear Motor Chassis</a:t>
            </a:r>
            <a:endParaRPr lang="en-US" sz="2400" b="0" strike="noStrike" spc="-1" dirty="0">
              <a:solidFill>
                <a:srgbClr val="000000"/>
              </a:solidFill>
              <a:uFill>
                <a:solidFill>
                  <a:srgbClr val="FFFFFF"/>
                </a:solidFill>
              </a:uFill>
              <a:latin typeface="Arial" panose="020B0604020202020204"/>
            </a:endParaRPr>
          </a:p>
        </p:txBody>
      </p:sp>
      <p:pic>
        <p:nvPicPr>
          <p:cNvPr id="1028" name="Picture 4" descr="https://www.flyrobo.in/image/cache/catalog/product/smart-robot-car-tyres-wheels-for-arduino-bo-gear-motor-chassis-2-550x5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99592" y="3861048"/>
            <a:ext cx="2646284" cy="26462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flyrobo.in/image/cache/catalog/product/DC%203-6v%20BO%20Gear%20Motor%20For%20Arduino%20Smart%20Car/dc-3-6v-bo-gear-motor-for-arduino-smart-car-550x5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686" y="404664"/>
            <a:ext cx="2664296"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83212"/>
      </p:ext>
    </p:extLst>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955"/>
            <a:ext cx="8229600" cy="984885"/>
          </a:xfrm>
        </p:spPr>
        <p:style>
          <a:lnRef idx="1">
            <a:schemeClr val="accent6"/>
          </a:lnRef>
          <a:fillRef idx="2">
            <a:schemeClr val="accent6"/>
          </a:fillRef>
          <a:effectRef idx="1">
            <a:schemeClr val="accent6"/>
          </a:effectRef>
          <a:fontRef idx="minor">
            <a:schemeClr val="dk1"/>
          </a:fontRef>
        </p:style>
        <p:txBody>
          <a:bodyPr/>
          <a:lstStyle/>
          <a:p>
            <a:r>
              <a:rPr lang="en-GB" altLang="en-US" sz="40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SOFTWARE REQUIREMENTS :</a:t>
            </a:r>
          </a:p>
        </p:txBody>
      </p:sp>
      <p:sp>
        <p:nvSpPr>
          <p:cNvPr id="6" name="Content Placeholder 5"/>
          <p:cNvSpPr>
            <a:spLocks noGrp="1"/>
          </p:cNvSpPr>
          <p:nvPr>
            <p:ph sz="half" idx="1"/>
          </p:nvPr>
        </p:nvSpPr>
        <p:spPr>
          <a:xfrm>
            <a:off x="339090" y="1600200"/>
            <a:ext cx="4594225" cy="1743710"/>
          </a:xfrm>
        </p:spPr>
        <p:txBody>
          <a:bodyPr/>
          <a:lstStyle/>
          <a:p>
            <a:pPr marL="0" indent="0">
              <a:buNone/>
            </a:pPr>
            <a:r>
              <a:rPr lang="en-GB" altLang="en-US" sz="1800" b="1"/>
              <a:t>The open-source Arduino Software (IDE) makes it easy to write code and upload it to the board. It runs on Windows, Mac OS X, and Linux. It is written in Java and based on processing and can be used with any Arduino board.</a:t>
            </a:r>
          </a:p>
        </p:txBody>
      </p:sp>
      <p:pic>
        <p:nvPicPr>
          <p:cNvPr id="11" name="Content Placeholder 10"/>
          <p:cNvPicPr>
            <a:picLocks noGrp="1" noChangeAspect="1"/>
          </p:cNvPicPr>
          <p:nvPr>
            <p:ph sz="half" idx="2"/>
          </p:nvPr>
        </p:nvPicPr>
        <p:blipFill>
          <a:blip r:embed="rId2"/>
          <a:stretch>
            <a:fillRect/>
          </a:stretch>
        </p:blipFill>
        <p:spPr>
          <a:xfrm>
            <a:off x="5423535" y="1462405"/>
            <a:ext cx="2927350" cy="2419350"/>
          </a:xfrm>
          <a:prstGeom prst="rect">
            <a:avLst/>
          </a:prstGeom>
        </p:spPr>
      </p:pic>
      <p:pic>
        <p:nvPicPr>
          <p:cNvPr id="12" name="Picture 11"/>
          <p:cNvPicPr>
            <a:picLocks noChangeAspect="1"/>
          </p:cNvPicPr>
          <p:nvPr/>
        </p:nvPicPr>
        <p:blipFill>
          <a:blip r:embed="rId3"/>
          <a:stretch>
            <a:fillRect/>
          </a:stretch>
        </p:blipFill>
        <p:spPr>
          <a:xfrm>
            <a:off x="911225" y="3569970"/>
            <a:ext cx="3449320" cy="3110230"/>
          </a:xfrm>
          <a:prstGeom prst="rect">
            <a:avLst/>
          </a:prstGeom>
        </p:spPr>
      </p:pic>
      <p:pic>
        <p:nvPicPr>
          <p:cNvPr id="13" name="Picture 12"/>
          <p:cNvPicPr>
            <a:picLocks noChangeAspect="1"/>
          </p:cNvPicPr>
          <p:nvPr/>
        </p:nvPicPr>
        <p:blipFill>
          <a:blip r:embed="rId4"/>
          <a:stretch>
            <a:fillRect/>
          </a:stretch>
        </p:blipFill>
        <p:spPr>
          <a:xfrm>
            <a:off x="4932680" y="5175885"/>
            <a:ext cx="3418840" cy="1339850"/>
          </a:xfrm>
          <a:prstGeom prst="rect">
            <a:avLst/>
          </a:prstGeom>
        </p:spPr>
      </p:pic>
      <p:sp>
        <p:nvSpPr>
          <p:cNvPr id="14" name="Text Box 13"/>
          <p:cNvSpPr txBox="1"/>
          <p:nvPr/>
        </p:nvSpPr>
        <p:spPr>
          <a:xfrm>
            <a:off x="4689475" y="4624705"/>
            <a:ext cx="3802380" cy="368300"/>
          </a:xfrm>
          <a:prstGeom prst="rect">
            <a:avLst/>
          </a:prstGeom>
          <a:noFill/>
        </p:spPr>
        <p:txBody>
          <a:bodyPr wrap="none" rtlCol="0" anchor="t">
            <a:spAutoFit/>
          </a:bodyPr>
          <a:lstStyle/>
          <a:p>
            <a:pPr marL="0" indent="0">
              <a:buNone/>
            </a:pPr>
            <a:r>
              <a:rPr lang="en-GB" altLang="en-US" b="1">
                <a:sym typeface="+mn-ea"/>
              </a:rPr>
              <a:t>About the application to be used-</a:t>
            </a:r>
            <a:endParaRPr lang="en-GB" altLang="en-US"/>
          </a:p>
        </p:txBody>
      </p: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395855" y="714375"/>
            <a:ext cx="4383405" cy="841375"/>
          </a:xfrm>
          <a:prstGeom prst="rect">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pPr algn="ctr">
              <a:lnSpc>
                <a:spcPct val="100000"/>
              </a:lnSpc>
            </a:pPr>
            <a:r>
              <a:rPr lang="en-US" sz="4000" b="1" strike="noStrike" spc="-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Fill>
                  <a:solidFill>
                    <a:srgbClr val="FFFFFF"/>
                  </a:solidFill>
                </a:uFill>
                <a:latin typeface="Arial" panose="020B0604020202020204"/>
              </a:rPr>
              <a:t>CONCLUSION :</a:t>
            </a:r>
          </a:p>
        </p:txBody>
      </p:sp>
      <p:sp>
        <p:nvSpPr>
          <p:cNvPr id="172" name="CustomShape 2"/>
          <p:cNvSpPr/>
          <p:nvPr/>
        </p:nvSpPr>
        <p:spPr>
          <a:xfrm>
            <a:off x="654685" y="1555750"/>
            <a:ext cx="8283575" cy="43681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panose="020B0604020202020204"/>
              </a:rPr>
              <a:t>            </a:t>
            </a:r>
            <a:r>
              <a:rPr lang="en-US" sz="2200" b="0" strike="noStrike" spc="-1" dirty="0">
                <a:solidFill>
                  <a:srgbClr val="000000"/>
                </a:solidFill>
                <a:uFill>
                  <a:solidFill>
                    <a:srgbClr val="FFFFFF"/>
                  </a:solidFill>
                </a:uFill>
                <a:latin typeface="Arial" panose="020B0604020202020204"/>
              </a:rPr>
              <a:t> </a:t>
            </a:r>
          </a:p>
          <a:p>
            <a:endParaRPr lang="en-US" sz="2200" b="0" strike="noStrike" spc="-1" dirty="0" smtClean="0">
              <a:solidFill>
                <a:srgbClr val="000000"/>
              </a:solidFill>
              <a:uFill>
                <a:solidFill>
                  <a:srgbClr val="FFFFFF"/>
                </a:solidFill>
              </a:uFill>
              <a:latin typeface="Arial" panose="020B0604020202020204"/>
            </a:endParaRPr>
          </a:p>
          <a:p>
            <a:r>
              <a:rPr lang="en-US" sz="2200" b="1" strike="noStrike" spc="-1" dirty="0" smtClean="0">
                <a:solidFill>
                  <a:schemeClr val="tx1"/>
                </a:solidFill>
                <a:uFill>
                  <a:solidFill>
                    <a:srgbClr val="FFFFFF"/>
                  </a:solidFill>
                </a:uFill>
                <a:latin typeface="Arial" panose="020B0604020202020204"/>
              </a:rPr>
              <a:t>             In </a:t>
            </a:r>
            <a:r>
              <a:rPr lang="en-US" sz="2200" b="1" strike="noStrike" spc="-1" dirty="0">
                <a:solidFill>
                  <a:schemeClr val="tx1"/>
                </a:solidFill>
                <a:uFill>
                  <a:solidFill>
                    <a:srgbClr val="FFFFFF"/>
                  </a:solidFill>
                </a:uFill>
                <a:latin typeface="Arial" panose="020B0604020202020204"/>
              </a:rPr>
              <a:t>many places such as schools,</a:t>
            </a:r>
            <a:r>
              <a:rPr lang="en-US" sz="2200" b="1" strike="noStrike" spc="-1" dirty="0" smtClean="0">
                <a:solidFill>
                  <a:schemeClr val="tx1"/>
                </a:solidFill>
                <a:uFill>
                  <a:solidFill>
                    <a:srgbClr val="FFFFFF"/>
                  </a:solidFill>
                </a:uFill>
                <a:latin typeface="Arial" panose="020B0604020202020204"/>
              </a:rPr>
              <a:t> </a:t>
            </a:r>
            <a:r>
              <a:rPr lang="en-US" sz="2200" b="1" strike="noStrike" spc="-1" dirty="0">
                <a:solidFill>
                  <a:schemeClr val="tx1"/>
                </a:solidFill>
                <a:uFill>
                  <a:solidFill>
                    <a:srgbClr val="FFFFFF"/>
                  </a:solidFill>
                </a:uFill>
                <a:latin typeface="Arial" panose="020B0604020202020204"/>
              </a:rPr>
              <a:t>colleges</a:t>
            </a:r>
            <a:r>
              <a:rPr lang="en-GB" altLang="en-US" sz="2200" b="1" strike="noStrike" spc="-1" dirty="0">
                <a:solidFill>
                  <a:schemeClr val="tx1"/>
                </a:solidFill>
                <a:uFill>
                  <a:solidFill>
                    <a:srgbClr val="FFFFFF"/>
                  </a:solidFill>
                </a:uFill>
                <a:latin typeface="Arial" panose="020B0604020202020204"/>
              </a:rPr>
              <a:t>, industries, production sites </a:t>
            </a:r>
            <a:r>
              <a:rPr lang="en-US" sz="2200" b="1" spc="-1" dirty="0">
                <a:uFill>
                  <a:solidFill>
                    <a:srgbClr val="FFFFFF"/>
                  </a:solidFill>
                </a:uFill>
                <a:latin typeface="Arial" panose="020B0604020202020204"/>
                <a:sym typeface="+mn-ea"/>
              </a:rPr>
              <a:t>and</a:t>
            </a:r>
            <a:r>
              <a:rPr lang="en-GB" altLang="en-US" sz="2200" b="1" strike="noStrike" spc="-1" dirty="0">
                <a:solidFill>
                  <a:schemeClr val="tx1"/>
                </a:solidFill>
                <a:uFill>
                  <a:solidFill>
                    <a:srgbClr val="FFFFFF"/>
                  </a:solidFill>
                </a:uFill>
                <a:latin typeface="Arial" panose="020B0604020202020204"/>
              </a:rPr>
              <a:t> feul storage sites</a:t>
            </a:r>
            <a:r>
              <a:rPr lang="en-US" sz="2200" b="1" strike="noStrike" spc="-1" dirty="0">
                <a:solidFill>
                  <a:schemeClr val="tx1"/>
                </a:solidFill>
                <a:uFill>
                  <a:solidFill>
                    <a:srgbClr val="FFFFFF"/>
                  </a:solidFill>
                </a:uFill>
                <a:latin typeface="Arial" panose="020B0604020202020204"/>
              </a:rPr>
              <a:t> </a:t>
            </a:r>
            <a:r>
              <a:rPr lang="en-GB" altLang="en-US" sz="2200" b="1" strike="noStrike" spc="-1" dirty="0">
                <a:solidFill>
                  <a:schemeClr val="tx1"/>
                </a:solidFill>
                <a:uFill>
                  <a:solidFill>
                    <a:srgbClr val="FFFFFF"/>
                  </a:solidFill>
                </a:uFill>
                <a:latin typeface="Arial" panose="020B0604020202020204"/>
              </a:rPr>
              <a:t>o</a:t>
            </a:r>
            <a:r>
              <a:rPr lang="en-US" sz="2200" b="1" strike="noStrike" spc="-1" dirty="0">
                <a:solidFill>
                  <a:schemeClr val="tx1"/>
                </a:solidFill>
                <a:uFill>
                  <a:solidFill>
                    <a:srgbClr val="FFFFFF"/>
                  </a:solidFill>
                </a:uFill>
                <a:latin typeface="Arial" panose="020B0604020202020204"/>
              </a:rPr>
              <a:t>ur proposed project </a:t>
            </a:r>
            <a:r>
              <a:rPr lang="en-GB" altLang="en-US" sz="2200" b="1" strike="noStrike" spc="-1" dirty="0">
                <a:solidFill>
                  <a:schemeClr val="tx1"/>
                </a:solidFill>
                <a:uFill>
                  <a:solidFill>
                    <a:srgbClr val="FFFFFF"/>
                  </a:solidFill>
                </a:uFill>
                <a:latin typeface="Arial" panose="020B0604020202020204"/>
              </a:rPr>
              <a:t>will be helpful.</a:t>
            </a:r>
          </a:p>
          <a:p>
            <a:r>
              <a:rPr lang="en-GB" altLang="en-US" sz="2200" b="1" strike="noStrike" spc="-1" dirty="0">
                <a:solidFill>
                  <a:schemeClr val="tx1"/>
                </a:solidFill>
                <a:uFill>
                  <a:solidFill>
                    <a:srgbClr val="FFFFFF"/>
                  </a:solidFill>
                </a:uFill>
                <a:latin typeface="Arial" panose="020B0604020202020204"/>
              </a:rPr>
              <a:t>            This model </a:t>
            </a:r>
            <a:r>
              <a:rPr lang="en-US" sz="2200" b="1" strike="noStrike" spc="-1" dirty="0">
                <a:solidFill>
                  <a:schemeClr val="tx1"/>
                </a:solidFill>
                <a:uFill>
                  <a:solidFill>
                    <a:srgbClr val="FFFFFF"/>
                  </a:solidFill>
                </a:uFill>
                <a:latin typeface="Arial" panose="020B0604020202020204"/>
              </a:rPr>
              <a:t>aims to develop an </a:t>
            </a:r>
            <a:r>
              <a:rPr lang="en-US" sz="2200" b="1" strike="noStrike" spc="-1" dirty="0" err="1">
                <a:solidFill>
                  <a:schemeClr val="tx1"/>
                </a:solidFill>
                <a:uFill>
                  <a:solidFill>
                    <a:srgbClr val="FFFFFF"/>
                  </a:solidFill>
                </a:uFill>
                <a:latin typeface="Arial" panose="020B0604020202020204"/>
              </a:rPr>
              <a:t>Arduino</a:t>
            </a:r>
            <a:r>
              <a:rPr lang="en-US" sz="2200" b="1" strike="noStrike" spc="-1" dirty="0">
                <a:solidFill>
                  <a:schemeClr val="tx1"/>
                </a:solidFill>
                <a:uFill>
                  <a:solidFill>
                    <a:srgbClr val="FFFFFF"/>
                  </a:solidFill>
                </a:uFill>
                <a:latin typeface="Arial" panose="020B0604020202020204"/>
              </a:rPr>
              <a:t> controlled fire fighter </a:t>
            </a:r>
            <a:r>
              <a:rPr lang="en-GB" altLang="en-US" sz="2200" b="1" strike="noStrike" spc="-1" dirty="0">
                <a:solidFill>
                  <a:schemeClr val="tx1"/>
                </a:solidFill>
                <a:uFill>
                  <a:solidFill>
                    <a:srgbClr val="FFFFFF"/>
                  </a:solidFill>
                </a:uFill>
                <a:latin typeface="Arial" panose="020B0604020202020204"/>
              </a:rPr>
              <a:t>truck </a:t>
            </a:r>
            <a:r>
              <a:rPr lang="en-US" sz="2200" b="1" strike="noStrike" spc="-1" dirty="0">
                <a:solidFill>
                  <a:schemeClr val="tx1"/>
                </a:solidFill>
                <a:uFill>
                  <a:solidFill>
                    <a:srgbClr val="FFFFFF"/>
                  </a:solidFill>
                </a:uFill>
                <a:latin typeface="Arial" panose="020B0604020202020204"/>
              </a:rPr>
              <a:t>that can be used to extinguish fires through remote </a:t>
            </a:r>
            <a:r>
              <a:rPr lang="en-GB" altLang="en-US" sz="2200" b="1" strike="noStrike" spc="-1" dirty="0">
                <a:solidFill>
                  <a:schemeClr val="tx1"/>
                </a:solidFill>
                <a:uFill>
                  <a:solidFill>
                    <a:srgbClr val="FFFFFF"/>
                  </a:solidFill>
                </a:uFill>
                <a:latin typeface="Arial" panose="020B0604020202020204"/>
              </a:rPr>
              <a:t>h</a:t>
            </a:r>
            <a:r>
              <a:rPr lang="en-US" sz="2200" b="1" strike="noStrike" spc="-1" dirty="0">
                <a:solidFill>
                  <a:schemeClr val="tx1"/>
                </a:solidFill>
                <a:uFill>
                  <a:solidFill>
                    <a:srgbClr val="FFFFFF"/>
                  </a:solidFill>
                </a:uFill>
                <a:latin typeface="Arial" panose="020B0604020202020204"/>
              </a:rPr>
              <a:t>andling</a:t>
            </a:r>
            <a:r>
              <a:rPr lang="en-GB" altLang="en-US" sz="2200" b="1" strike="noStrike" spc="-1" dirty="0">
                <a:solidFill>
                  <a:schemeClr val="tx1"/>
                </a:solidFill>
                <a:uFill>
                  <a:solidFill>
                    <a:srgbClr val="FFFFFF"/>
                  </a:solidFill>
                </a:uFill>
                <a:latin typeface="Arial" panose="020B0604020202020204"/>
              </a:rPr>
              <a:t>.</a:t>
            </a:r>
          </a:p>
          <a:p>
            <a:r>
              <a:rPr lang="en-GB" altLang="en-US" sz="2200" b="1" strike="noStrike" spc="-1" dirty="0">
                <a:solidFill>
                  <a:schemeClr val="tx1"/>
                </a:solidFill>
                <a:uFill>
                  <a:solidFill>
                    <a:srgbClr val="FFFFFF"/>
                  </a:solidFill>
                </a:uFill>
                <a:latin typeface="Arial" panose="020B0604020202020204"/>
              </a:rPr>
              <a:t>           B</a:t>
            </a:r>
            <a:r>
              <a:rPr lang="en-US" sz="2200" b="1" strike="noStrike" spc="-1" dirty="0">
                <a:solidFill>
                  <a:schemeClr val="tx1"/>
                </a:solidFill>
                <a:uFill>
                  <a:solidFill>
                    <a:srgbClr val="FFFFFF"/>
                  </a:solidFill>
                </a:uFill>
                <a:latin typeface="Arial" panose="020B0604020202020204"/>
              </a:rPr>
              <a:t>y this we can avoid </a:t>
            </a:r>
            <a:r>
              <a:rPr lang="en-GB" altLang="en-US" sz="2200" b="1" strike="noStrike" spc="-1" dirty="0">
                <a:solidFill>
                  <a:schemeClr val="tx1"/>
                </a:solidFill>
                <a:uFill>
                  <a:solidFill>
                    <a:srgbClr val="FFFFFF"/>
                  </a:solidFill>
                </a:uFill>
                <a:latin typeface="Arial" panose="020B0604020202020204"/>
              </a:rPr>
              <a:t>f</a:t>
            </a:r>
            <a:r>
              <a:rPr lang="en-US" sz="2200" b="1" strike="noStrike" spc="-1" dirty="0">
                <a:solidFill>
                  <a:schemeClr val="tx1"/>
                </a:solidFill>
                <a:uFill>
                  <a:solidFill>
                    <a:srgbClr val="FFFFFF"/>
                  </a:solidFill>
                </a:uFill>
                <a:latin typeface="Arial" panose="020B0604020202020204"/>
              </a:rPr>
              <a:t>ire accidents and also prevent manual intervention of fire extinguish</a:t>
            </a:r>
            <a:r>
              <a:rPr lang="en-GB" altLang="en-US" sz="2200" b="1" strike="noStrike" spc="-1" dirty="0">
                <a:solidFill>
                  <a:schemeClr val="tx1"/>
                </a:solidFill>
                <a:uFill>
                  <a:solidFill>
                    <a:srgbClr val="FFFFFF"/>
                  </a:solidFill>
                </a:uFill>
                <a:latin typeface="Arial" panose="020B0604020202020204"/>
              </a:rPr>
              <a:t>ers</a:t>
            </a:r>
            <a:r>
              <a:rPr lang="en-US" sz="2200" b="1" strike="noStrike" spc="-1" dirty="0">
                <a:solidFill>
                  <a:schemeClr val="tx1"/>
                </a:solidFill>
                <a:uFill>
                  <a:solidFill>
                    <a:srgbClr val="FFFFFF"/>
                  </a:solidFill>
                </a:uFill>
                <a:latin typeface="Arial" panose="020B0604020202020204"/>
              </a:rPr>
              <a:t> </a:t>
            </a:r>
            <a:r>
              <a:rPr lang="en-GB" altLang="en-US" sz="2200" b="1" strike="noStrike" spc="-1" dirty="0">
                <a:solidFill>
                  <a:schemeClr val="tx1"/>
                </a:solidFill>
                <a:uFill>
                  <a:solidFill>
                    <a:srgbClr val="FFFFFF"/>
                  </a:solidFill>
                </a:uFill>
                <a:latin typeface="Arial" panose="020B0604020202020204"/>
              </a:rPr>
              <a:t>and minimize the hazards caused.</a:t>
            </a:r>
          </a:p>
        </p:txBody>
      </p:sp>
    </p:spTree>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1_Default Desig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35</TotalTime>
  <Words>600</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 :</vt:lpstr>
      <vt:lpstr>PowerPoint Presentation</vt:lpstr>
      <vt:lpstr>  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dc:title>
  <dc:creator>ITPL</dc:creator>
  <cp:lastModifiedBy>pc</cp:lastModifiedBy>
  <cp:revision>29</cp:revision>
  <dcterms:created xsi:type="dcterms:W3CDTF">2019-09-17T10:33:00Z</dcterms:created>
  <dcterms:modified xsi:type="dcterms:W3CDTF">2019-09-19T19:44:58Z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y fmtid="{D5CDD505-2E9C-101B-9397-08002B2CF9AE}" pid="12" name="KSOProductBuildVer">
    <vt:lpwstr>2057-11.2.0.8970</vt:lpwstr>
  </property>
</Properties>
</file>