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2"/>
    <p:sldId id="256" r:id="rId3"/>
    <p:sldId id="259" r:id="rId4"/>
    <p:sldId id="258" r:id="rId5"/>
    <p:sldId id="261" r:id="rId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8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5" d="100"/>
          <a:sy n="75" d="100"/>
        </p:scale>
        <p:origin x="33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3274690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07/03/2020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07/03/2020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07/03/2020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07/03/2020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07/03/2020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07/03/2020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07/03/2020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07/03/2020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07/03/2020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07/03/2020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456268"/>
            <a:ext cx="12191999" cy="6287322"/>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2" name="Title 1"/>
          <p:cNvSpPr>
            <a:spLocks noGrp="1"/>
          </p:cNvSpPr>
          <p:nvPr>
            <p:ph type="title"/>
          </p:nvPr>
        </p:nvSpPr>
        <p:spPr>
          <a:xfrm>
            <a:off x="-635" y="-635"/>
            <a:ext cx="12196445" cy="1448435"/>
          </a:xfrm>
          <a:ln>
            <a:solidFill>
              <a:schemeClr val="accent1"/>
            </a:solidFill>
          </a:ln>
        </p:spPr>
        <p:style>
          <a:lnRef idx="1">
            <a:schemeClr val="accent5"/>
          </a:lnRef>
          <a:fillRef idx="2">
            <a:schemeClr val="accent5"/>
          </a:fillRef>
          <a:effectRef idx="1">
            <a:schemeClr val="accent5"/>
          </a:effectRef>
          <a:fontRef idx="minor">
            <a:schemeClr val="dk1"/>
          </a:fontRef>
        </p:style>
        <p:txBody>
          <a:bodyPr>
            <a:normAutofit/>
          </a:bodyPr>
          <a:lstStyle/>
          <a:p>
            <a:r>
              <a:rPr lang="en-US" sz="2000" dirty="0" smtClean="0">
                <a:ea typeface="+mj-lt"/>
                <a:cs typeface="+mj-lt"/>
              </a:rPr>
              <a:t>	Company </a:t>
            </a:r>
            <a:r>
              <a:rPr lang="en-US" sz="2000" dirty="0">
                <a:ea typeface="+mj-lt"/>
                <a:cs typeface="+mj-lt"/>
              </a:rPr>
              <a:t>Name : </a:t>
            </a:r>
            <a:r>
              <a:rPr lang="en-US" sz="2000" dirty="0" err="1" smtClean="0">
                <a:ea typeface="+mj-lt"/>
                <a:cs typeface="+mj-lt"/>
              </a:rPr>
              <a:t>MindScript</a:t>
            </a:r>
            <a:r>
              <a:rPr lang="en-US" sz="2000" dirty="0" smtClean="0">
                <a:ea typeface="+mj-lt"/>
                <a:cs typeface="+mj-lt"/>
              </a:rPr>
              <a:t> </a:t>
            </a:r>
            <a:r>
              <a:rPr lang="en-US" sz="2000" dirty="0">
                <a:ea typeface="+mn-lt"/>
                <a:cs typeface="+mj-lt"/>
              </a:rPr>
              <a:t>                       </a:t>
            </a:r>
            <a:r>
              <a:rPr lang="en-US" sz="2000" dirty="0" smtClean="0">
                <a:ea typeface="+mn-lt"/>
                <a:cs typeface="+mj-lt"/>
              </a:rPr>
              <a:t>	    Problem </a:t>
            </a:r>
            <a:r>
              <a:rPr lang="en-US" sz="2000" dirty="0">
                <a:ea typeface="+mn-lt"/>
                <a:cs typeface="+mj-lt"/>
              </a:rPr>
              <a:t>Statement : Billing &amp; Certificate System</a:t>
            </a:r>
            <a:r>
              <a:rPr lang="en-US" sz="2000" dirty="0">
                <a:ea typeface="+mj-lt"/>
                <a:cs typeface="+mj-lt"/>
              </a:rPr>
              <a:t/>
            </a:r>
            <a:br>
              <a:rPr lang="en-US" sz="2000" dirty="0">
                <a:ea typeface="+mj-lt"/>
                <a:cs typeface="+mj-lt"/>
              </a:rPr>
            </a:br>
            <a:r>
              <a:rPr lang="en-US" sz="2000" dirty="0">
                <a:ea typeface="+mj-lt"/>
                <a:cs typeface="+mj-lt"/>
              </a:rPr>
              <a:t> </a:t>
            </a:r>
            <a:r>
              <a:rPr lang="en-US" sz="2000" dirty="0" smtClean="0">
                <a:ea typeface="+mj-lt"/>
                <a:cs typeface="+mj-lt"/>
              </a:rPr>
              <a:t>	Leader </a:t>
            </a:r>
            <a:r>
              <a:rPr lang="en-US" sz="2000" dirty="0">
                <a:ea typeface="+mj-lt"/>
                <a:cs typeface="+mj-lt"/>
              </a:rPr>
              <a:t>Name : </a:t>
            </a:r>
            <a:r>
              <a:rPr lang="en-US" sz="2000" dirty="0" smtClean="0">
                <a:ea typeface="+mj-lt"/>
                <a:cs typeface="+mj-lt"/>
              </a:rPr>
              <a:t>Mohammed Tauseef Ansari</a:t>
            </a:r>
            <a:r>
              <a:rPr lang="en-US" sz="2000" dirty="0">
                <a:ea typeface="+mn-lt"/>
                <a:cs typeface="+mj-lt"/>
              </a:rPr>
              <a:t>       </a:t>
            </a:r>
            <a:r>
              <a:rPr lang="en-US" sz="2000" dirty="0" smtClean="0">
                <a:ea typeface="+mn-lt"/>
                <a:cs typeface="+mj-lt"/>
              </a:rPr>
              <a:t>College </a:t>
            </a:r>
            <a:r>
              <a:rPr lang="en-US" sz="2000" dirty="0">
                <a:ea typeface="+mn-lt"/>
                <a:cs typeface="+mj-lt"/>
              </a:rPr>
              <a:t>Name : M.H. </a:t>
            </a:r>
            <a:r>
              <a:rPr lang="en-US" sz="2000" dirty="0" err="1">
                <a:ea typeface="+mn-lt"/>
                <a:cs typeface="+mj-lt"/>
              </a:rPr>
              <a:t>Saboo</a:t>
            </a:r>
            <a:r>
              <a:rPr lang="en-US" sz="2000" dirty="0">
                <a:ea typeface="+mn-lt"/>
                <a:cs typeface="+mj-lt"/>
              </a:rPr>
              <a:t> </a:t>
            </a:r>
            <a:r>
              <a:rPr lang="en-US" sz="2000" dirty="0" err="1">
                <a:ea typeface="+mn-lt"/>
                <a:cs typeface="+mj-lt"/>
              </a:rPr>
              <a:t>Siddik</a:t>
            </a:r>
            <a:r>
              <a:rPr lang="en-US" sz="2000" dirty="0">
                <a:ea typeface="+mn-lt"/>
                <a:cs typeface="+mj-lt"/>
              </a:rPr>
              <a:t> College of Engineering</a:t>
            </a:r>
            <a:r>
              <a:rPr lang="en-US" sz="2000" dirty="0">
                <a:effectLst/>
                <a:latin typeface="+mj-lt"/>
                <a:ea typeface="+mn-lt"/>
                <a:cs typeface="+mj-lt"/>
              </a:rPr>
              <a:t>  </a:t>
            </a:r>
            <a:br>
              <a:rPr lang="en-US" sz="2000" dirty="0">
                <a:effectLst/>
                <a:latin typeface="+mj-lt"/>
                <a:ea typeface="+mn-lt"/>
                <a:cs typeface="+mj-lt"/>
              </a:rPr>
            </a:br>
            <a:r>
              <a:rPr lang="en-US" sz="1800" dirty="0">
                <a:effectLst/>
                <a:ea typeface="+mj-lt"/>
                <a:cs typeface="+mj-lt"/>
              </a:rPr>
              <a:t>                                                                                      </a:t>
            </a:r>
            <a:endParaRPr lang="en-US" sz="2000" dirty="0">
              <a:effectLst/>
              <a:cs typeface="Calibri Light" panose="020F0302020204030204"/>
            </a:endParaRPr>
          </a:p>
        </p:txBody>
      </p:sp>
      <p:sp>
        <p:nvSpPr>
          <p:cNvPr id="7" name="TextBox 6"/>
          <p:cNvSpPr txBox="1"/>
          <p:nvPr/>
        </p:nvSpPr>
        <p:spPr>
          <a:xfrm>
            <a:off x="6116829" y="1786466"/>
            <a:ext cx="5950789" cy="46089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b="1" dirty="0">
                <a:cs typeface="+mn-lt"/>
              </a:rPr>
              <a:t>Staff Role:</a:t>
            </a:r>
            <a:endParaRPr lang="en-US" sz="1400" b="1" dirty="0">
              <a:cs typeface="+mn-lt"/>
            </a:endParaRPr>
          </a:p>
          <a:p>
            <a:pPr algn="just"/>
            <a:r>
              <a:rPr lang="en-US" sz="1550" dirty="0">
                <a:cs typeface="+mn-lt"/>
              </a:rPr>
              <a:t>Staff  can manage students records i.e. Add ,update or delete a student records and enroll students for the course . Staff can confirm the enrollment of the courses and also see the balanced payment of the student and if the installment is pending staff can messaged to student .After course completion , certificates will be provided by the Staff to the students .the staff will place their students into good companies on the basis of certificates. </a:t>
            </a:r>
          </a:p>
          <a:p>
            <a:pPr algn="just"/>
            <a:endParaRPr lang="en-US" sz="1500" dirty="0">
              <a:cs typeface="+mn-lt"/>
            </a:endParaRPr>
          </a:p>
          <a:p>
            <a:r>
              <a:rPr lang="en-US" sz="1600" b="1" dirty="0">
                <a:cs typeface="+mn-lt"/>
              </a:rPr>
              <a:t>Student Role:</a:t>
            </a:r>
          </a:p>
          <a:p>
            <a:pPr algn="just"/>
            <a:r>
              <a:rPr lang="en-US" sz="1550" dirty="0">
                <a:cs typeface="+mn-lt"/>
              </a:rPr>
              <a:t>Student can view their profile and download the certificate if the course is completed else student has to reappear for the course. </a:t>
            </a:r>
          </a:p>
          <a:p>
            <a:pPr algn="just"/>
            <a:endParaRPr lang="en-US" sz="1500" dirty="0">
              <a:cs typeface="+mn-lt"/>
            </a:endParaRPr>
          </a:p>
          <a:p>
            <a:r>
              <a:rPr lang="en-US" sz="1600" b="1" dirty="0">
                <a:cs typeface="+mn-lt"/>
              </a:rPr>
              <a:t>Our Responsive System has some extra features:</a:t>
            </a:r>
          </a:p>
          <a:p>
            <a:pPr marL="285750" indent="-285750">
              <a:buFont typeface="Arial" pitchFamily="34" charset="0"/>
              <a:buChar char="•"/>
            </a:pPr>
            <a:r>
              <a:rPr lang="en-US" sz="1550" dirty="0">
                <a:cs typeface="+mn-lt"/>
              </a:rPr>
              <a:t>O</a:t>
            </a:r>
            <a:r>
              <a:rPr lang="en-US" sz="1550" dirty="0" smtClean="0">
                <a:cs typeface="+mn-lt"/>
              </a:rPr>
              <a:t>ur </a:t>
            </a:r>
            <a:r>
              <a:rPr lang="en-US" sz="1550" dirty="0">
                <a:cs typeface="+mn-lt"/>
              </a:rPr>
              <a:t>system can send birthday wish to the student via email </a:t>
            </a:r>
          </a:p>
          <a:p>
            <a:pPr marL="285750" indent="-285750">
              <a:buFont typeface="Arial" pitchFamily="34" charset="0"/>
              <a:buChar char="•"/>
            </a:pPr>
            <a:r>
              <a:rPr lang="en-US" sz="1550" dirty="0">
                <a:cs typeface="+mn-lt"/>
              </a:rPr>
              <a:t>S</a:t>
            </a:r>
            <a:r>
              <a:rPr lang="en-US" sz="1550" dirty="0" smtClean="0">
                <a:cs typeface="+mn-lt"/>
              </a:rPr>
              <a:t>end </a:t>
            </a:r>
            <a:r>
              <a:rPr lang="en-US" sz="1550" dirty="0">
                <a:cs typeface="+mn-lt"/>
              </a:rPr>
              <a:t>payment receipt and certificate details to students via </a:t>
            </a:r>
            <a:r>
              <a:rPr lang="en-US" sz="1550" dirty="0" smtClean="0">
                <a:cs typeface="+mn-lt"/>
              </a:rPr>
              <a:t>email</a:t>
            </a:r>
          </a:p>
          <a:p>
            <a:pPr marL="285750" indent="-285750">
              <a:buFont typeface="Arial" pitchFamily="34" charset="0"/>
              <a:buChar char="•"/>
            </a:pPr>
            <a:r>
              <a:rPr lang="en-US" sz="1550" dirty="0" smtClean="0">
                <a:cs typeface="+mn-lt"/>
              </a:rPr>
              <a:t>Certificates will be automatically generated when the course is completed</a:t>
            </a:r>
            <a:r>
              <a:rPr lang="en-GB" sz="1600" dirty="0">
                <a:cs typeface="Calibri" panose="020F0502020204030204"/>
              </a:rPr>
              <a:t/>
            </a:r>
            <a:br>
              <a:rPr lang="en-GB" sz="1600" dirty="0">
                <a:cs typeface="Calibri" panose="020F0502020204030204"/>
              </a:rPr>
            </a:br>
            <a:endParaRPr lang="en-GB" sz="1400" dirty="0">
              <a:ea typeface="+mn-lt"/>
              <a:cs typeface="+mn-lt"/>
            </a:endParaRPr>
          </a:p>
        </p:txBody>
      </p:sp>
      <p:sp>
        <p:nvSpPr>
          <p:cNvPr id="3" name="TextBox 2"/>
          <p:cNvSpPr txBox="1"/>
          <p:nvPr/>
        </p:nvSpPr>
        <p:spPr>
          <a:xfrm>
            <a:off x="159043" y="1545246"/>
            <a:ext cx="5889625" cy="561692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1650" b="1" dirty="0">
                <a:latin typeface="+mj-ea"/>
                <a:cs typeface="+mj-ea"/>
              </a:rPr>
              <a:t>IDEA/SOLUTION </a:t>
            </a:r>
            <a:r>
              <a:rPr lang="en-US" sz="1650" b="1" dirty="0">
                <a:latin typeface="Times New Roman" panose="02020603050405020304"/>
                <a:cs typeface="Times New Roman" panose="02020603050405020304"/>
              </a:rPr>
              <a:t> :-</a:t>
            </a:r>
          </a:p>
          <a:p>
            <a:pPr marL="285750" indent="-285750" algn="just">
              <a:buFont typeface="Arial" panose="020B0604020202020204"/>
              <a:buChar char="•"/>
            </a:pPr>
            <a:r>
              <a:rPr lang="en-GB" sz="1550" dirty="0">
                <a:cs typeface="Calibri" panose="020F0502020204030204"/>
              </a:rPr>
              <a:t>Education system forms the backbone of every nation. And hence it is important to provide a strong educational digital platform to the upcoming generation. Some of the problem faced by manual Management system are managing students record ,courses , payment issue, placement etc. The maintenance of records may take several amount of time and effort.</a:t>
            </a:r>
          </a:p>
          <a:p>
            <a:pPr marL="285750" indent="-285750" algn="just">
              <a:buFont typeface="Arial" panose="020B0604020202020204"/>
              <a:buChar char="•"/>
            </a:pPr>
            <a:r>
              <a:rPr lang="en-GB" sz="1550" dirty="0">
                <a:cs typeface="Calibri" panose="020F0502020204030204"/>
              </a:rPr>
              <a:t>Our Solution is to develop a Web App which allow Admin, Staff members and Students to interact with application through an online environment</a:t>
            </a:r>
          </a:p>
          <a:p>
            <a:pPr algn="just"/>
            <a:r>
              <a:rPr lang="en-GB" sz="1550" dirty="0">
                <a:cs typeface="Calibri" panose="020F0502020204030204"/>
              </a:rPr>
              <a:t>   </a:t>
            </a:r>
            <a:endParaRPr lang="en-US" sz="1650" b="1" dirty="0">
              <a:latin typeface="+mj-ea"/>
              <a:cs typeface="+mj-ea"/>
            </a:endParaRPr>
          </a:p>
          <a:p>
            <a:pPr algn="l"/>
            <a:r>
              <a:rPr lang="en-US" sz="1650" b="1" dirty="0">
                <a:latin typeface="+mj-ea"/>
                <a:cs typeface="+mj-ea"/>
              </a:rPr>
              <a:t>WORKING </a:t>
            </a:r>
            <a:r>
              <a:rPr lang="en-US" sz="1650" b="1" dirty="0">
                <a:latin typeface="Times New Roman" panose="02020603050405020304"/>
                <a:cs typeface="Times New Roman" panose="02020603050405020304"/>
              </a:rPr>
              <a:t>:-</a:t>
            </a:r>
            <a:r>
              <a:rPr lang="en-US" sz="1550" dirty="0">
                <a:cs typeface="+mn-lt"/>
              </a:rPr>
              <a:t> </a:t>
            </a:r>
          </a:p>
          <a:p>
            <a:pPr algn="just"/>
            <a:r>
              <a:rPr lang="en-US" sz="1550" dirty="0">
                <a:cs typeface="+mn-lt"/>
              </a:rPr>
              <a:t>The web based software is able to enroll students for their different courses and to maintain the database of students as well as staff. </a:t>
            </a:r>
          </a:p>
          <a:p>
            <a:endParaRPr lang="en-US" sz="1550" b="1" dirty="0" smtClean="0">
              <a:cs typeface="+mn-lt"/>
            </a:endParaRPr>
          </a:p>
          <a:p>
            <a:r>
              <a:rPr lang="en-US" sz="1550" b="1" dirty="0" smtClean="0">
                <a:cs typeface="+mn-lt"/>
              </a:rPr>
              <a:t>Admin </a:t>
            </a:r>
            <a:r>
              <a:rPr lang="en-US" sz="1550" b="1" dirty="0">
                <a:cs typeface="+mn-lt"/>
              </a:rPr>
              <a:t>Role: </a:t>
            </a:r>
          </a:p>
          <a:p>
            <a:pPr algn="just"/>
            <a:r>
              <a:rPr lang="en-US" sz="1550" dirty="0">
                <a:cs typeface="+mn-lt"/>
              </a:rPr>
              <a:t>Admin can view all the students details which is enrolled by the Staff. admin can view the payment details such as balanced ,installments which are done by the students .the new courses added and viewed by the admin . Administrator is responsible for managing Staff records such as Adding/ Updating/ Deleting in the system. Admin has all the records of the placements done . </a:t>
            </a:r>
          </a:p>
          <a:p>
            <a:r>
              <a:rPr lang="en-US" sz="1600" dirty="0">
                <a:cs typeface="+mn-lt"/>
              </a:rPr>
              <a:t> </a:t>
            </a:r>
            <a:endParaRPr lang="en-US" sz="1550" dirty="0">
              <a:cs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415" y="5936"/>
            <a:ext cx="12191997" cy="6846955"/>
          </a:xfrm>
          <a:prstGeom prst="rect">
            <a:avLst/>
          </a:prstGeom>
          <a:solidFill>
            <a:schemeClr val="accent1">
              <a:lumMod val="20000"/>
              <a:lumOff val="80000"/>
            </a:schemeClr>
          </a:solidFill>
          <a:ln>
            <a:solidFill>
              <a:schemeClr val="accent1"/>
            </a:solidFill>
          </a:ln>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threePt" dir="t"/>
            </a:scene3d>
          </a:bodyPr>
          <a:lstStyle/>
          <a:p>
            <a:pPr algn="ctr"/>
            <a:endParaRPr lang="en-GB" sz="11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 name="TextBox 3"/>
          <p:cNvSpPr txBox="1"/>
          <p:nvPr/>
        </p:nvSpPr>
        <p:spPr>
          <a:xfrm>
            <a:off x="4844304" y="75762"/>
            <a:ext cx="3307136" cy="398780"/>
          </a:xfrm>
          <a:prstGeom prst="rect">
            <a:avLst/>
          </a:prstGeom>
          <a:ln w="38100">
            <a:solidFill>
              <a:schemeClr val="bg1"/>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spAutoFit/>
          </a:bodyPr>
          <a:lstStyle/>
          <a:p>
            <a:pPr algn="ctr"/>
            <a:r>
              <a:rPr lang="en-GB" sz="2000" b="1" dirty="0">
                <a:solidFill>
                  <a:schemeClr val="bg1"/>
                </a:solidFill>
                <a:effectLst>
                  <a:outerShdw blurRad="38100" dist="38100" dir="2700000" algn="tl">
                    <a:srgbClr val="000000">
                      <a:alpha val="43137"/>
                    </a:srgbClr>
                  </a:outerShdw>
                </a:effectLst>
                <a:latin typeface="Times New Roman" panose="02020603050405020304"/>
                <a:cs typeface="Calibri" panose="020F0502020204030204"/>
                <a:sym typeface="+mn-ea"/>
              </a:rPr>
              <a:t>PROTOTYPE</a:t>
            </a:r>
            <a:endParaRPr lang="en-GB" sz="2000" b="1" dirty="0">
              <a:solidFill>
                <a:schemeClr val="bg1"/>
              </a:solidFill>
              <a:effectLst>
                <a:outerShdw blurRad="38100" dist="38100" dir="2700000" algn="tl">
                  <a:srgbClr val="000000">
                    <a:alpha val="43137"/>
                  </a:srgbClr>
                </a:outerShdw>
              </a:effectLst>
              <a:cs typeface="Calibri" panose="020F0502020204030204"/>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746" y="959218"/>
            <a:ext cx="9959333" cy="5602125"/>
          </a:xfrm>
          <a:prstGeom prst="rect">
            <a:avLst/>
          </a:prstGeom>
        </p:spPr>
      </p:pic>
      <p:sp>
        <p:nvSpPr>
          <p:cNvPr id="5" name="TextBox 4"/>
          <p:cNvSpPr txBox="1"/>
          <p:nvPr/>
        </p:nvSpPr>
        <p:spPr>
          <a:xfrm>
            <a:off x="1116746" y="275152"/>
            <a:ext cx="2849218" cy="584775"/>
          </a:xfrm>
          <a:prstGeom prst="rect">
            <a:avLst/>
          </a:prstGeom>
          <a:noFill/>
        </p:spPr>
        <p:txBody>
          <a:bodyPr wrap="square" rtlCol="0">
            <a:spAutoFit/>
          </a:bodyPr>
          <a:lstStyle/>
          <a:p>
            <a:r>
              <a:rPr lang="en-IN" b="1" dirty="0"/>
              <a:t>Home Page</a:t>
            </a:r>
          </a:p>
          <a:p>
            <a:r>
              <a:rPr lang="en-IN" sz="1400" dirty="0"/>
              <a:t>Website homepage display on start</a:t>
            </a:r>
          </a:p>
        </p:txBody>
      </p:sp>
      <p:sp>
        <p:nvSpPr>
          <p:cNvPr id="7" name="Oval 6"/>
          <p:cNvSpPr/>
          <p:nvPr/>
        </p:nvSpPr>
        <p:spPr>
          <a:xfrm>
            <a:off x="581608" y="298696"/>
            <a:ext cx="477079" cy="484676"/>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a:t>
            </a:r>
          </a:p>
        </p:txBody>
      </p:sp>
      <p:sp>
        <p:nvSpPr>
          <p:cNvPr id="14" name="Oval 13"/>
          <p:cNvSpPr/>
          <p:nvPr/>
        </p:nvSpPr>
        <p:spPr>
          <a:xfrm>
            <a:off x="11157166" y="959218"/>
            <a:ext cx="477079" cy="484676"/>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2</a:t>
            </a:r>
          </a:p>
        </p:txBody>
      </p:sp>
      <p:cxnSp>
        <p:nvCxnSpPr>
          <p:cNvPr id="9" name="Straight Arrow Connector 8"/>
          <p:cNvCxnSpPr/>
          <p:nvPr/>
        </p:nvCxnSpPr>
        <p:spPr>
          <a:xfrm>
            <a:off x="11157166" y="1600200"/>
            <a:ext cx="4770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137996" y="1587500"/>
            <a:ext cx="1054414" cy="800219"/>
          </a:xfrm>
          <a:prstGeom prst="rect">
            <a:avLst/>
          </a:prstGeom>
          <a:noFill/>
        </p:spPr>
        <p:txBody>
          <a:bodyPr wrap="square" rtlCol="0">
            <a:spAutoFit/>
          </a:bodyPr>
          <a:lstStyle/>
          <a:p>
            <a:r>
              <a:rPr lang="en-IN" b="1" dirty="0"/>
              <a:t>Login</a:t>
            </a:r>
            <a:endParaRPr lang="en-IN" sz="1400" b="1" dirty="0"/>
          </a:p>
          <a:p>
            <a:r>
              <a:rPr lang="en-IN" sz="1400" dirty="0"/>
              <a:t>Go to Login Form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415" y="5936"/>
            <a:ext cx="12191997" cy="6846955"/>
          </a:xfrm>
          <a:prstGeom prst="rect">
            <a:avLst/>
          </a:prstGeom>
          <a:solidFill>
            <a:schemeClr val="accent1">
              <a:lumMod val="20000"/>
              <a:lumOff val="80000"/>
            </a:schemeClr>
          </a:solidFill>
          <a:ln>
            <a:solidFill>
              <a:schemeClr val="accent1"/>
            </a:solidFill>
          </a:ln>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threePt" dir="t"/>
            </a:scene3d>
          </a:bodyPr>
          <a:lstStyle/>
          <a:p>
            <a:pPr algn="ctr"/>
            <a:endParaRPr lang="en-GB" sz="11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2165" y="3407726"/>
            <a:ext cx="2249618" cy="2805528"/>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865" y="165100"/>
            <a:ext cx="4627536" cy="260298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40599" y="165100"/>
            <a:ext cx="4627536" cy="2602989"/>
          </a:xfrm>
          <a:prstGeom prst="rect">
            <a:avLst/>
          </a:prstGeom>
        </p:spPr>
      </p:pic>
      <p:cxnSp>
        <p:nvCxnSpPr>
          <p:cNvPr id="9" name="Straight Arrow Connector 8"/>
          <p:cNvCxnSpPr/>
          <p:nvPr/>
        </p:nvCxnSpPr>
        <p:spPr>
          <a:xfrm flipV="1">
            <a:off x="4445000" y="1114426"/>
            <a:ext cx="2895599" cy="2432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40599" y="3717414"/>
            <a:ext cx="4627536" cy="2602989"/>
          </a:xfrm>
          <a:prstGeom prst="rect">
            <a:avLst/>
          </a:prstGeom>
        </p:spPr>
      </p:pic>
      <p:cxnSp>
        <p:nvCxnSpPr>
          <p:cNvPr id="12" name="Straight Arrow Connector 11"/>
          <p:cNvCxnSpPr/>
          <p:nvPr/>
        </p:nvCxnSpPr>
        <p:spPr>
          <a:xfrm>
            <a:off x="5367259" y="3547296"/>
            <a:ext cx="1973340" cy="1036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2857500" y="2768089"/>
            <a:ext cx="444500" cy="779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099582" y="3045299"/>
            <a:ext cx="477079" cy="484676"/>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3</a:t>
            </a:r>
          </a:p>
        </p:txBody>
      </p:sp>
      <p:sp>
        <p:nvSpPr>
          <p:cNvPr id="20" name="TextBox 19"/>
          <p:cNvSpPr txBox="1"/>
          <p:nvPr/>
        </p:nvSpPr>
        <p:spPr>
          <a:xfrm>
            <a:off x="1576660" y="2887528"/>
            <a:ext cx="1682089" cy="1231106"/>
          </a:xfrm>
          <a:prstGeom prst="rect">
            <a:avLst/>
          </a:prstGeom>
          <a:noFill/>
        </p:spPr>
        <p:txBody>
          <a:bodyPr wrap="square" rtlCol="0">
            <a:spAutoFit/>
          </a:bodyPr>
          <a:lstStyle/>
          <a:p>
            <a:r>
              <a:rPr lang="en-IN" b="1" dirty="0"/>
              <a:t>Admin Login</a:t>
            </a:r>
            <a:endParaRPr lang="en-IN" sz="1400" b="1" dirty="0"/>
          </a:p>
          <a:p>
            <a:r>
              <a:rPr lang="en-IN" sz="1400" dirty="0"/>
              <a:t>Go to Admin Console to manage staff and payment options</a:t>
            </a:r>
          </a:p>
        </p:txBody>
      </p:sp>
      <p:sp>
        <p:nvSpPr>
          <p:cNvPr id="21" name="Oval 20"/>
          <p:cNvSpPr/>
          <p:nvPr/>
        </p:nvSpPr>
        <p:spPr>
          <a:xfrm>
            <a:off x="5020427" y="552270"/>
            <a:ext cx="477079" cy="484676"/>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4</a:t>
            </a:r>
          </a:p>
        </p:txBody>
      </p:sp>
      <p:sp>
        <p:nvSpPr>
          <p:cNvPr id="22" name="TextBox 21"/>
          <p:cNvSpPr txBox="1"/>
          <p:nvPr/>
        </p:nvSpPr>
        <p:spPr>
          <a:xfrm>
            <a:off x="5497506" y="340491"/>
            <a:ext cx="1761508" cy="1015663"/>
          </a:xfrm>
          <a:prstGeom prst="rect">
            <a:avLst/>
          </a:prstGeom>
          <a:noFill/>
        </p:spPr>
        <p:txBody>
          <a:bodyPr wrap="square" rtlCol="0">
            <a:spAutoFit/>
          </a:bodyPr>
          <a:lstStyle/>
          <a:p>
            <a:r>
              <a:rPr lang="en-IN" b="1" dirty="0"/>
              <a:t>Staff Login</a:t>
            </a:r>
            <a:endParaRPr lang="en-IN" sz="1400" b="1" dirty="0"/>
          </a:p>
          <a:p>
            <a:r>
              <a:rPr lang="en-IN" sz="1400" dirty="0"/>
              <a:t>Go to Staff Console to manage students and generate certificates</a:t>
            </a:r>
          </a:p>
        </p:txBody>
      </p:sp>
      <p:sp>
        <p:nvSpPr>
          <p:cNvPr id="23" name="Oval 22"/>
          <p:cNvSpPr/>
          <p:nvPr/>
        </p:nvSpPr>
        <p:spPr>
          <a:xfrm>
            <a:off x="5637722" y="3006449"/>
            <a:ext cx="477079" cy="484676"/>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5</a:t>
            </a:r>
          </a:p>
        </p:txBody>
      </p:sp>
      <p:sp>
        <p:nvSpPr>
          <p:cNvPr id="24" name="TextBox 23"/>
          <p:cNvSpPr txBox="1"/>
          <p:nvPr/>
        </p:nvSpPr>
        <p:spPr>
          <a:xfrm>
            <a:off x="6127089" y="2912177"/>
            <a:ext cx="1946528" cy="1015663"/>
          </a:xfrm>
          <a:prstGeom prst="rect">
            <a:avLst/>
          </a:prstGeom>
          <a:noFill/>
        </p:spPr>
        <p:txBody>
          <a:bodyPr wrap="square" rtlCol="0">
            <a:spAutoFit/>
          </a:bodyPr>
          <a:lstStyle/>
          <a:p>
            <a:r>
              <a:rPr lang="en-IN" b="1" dirty="0"/>
              <a:t>Student Login</a:t>
            </a:r>
            <a:endParaRPr lang="en-IN" sz="1400" b="1" dirty="0"/>
          </a:p>
          <a:p>
            <a:r>
              <a:rPr lang="en-IN" sz="1400" dirty="0"/>
              <a:t>Go to Student page and view or download certificates</a:t>
            </a:r>
          </a:p>
        </p:txBody>
      </p:sp>
    </p:spTree>
    <p:extLst>
      <p:ext uri="{BB962C8B-B14F-4D97-AF65-F5344CB8AC3E}">
        <p14:creationId xmlns:p14="http://schemas.microsoft.com/office/powerpoint/2010/main" val="3820535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a:xfrm>
            <a:off x="2515437" y="234260"/>
            <a:ext cx="7502277" cy="648208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3"/>
          <p:cNvSpPr txBox="1"/>
          <p:nvPr/>
        </p:nvSpPr>
        <p:spPr>
          <a:xfrm>
            <a:off x="5265815" y="34870"/>
            <a:ext cx="2001520" cy="398780"/>
          </a:xfrm>
          <a:prstGeom prst="rect">
            <a:avLst/>
          </a:prstGeom>
          <a:ln w="38100">
            <a:solidFill>
              <a:schemeClr val="bg1"/>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2000" b="1" dirty="0">
                <a:solidFill>
                  <a:schemeClr val="bg1"/>
                </a:solidFill>
                <a:effectLst>
                  <a:outerShdw blurRad="38100" dist="38100" dir="2700000" algn="tl">
                    <a:srgbClr val="000000">
                      <a:alpha val="43137"/>
                    </a:srgbClr>
                  </a:outerShdw>
                </a:effectLst>
                <a:sym typeface="+mn-ea"/>
              </a:rPr>
              <a:t>Use Case</a:t>
            </a:r>
            <a:endParaRPr lang="en-US" sz="2000" b="1" dirty="0">
              <a:solidFill>
                <a:schemeClr val="bg1"/>
              </a:solidFill>
              <a:effectLst>
                <a:outerShdw blurRad="38100" dist="38100" dir="2700000" algn="tl">
                  <a:srgbClr val="000000">
                    <a:alpha val="43137"/>
                  </a:srgbClr>
                </a:outerShdw>
              </a:effectLst>
              <a:cs typeface="Calibri" panose="020F0502020204030204"/>
            </a:endParaRPr>
          </a:p>
        </p:txBody>
      </p:sp>
      <p:pic>
        <p:nvPicPr>
          <p:cNvPr id="9" name="Picture 8"/>
          <p:cNvPicPr/>
          <p:nvPr/>
        </p:nvPicPr>
        <p:blipFill>
          <a:blip r:embed="rId2"/>
          <a:stretch>
            <a:fillRect/>
          </a:stretch>
        </p:blipFill>
        <p:spPr>
          <a:xfrm>
            <a:off x="3699306" y="574029"/>
            <a:ext cx="5134537" cy="580254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3117909" y="260350"/>
            <a:ext cx="5956183" cy="623451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2400" dirty="0">
              <a:solidFill>
                <a:srgbClr val="000000"/>
              </a:solidFill>
              <a:cs typeface="Calibri" panose="020F0502020204030204"/>
            </a:endParaRPr>
          </a:p>
        </p:txBody>
      </p:sp>
      <p:sp>
        <p:nvSpPr>
          <p:cNvPr id="23" name="TextBox 3"/>
          <p:cNvSpPr txBox="1"/>
          <p:nvPr/>
        </p:nvSpPr>
        <p:spPr>
          <a:xfrm>
            <a:off x="5095240" y="154981"/>
            <a:ext cx="2001520" cy="398780"/>
          </a:xfrm>
          <a:prstGeom prst="rect">
            <a:avLst/>
          </a:prstGeom>
          <a:ln w="38100">
            <a:solidFill>
              <a:schemeClr val="bg1"/>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2000" b="1" dirty="0">
                <a:solidFill>
                  <a:schemeClr val="bg1"/>
                </a:solidFill>
                <a:effectLst>
                  <a:outerShdw blurRad="38100" dist="38100" dir="2700000" algn="tl">
                    <a:srgbClr val="000000">
                      <a:alpha val="43137"/>
                    </a:srgbClr>
                  </a:outerShdw>
                </a:effectLst>
                <a:sym typeface="+mn-ea"/>
              </a:rPr>
              <a:t>Technology Stack</a:t>
            </a:r>
            <a:endParaRPr lang="en-US" sz="2000" b="1" dirty="0">
              <a:solidFill>
                <a:schemeClr val="bg1"/>
              </a:solidFill>
              <a:effectLst>
                <a:outerShdw blurRad="38100" dist="38100" dir="2700000" algn="tl">
                  <a:srgbClr val="000000">
                    <a:alpha val="43137"/>
                  </a:srgbClr>
                </a:outerShdw>
              </a:effectLst>
              <a:cs typeface="Calibri" panose="020F0502020204030204"/>
              <a:sym typeface="+mn-ea"/>
            </a:endParaRPr>
          </a:p>
        </p:txBody>
      </p:sp>
      <p:sp>
        <p:nvSpPr>
          <p:cNvPr id="6" name="TextBox 5"/>
          <p:cNvSpPr txBox="1"/>
          <p:nvPr/>
        </p:nvSpPr>
        <p:spPr>
          <a:xfrm>
            <a:off x="4414008" y="906696"/>
            <a:ext cx="3363985" cy="2554545"/>
          </a:xfrm>
          <a:prstGeom prst="rect">
            <a:avLst/>
          </a:prstGeom>
          <a:noFill/>
        </p:spPr>
        <p:txBody>
          <a:bodyPr wrap="square" rtlCol="0">
            <a:spAutoFit/>
          </a:bodyPr>
          <a:lstStyle/>
          <a:p>
            <a:r>
              <a:rPr lang="en-IN" sz="2000" b="1" dirty="0"/>
              <a:t>Platform :</a:t>
            </a:r>
            <a:r>
              <a:rPr lang="en-IN" sz="2000" dirty="0"/>
              <a:t> Web App (Website)</a:t>
            </a:r>
          </a:p>
          <a:p>
            <a:r>
              <a:rPr lang="en-IN" sz="2000" b="1" dirty="0"/>
              <a:t>Category :</a:t>
            </a:r>
            <a:r>
              <a:rPr lang="en-IN" sz="2000" dirty="0"/>
              <a:t> Software</a:t>
            </a:r>
          </a:p>
          <a:p>
            <a:r>
              <a:rPr lang="en-IN" sz="2000" b="1" dirty="0"/>
              <a:t>Technology :</a:t>
            </a:r>
            <a:r>
              <a:rPr lang="en-IN" sz="2000" dirty="0"/>
              <a:t> PHP, MySQL, 	        	        HTML5, jQuery 	        &amp; AJAX</a:t>
            </a:r>
          </a:p>
          <a:p>
            <a:r>
              <a:rPr lang="en-IN" sz="2000" b="1" dirty="0"/>
              <a:t>Designing : </a:t>
            </a:r>
            <a:r>
              <a:rPr lang="en-IN" sz="2000" dirty="0"/>
              <a:t>CSS3 &amp; Adobe XD</a:t>
            </a:r>
          </a:p>
          <a:p>
            <a:r>
              <a:rPr lang="en-IN" sz="2000" b="1" dirty="0"/>
              <a:t>Responsive : </a:t>
            </a:r>
            <a:r>
              <a:rPr lang="en-IN" sz="2000" dirty="0"/>
              <a:t>Bootstrap 4</a:t>
            </a:r>
          </a:p>
          <a:p>
            <a:r>
              <a:rPr lang="en-IN" sz="2000" b="1" dirty="0"/>
              <a:t>Scripting : </a:t>
            </a:r>
            <a:r>
              <a:rPr lang="en-IN" sz="2000" dirty="0"/>
              <a:t>JavaScript(JS)</a:t>
            </a:r>
          </a:p>
        </p:txBody>
      </p:sp>
    </p:spTree>
    <p:extLst>
      <p:ext uri="{BB962C8B-B14F-4D97-AF65-F5344CB8AC3E}">
        <p14:creationId xmlns:p14="http://schemas.microsoft.com/office/powerpoint/2010/main" val="3094512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311</TotalTime>
  <Words>591</Words>
  <Application>Microsoft Office PowerPoint</Application>
  <PresentationFormat>Widescreen</PresentationFormat>
  <Paragraphs>45</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 Company Name : MindScript                             Problem Statement : Billing &amp; Certificate System   Leader Name : Mohammed Tauseef Ansari       College Name : M.H. Saboo Siddik College of Engineering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Tauseef</cp:lastModifiedBy>
  <cp:revision>1652</cp:revision>
  <dcterms:created xsi:type="dcterms:W3CDTF">2020-01-07T17:56:00Z</dcterms:created>
  <dcterms:modified xsi:type="dcterms:W3CDTF">2020-03-07T08:27:48Z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1033-11.2.0.9127</vt:lpwstr>
  </property>
</Properties>
</file>