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17" r:id="rId2"/>
    <p:sldId id="320" r:id="rId3"/>
    <p:sldId id="331" r:id="rId4"/>
    <p:sldId id="327" r:id="rId5"/>
    <p:sldId id="332" r:id="rId6"/>
    <p:sldId id="333" r:id="rId7"/>
    <p:sldId id="322" r:id="rId8"/>
    <p:sldId id="326" r:id="rId9"/>
    <p:sldId id="321" r:id="rId10"/>
    <p:sldId id="334" r:id="rId11"/>
    <p:sldId id="323" r:id="rId12"/>
    <p:sldId id="329" r:id="rId13"/>
    <p:sldId id="324" r:id="rId14"/>
    <p:sldId id="325" r:id="rId15"/>
    <p:sldId id="32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CB9"/>
    <a:srgbClr val="FFFFFF"/>
    <a:srgbClr val="223E59"/>
    <a:srgbClr val="002B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6269C0-CC41-3043-828D-FC46A3B3F2F5}" v="187" dt="2024-12-18T16:10:46.6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2" autoAdjust="0"/>
    <p:restoredTop sz="89681"/>
  </p:normalViewPr>
  <p:slideViewPr>
    <p:cSldViewPr snapToGrid="0">
      <p:cViewPr>
        <p:scale>
          <a:sx n="104" d="100"/>
          <a:sy n="104" d="100"/>
        </p:scale>
        <p:origin x="1120" y="368"/>
      </p:cViewPr>
      <p:guideLst/>
    </p:cSldViewPr>
  </p:slideViewPr>
  <p:outlineViewPr>
    <p:cViewPr>
      <p:scale>
        <a:sx n="33" d="100"/>
        <a:sy n="33" d="100"/>
      </p:scale>
      <p:origin x="0" y="-2992"/>
    </p:cViewPr>
  </p:outlineViewPr>
  <p:notesTextViewPr>
    <p:cViewPr>
      <p:scale>
        <a:sx n="1" d="1"/>
        <a:sy n="1" d="1"/>
      </p:scale>
      <p:origin x="0" y="0"/>
    </p:cViewPr>
  </p:notesTextViewPr>
  <p:notesViewPr>
    <p:cSldViewPr snapToGrid="0">
      <p:cViewPr varScale="1">
        <p:scale>
          <a:sx n="60" d="100"/>
          <a:sy n="60" d="100"/>
        </p:scale>
        <p:origin x="2165"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5128EA-B1E0-48B4-942B-3FBD6076F3A4}"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48A1CFE7-2781-44CA-A192-3E7F97D2EC37}">
      <dgm:prSet/>
      <dgm:spPr/>
      <dgm:t>
        <a:bodyPr/>
        <a:lstStyle/>
        <a:p>
          <a:r>
            <a:rPr lang="en-US"/>
            <a:t>Goal:</a:t>
          </a:r>
        </a:p>
      </dgm:t>
    </dgm:pt>
    <dgm:pt modelId="{C7BE394F-25F2-48B6-AFEA-AB601F394605}" type="parTrans" cxnId="{818C17D8-1352-4984-8500-FA5C44923D41}">
      <dgm:prSet/>
      <dgm:spPr/>
      <dgm:t>
        <a:bodyPr/>
        <a:lstStyle/>
        <a:p>
          <a:endParaRPr lang="en-US"/>
        </a:p>
      </dgm:t>
    </dgm:pt>
    <dgm:pt modelId="{EC660437-1530-45B6-AC1D-2F507A1E2F0A}" type="sibTrans" cxnId="{818C17D8-1352-4984-8500-FA5C44923D41}">
      <dgm:prSet/>
      <dgm:spPr/>
      <dgm:t>
        <a:bodyPr/>
        <a:lstStyle/>
        <a:p>
          <a:endParaRPr lang="en-US"/>
        </a:p>
      </dgm:t>
    </dgm:pt>
    <dgm:pt modelId="{1D814295-D6AF-4B20-89FD-CB82F6F73971}">
      <dgm:prSet/>
      <dgm:spPr/>
      <dgm:t>
        <a:bodyPr/>
        <a:lstStyle/>
        <a:p>
          <a:r>
            <a:rPr lang="en-US"/>
            <a:t>Classify cryptocurrency news into Positive, Negative, or Neutral sentiment.</a:t>
          </a:r>
        </a:p>
      </dgm:t>
    </dgm:pt>
    <dgm:pt modelId="{5D76BE2C-B76E-4712-9293-E5208636C9A8}" type="parTrans" cxnId="{DA3EECD5-8D66-4B6C-81CC-0B32FF78B80C}">
      <dgm:prSet/>
      <dgm:spPr/>
      <dgm:t>
        <a:bodyPr/>
        <a:lstStyle/>
        <a:p>
          <a:endParaRPr lang="en-US"/>
        </a:p>
      </dgm:t>
    </dgm:pt>
    <dgm:pt modelId="{EB9587CA-4BA2-44A4-BF36-C8B2E39AC21A}" type="sibTrans" cxnId="{DA3EECD5-8D66-4B6C-81CC-0B32FF78B80C}">
      <dgm:prSet/>
      <dgm:spPr/>
      <dgm:t>
        <a:bodyPr/>
        <a:lstStyle/>
        <a:p>
          <a:endParaRPr lang="en-US"/>
        </a:p>
      </dgm:t>
    </dgm:pt>
    <dgm:pt modelId="{39B53B22-42E9-4DA4-BAEE-27C1CA17C175}">
      <dgm:prSet/>
      <dgm:spPr/>
      <dgm:t>
        <a:bodyPr/>
        <a:lstStyle/>
        <a:p>
          <a:r>
            <a:rPr lang="en-US"/>
            <a:t>Model Used:</a:t>
          </a:r>
        </a:p>
      </dgm:t>
    </dgm:pt>
    <dgm:pt modelId="{6018ACCF-9BD3-44D6-9A23-95E5360D7401}" type="parTrans" cxnId="{429D1577-E719-40AB-9314-E4E3DA21D490}">
      <dgm:prSet/>
      <dgm:spPr/>
      <dgm:t>
        <a:bodyPr/>
        <a:lstStyle/>
        <a:p>
          <a:endParaRPr lang="en-US"/>
        </a:p>
      </dgm:t>
    </dgm:pt>
    <dgm:pt modelId="{DC14ED07-4AF8-44D0-9B50-5AE8928777A8}" type="sibTrans" cxnId="{429D1577-E719-40AB-9314-E4E3DA21D490}">
      <dgm:prSet/>
      <dgm:spPr/>
      <dgm:t>
        <a:bodyPr/>
        <a:lstStyle/>
        <a:p>
          <a:endParaRPr lang="en-US"/>
        </a:p>
      </dgm:t>
    </dgm:pt>
    <dgm:pt modelId="{566B6CC0-88E9-4070-A2E8-7E3ADE749907}">
      <dgm:prSet/>
      <dgm:spPr/>
      <dgm:t>
        <a:bodyPr/>
        <a:lstStyle/>
        <a:p>
          <a:r>
            <a:rPr lang="en-US"/>
            <a:t>LLM based approach where we Leveraged GPT-3.5 Turbo.</a:t>
          </a:r>
        </a:p>
      </dgm:t>
    </dgm:pt>
    <dgm:pt modelId="{6C2F08D7-5A89-49E1-8BFE-BEE1F982AB88}" type="parTrans" cxnId="{6D0B17F3-1131-4746-9844-79F55F2CBD1F}">
      <dgm:prSet/>
      <dgm:spPr/>
      <dgm:t>
        <a:bodyPr/>
        <a:lstStyle/>
        <a:p>
          <a:endParaRPr lang="en-US"/>
        </a:p>
      </dgm:t>
    </dgm:pt>
    <dgm:pt modelId="{E0CA9F30-1DD4-4D63-AFA9-48BE84257F1E}" type="sibTrans" cxnId="{6D0B17F3-1131-4746-9844-79F55F2CBD1F}">
      <dgm:prSet/>
      <dgm:spPr/>
      <dgm:t>
        <a:bodyPr/>
        <a:lstStyle/>
        <a:p>
          <a:endParaRPr lang="en-US"/>
        </a:p>
      </dgm:t>
    </dgm:pt>
    <dgm:pt modelId="{7416C242-B06F-44B7-96A9-A67323506FD9}">
      <dgm:prSet/>
      <dgm:spPr/>
      <dgm:t>
        <a:bodyPr/>
        <a:lstStyle/>
        <a:p>
          <a:r>
            <a:rPr lang="en-US" dirty="0"/>
            <a:t>Combined Techniques:</a:t>
          </a:r>
        </a:p>
      </dgm:t>
    </dgm:pt>
    <dgm:pt modelId="{A90AAD96-A75F-41A0-B08D-670DF06F6A15}" type="parTrans" cxnId="{EA44A918-0484-410F-8FA0-0F7301204860}">
      <dgm:prSet/>
      <dgm:spPr/>
      <dgm:t>
        <a:bodyPr/>
        <a:lstStyle/>
        <a:p>
          <a:endParaRPr lang="en-US"/>
        </a:p>
      </dgm:t>
    </dgm:pt>
    <dgm:pt modelId="{5FC2D85A-DB8E-475D-BD35-1E245ED7A0A3}" type="sibTrans" cxnId="{EA44A918-0484-410F-8FA0-0F7301204860}">
      <dgm:prSet/>
      <dgm:spPr/>
      <dgm:t>
        <a:bodyPr/>
        <a:lstStyle/>
        <a:p>
          <a:endParaRPr lang="en-US"/>
        </a:p>
      </dgm:t>
    </dgm:pt>
    <dgm:pt modelId="{8EAE6D37-6328-4935-A57E-EA6B50AF15D1}">
      <dgm:prSet/>
      <dgm:spPr/>
      <dgm:t>
        <a:bodyPr/>
        <a:lstStyle/>
        <a:p>
          <a:r>
            <a:rPr lang="en-US"/>
            <a:t>Few-Shot Learning: Provided 3 labeled examples (Positive, Negative, Neutral).</a:t>
          </a:r>
        </a:p>
      </dgm:t>
    </dgm:pt>
    <dgm:pt modelId="{4E7A4052-C29C-47BA-BC88-7856FFBD1CBA}" type="parTrans" cxnId="{279C9463-8A60-4D3A-8293-AD49EF249D7A}">
      <dgm:prSet/>
      <dgm:spPr/>
      <dgm:t>
        <a:bodyPr/>
        <a:lstStyle/>
        <a:p>
          <a:endParaRPr lang="en-US"/>
        </a:p>
      </dgm:t>
    </dgm:pt>
    <dgm:pt modelId="{F3A188B2-D90F-47D7-A0B1-544607B50D86}" type="sibTrans" cxnId="{279C9463-8A60-4D3A-8293-AD49EF249D7A}">
      <dgm:prSet/>
      <dgm:spPr/>
      <dgm:t>
        <a:bodyPr/>
        <a:lstStyle/>
        <a:p>
          <a:endParaRPr lang="en-US"/>
        </a:p>
      </dgm:t>
    </dgm:pt>
    <dgm:pt modelId="{B33F8AAE-F698-4D20-8990-38D6B094DA5C}">
      <dgm:prSet/>
      <dgm:spPr/>
      <dgm:t>
        <a:bodyPr/>
        <a:lstStyle/>
        <a:p>
          <a:r>
            <a:rPr lang="en-US"/>
            <a:t>Think-Tank Discussion: Simulated a group of traders collaboratively determining sentiment.</a:t>
          </a:r>
        </a:p>
      </dgm:t>
    </dgm:pt>
    <dgm:pt modelId="{1DDC31A1-7DC8-4734-9A16-A140388354E9}" type="parTrans" cxnId="{22E165E7-7F28-47B3-996B-1FC04AE67074}">
      <dgm:prSet/>
      <dgm:spPr/>
      <dgm:t>
        <a:bodyPr/>
        <a:lstStyle/>
        <a:p>
          <a:endParaRPr lang="en-US"/>
        </a:p>
      </dgm:t>
    </dgm:pt>
    <dgm:pt modelId="{31D9C58C-6842-4961-8CAD-A0034DB7BBF2}" type="sibTrans" cxnId="{22E165E7-7F28-47B3-996B-1FC04AE67074}">
      <dgm:prSet/>
      <dgm:spPr/>
      <dgm:t>
        <a:bodyPr/>
        <a:lstStyle/>
        <a:p>
          <a:endParaRPr lang="en-US"/>
        </a:p>
      </dgm:t>
    </dgm:pt>
    <dgm:pt modelId="{3954D051-1D91-4529-9AB5-85A907AD0BD0}">
      <dgm:prSet/>
      <dgm:spPr/>
      <dgm:t>
        <a:bodyPr/>
        <a:lstStyle/>
        <a:p>
          <a:r>
            <a:rPr lang="en-US"/>
            <a:t>Prompt Design:</a:t>
          </a:r>
        </a:p>
      </dgm:t>
    </dgm:pt>
    <dgm:pt modelId="{E039AAC8-4AC2-4857-9204-DF3E6ECAFFAF}" type="parTrans" cxnId="{4C6324CA-02CE-4180-BC5D-E26579365CDF}">
      <dgm:prSet/>
      <dgm:spPr/>
      <dgm:t>
        <a:bodyPr/>
        <a:lstStyle/>
        <a:p>
          <a:endParaRPr lang="en-US"/>
        </a:p>
      </dgm:t>
    </dgm:pt>
    <dgm:pt modelId="{83E86775-E5A0-4AA3-8E21-795EB5D99912}" type="sibTrans" cxnId="{4C6324CA-02CE-4180-BC5D-E26579365CDF}">
      <dgm:prSet/>
      <dgm:spPr/>
      <dgm:t>
        <a:bodyPr/>
        <a:lstStyle/>
        <a:p>
          <a:endParaRPr lang="en-US"/>
        </a:p>
      </dgm:t>
    </dgm:pt>
    <dgm:pt modelId="{1E2C24FD-70C4-45D1-80AA-58014CB3C489}">
      <dgm:prSet/>
      <dgm:spPr/>
      <dgm:t>
        <a:bodyPr/>
        <a:lstStyle/>
        <a:p>
          <a:r>
            <a:rPr lang="en-US" i="1"/>
            <a:t>“[m] different cryptocurrency traders are reading this news. Each trader will assign a sentiment label from [“negative”, “positive”, “neutral”]. Then, each trader will share their label with the group. The majority label will be accepted. Return the majority label without any other text. The news is [news content] Label: [True sentiment label]”</a:t>
          </a:r>
          <a:endParaRPr lang="en-US"/>
        </a:p>
      </dgm:t>
    </dgm:pt>
    <dgm:pt modelId="{FE91D14B-41D2-4BC2-BDD8-49ECE8630E5B}" type="parTrans" cxnId="{3F93D4E4-035F-465E-8433-341871134B12}">
      <dgm:prSet/>
      <dgm:spPr/>
      <dgm:t>
        <a:bodyPr/>
        <a:lstStyle/>
        <a:p>
          <a:endParaRPr lang="en-US"/>
        </a:p>
      </dgm:t>
    </dgm:pt>
    <dgm:pt modelId="{3E758C00-A4AC-4216-8065-723346D3B7AF}" type="sibTrans" cxnId="{3F93D4E4-035F-465E-8433-341871134B12}">
      <dgm:prSet/>
      <dgm:spPr/>
      <dgm:t>
        <a:bodyPr/>
        <a:lstStyle/>
        <a:p>
          <a:endParaRPr lang="en-US"/>
        </a:p>
      </dgm:t>
    </dgm:pt>
    <dgm:pt modelId="{CDEE84B0-9533-9044-8A48-3A600EBEA17C}" type="pres">
      <dgm:prSet presAssocID="{465128EA-B1E0-48B4-942B-3FBD6076F3A4}" presName="Name0" presStyleCnt="0">
        <dgm:presLayoutVars>
          <dgm:dir/>
          <dgm:animLvl val="lvl"/>
          <dgm:resizeHandles val="exact"/>
        </dgm:presLayoutVars>
      </dgm:prSet>
      <dgm:spPr/>
    </dgm:pt>
    <dgm:pt modelId="{540346A9-AF6A-2D4E-9BD7-5DB8A1E38BCA}" type="pres">
      <dgm:prSet presAssocID="{48A1CFE7-2781-44CA-A192-3E7F97D2EC37}" presName="linNode" presStyleCnt="0"/>
      <dgm:spPr/>
    </dgm:pt>
    <dgm:pt modelId="{8CDC65AD-AC18-F342-BB17-2AB3F8D8D08C}" type="pres">
      <dgm:prSet presAssocID="{48A1CFE7-2781-44CA-A192-3E7F97D2EC37}" presName="parentText" presStyleLbl="node1" presStyleIdx="0" presStyleCnt="4">
        <dgm:presLayoutVars>
          <dgm:chMax val="1"/>
          <dgm:bulletEnabled val="1"/>
        </dgm:presLayoutVars>
      </dgm:prSet>
      <dgm:spPr/>
    </dgm:pt>
    <dgm:pt modelId="{E21EF972-3DBC-3B47-BC94-150CBC84B67C}" type="pres">
      <dgm:prSet presAssocID="{48A1CFE7-2781-44CA-A192-3E7F97D2EC37}" presName="descendantText" presStyleLbl="alignAccFollowNode1" presStyleIdx="0" presStyleCnt="4">
        <dgm:presLayoutVars>
          <dgm:bulletEnabled val="1"/>
        </dgm:presLayoutVars>
      </dgm:prSet>
      <dgm:spPr/>
    </dgm:pt>
    <dgm:pt modelId="{CB01213E-C217-1A43-A467-893A0B8E34AA}" type="pres">
      <dgm:prSet presAssocID="{EC660437-1530-45B6-AC1D-2F507A1E2F0A}" presName="sp" presStyleCnt="0"/>
      <dgm:spPr/>
    </dgm:pt>
    <dgm:pt modelId="{6E8F0C8C-B2F5-5242-A0B3-FE89F7A7B0A4}" type="pres">
      <dgm:prSet presAssocID="{39B53B22-42E9-4DA4-BAEE-27C1CA17C175}" presName="linNode" presStyleCnt="0"/>
      <dgm:spPr/>
    </dgm:pt>
    <dgm:pt modelId="{283F0F86-0167-8E4F-8269-F279C2D81F66}" type="pres">
      <dgm:prSet presAssocID="{39B53B22-42E9-4DA4-BAEE-27C1CA17C175}" presName="parentText" presStyleLbl="node1" presStyleIdx="1" presStyleCnt="4">
        <dgm:presLayoutVars>
          <dgm:chMax val="1"/>
          <dgm:bulletEnabled val="1"/>
        </dgm:presLayoutVars>
      </dgm:prSet>
      <dgm:spPr/>
    </dgm:pt>
    <dgm:pt modelId="{95590052-E478-234F-AB94-E4E09F3D6159}" type="pres">
      <dgm:prSet presAssocID="{39B53B22-42E9-4DA4-BAEE-27C1CA17C175}" presName="descendantText" presStyleLbl="alignAccFollowNode1" presStyleIdx="1" presStyleCnt="4">
        <dgm:presLayoutVars>
          <dgm:bulletEnabled val="1"/>
        </dgm:presLayoutVars>
      </dgm:prSet>
      <dgm:spPr/>
    </dgm:pt>
    <dgm:pt modelId="{AF48F347-79B4-744C-B6F8-183D29577B3B}" type="pres">
      <dgm:prSet presAssocID="{DC14ED07-4AF8-44D0-9B50-5AE8928777A8}" presName="sp" presStyleCnt="0"/>
      <dgm:spPr/>
    </dgm:pt>
    <dgm:pt modelId="{DB88B7F4-0FA8-0442-8C4E-BB34AD900C0C}" type="pres">
      <dgm:prSet presAssocID="{7416C242-B06F-44B7-96A9-A67323506FD9}" presName="linNode" presStyleCnt="0"/>
      <dgm:spPr/>
    </dgm:pt>
    <dgm:pt modelId="{13921461-4086-5F42-B603-1FD560BBE7C2}" type="pres">
      <dgm:prSet presAssocID="{7416C242-B06F-44B7-96A9-A67323506FD9}" presName="parentText" presStyleLbl="node1" presStyleIdx="2" presStyleCnt="4">
        <dgm:presLayoutVars>
          <dgm:chMax val="1"/>
          <dgm:bulletEnabled val="1"/>
        </dgm:presLayoutVars>
      </dgm:prSet>
      <dgm:spPr/>
    </dgm:pt>
    <dgm:pt modelId="{BEBFB525-DEA2-E840-9166-58F7D2BDE45A}" type="pres">
      <dgm:prSet presAssocID="{7416C242-B06F-44B7-96A9-A67323506FD9}" presName="descendantText" presStyleLbl="alignAccFollowNode1" presStyleIdx="2" presStyleCnt="4">
        <dgm:presLayoutVars>
          <dgm:bulletEnabled val="1"/>
        </dgm:presLayoutVars>
      </dgm:prSet>
      <dgm:spPr/>
    </dgm:pt>
    <dgm:pt modelId="{D7D42F90-9CE6-2A42-B012-4801ECE9E2BE}" type="pres">
      <dgm:prSet presAssocID="{5FC2D85A-DB8E-475D-BD35-1E245ED7A0A3}" presName="sp" presStyleCnt="0"/>
      <dgm:spPr/>
    </dgm:pt>
    <dgm:pt modelId="{7D8C2AA4-6440-CA4D-9831-2782A0EAE2E4}" type="pres">
      <dgm:prSet presAssocID="{3954D051-1D91-4529-9AB5-85A907AD0BD0}" presName="linNode" presStyleCnt="0"/>
      <dgm:spPr/>
    </dgm:pt>
    <dgm:pt modelId="{D4747DA3-6592-4945-9CD0-115BE705531F}" type="pres">
      <dgm:prSet presAssocID="{3954D051-1D91-4529-9AB5-85A907AD0BD0}" presName="parentText" presStyleLbl="node1" presStyleIdx="3" presStyleCnt="4">
        <dgm:presLayoutVars>
          <dgm:chMax val="1"/>
          <dgm:bulletEnabled val="1"/>
        </dgm:presLayoutVars>
      </dgm:prSet>
      <dgm:spPr/>
    </dgm:pt>
    <dgm:pt modelId="{E472297D-8B8A-0142-AB75-D320F7A36467}" type="pres">
      <dgm:prSet presAssocID="{3954D051-1D91-4529-9AB5-85A907AD0BD0}" presName="descendantText" presStyleLbl="alignAccFollowNode1" presStyleIdx="3" presStyleCnt="4">
        <dgm:presLayoutVars>
          <dgm:bulletEnabled val="1"/>
        </dgm:presLayoutVars>
      </dgm:prSet>
      <dgm:spPr/>
    </dgm:pt>
  </dgm:ptLst>
  <dgm:cxnLst>
    <dgm:cxn modelId="{EA44A918-0484-410F-8FA0-0F7301204860}" srcId="{465128EA-B1E0-48B4-942B-3FBD6076F3A4}" destId="{7416C242-B06F-44B7-96A9-A67323506FD9}" srcOrd="2" destOrd="0" parTransId="{A90AAD96-A75F-41A0-B08D-670DF06F6A15}" sibTransId="{5FC2D85A-DB8E-475D-BD35-1E245ED7A0A3}"/>
    <dgm:cxn modelId="{AF6C912F-B1F3-8246-BDC7-71DDAC9D43CE}" type="presOf" srcId="{7416C242-B06F-44B7-96A9-A67323506FD9}" destId="{13921461-4086-5F42-B603-1FD560BBE7C2}" srcOrd="0" destOrd="0" presId="urn:microsoft.com/office/officeart/2005/8/layout/vList5"/>
    <dgm:cxn modelId="{4400E532-6D21-9C46-ADBD-D5A2E30E6134}" type="presOf" srcId="{39B53B22-42E9-4DA4-BAEE-27C1CA17C175}" destId="{283F0F86-0167-8E4F-8269-F279C2D81F66}" srcOrd="0" destOrd="0" presId="urn:microsoft.com/office/officeart/2005/8/layout/vList5"/>
    <dgm:cxn modelId="{B0ECA146-036B-8248-9D5F-891D22387396}" type="presOf" srcId="{3954D051-1D91-4529-9AB5-85A907AD0BD0}" destId="{D4747DA3-6592-4945-9CD0-115BE705531F}" srcOrd="0" destOrd="0" presId="urn:microsoft.com/office/officeart/2005/8/layout/vList5"/>
    <dgm:cxn modelId="{2414F85C-824C-E547-8624-4798843DDEA3}" type="presOf" srcId="{465128EA-B1E0-48B4-942B-3FBD6076F3A4}" destId="{CDEE84B0-9533-9044-8A48-3A600EBEA17C}" srcOrd="0" destOrd="0" presId="urn:microsoft.com/office/officeart/2005/8/layout/vList5"/>
    <dgm:cxn modelId="{279C9463-8A60-4D3A-8293-AD49EF249D7A}" srcId="{7416C242-B06F-44B7-96A9-A67323506FD9}" destId="{8EAE6D37-6328-4935-A57E-EA6B50AF15D1}" srcOrd="0" destOrd="0" parTransId="{4E7A4052-C29C-47BA-BC88-7856FFBD1CBA}" sibTransId="{F3A188B2-D90F-47D7-A0B1-544607B50D86}"/>
    <dgm:cxn modelId="{429D1577-E719-40AB-9314-E4E3DA21D490}" srcId="{465128EA-B1E0-48B4-942B-3FBD6076F3A4}" destId="{39B53B22-42E9-4DA4-BAEE-27C1CA17C175}" srcOrd="1" destOrd="0" parTransId="{6018ACCF-9BD3-44D6-9A23-95E5360D7401}" sibTransId="{DC14ED07-4AF8-44D0-9B50-5AE8928777A8}"/>
    <dgm:cxn modelId="{22D6397B-AAF6-184E-966A-5569C6701C39}" type="presOf" srcId="{1D814295-D6AF-4B20-89FD-CB82F6F73971}" destId="{E21EF972-3DBC-3B47-BC94-150CBC84B67C}" srcOrd="0" destOrd="0" presId="urn:microsoft.com/office/officeart/2005/8/layout/vList5"/>
    <dgm:cxn modelId="{48E5669E-8822-7F48-8322-BAFB63815BBD}" type="presOf" srcId="{B33F8AAE-F698-4D20-8990-38D6B094DA5C}" destId="{BEBFB525-DEA2-E840-9166-58F7D2BDE45A}" srcOrd="0" destOrd="1" presId="urn:microsoft.com/office/officeart/2005/8/layout/vList5"/>
    <dgm:cxn modelId="{4C6324CA-02CE-4180-BC5D-E26579365CDF}" srcId="{465128EA-B1E0-48B4-942B-3FBD6076F3A4}" destId="{3954D051-1D91-4529-9AB5-85A907AD0BD0}" srcOrd="3" destOrd="0" parTransId="{E039AAC8-4AC2-4857-9204-DF3E6ECAFFAF}" sibTransId="{83E86775-E5A0-4AA3-8E21-795EB5D99912}"/>
    <dgm:cxn modelId="{DA3EECD5-8D66-4B6C-81CC-0B32FF78B80C}" srcId="{48A1CFE7-2781-44CA-A192-3E7F97D2EC37}" destId="{1D814295-D6AF-4B20-89FD-CB82F6F73971}" srcOrd="0" destOrd="0" parTransId="{5D76BE2C-B76E-4712-9293-E5208636C9A8}" sibTransId="{EB9587CA-4BA2-44A4-BF36-C8B2E39AC21A}"/>
    <dgm:cxn modelId="{DB7BD1D6-FCE5-954D-B9CB-8E7767608C05}" type="presOf" srcId="{1E2C24FD-70C4-45D1-80AA-58014CB3C489}" destId="{E472297D-8B8A-0142-AB75-D320F7A36467}" srcOrd="0" destOrd="0" presId="urn:microsoft.com/office/officeart/2005/8/layout/vList5"/>
    <dgm:cxn modelId="{818C17D8-1352-4984-8500-FA5C44923D41}" srcId="{465128EA-B1E0-48B4-942B-3FBD6076F3A4}" destId="{48A1CFE7-2781-44CA-A192-3E7F97D2EC37}" srcOrd="0" destOrd="0" parTransId="{C7BE394F-25F2-48B6-AFEA-AB601F394605}" sibTransId="{EC660437-1530-45B6-AC1D-2F507A1E2F0A}"/>
    <dgm:cxn modelId="{1C6347D8-975C-B444-9FDE-9B7BFFA0BE8B}" type="presOf" srcId="{48A1CFE7-2781-44CA-A192-3E7F97D2EC37}" destId="{8CDC65AD-AC18-F342-BB17-2AB3F8D8D08C}" srcOrd="0" destOrd="0" presId="urn:microsoft.com/office/officeart/2005/8/layout/vList5"/>
    <dgm:cxn modelId="{3F93D4E4-035F-465E-8433-341871134B12}" srcId="{3954D051-1D91-4529-9AB5-85A907AD0BD0}" destId="{1E2C24FD-70C4-45D1-80AA-58014CB3C489}" srcOrd="0" destOrd="0" parTransId="{FE91D14B-41D2-4BC2-BDD8-49ECE8630E5B}" sibTransId="{3E758C00-A4AC-4216-8065-723346D3B7AF}"/>
    <dgm:cxn modelId="{6C7B36E7-469C-D549-890A-8E68C4C0BA04}" type="presOf" srcId="{8EAE6D37-6328-4935-A57E-EA6B50AF15D1}" destId="{BEBFB525-DEA2-E840-9166-58F7D2BDE45A}" srcOrd="0" destOrd="0" presId="urn:microsoft.com/office/officeart/2005/8/layout/vList5"/>
    <dgm:cxn modelId="{22E165E7-7F28-47B3-996B-1FC04AE67074}" srcId="{7416C242-B06F-44B7-96A9-A67323506FD9}" destId="{B33F8AAE-F698-4D20-8990-38D6B094DA5C}" srcOrd="1" destOrd="0" parTransId="{1DDC31A1-7DC8-4734-9A16-A140388354E9}" sibTransId="{31D9C58C-6842-4961-8CAD-A0034DB7BBF2}"/>
    <dgm:cxn modelId="{5EF509F2-2574-7C42-8D90-4B78DCDEDB02}" type="presOf" srcId="{566B6CC0-88E9-4070-A2E8-7E3ADE749907}" destId="{95590052-E478-234F-AB94-E4E09F3D6159}" srcOrd="0" destOrd="0" presId="urn:microsoft.com/office/officeart/2005/8/layout/vList5"/>
    <dgm:cxn modelId="{6D0B17F3-1131-4746-9844-79F55F2CBD1F}" srcId="{39B53B22-42E9-4DA4-BAEE-27C1CA17C175}" destId="{566B6CC0-88E9-4070-A2E8-7E3ADE749907}" srcOrd="0" destOrd="0" parTransId="{6C2F08D7-5A89-49E1-8BFE-BEE1F982AB88}" sibTransId="{E0CA9F30-1DD4-4D63-AFA9-48BE84257F1E}"/>
    <dgm:cxn modelId="{BAD78F44-9EAF-4742-9785-CF6E1ED0C52B}" type="presParOf" srcId="{CDEE84B0-9533-9044-8A48-3A600EBEA17C}" destId="{540346A9-AF6A-2D4E-9BD7-5DB8A1E38BCA}" srcOrd="0" destOrd="0" presId="urn:microsoft.com/office/officeart/2005/8/layout/vList5"/>
    <dgm:cxn modelId="{E26D8BBE-0E74-D34B-9DF8-53B038861316}" type="presParOf" srcId="{540346A9-AF6A-2D4E-9BD7-5DB8A1E38BCA}" destId="{8CDC65AD-AC18-F342-BB17-2AB3F8D8D08C}" srcOrd="0" destOrd="0" presId="urn:microsoft.com/office/officeart/2005/8/layout/vList5"/>
    <dgm:cxn modelId="{963E934D-59BC-8D4E-8504-AA6835821ED4}" type="presParOf" srcId="{540346A9-AF6A-2D4E-9BD7-5DB8A1E38BCA}" destId="{E21EF972-3DBC-3B47-BC94-150CBC84B67C}" srcOrd="1" destOrd="0" presId="urn:microsoft.com/office/officeart/2005/8/layout/vList5"/>
    <dgm:cxn modelId="{E7F7BAD0-DDFB-AE46-8B03-655FA9C06ADB}" type="presParOf" srcId="{CDEE84B0-9533-9044-8A48-3A600EBEA17C}" destId="{CB01213E-C217-1A43-A467-893A0B8E34AA}" srcOrd="1" destOrd="0" presId="urn:microsoft.com/office/officeart/2005/8/layout/vList5"/>
    <dgm:cxn modelId="{9F5BDC73-846D-0445-B2EF-DF8B3D189C9E}" type="presParOf" srcId="{CDEE84B0-9533-9044-8A48-3A600EBEA17C}" destId="{6E8F0C8C-B2F5-5242-A0B3-FE89F7A7B0A4}" srcOrd="2" destOrd="0" presId="urn:microsoft.com/office/officeart/2005/8/layout/vList5"/>
    <dgm:cxn modelId="{EA24CD43-66DA-FF4D-B8DB-5EDBE00D7BE4}" type="presParOf" srcId="{6E8F0C8C-B2F5-5242-A0B3-FE89F7A7B0A4}" destId="{283F0F86-0167-8E4F-8269-F279C2D81F66}" srcOrd="0" destOrd="0" presId="urn:microsoft.com/office/officeart/2005/8/layout/vList5"/>
    <dgm:cxn modelId="{C596B22E-BA33-A843-B23B-E4954E552AD6}" type="presParOf" srcId="{6E8F0C8C-B2F5-5242-A0B3-FE89F7A7B0A4}" destId="{95590052-E478-234F-AB94-E4E09F3D6159}" srcOrd="1" destOrd="0" presId="urn:microsoft.com/office/officeart/2005/8/layout/vList5"/>
    <dgm:cxn modelId="{2F7F342E-C19A-8B40-B834-B905BA09C4F4}" type="presParOf" srcId="{CDEE84B0-9533-9044-8A48-3A600EBEA17C}" destId="{AF48F347-79B4-744C-B6F8-183D29577B3B}" srcOrd="3" destOrd="0" presId="urn:microsoft.com/office/officeart/2005/8/layout/vList5"/>
    <dgm:cxn modelId="{9CB53EE2-2F7C-B44E-9417-10BC38AA07E9}" type="presParOf" srcId="{CDEE84B0-9533-9044-8A48-3A600EBEA17C}" destId="{DB88B7F4-0FA8-0442-8C4E-BB34AD900C0C}" srcOrd="4" destOrd="0" presId="urn:microsoft.com/office/officeart/2005/8/layout/vList5"/>
    <dgm:cxn modelId="{F4ECFDB5-8DFF-BA40-AAFC-BAE7560B17A0}" type="presParOf" srcId="{DB88B7F4-0FA8-0442-8C4E-BB34AD900C0C}" destId="{13921461-4086-5F42-B603-1FD560BBE7C2}" srcOrd="0" destOrd="0" presId="urn:microsoft.com/office/officeart/2005/8/layout/vList5"/>
    <dgm:cxn modelId="{E27C9171-F399-5F41-9B05-07B8E43A8CA5}" type="presParOf" srcId="{DB88B7F4-0FA8-0442-8C4E-BB34AD900C0C}" destId="{BEBFB525-DEA2-E840-9166-58F7D2BDE45A}" srcOrd="1" destOrd="0" presId="urn:microsoft.com/office/officeart/2005/8/layout/vList5"/>
    <dgm:cxn modelId="{633DC96C-3707-954D-9E16-A59C48B16502}" type="presParOf" srcId="{CDEE84B0-9533-9044-8A48-3A600EBEA17C}" destId="{D7D42F90-9CE6-2A42-B012-4801ECE9E2BE}" srcOrd="5" destOrd="0" presId="urn:microsoft.com/office/officeart/2005/8/layout/vList5"/>
    <dgm:cxn modelId="{B423505E-2E7D-2940-8847-668DA4EF6A17}" type="presParOf" srcId="{CDEE84B0-9533-9044-8A48-3A600EBEA17C}" destId="{7D8C2AA4-6440-CA4D-9831-2782A0EAE2E4}" srcOrd="6" destOrd="0" presId="urn:microsoft.com/office/officeart/2005/8/layout/vList5"/>
    <dgm:cxn modelId="{FEE42768-E7E5-4F46-B42E-A580A55521BA}" type="presParOf" srcId="{7D8C2AA4-6440-CA4D-9831-2782A0EAE2E4}" destId="{D4747DA3-6592-4945-9CD0-115BE705531F}" srcOrd="0" destOrd="0" presId="urn:microsoft.com/office/officeart/2005/8/layout/vList5"/>
    <dgm:cxn modelId="{9D595457-F4F6-5A4F-AEC1-EFD1B8BCDB5D}" type="presParOf" srcId="{7D8C2AA4-6440-CA4D-9831-2782A0EAE2E4}" destId="{E472297D-8B8A-0142-AB75-D320F7A3646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606986-4758-465F-A12F-DF9ABE51B73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5EF4527-DA1A-4201-B35E-FADF61B19450}">
      <dgm:prSet/>
      <dgm:spPr/>
      <dgm:t>
        <a:bodyPr/>
        <a:lstStyle/>
        <a:p>
          <a:pPr>
            <a:defRPr b="1"/>
          </a:pPr>
          <a:r>
            <a:rPr lang="en-US" dirty="0"/>
            <a:t>Training Setup:</a:t>
          </a:r>
        </a:p>
      </dgm:t>
    </dgm:pt>
    <dgm:pt modelId="{CE46DFE6-E7F7-4D66-AAF4-71BC6EAFA3A6}" type="parTrans" cxnId="{57126723-0C61-48D5-ACC9-CC389AA2A4A5}">
      <dgm:prSet/>
      <dgm:spPr/>
      <dgm:t>
        <a:bodyPr/>
        <a:lstStyle/>
        <a:p>
          <a:endParaRPr lang="en-US"/>
        </a:p>
      </dgm:t>
    </dgm:pt>
    <dgm:pt modelId="{D78EFA4A-C926-4760-A938-2F3078AB496D}" type="sibTrans" cxnId="{57126723-0C61-48D5-ACC9-CC389AA2A4A5}">
      <dgm:prSet/>
      <dgm:spPr/>
      <dgm:t>
        <a:bodyPr/>
        <a:lstStyle/>
        <a:p>
          <a:endParaRPr lang="en-US"/>
        </a:p>
      </dgm:t>
    </dgm:pt>
    <dgm:pt modelId="{D0A00F34-4C5F-48E3-9FE2-A97F36EEFA7F}">
      <dgm:prSet/>
      <dgm:spPr/>
      <dgm:t>
        <a:bodyPr/>
        <a:lstStyle/>
        <a:p>
          <a:r>
            <a:rPr lang="en-US"/>
            <a:t>Learning Rate: 0.0005</a:t>
          </a:r>
        </a:p>
      </dgm:t>
    </dgm:pt>
    <dgm:pt modelId="{8A19B529-0BEA-48F9-8EA6-1822B858D13D}" type="parTrans" cxnId="{7F0B5332-772D-4EBF-8EAB-2E0E11FC60E4}">
      <dgm:prSet/>
      <dgm:spPr/>
      <dgm:t>
        <a:bodyPr/>
        <a:lstStyle/>
        <a:p>
          <a:endParaRPr lang="en-US"/>
        </a:p>
      </dgm:t>
    </dgm:pt>
    <dgm:pt modelId="{E108206E-0A6C-49A3-B471-2AC089C3B15D}" type="sibTrans" cxnId="{7F0B5332-772D-4EBF-8EAB-2E0E11FC60E4}">
      <dgm:prSet/>
      <dgm:spPr/>
      <dgm:t>
        <a:bodyPr/>
        <a:lstStyle/>
        <a:p>
          <a:endParaRPr lang="en-US"/>
        </a:p>
      </dgm:t>
    </dgm:pt>
    <dgm:pt modelId="{88A011AF-29C2-44B4-8BC9-9D28FB47BF36}">
      <dgm:prSet/>
      <dgm:spPr/>
      <dgm:t>
        <a:bodyPr/>
        <a:lstStyle/>
        <a:p>
          <a:pPr>
            <a:defRPr b="1"/>
          </a:pPr>
          <a:r>
            <a:rPr lang="en-US"/>
            <a:t>Evaluation Metrics: </a:t>
          </a:r>
        </a:p>
      </dgm:t>
    </dgm:pt>
    <dgm:pt modelId="{0C8FDEB3-11C8-458E-8A56-AF0F5959B3AB}" type="parTrans" cxnId="{5ABE5D5F-8AFE-434E-B8CC-5DF5A79948D6}">
      <dgm:prSet/>
      <dgm:spPr/>
      <dgm:t>
        <a:bodyPr/>
        <a:lstStyle/>
        <a:p>
          <a:endParaRPr lang="en-US"/>
        </a:p>
      </dgm:t>
    </dgm:pt>
    <dgm:pt modelId="{0A798287-ADB2-4D13-ABC1-D6C07F918938}" type="sibTrans" cxnId="{5ABE5D5F-8AFE-434E-B8CC-5DF5A79948D6}">
      <dgm:prSet/>
      <dgm:spPr/>
      <dgm:t>
        <a:bodyPr/>
        <a:lstStyle/>
        <a:p>
          <a:endParaRPr lang="en-US"/>
        </a:p>
      </dgm:t>
    </dgm:pt>
    <dgm:pt modelId="{8087CDE3-0CC0-44E1-8491-7F23C425B598}">
      <dgm:prSet/>
      <dgm:spPr/>
      <dgm:t>
        <a:bodyPr/>
        <a:lstStyle/>
        <a:p>
          <a:r>
            <a:rPr lang="en-US"/>
            <a:t>MAE (Mean Absolute Error) </a:t>
          </a:r>
        </a:p>
      </dgm:t>
    </dgm:pt>
    <dgm:pt modelId="{64F41538-6920-455A-BAA0-52B819147886}" type="parTrans" cxnId="{198BF9FC-1B10-4874-AC2E-2774AF7D8236}">
      <dgm:prSet/>
      <dgm:spPr/>
      <dgm:t>
        <a:bodyPr/>
        <a:lstStyle/>
        <a:p>
          <a:endParaRPr lang="en-US"/>
        </a:p>
      </dgm:t>
    </dgm:pt>
    <dgm:pt modelId="{9B2A64D1-8ED7-4155-916C-42591270A040}" type="sibTrans" cxnId="{198BF9FC-1B10-4874-AC2E-2774AF7D8236}">
      <dgm:prSet/>
      <dgm:spPr/>
      <dgm:t>
        <a:bodyPr/>
        <a:lstStyle/>
        <a:p>
          <a:endParaRPr lang="en-US"/>
        </a:p>
      </dgm:t>
    </dgm:pt>
    <dgm:pt modelId="{EFFEEC7E-1C28-4851-903B-33D1A122CDDA}">
      <dgm:prSet/>
      <dgm:spPr/>
      <dgm:t>
        <a:bodyPr/>
        <a:lstStyle/>
        <a:p>
          <a:r>
            <a:rPr lang="en-US"/>
            <a:t>MSE (Mean Squared Error) </a:t>
          </a:r>
        </a:p>
      </dgm:t>
    </dgm:pt>
    <dgm:pt modelId="{7BE2C630-73DB-4693-9F55-49E411BFC476}" type="parTrans" cxnId="{31DBB97B-716E-49FE-9F75-31E14125C363}">
      <dgm:prSet/>
      <dgm:spPr/>
      <dgm:t>
        <a:bodyPr/>
        <a:lstStyle/>
        <a:p>
          <a:endParaRPr lang="en-US"/>
        </a:p>
      </dgm:t>
    </dgm:pt>
    <dgm:pt modelId="{1C15B6F4-F8C6-42B8-80AD-59A712F1F553}" type="sibTrans" cxnId="{31DBB97B-716E-49FE-9F75-31E14125C363}">
      <dgm:prSet/>
      <dgm:spPr/>
      <dgm:t>
        <a:bodyPr/>
        <a:lstStyle/>
        <a:p>
          <a:endParaRPr lang="en-US"/>
        </a:p>
      </dgm:t>
    </dgm:pt>
    <dgm:pt modelId="{7C314D25-6926-4B13-BF25-F591856C6000}">
      <dgm:prSet/>
      <dgm:spPr/>
      <dgm:t>
        <a:bodyPr/>
        <a:lstStyle/>
        <a:p>
          <a:r>
            <a:rPr lang="en-US"/>
            <a:t>CORR (Correlation).</a:t>
          </a:r>
        </a:p>
      </dgm:t>
    </dgm:pt>
    <dgm:pt modelId="{DC186C8A-9525-4290-B656-2EA6808656A5}" type="parTrans" cxnId="{7FE9FF3D-3D31-4B9D-A3B7-17EACD571EF7}">
      <dgm:prSet/>
      <dgm:spPr/>
      <dgm:t>
        <a:bodyPr/>
        <a:lstStyle/>
        <a:p>
          <a:endParaRPr lang="en-US"/>
        </a:p>
      </dgm:t>
    </dgm:pt>
    <dgm:pt modelId="{B82F3A8F-DFC8-4878-A84C-D4D89A8D00B6}" type="sibTrans" cxnId="{7FE9FF3D-3D31-4B9D-A3B7-17EACD571EF7}">
      <dgm:prSet/>
      <dgm:spPr/>
      <dgm:t>
        <a:bodyPr/>
        <a:lstStyle/>
        <a:p>
          <a:endParaRPr lang="en-US"/>
        </a:p>
      </dgm:t>
    </dgm:pt>
    <dgm:pt modelId="{54CADDDF-E887-014F-8467-AC4984F4A414}">
      <dgm:prSet/>
      <dgm:spPr/>
      <dgm:t>
        <a:bodyPr/>
        <a:lstStyle/>
        <a:p>
          <a:r>
            <a:rPr lang="en-US"/>
            <a:t>Batch Size: 32</a:t>
          </a:r>
        </a:p>
      </dgm:t>
    </dgm:pt>
    <dgm:pt modelId="{D4C2A286-D942-9F43-85D6-83BB0EE1D115}" type="parTrans" cxnId="{310E221A-B678-1449-9338-E0756A5083F9}">
      <dgm:prSet/>
      <dgm:spPr/>
      <dgm:t>
        <a:bodyPr/>
        <a:lstStyle/>
        <a:p>
          <a:endParaRPr lang="en-US"/>
        </a:p>
      </dgm:t>
    </dgm:pt>
    <dgm:pt modelId="{F16B1DC6-9BC3-154D-96B0-F7ED928A3F58}" type="sibTrans" cxnId="{310E221A-B678-1449-9338-E0756A5083F9}">
      <dgm:prSet/>
      <dgm:spPr/>
      <dgm:t>
        <a:bodyPr/>
        <a:lstStyle/>
        <a:p>
          <a:endParaRPr lang="en-US"/>
        </a:p>
      </dgm:t>
    </dgm:pt>
    <dgm:pt modelId="{18DB5F4F-01D2-534C-AE83-0386C1BA4FDB}">
      <dgm:prSet/>
      <dgm:spPr/>
      <dgm:t>
        <a:bodyPr/>
        <a:lstStyle/>
        <a:p>
          <a:r>
            <a:rPr lang="en-US"/>
            <a:t>Training Epochs: 100</a:t>
          </a:r>
        </a:p>
      </dgm:t>
    </dgm:pt>
    <dgm:pt modelId="{BE81F6B0-4C07-9A49-BBD6-941D3F7CC91A}" type="parTrans" cxnId="{EBAF5173-A18C-BF48-BF16-0A061F20292F}">
      <dgm:prSet/>
      <dgm:spPr/>
      <dgm:t>
        <a:bodyPr/>
        <a:lstStyle/>
        <a:p>
          <a:endParaRPr lang="en-US"/>
        </a:p>
      </dgm:t>
    </dgm:pt>
    <dgm:pt modelId="{00D67A31-491A-8A40-9C08-B1D81D83BAF5}" type="sibTrans" cxnId="{EBAF5173-A18C-BF48-BF16-0A061F20292F}">
      <dgm:prSet/>
      <dgm:spPr/>
      <dgm:t>
        <a:bodyPr/>
        <a:lstStyle/>
        <a:p>
          <a:endParaRPr lang="en-US"/>
        </a:p>
      </dgm:t>
    </dgm:pt>
    <dgm:pt modelId="{993C2C41-1252-B548-8714-9E636B5C1B0C}">
      <dgm:prSet/>
      <dgm:spPr/>
      <dgm:t>
        <a:bodyPr/>
        <a:lstStyle/>
        <a:p>
          <a:r>
            <a:rPr lang="en-US"/>
            <a:t>Activation Function: GELU</a:t>
          </a:r>
        </a:p>
      </dgm:t>
    </dgm:pt>
    <dgm:pt modelId="{4C61B2A3-532E-AF47-B095-E3E663DB198D}" type="parTrans" cxnId="{98542378-7C26-FC4B-B65B-27C2B045E1B2}">
      <dgm:prSet/>
      <dgm:spPr/>
      <dgm:t>
        <a:bodyPr/>
        <a:lstStyle/>
        <a:p>
          <a:endParaRPr lang="en-US"/>
        </a:p>
      </dgm:t>
    </dgm:pt>
    <dgm:pt modelId="{A73245CA-A65B-B34B-84EE-EBC88AF0D3DE}" type="sibTrans" cxnId="{98542378-7C26-FC4B-B65B-27C2B045E1B2}">
      <dgm:prSet/>
      <dgm:spPr/>
      <dgm:t>
        <a:bodyPr/>
        <a:lstStyle/>
        <a:p>
          <a:endParaRPr lang="en-US"/>
        </a:p>
      </dgm:t>
    </dgm:pt>
    <dgm:pt modelId="{1F7F1E05-F180-4C46-BAFD-11202D02B3CC}">
      <dgm:prSet/>
      <dgm:spPr/>
      <dgm:t>
        <a:bodyPr/>
        <a:lstStyle/>
        <a:p>
          <a:r>
            <a:rPr lang="en-US"/>
            <a:t>Dropout Rate: 0.05</a:t>
          </a:r>
        </a:p>
      </dgm:t>
    </dgm:pt>
    <dgm:pt modelId="{B2D663E4-5FF3-C948-BFAD-D5BDDA56D0B9}" type="parTrans" cxnId="{5738B852-4FD4-994C-B869-676C4487E547}">
      <dgm:prSet/>
      <dgm:spPr/>
      <dgm:t>
        <a:bodyPr/>
        <a:lstStyle/>
        <a:p>
          <a:endParaRPr lang="en-US"/>
        </a:p>
      </dgm:t>
    </dgm:pt>
    <dgm:pt modelId="{E708816F-E17E-0B46-AA8D-E7BF2464EEAD}" type="sibTrans" cxnId="{5738B852-4FD4-994C-B869-676C4487E547}">
      <dgm:prSet/>
      <dgm:spPr/>
      <dgm:t>
        <a:bodyPr/>
        <a:lstStyle/>
        <a:p>
          <a:endParaRPr lang="en-US"/>
        </a:p>
      </dgm:t>
    </dgm:pt>
    <dgm:pt modelId="{F38E602B-F331-6A4A-82CF-C6C4875D3265}">
      <dgm:prSet/>
      <dgm:spPr/>
      <dgm:t>
        <a:bodyPr/>
        <a:lstStyle/>
        <a:p>
          <a:r>
            <a:rPr lang="en-US"/>
            <a:t>Observation Length: 7</a:t>
          </a:r>
        </a:p>
      </dgm:t>
    </dgm:pt>
    <dgm:pt modelId="{90584ACD-1F65-8C4C-B461-545753C00354}" type="parTrans" cxnId="{E1ADA2C4-4F23-C74E-9C74-505BA9A5E538}">
      <dgm:prSet/>
      <dgm:spPr/>
      <dgm:t>
        <a:bodyPr/>
        <a:lstStyle/>
        <a:p>
          <a:endParaRPr lang="en-US"/>
        </a:p>
      </dgm:t>
    </dgm:pt>
    <dgm:pt modelId="{FB7BC858-E914-6F40-8AC6-6B56A132EA09}" type="sibTrans" cxnId="{E1ADA2C4-4F23-C74E-9C74-505BA9A5E538}">
      <dgm:prSet/>
      <dgm:spPr/>
      <dgm:t>
        <a:bodyPr/>
        <a:lstStyle/>
        <a:p>
          <a:endParaRPr lang="en-US"/>
        </a:p>
      </dgm:t>
    </dgm:pt>
    <dgm:pt modelId="{D50E9150-3369-1E45-B1E5-718A7F59B772}">
      <dgm:prSet/>
      <dgm:spPr/>
      <dgm:t>
        <a:bodyPr/>
        <a:lstStyle/>
        <a:p>
          <a:r>
            <a:rPr lang="en-US"/>
            <a:t>Data Split: Train: 70%, Validation: 15%, Test: 15%</a:t>
          </a:r>
        </a:p>
      </dgm:t>
    </dgm:pt>
    <dgm:pt modelId="{5E95B0B8-B91A-1D41-8B3A-F3E4D733C447}" type="parTrans" cxnId="{D6D7C562-DDF7-AA4C-A6E9-DED9481A2BDF}">
      <dgm:prSet/>
      <dgm:spPr/>
      <dgm:t>
        <a:bodyPr/>
        <a:lstStyle/>
        <a:p>
          <a:endParaRPr lang="en-US"/>
        </a:p>
      </dgm:t>
    </dgm:pt>
    <dgm:pt modelId="{C1DC191D-678A-2440-B2FC-FEC282871BB4}" type="sibTrans" cxnId="{D6D7C562-DDF7-AA4C-A6E9-DED9481A2BDF}">
      <dgm:prSet/>
      <dgm:spPr/>
      <dgm:t>
        <a:bodyPr/>
        <a:lstStyle/>
        <a:p>
          <a:endParaRPr lang="en-US"/>
        </a:p>
      </dgm:t>
    </dgm:pt>
    <dgm:pt modelId="{B92D9238-4CFC-2249-9FCB-E9F348106BDF}" type="pres">
      <dgm:prSet presAssocID="{96606986-4758-465F-A12F-DF9ABE51B735}" presName="Name0" presStyleCnt="0">
        <dgm:presLayoutVars>
          <dgm:dir/>
          <dgm:animLvl val="lvl"/>
          <dgm:resizeHandles val="exact"/>
        </dgm:presLayoutVars>
      </dgm:prSet>
      <dgm:spPr/>
    </dgm:pt>
    <dgm:pt modelId="{6F99A3D9-8C96-9B48-A062-01334E8B5FF9}" type="pres">
      <dgm:prSet presAssocID="{C5EF4527-DA1A-4201-B35E-FADF61B19450}" presName="composite" presStyleCnt="0"/>
      <dgm:spPr/>
    </dgm:pt>
    <dgm:pt modelId="{6EC9255E-FD2D-5240-84D7-73BBEAE85AE8}" type="pres">
      <dgm:prSet presAssocID="{C5EF4527-DA1A-4201-B35E-FADF61B19450}" presName="parTx" presStyleLbl="alignNode1" presStyleIdx="0" presStyleCnt="2">
        <dgm:presLayoutVars>
          <dgm:chMax val="0"/>
          <dgm:chPref val="0"/>
          <dgm:bulletEnabled val="1"/>
        </dgm:presLayoutVars>
      </dgm:prSet>
      <dgm:spPr/>
    </dgm:pt>
    <dgm:pt modelId="{4507FF71-EA94-6B49-898B-A354843E6125}" type="pres">
      <dgm:prSet presAssocID="{C5EF4527-DA1A-4201-B35E-FADF61B19450}" presName="desTx" presStyleLbl="alignAccFollowNode1" presStyleIdx="0" presStyleCnt="2">
        <dgm:presLayoutVars>
          <dgm:bulletEnabled val="1"/>
        </dgm:presLayoutVars>
      </dgm:prSet>
      <dgm:spPr/>
    </dgm:pt>
    <dgm:pt modelId="{043733BC-0AFB-C948-9299-DA056081BC28}" type="pres">
      <dgm:prSet presAssocID="{D78EFA4A-C926-4760-A938-2F3078AB496D}" presName="space" presStyleCnt="0"/>
      <dgm:spPr/>
    </dgm:pt>
    <dgm:pt modelId="{D50555A1-16D4-0341-8732-A0FCF3A11A1F}" type="pres">
      <dgm:prSet presAssocID="{88A011AF-29C2-44B4-8BC9-9D28FB47BF36}" presName="composite" presStyleCnt="0"/>
      <dgm:spPr/>
    </dgm:pt>
    <dgm:pt modelId="{FF3D1A14-B742-C840-A517-F0FF2CC11851}" type="pres">
      <dgm:prSet presAssocID="{88A011AF-29C2-44B4-8BC9-9D28FB47BF36}" presName="parTx" presStyleLbl="alignNode1" presStyleIdx="1" presStyleCnt="2">
        <dgm:presLayoutVars>
          <dgm:chMax val="0"/>
          <dgm:chPref val="0"/>
          <dgm:bulletEnabled val="1"/>
        </dgm:presLayoutVars>
      </dgm:prSet>
      <dgm:spPr/>
    </dgm:pt>
    <dgm:pt modelId="{16C638D9-934A-8441-8F66-DD8015CEF5E6}" type="pres">
      <dgm:prSet presAssocID="{88A011AF-29C2-44B4-8BC9-9D28FB47BF36}" presName="desTx" presStyleLbl="alignAccFollowNode1" presStyleIdx="1" presStyleCnt="2">
        <dgm:presLayoutVars>
          <dgm:bulletEnabled val="1"/>
        </dgm:presLayoutVars>
      </dgm:prSet>
      <dgm:spPr/>
    </dgm:pt>
  </dgm:ptLst>
  <dgm:cxnLst>
    <dgm:cxn modelId="{310E221A-B678-1449-9338-E0756A5083F9}" srcId="{C5EF4527-DA1A-4201-B35E-FADF61B19450}" destId="{54CADDDF-E887-014F-8467-AC4984F4A414}" srcOrd="1" destOrd="0" parTransId="{D4C2A286-D942-9F43-85D6-83BB0EE1D115}" sibTransId="{F16B1DC6-9BC3-154D-96B0-F7ED928A3F58}"/>
    <dgm:cxn modelId="{57126723-0C61-48D5-ACC9-CC389AA2A4A5}" srcId="{96606986-4758-465F-A12F-DF9ABE51B735}" destId="{C5EF4527-DA1A-4201-B35E-FADF61B19450}" srcOrd="0" destOrd="0" parTransId="{CE46DFE6-E7F7-4D66-AAF4-71BC6EAFA3A6}" sibTransId="{D78EFA4A-C926-4760-A938-2F3078AB496D}"/>
    <dgm:cxn modelId="{B689DB25-EA45-7646-816A-479A6065CA1D}" type="presOf" srcId="{D50E9150-3369-1E45-B1E5-718A7F59B772}" destId="{4507FF71-EA94-6B49-898B-A354843E6125}" srcOrd="0" destOrd="6" presId="urn:microsoft.com/office/officeart/2005/8/layout/hList1"/>
    <dgm:cxn modelId="{5002FF2D-DBED-394C-BCD0-1239C6E79C5C}" type="presOf" srcId="{C5EF4527-DA1A-4201-B35E-FADF61B19450}" destId="{6EC9255E-FD2D-5240-84D7-73BBEAE85AE8}" srcOrd="0" destOrd="0" presId="urn:microsoft.com/office/officeart/2005/8/layout/hList1"/>
    <dgm:cxn modelId="{7F0B5332-772D-4EBF-8EAB-2E0E11FC60E4}" srcId="{C5EF4527-DA1A-4201-B35E-FADF61B19450}" destId="{D0A00F34-4C5F-48E3-9FE2-A97F36EEFA7F}" srcOrd="0" destOrd="0" parTransId="{8A19B529-0BEA-48F9-8EA6-1822B858D13D}" sibTransId="{E108206E-0A6C-49A3-B471-2AC089C3B15D}"/>
    <dgm:cxn modelId="{04F0663A-BCE6-794E-A3E6-5E591E41888A}" type="presOf" srcId="{EFFEEC7E-1C28-4851-903B-33D1A122CDDA}" destId="{16C638D9-934A-8441-8F66-DD8015CEF5E6}" srcOrd="0" destOrd="1" presId="urn:microsoft.com/office/officeart/2005/8/layout/hList1"/>
    <dgm:cxn modelId="{7FE9FF3D-3D31-4B9D-A3B7-17EACD571EF7}" srcId="{88A011AF-29C2-44B4-8BC9-9D28FB47BF36}" destId="{7C314D25-6926-4B13-BF25-F591856C6000}" srcOrd="2" destOrd="0" parTransId="{DC186C8A-9525-4290-B656-2EA6808656A5}" sibTransId="{B82F3A8F-DFC8-4878-A84C-D4D89A8D00B6}"/>
    <dgm:cxn modelId="{DC6ADE3E-F6D5-D144-B89C-D2DF2B9127B6}" type="presOf" srcId="{1F7F1E05-F180-4C46-BAFD-11202D02B3CC}" destId="{4507FF71-EA94-6B49-898B-A354843E6125}" srcOrd="0" destOrd="4" presId="urn:microsoft.com/office/officeart/2005/8/layout/hList1"/>
    <dgm:cxn modelId="{5417413F-2E65-D945-882A-8E1DCD1BAC7E}" type="presOf" srcId="{54CADDDF-E887-014F-8467-AC4984F4A414}" destId="{4507FF71-EA94-6B49-898B-A354843E6125}" srcOrd="0" destOrd="1" presId="urn:microsoft.com/office/officeart/2005/8/layout/hList1"/>
    <dgm:cxn modelId="{5738B852-4FD4-994C-B869-676C4487E547}" srcId="{C5EF4527-DA1A-4201-B35E-FADF61B19450}" destId="{1F7F1E05-F180-4C46-BAFD-11202D02B3CC}" srcOrd="4" destOrd="0" parTransId="{B2D663E4-5FF3-C948-BFAD-D5BDDA56D0B9}" sibTransId="{E708816F-E17E-0B46-AA8D-E7BF2464EEAD}"/>
    <dgm:cxn modelId="{4DF17F53-0DEF-0E40-AEB1-5EBCF9684E58}" type="presOf" srcId="{993C2C41-1252-B548-8714-9E636B5C1B0C}" destId="{4507FF71-EA94-6B49-898B-A354843E6125}" srcOrd="0" destOrd="3" presId="urn:microsoft.com/office/officeart/2005/8/layout/hList1"/>
    <dgm:cxn modelId="{5ABE5D5F-8AFE-434E-B8CC-5DF5A79948D6}" srcId="{96606986-4758-465F-A12F-DF9ABE51B735}" destId="{88A011AF-29C2-44B4-8BC9-9D28FB47BF36}" srcOrd="1" destOrd="0" parTransId="{0C8FDEB3-11C8-458E-8A56-AF0F5959B3AB}" sibTransId="{0A798287-ADB2-4D13-ABC1-D6C07F918938}"/>
    <dgm:cxn modelId="{D6D7C562-DDF7-AA4C-A6E9-DED9481A2BDF}" srcId="{C5EF4527-DA1A-4201-B35E-FADF61B19450}" destId="{D50E9150-3369-1E45-B1E5-718A7F59B772}" srcOrd="6" destOrd="0" parTransId="{5E95B0B8-B91A-1D41-8B3A-F3E4D733C447}" sibTransId="{C1DC191D-678A-2440-B2FC-FEC282871BB4}"/>
    <dgm:cxn modelId="{7D614869-07BF-7544-8E88-BCA2F6115E44}" type="presOf" srcId="{8087CDE3-0CC0-44E1-8491-7F23C425B598}" destId="{16C638D9-934A-8441-8F66-DD8015CEF5E6}" srcOrd="0" destOrd="0" presId="urn:microsoft.com/office/officeart/2005/8/layout/hList1"/>
    <dgm:cxn modelId="{EBAF5173-A18C-BF48-BF16-0A061F20292F}" srcId="{C5EF4527-DA1A-4201-B35E-FADF61B19450}" destId="{18DB5F4F-01D2-534C-AE83-0386C1BA4FDB}" srcOrd="2" destOrd="0" parTransId="{BE81F6B0-4C07-9A49-BBD6-941D3F7CC91A}" sibTransId="{00D67A31-491A-8A40-9C08-B1D81D83BAF5}"/>
    <dgm:cxn modelId="{98542378-7C26-FC4B-B65B-27C2B045E1B2}" srcId="{C5EF4527-DA1A-4201-B35E-FADF61B19450}" destId="{993C2C41-1252-B548-8714-9E636B5C1B0C}" srcOrd="3" destOrd="0" parTransId="{4C61B2A3-532E-AF47-B095-E3E663DB198D}" sibTransId="{A73245CA-A65B-B34B-84EE-EBC88AF0D3DE}"/>
    <dgm:cxn modelId="{31DBB97B-716E-49FE-9F75-31E14125C363}" srcId="{88A011AF-29C2-44B4-8BC9-9D28FB47BF36}" destId="{EFFEEC7E-1C28-4851-903B-33D1A122CDDA}" srcOrd="1" destOrd="0" parTransId="{7BE2C630-73DB-4693-9F55-49E411BFC476}" sibTransId="{1C15B6F4-F8C6-42B8-80AD-59A712F1F553}"/>
    <dgm:cxn modelId="{323D9788-B8A9-C649-89CA-3E875163B138}" type="presOf" srcId="{88A011AF-29C2-44B4-8BC9-9D28FB47BF36}" destId="{FF3D1A14-B742-C840-A517-F0FF2CC11851}" srcOrd="0" destOrd="0" presId="urn:microsoft.com/office/officeart/2005/8/layout/hList1"/>
    <dgm:cxn modelId="{25DF9B9F-1F08-4840-BD41-2398245CDFBE}" type="presOf" srcId="{18DB5F4F-01D2-534C-AE83-0386C1BA4FDB}" destId="{4507FF71-EA94-6B49-898B-A354843E6125}" srcOrd="0" destOrd="2" presId="urn:microsoft.com/office/officeart/2005/8/layout/hList1"/>
    <dgm:cxn modelId="{E1ADA2C4-4F23-C74E-9C74-505BA9A5E538}" srcId="{C5EF4527-DA1A-4201-B35E-FADF61B19450}" destId="{F38E602B-F331-6A4A-82CF-C6C4875D3265}" srcOrd="5" destOrd="0" parTransId="{90584ACD-1F65-8C4C-B461-545753C00354}" sibTransId="{FB7BC858-E914-6F40-8AC6-6B56A132EA09}"/>
    <dgm:cxn modelId="{DA5C9EC7-1855-EA4D-ABBF-C617C7FD2FE6}" type="presOf" srcId="{7C314D25-6926-4B13-BF25-F591856C6000}" destId="{16C638D9-934A-8441-8F66-DD8015CEF5E6}" srcOrd="0" destOrd="2" presId="urn:microsoft.com/office/officeart/2005/8/layout/hList1"/>
    <dgm:cxn modelId="{DC6AFBD9-4226-0041-AE5C-99DEAD38FE41}" type="presOf" srcId="{D0A00F34-4C5F-48E3-9FE2-A97F36EEFA7F}" destId="{4507FF71-EA94-6B49-898B-A354843E6125}" srcOrd="0" destOrd="0" presId="urn:microsoft.com/office/officeart/2005/8/layout/hList1"/>
    <dgm:cxn modelId="{9C0919DB-8BF0-734D-9585-49AD8A40E755}" type="presOf" srcId="{F38E602B-F331-6A4A-82CF-C6C4875D3265}" destId="{4507FF71-EA94-6B49-898B-A354843E6125}" srcOrd="0" destOrd="5" presId="urn:microsoft.com/office/officeart/2005/8/layout/hList1"/>
    <dgm:cxn modelId="{D6FD55E1-3489-5644-8231-B4A4AFA3DEFD}" type="presOf" srcId="{96606986-4758-465F-A12F-DF9ABE51B735}" destId="{B92D9238-4CFC-2249-9FCB-E9F348106BDF}" srcOrd="0" destOrd="0" presId="urn:microsoft.com/office/officeart/2005/8/layout/hList1"/>
    <dgm:cxn modelId="{198BF9FC-1B10-4874-AC2E-2774AF7D8236}" srcId="{88A011AF-29C2-44B4-8BC9-9D28FB47BF36}" destId="{8087CDE3-0CC0-44E1-8491-7F23C425B598}" srcOrd="0" destOrd="0" parTransId="{64F41538-6920-455A-BAA0-52B819147886}" sibTransId="{9B2A64D1-8ED7-4155-916C-42591270A040}"/>
    <dgm:cxn modelId="{D6D7D435-2DED-3341-8D71-E78EC0EFF595}" type="presParOf" srcId="{B92D9238-4CFC-2249-9FCB-E9F348106BDF}" destId="{6F99A3D9-8C96-9B48-A062-01334E8B5FF9}" srcOrd="0" destOrd="0" presId="urn:microsoft.com/office/officeart/2005/8/layout/hList1"/>
    <dgm:cxn modelId="{0AA217DE-FE42-3347-BDD5-45B3E1CA619C}" type="presParOf" srcId="{6F99A3D9-8C96-9B48-A062-01334E8B5FF9}" destId="{6EC9255E-FD2D-5240-84D7-73BBEAE85AE8}" srcOrd="0" destOrd="0" presId="urn:microsoft.com/office/officeart/2005/8/layout/hList1"/>
    <dgm:cxn modelId="{26C4AD48-87FB-5242-9EEB-639EB94E27DF}" type="presParOf" srcId="{6F99A3D9-8C96-9B48-A062-01334E8B5FF9}" destId="{4507FF71-EA94-6B49-898B-A354843E6125}" srcOrd="1" destOrd="0" presId="urn:microsoft.com/office/officeart/2005/8/layout/hList1"/>
    <dgm:cxn modelId="{01B5C5E5-5DB1-6643-BAF5-584F0D0A8CC3}" type="presParOf" srcId="{B92D9238-4CFC-2249-9FCB-E9F348106BDF}" destId="{043733BC-0AFB-C948-9299-DA056081BC28}" srcOrd="1" destOrd="0" presId="urn:microsoft.com/office/officeart/2005/8/layout/hList1"/>
    <dgm:cxn modelId="{AE5DD48B-C1CF-C846-A2F9-306A608EF278}" type="presParOf" srcId="{B92D9238-4CFC-2249-9FCB-E9F348106BDF}" destId="{D50555A1-16D4-0341-8732-A0FCF3A11A1F}" srcOrd="2" destOrd="0" presId="urn:microsoft.com/office/officeart/2005/8/layout/hList1"/>
    <dgm:cxn modelId="{D2BE1476-DF23-B34C-AC41-214FAB83A395}" type="presParOf" srcId="{D50555A1-16D4-0341-8732-A0FCF3A11A1F}" destId="{FF3D1A14-B742-C840-A517-F0FF2CC11851}" srcOrd="0" destOrd="0" presId="urn:microsoft.com/office/officeart/2005/8/layout/hList1"/>
    <dgm:cxn modelId="{22C1CF39-1D4A-E147-AA1B-F2FCADDC0E0D}" type="presParOf" srcId="{D50555A1-16D4-0341-8732-A0FCF3A11A1F}" destId="{16C638D9-934A-8441-8F66-DD8015CEF5E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EAF81F-D549-415D-AF1C-6DC0AAEF438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FEFDEDD-498E-423E-85FF-EE97F779AF51}">
      <dgm:prSet/>
      <dgm:spPr/>
      <dgm:t>
        <a:bodyPr/>
        <a:lstStyle/>
        <a:p>
          <a:pPr>
            <a:lnSpc>
              <a:spcPct val="100000"/>
            </a:lnSpc>
          </a:pPr>
          <a:r>
            <a:rPr lang="en-US" b="1"/>
            <a:t>Novel Framework</a:t>
          </a:r>
          <a:r>
            <a:rPr lang="en-US"/>
            <a:t>: Designed for next-day cryptocurrency forecasting by integrating market sentiment, macro trends, technical indicators, and pricing dynamics.</a:t>
          </a:r>
        </a:p>
      </dgm:t>
    </dgm:pt>
    <dgm:pt modelId="{0466AF7A-A733-41E8-89B0-AB8E68BE2A1D}" type="parTrans" cxnId="{ED730B80-8017-4EFB-93AC-A65E096B3208}">
      <dgm:prSet/>
      <dgm:spPr/>
      <dgm:t>
        <a:bodyPr/>
        <a:lstStyle/>
        <a:p>
          <a:endParaRPr lang="en-US"/>
        </a:p>
      </dgm:t>
    </dgm:pt>
    <dgm:pt modelId="{9D8CFEC9-60C8-45DF-A458-1F5869C02EF3}" type="sibTrans" cxnId="{ED730B80-8017-4EFB-93AC-A65E096B3208}">
      <dgm:prSet/>
      <dgm:spPr/>
      <dgm:t>
        <a:bodyPr/>
        <a:lstStyle/>
        <a:p>
          <a:pPr>
            <a:lnSpc>
              <a:spcPct val="100000"/>
            </a:lnSpc>
          </a:pPr>
          <a:endParaRPr lang="en-US"/>
        </a:p>
      </dgm:t>
    </dgm:pt>
    <dgm:pt modelId="{8A5566CD-9C27-48FF-9FE0-39F901B0A056}">
      <dgm:prSet/>
      <dgm:spPr/>
      <dgm:t>
        <a:bodyPr/>
        <a:lstStyle/>
        <a:p>
          <a:pPr>
            <a:lnSpc>
              <a:spcPct val="100000"/>
            </a:lnSpc>
          </a:pPr>
          <a:r>
            <a:rPr lang="en-US" b="1"/>
            <a:t>Advanced Prompting Strategy</a:t>
          </a:r>
          <a:r>
            <a:rPr lang="en-US"/>
            <a:t>: Utilized few-shot learning and calibration for effective LLM-based sentiment analysis. </a:t>
          </a:r>
        </a:p>
      </dgm:t>
    </dgm:pt>
    <dgm:pt modelId="{F294E218-9843-4FBD-963B-13AFE9D5DBF2}" type="parTrans" cxnId="{541E97A7-71C1-468F-859F-2D974F02029B}">
      <dgm:prSet/>
      <dgm:spPr/>
      <dgm:t>
        <a:bodyPr/>
        <a:lstStyle/>
        <a:p>
          <a:endParaRPr lang="en-US"/>
        </a:p>
      </dgm:t>
    </dgm:pt>
    <dgm:pt modelId="{B63D2E9F-A777-42A0-9B24-2EC7A79193DF}" type="sibTrans" cxnId="{541E97A7-71C1-468F-859F-2D974F02029B}">
      <dgm:prSet/>
      <dgm:spPr/>
      <dgm:t>
        <a:bodyPr/>
        <a:lstStyle/>
        <a:p>
          <a:pPr>
            <a:lnSpc>
              <a:spcPct val="100000"/>
            </a:lnSpc>
          </a:pPr>
          <a:endParaRPr lang="en-US"/>
        </a:p>
      </dgm:t>
    </dgm:pt>
    <dgm:pt modelId="{8CA2462B-045B-4549-A780-2A43A65A868C}">
      <dgm:prSet/>
      <dgm:spPr/>
      <dgm:t>
        <a:bodyPr/>
        <a:lstStyle/>
        <a:p>
          <a:pPr>
            <a:lnSpc>
              <a:spcPct val="100000"/>
            </a:lnSpc>
          </a:pPr>
          <a:r>
            <a:rPr lang="en-US" b="1"/>
            <a:t>Dual-Prediction Mechanism</a:t>
          </a:r>
          <a:r>
            <a:rPr lang="en-US"/>
            <a:t>: Combined macroeconomic and cryptocurrency-specific predictions with sentiment-driven fusion for higher accuracy. </a:t>
          </a:r>
        </a:p>
      </dgm:t>
    </dgm:pt>
    <dgm:pt modelId="{CE05FEC4-955F-40B8-8582-013EBA14C114}" type="parTrans" cxnId="{0CD78785-DC56-424A-9F6F-1DAE30211C12}">
      <dgm:prSet/>
      <dgm:spPr/>
      <dgm:t>
        <a:bodyPr/>
        <a:lstStyle/>
        <a:p>
          <a:endParaRPr lang="en-US"/>
        </a:p>
      </dgm:t>
    </dgm:pt>
    <dgm:pt modelId="{6F05F2D9-329A-49B7-ADAB-1C68C71C9688}" type="sibTrans" cxnId="{0CD78785-DC56-424A-9F6F-1DAE30211C12}">
      <dgm:prSet/>
      <dgm:spPr/>
      <dgm:t>
        <a:bodyPr/>
        <a:lstStyle/>
        <a:p>
          <a:pPr>
            <a:lnSpc>
              <a:spcPct val="100000"/>
            </a:lnSpc>
          </a:pPr>
          <a:endParaRPr lang="en-US"/>
        </a:p>
      </dgm:t>
    </dgm:pt>
    <dgm:pt modelId="{99B49DA5-1916-455C-9456-457CB6B69528}">
      <dgm:prSet/>
      <dgm:spPr/>
      <dgm:t>
        <a:bodyPr/>
        <a:lstStyle/>
        <a:p>
          <a:pPr>
            <a:lnSpc>
              <a:spcPct val="100000"/>
            </a:lnSpc>
          </a:pPr>
          <a:r>
            <a:rPr lang="en-US" b="1"/>
            <a:t>Validated Results</a:t>
          </a:r>
          <a:r>
            <a:rPr lang="en-US"/>
            <a:t>: Outperformed 10 comparison methods demonstrating effectiveness using a large-scale real-world dataset.</a:t>
          </a:r>
        </a:p>
      </dgm:t>
    </dgm:pt>
    <dgm:pt modelId="{29B7E0DD-290E-40A7-BDF1-C265A08E234F}" type="parTrans" cxnId="{33C6FDAE-679E-4071-9AFA-7AC4E8864327}">
      <dgm:prSet/>
      <dgm:spPr/>
      <dgm:t>
        <a:bodyPr/>
        <a:lstStyle/>
        <a:p>
          <a:endParaRPr lang="en-US"/>
        </a:p>
      </dgm:t>
    </dgm:pt>
    <dgm:pt modelId="{8661604D-DA14-450E-B47A-F790E6F1AD68}" type="sibTrans" cxnId="{33C6FDAE-679E-4071-9AFA-7AC4E8864327}">
      <dgm:prSet/>
      <dgm:spPr/>
      <dgm:t>
        <a:bodyPr/>
        <a:lstStyle/>
        <a:p>
          <a:endParaRPr lang="en-US"/>
        </a:p>
      </dgm:t>
    </dgm:pt>
    <dgm:pt modelId="{12FE6085-E090-4901-BE3E-FE93CCBD0031}" type="pres">
      <dgm:prSet presAssocID="{00EAF81F-D549-415D-AF1C-6DC0AAEF4385}" presName="root" presStyleCnt="0">
        <dgm:presLayoutVars>
          <dgm:dir/>
          <dgm:resizeHandles val="exact"/>
        </dgm:presLayoutVars>
      </dgm:prSet>
      <dgm:spPr/>
    </dgm:pt>
    <dgm:pt modelId="{C90D821A-4A9A-46F9-B613-AA32CB7BEFE8}" type="pres">
      <dgm:prSet presAssocID="{00EAF81F-D549-415D-AF1C-6DC0AAEF4385}" presName="container" presStyleCnt="0">
        <dgm:presLayoutVars>
          <dgm:dir/>
          <dgm:resizeHandles val="exact"/>
        </dgm:presLayoutVars>
      </dgm:prSet>
      <dgm:spPr/>
    </dgm:pt>
    <dgm:pt modelId="{2AB59F67-843F-4FB1-A6E6-627622A2EB16}" type="pres">
      <dgm:prSet presAssocID="{EFEFDEDD-498E-423E-85FF-EE97F779AF51}" presName="compNode" presStyleCnt="0"/>
      <dgm:spPr/>
    </dgm:pt>
    <dgm:pt modelId="{356CA852-5AB9-48A6-A644-193F4CA0373B}" type="pres">
      <dgm:prSet presAssocID="{EFEFDEDD-498E-423E-85FF-EE97F779AF51}" presName="iconBgRect" presStyleLbl="bgShp" presStyleIdx="0" presStyleCnt="4"/>
      <dgm:spPr/>
    </dgm:pt>
    <dgm:pt modelId="{CB7B0CFD-E953-47A0-B1CD-34526D671A9E}" type="pres">
      <dgm:prSet presAssocID="{EFEFDEDD-498E-423E-85FF-EE97F779AF5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old bars"/>
        </a:ext>
      </dgm:extLst>
    </dgm:pt>
    <dgm:pt modelId="{94808758-B78B-4BAA-9EBC-A9D2187AF413}" type="pres">
      <dgm:prSet presAssocID="{EFEFDEDD-498E-423E-85FF-EE97F779AF51}" presName="spaceRect" presStyleCnt="0"/>
      <dgm:spPr/>
    </dgm:pt>
    <dgm:pt modelId="{3ABB455E-7430-42D6-BF1B-1AE005EE867D}" type="pres">
      <dgm:prSet presAssocID="{EFEFDEDD-498E-423E-85FF-EE97F779AF51}" presName="textRect" presStyleLbl="revTx" presStyleIdx="0" presStyleCnt="4">
        <dgm:presLayoutVars>
          <dgm:chMax val="1"/>
          <dgm:chPref val="1"/>
        </dgm:presLayoutVars>
      </dgm:prSet>
      <dgm:spPr/>
    </dgm:pt>
    <dgm:pt modelId="{91E6C262-DD87-4095-8689-B198D3533E19}" type="pres">
      <dgm:prSet presAssocID="{9D8CFEC9-60C8-45DF-A458-1F5869C02EF3}" presName="sibTrans" presStyleLbl="sibTrans2D1" presStyleIdx="0" presStyleCnt="0"/>
      <dgm:spPr/>
    </dgm:pt>
    <dgm:pt modelId="{E50EA48F-6260-4AED-AFEF-8E7DE4C801CD}" type="pres">
      <dgm:prSet presAssocID="{8A5566CD-9C27-48FF-9FE0-39F901B0A056}" presName="compNode" presStyleCnt="0"/>
      <dgm:spPr/>
    </dgm:pt>
    <dgm:pt modelId="{8BF639D1-42B9-4EF0-AD4A-E46B4D7FE979}" type="pres">
      <dgm:prSet presAssocID="{8A5566CD-9C27-48FF-9FE0-39F901B0A056}" presName="iconBgRect" presStyleLbl="bgShp" presStyleIdx="1" presStyleCnt="4"/>
      <dgm:spPr/>
    </dgm:pt>
    <dgm:pt modelId="{73BBAF42-04DB-47D6-87D6-DAF499476AB4}" type="pres">
      <dgm:prSet presAssocID="{8A5566CD-9C27-48FF-9FE0-39F901B0A0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144C95CC-FBE1-4372-BEBC-7B23BF1E3585}" type="pres">
      <dgm:prSet presAssocID="{8A5566CD-9C27-48FF-9FE0-39F901B0A056}" presName="spaceRect" presStyleCnt="0"/>
      <dgm:spPr/>
    </dgm:pt>
    <dgm:pt modelId="{2A6B5CF9-4938-4E19-ABC0-C1B097EDB271}" type="pres">
      <dgm:prSet presAssocID="{8A5566CD-9C27-48FF-9FE0-39F901B0A056}" presName="textRect" presStyleLbl="revTx" presStyleIdx="1" presStyleCnt="4">
        <dgm:presLayoutVars>
          <dgm:chMax val="1"/>
          <dgm:chPref val="1"/>
        </dgm:presLayoutVars>
      </dgm:prSet>
      <dgm:spPr/>
    </dgm:pt>
    <dgm:pt modelId="{66953DC3-A057-4A47-80D1-2A7BDA14183C}" type="pres">
      <dgm:prSet presAssocID="{B63D2E9F-A777-42A0-9B24-2EC7A79193DF}" presName="sibTrans" presStyleLbl="sibTrans2D1" presStyleIdx="0" presStyleCnt="0"/>
      <dgm:spPr/>
    </dgm:pt>
    <dgm:pt modelId="{9EA94191-0266-44C1-B6E2-89BB0A1400D7}" type="pres">
      <dgm:prSet presAssocID="{8CA2462B-045B-4549-A780-2A43A65A868C}" presName="compNode" presStyleCnt="0"/>
      <dgm:spPr/>
    </dgm:pt>
    <dgm:pt modelId="{8E7E7A2B-37FD-42F0-BD40-FE74812AE77E}" type="pres">
      <dgm:prSet presAssocID="{8CA2462B-045B-4549-A780-2A43A65A868C}" presName="iconBgRect" presStyleLbl="bgShp" presStyleIdx="2" presStyleCnt="4"/>
      <dgm:spPr/>
    </dgm:pt>
    <dgm:pt modelId="{0C19C8C1-4072-49F2-96F4-CB72CF0FEBE3}" type="pres">
      <dgm:prSet presAssocID="{8CA2462B-045B-4549-A780-2A43A65A868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47F5345E-E17A-45B1-82E0-256540699278}" type="pres">
      <dgm:prSet presAssocID="{8CA2462B-045B-4549-A780-2A43A65A868C}" presName="spaceRect" presStyleCnt="0"/>
      <dgm:spPr/>
    </dgm:pt>
    <dgm:pt modelId="{A9603D61-C13A-4063-A448-47F4556A76FB}" type="pres">
      <dgm:prSet presAssocID="{8CA2462B-045B-4549-A780-2A43A65A868C}" presName="textRect" presStyleLbl="revTx" presStyleIdx="2" presStyleCnt="4">
        <dgm:presLayoutVars>
          <dgm:chMax val="1"/>
          <dgm:chPref val="1"/>
        </dgm:presLayoutVars>
      </dgm:prSet>
      <dgm:spPr/>
    </dgm:pt>
    <dgm:pt modelId="{F9DF436D-4E3A-4875-94D1-EC6DDE42C60F}" type="pres">
      <dgm:prSet presAssocID="{6F05F2D9-329A-49B7-ADAB-1C68C71C9688}" presName="sibTrans" presStyleLbl="sibTrans2D1" presStyleIdx="0" presStyleCnt="0"/>
      <dgm:spPr/>
    </dgm:pt>
    <dgm:pt modelId="{F84BB794-5D28-4196-B0F2-7B51C4749673}" type="pres">
      <dgm:prSet presAssocID="{99B49DA5-1916-455C-9456-457CB6B69528}" presName="compNode" presStyleCnt="0"/>
      <dgm:spPr/>
    </dgm:pt>
    <dgm:pt modelId="{9344F074-791D-4584-8866-4EA2D0A93C8E}" type="pres">
      <dgm:prSet presAssocID="{99B49DA5-1916-455C-9456-457CB6B69528}" presName="iconBgRect" presStyleLbl="bgShp" presStyleIdx="3" presStyleCnt="4"/>
      <dgm:spPr/>
    </dgm:pt>
    <dgm:pt modelId="{2EBEE714-D3AE-4058-927C-15F54A56B855}" type="pres">
      <dgm:prSet presAssocID="{99B49DA5-1916-455C-9456-457CB6B6952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DEA9CB67-93C5-495B-AAC0-E60723C2D653}" type="pres">
      <dgm:prSet presAssocID="{99B49DA5-1916-455C-9456-457CB6B69528}" presName="spaceRect" presStyleCnt="0"/>
      <dgm:spPr/>
    </dgm:pt>
    <dgm:pt modelId="{340D931E-0F8E-489F-B089-0431C07B49AD}" type="pres">
      <dgm:prSet presAssocID="{99B49DA5-1916-455C-9456-457CB6B69528}" presName="textRect" presStyleLbl="revTx" presStyleIdx="3" presStyleCnt="4">
        <dgm:presLayoutVars>
          <dgm:chMax val="1"/>
          <dgm:chPref val="1"/>
        </dgm:presLayoutVars>
      </dgm:prSet>
      <dgm:spPr/>
    </dgm:pt>
  </dgm:ptLst>
  <dgm:cxnLst>
    <dgm:cxn modelId="{D934DB24-FEE4-42BC-B073-E310444EBE36}" type="presOf" srcId="{9D8CFEC9-60C8-45DF-A458-1F5869C02EF3}" destId="{91E6C262-DD87-4095-8689-B198D3533E19}" srcOrd="0" destOrd="0" presId="urn:microsoft.com/office/officeart/2018/2/layout/IconCircleList"/>
    <dgm:cxn modelId="{0E1EF645-E114-4952-9319-3152D0748570}" type="presOf" srcId="{B63D2E9F-A777-42A0-9B24-2EC7A79193DF}" destId="{66953DC3-A057-4A47-80D1-2A7BDA14183C}" srcOrd="0" destOrd="0" presId="urn:microsoft.com/office/officeart/2018/2/layout/IconCircleList"/>
    <dgm:cxn modelId="{00E87649-8295-4EA6-AB48-612FA7E8D856}" type="presOf" srcId="{6F05F2D9-329A-49B7-ADAB-1C68C71C9688}" destId="{F9DF436D-4E3A-4875-94D1-EC6DDE42C60F}" srcOrd="0" destOrd="0" presId="urn:microsoft.com/office/officeart/2018/2/layout/IconCircleList"/>
    <dgm:cxn modelId="{1E1F8E4A-8B34-4E3D-B0CB-601A55730914}" type="presOf" srcId="{99B49DA5-1916-455C-9456-457CB6B69528}" destId="{340D931E-0F8E-489F-B089-0431C07B49AD}" srcOrd="0" destOrd="0" presId="urn:microsoft.com/office/officeart/2018/2/layout/IconCircleList"/>
    <dgm:cxn modelId="{572B2F6A-DDFB-47AA-81A2-30F31652B507}" type="presOf" srcId="{8CA2462B-045B-4549-A780-2A43A65A868C}" destId="{A9603D61-C13A-4063-A448-47F4556A76FB}" srcOrd="0" destOrd="0" presId="urn:microsoft.com/office/officeart/2018/2/layout/IconCircleList"/>
    <dgm:cxn modelId="{25BF307A-CB96-4B74-B627-C08126889202}" type="presOf" srcId="{8A5566CD-9C27-48FF-9FE0-39F901B0A056}" destId="{2A6B5CF9-4938-4E19-ABC0-C1B097EDB271}" srcOrd="0" destOrd="0" presId="urn:microsoft.com/office/officeart/2018/2/layout/IconCircleList"/>
    <dgm:cxn modelId="{ED730B80-8017-4EFB-93AC-A65E096B3208}" srcId="{00EAF81F-D549-415D-AF1C-6DC0AAEF4385}" destId="{EFEFDEDD-498E-423E-85FF-EE97F779AF51}" srcOrd="0" destOrd="0" parTransId="{0466AF7A-A733-41E8-89B0-AB8E68BE2A1D}" sibTransId="{9D8CFEC9-60C8-45DF-A458-1F5869C02EF3}"/>
    <dgm:cxn modelId="{0CD78785-DC56-424A-9F6F-1DAE30211C12}" srcId="{00EAF81F-D549-415D-AF1C-6DC0AAEF4385}" destId="{8CA2462B-045B-4549-A780-2A43A65A868C}" srcOrd="2" destOrd="0" parTransId="{CE05FEC4-955F-40B8-8582-013EBA14C114}" sibTransId="{6F05F2D9-329A-49B7-ADAB-1C68C71C9688}"/>
    <dgm:cxn modelId="{C70F10A3-9316-4719-9BE9-B354F1F58BBA}" type="presOf" srcId="{00EAF81F-D549-415D-AF1C-6DC0AAEF4385}" destId="{12FE6085-E090-4901-BE3E-FE93CCBD0031}" srcOrd="0" destOrd="0" presId="urn:microsoft.com/office/officeart/2018/2/layout/IconCircleList"/>
    <dgm:cxn modelId="{541E97A7-71C1-468F-859F-2D974F02029B}" srcId="{00EAF81F-D549-415D-AF1C-6DC0AAEF4385}" destId="{8A5566CD-9C27-48FF-9FE0-39F901B0A056}" srcOrd="1" destOrd="0" parTransId="{F294E218-9843-4FBD-963B-13AFE9D5DBF2}" sibTransId="{B63D2E9F-A777-42A0-9B24-2EC7A79193DF}"/>
    <dgm:cxn modelId="{33C6FDAE-679E-4071-9AFA-7AC4E8864327}" srcId="{00EAF81F-D549-415D-AF1C-6DC0AAEF4385}" destId="{99B49DA5-1916-455C-9456-457CB6B69528}" srcOrd="3" destOrd="0" parTransId="{29B7E0DD-290E-40A7-BDF1-C265A08E234F}" sibTransId="{8661604D-DA14-450E-B47A-F790E6F1AD68}"/>
    <dgm:cxn modelId="{6DA738E1-59D9-450A-B128-A8E8ADB041F2}" type="presOf" srcId="{EFEFDEDD-498E-423E-85FF-EE97F779AF51}" destId="{3ABB455E-7430-42D6-BF1B-1AE005EE867D}" srcOrd="0" destOrd="0" presId="urn:microsoft.com/office/officeart/2018/2/layout/IconCircleList"/>
    <dgm:cxn modelId="{A283C691-7A34-460D-81C0-4425A8F2405F}" type="presParOf" srcId="{12FE6085-E090-4901-BE3E-FE93CCBD0031}" destId="{C90D821A-4A9A-46F9-B613-AA32CB7BEFE8}" srcOrd="0" destOrd="0" presId="urn:microsoft.com/office/officeart/2018/2/layout/IconCircleList"/>
    <dgm:cxn modelId="{5D581306-1D32-454E-9FBF-87A295C5DDC8}" type="presParOf" srcId="{C90D821A-4A9A-46F9-B613-AA32CB7BEFE8}" destId="{2AB59F67-843F-4FB1-A6E6-627622A2EB16}" srcOrd="0" destOrd="0" presId="urn:microsoft.com/office/officeart/2018/2/layout/IconCircleList"/>
    <dgm:cxn modelId="{B8E81277-590D-4C6F-A7D3-168C488A3F93}" type="presParOf" srcId="{2AB59F67-843F-4FB1-A6E6-627622A2EB16}" destId="{356CA852-5AB9-48A6-A644-193F4CA0373B}" srcOrd="0" destOrd="0" presId="urn:microsoft.com/office/officeart/2018/2/layout/IconCircleList"/>
    <dgm:cxn modelId="{F3A0515D-7A5A-4C02-9E28-44DAF9404809}" type="presParOf" srcId="{2AB59F67-843F-4FB1-A6E6-627622A2EB16}" destId="{CB7B0CFD-E953-47A0-B1CD-34526D671A9E}" srcOrd="1" destOrd="0" presId="urn:microsoft.com/office/officeart/2018/2/layout/IconCircleList"/>
    <dgm:cxn modelId="{D1325E20-36A4-4548-B168-D54643D1F16F}" type="presParOf" srcId="{2AB59F67-843F-4FB1-A6E6-627622A2EB16}" destId="{94808758-B78B-4BAA-9EBC-A9D2187AF413}" srcOrd="2" destOrd="0" presId="urn:microsoft.com/office/officeart/2018/2/layout/IconCircleList"/>
    <dgm:cxn modelId="{8672EF5C-EF53-4323-AB9F-5A12CB8E316D}" type="presParOf" srcId="{2AB59F67-843F-4FB1-A6E6-627622A2EB16}" destId="{3ABB455E-7430-42D6-BF1B-1AE005EE867D}" srcOrd="3" destOrd="0" presId="urn:microsoft.com/office/officeart/2018/2/layout/IconCircleList"/>
    <dgm:cxn modelId="{5E01928F-3DC9-4CF2-B57B-9025F67DF79E}" type="presParOf" srcId="{C90D821A-4A9A-46F9-B613-AA32CB7BEFE8}" destId="{91E6C262-DD87-4095-8689-B198D3533E19}" srcOrd="1" destOrd="0" presId="urn:microsoft.com/office/officeart/2018/2/layout/IconCircleList"/>
    <dgm:cxn modelId="{0A23C754-F6C6-409F-8A05-AB2CF93110AB}" type="presParOf" srcId="{C90D821A-4A9A-46F9-B613-AA32CB7BEFE8}" destId="{E50EA48F-6260-4AED-AFEF-8E7DE4C801CD}" srcOrd="2" destOrd="0" presId="urn:microsoft.com/office/officeart/2018/2/layout/IconCircleList"/>
    <dgm:cxn modelId="{4542296E-9666-40C7-B441-9AB789DDDF79}" type="presParOf" srcId="{E50EA48F-6260-4AED-AFEF-8E7DE4C801CD}" destId="{8BF639D1-42B9-4EF0-AD4A-E46B4D7FE979}" srcOrd="0" destOrd="0" presId="urn:microsoft.com/office/officeart/2018/2/layout/IconCircleList"/>
    <dgm:cxn modelId="{7FCBEE00-8E62-4D26-B10D-21C760DBA4F1}" type="presParOf" srcId="{E50EA48F-6260-4AED-AFEF-8E7DE4C801CD}" destId="{73BBAF42-04DB-47D6-87D6-DAF499476AB4}" srcOrd="1" destOrd="0" presId="urn:microsoft.com/office/officeart/2018/2/layout/IconCircleList"/>
    <dgm:cxn modelId="{CBD81832-2510-474A-97F7-A440C73FFEF2}" type="presParOf" srcId="{E50EA48F-6260-4AED-AFEF-8E7DE4C801CD}" destId="{144C95CC-FBE1-4372-BEBC-7B23BF1E3585}" srcOrd="2" destOrd="0" presId="urn:microsoft.com/office/officeart/2018/2/layout/IconCircleList"/>
    <dgm:cxn modelId="{0BDD85F4-5631-4701-BFF2-9E8BE6083FEF}" type="presParOf" srcId="{E50EA48F-6260-4AED-AFEF-8E7DE4C801CD}" destId="{2A6B5CF9-4938-4E19-ABC0-C1B097EDB271}" srcOrd="3" destOrd="0" presId="urn:microsoft.com/office/officeart/2018/2/layout/IconCircleList"/>
    <dgm:cxn modelId="{01C541DE-81DD-4FEC-AD5D-B13AEAAB8B81}" type="presParOf" srcId="{C90D821A-4A9A-46F9-B613-AA32CB7BEFE8}" destId="{66953DC3-A057-4A47-80D1-2A7BDA14183C}" srcOrd="3" destOrd="0" presId="urn:microsoft.com/office/officeart/2018/2/layout/IconCircleList"/>
    <dgm:cxn modelId="{9E691284-865E-4DDB-9697-D469F550564F}" type="presParOf" srcId="{C90D821A-4A9A-46F9-B613-AA32CB7BEFE8}" destId="{9EA94191-0266-44C1-B6E2-89BB0A1400D7}" srcOrd="4" destOrd="0" presId="urn:microsoft.com/office/officeart/2018/2/layout/IconCircleList"/>
    <dgm:cxn modelId="{831A7697-DD4B-4EF8-8A46-B5F19BD8611E}" type="presParOf" srcId="{9EA94191-0266-44C1-B6E2-89BB0A1400D7}" destId="{8E7E7A2B-37FD-42F0-BD40-FE74812AE77E}" srcOrd="0" destOrd="0" presId="urn:microsoft.com/office/officeart/2018/2/layout/IconCircleList"/>
    <dgm:cxn modelId="{C2C24312-6173-47CC-BB14-E9B8D3739079}" type="presParOf" srcId="{9EA94191-0266-44C1-B6E2-89BB0A1400D7}" destId="{0C19C8C1-4072-49F2-96F4-CB72CF0FEBE3}" srcOrd="1" destOrd="0" presId="urn:microsoft.com/office/officeart/2018/2/layout/IconCircleList"/>
    <dgm:cxn modelId="{FB60FFED-4F53-4359-9FB5-1542B854136A}" type="presParOf" srcId="{9EA94191-0266-44C1-B6E2-89BB0A1400D7}" destId="{47F5345E-E17A-45B1-82E0-256540699278}" srcOrd="2" destOrd="0" presId="urn:microsoft.com/office/officeart/2018/2/layout/IconCircleList"/>
    <dgm:cxn modelId="{7966C486-3908-4660-8892-20A7181A31F5}" type="presParOf" srcId="{9EA94191-0266-44C1-B6E2-89BB0A1400D7}" destId="{A9603D61-C13A-4063-A448-47F4556A76FB}" srcOrd="3" destOrd="0" presId="urn:microsoft.com/office/officeart/2018/2/layout/IconCircleList"/>
    <dgm:cxn modelId="{8986D08C-8B58-435A-A9BB-0E3BC794734D}" type="presParOf" srcId="{C90D821A-4A9A-46F9-B613-AA32CB7BEFE8}" destId="{F9DF436D-4E3A-4875-94D1-EC6DDE42C60F}" srcOrd="5" destOrd="0" presId="urn:microsoft.com/office/officeart/2018/2/layout/IconCircleList"/>
    <dgm:cxn modelId="{536E013B-A9D5-41AE-9269-EBCC907A2CA9}" type="presParOf" srcId="{C90D821A-4A9A-46F9-B613-AA32CB7BEFE8}" destId="{F84BB794-5D28-4196-B0F2-7B51C4749673}" srcOrd="6" destOrd="0" presId="urn:microsoft.com/office/officeart/2018/2/layout/IconCircleList"/>
    <dgm:cxn modelId="{9709E8A0-5C3C-4C20-8A77-172579FC543A}" type="presParOf" srcId="{F84BB794-5D28-4196-B0F2-7B51C4749673}" destId="{9344F074-791D-4584-8866-4EA2D0A93C8E}" srcOrd="0" destOrd="0" presId="urn:microsoft.com/office/officeart/2018/2/layout/IconCircleList"/>
    <dgm:cxn modelId="{9987611D-B0CE-4951-9553-DBA11AA3977A}" type="presParOf" srcId="{F84BB794-5D28-4196-B0F2-7B51C4749673}" destId="{2EBEE714-D3AE-4058-927C-15F54A56B855}" srcOrd="1" destOrd="0" presId="urn:microsoft.com/office/officeart/2018/2/layout/IconCircleList"/>
    <dgm:cxn modelId="{836F1540-ACA4-4BE3-A247-52EA329CF4B7}" type="presParOf" srcId="{F84BB794-5D28-4196-B0F2-7B51C4749673}" destId="{DEA9CB67-93C5-495B-AAC0-E60723C2D653}" srcOrd="2" destOrd="0" presId="urn:microsoft.com/office/officeart/2018/2/layout/IconCircleList"/>
    <dgm:cxn modelId="{4E864AEC-93D7-4C98-85A2-8FB4238395BB}" type="presParOf" srcId="{F84BB794-5D28-4196-B0F2-7B51C4749673}" destId="{340D931E-0F8E-489F-B089-0431C07B49A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260593-A855-458D-9D79-D14303C40D5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70544FC-9D88-4003-BE1D-D5F7C10B8518}">
      <dgm:prSet/>
      <dgm:spPr/>
      <dgm:t>
        <a:bodyPr/>
        <a:lstStyle/>
        <a:p>
          <a:pPr>
            <a:lnSpc>
              <a:spcPct val="100000"/>
            </a:lnSpc>
          </a:pPr>
          <a:r>
            <a:rPr lang="en-US"/>
            <a:t>The code and slides are available at </a:t>
          </a:r>
          <a:r>
            <a:rPr lang="en-US" u="sng"/>
            <a:t>https://github.com/Sequential-Analytics-Lab/SAL-CryptoPulse.git</a:t>
          </a:r>
          <a:endParaRPr lang="en-US"/>
        </a:p>
      </dgm:t>
    </dgm:pt>
    <dgm:pt modelId="{041289BD-7C2A-4D46-8296-B831D1D25258}" type="parTrans" cxnId="{F665A1D3-A3A1-4F68-8BB8-E0EC2A9B1416}">
      <dgm:prSet/>
      <dgm:spPr/>
      <dgm:t>
        <a:bodyPr/>
        <a:lstStyle/>
        <a:p>
          <a:endParaRPr lang="en-US"/>
        </a:p>
      </dgm:t>
    </dgm:pt>
    <dgm:pt modelId="{F47A7B32-AD07-4B83-83EB-FA46A127ECCA}" type="sibTrans" cxnId="{F665A1D3-A3A1-4F68-8BB8-E0EC2A9B1416}">
      <dgm:prSet/>
      <dgm:spPr/>
      <dgm:t>
        <a:bodyPr/>
        <a:lstStyle/>
        <a:p>
          <a:pPr>
            <a:lnSpc>
              <a:spcPct val="100000"/>
            </a:lnSpc>
          </a:pPr>
          <a:endParaRPr lang="en-US"/>
        </a:p>
      </dgm:t>
    </dgm:pt>
    <dgm:pt modelId="{421800F7-7658-4383-87CC-E6D182FD819E}">
      <dgm:prSet/>
      <dgm:spPr/>
      <dgm:t>
        <a:bodyPr/>
        <a:lstStyle/>
        <a:p>
          <a:pPr>
            <a:lnSpc>
              <a:spcPct val="100000"/>
            </a:lnSpc>
          </a:pPr>
          <a:r>
            <a:rPr lang="en-US" dirty="0"/>
            <a:t>Welcome any related questions and suggestions.</a:t>
          </a:r>
        </a:p>
        <a:p>
          <a:pPr>
            <a:lnSpc>
              <a:spcPct val="100000"/>
            </a:lnSpc>
          </a:pPr>
          <a:r>
            <a:rPr lang="en-US" u="sng" dirty="0">
              <a:solidFill>
                <a:srgbClr val="005CB9"/>
              </a:solidFill>
            </a:rPr>
            <a:t>https://</a:t>
          </a:r>
          <a:r>
            <a:rPr lang="en-US" u="sng" dirty="0" err="1">
              <a:solidFill>
                <a:srgbClr val="005CB9"/>
              </a:solidFill>
            </a:rPr>
            <a:t>www.linkedin.com</a:t>
          </a:r>
          <a:r>
            <a:rPr lang="en-US" u="sng" dirty="0">
              <a:solidFill>
                <a:srgbClr val="005CB9"/>
              </a:solidFill>
            </a:rPr>
            <a:t>/in/</a:t>
          </a:r>
          <a:r>
            <a:rPr lang="en-US" u="sng" dirty="0" err="1">
              <a:solidFill>
                <a:srgbClr val="005CB9"/>
              </a:solidFill>
            </a:rPr>
            <a:t>aamit-datascientist</a:t>
          </a:r>
          <a:r>
            <a:rPr lang="en-US" u="sng" dirty="0">
              <a:solidFill>
                <a:srgbClr val="005CB9"/>
              </a:solidFill>
            </a:rPr>
            <a:t>/</a:t>
          </a:r>
        </a:p>
      </dgm:t>
    </dgm:pt>
    <dgm:pt modelId="{3AB2BEFC-FC52-4ACD-B158-91487DEBA33C}" type="parTrans" cxnId="{301B5F5B-B43F-409C-9FE0-AE51F735520F}">
      <dgm:prSet/>
      <dgm:spPr/>
      <dgm:t>
        <a:bodyPr/>
        <a:lstStyle/>
        <a:p>
          <a:endParaRPr lang="en-US"/>
        </a:p>
      </dgm:t>
    </dgm:pt>
    <dgm:pt modelId="{8643EEF0-E852-4ADD-B948-733F68B7521D}" type="sibTrans" cxnId="{301B5F5B-B43F-409C-9FE0-AE51F735520F}">
      <dgm:prSet/>
      <dgm:spPr/>
      <dgm:t>
        <a:bodyPr/>
        <a:lstStyle/>
        <a:p>
          <a:endParaRPr lang="en-US"/>
        </a:p>
      </dgm:t>
    </dgm:pt>
    <dgm:pt modelId="{B51ECC55-EE7B-4DF5-B29F-6E627509EE32}" type="pres">
      <dgm:prSet presAssocID="{D7260593-A855-458D-9D79-D14303C40D56}" presName="root" presStyleCnt="0">
        <dgm:presLayoutVars>
          <dgm:dir/>
          <dgm:resizeHandles val="exact"/>
        </dgm:presLayoutVars>
      </dgm:prSet>
      <dgm:spPr/>
    </dgm:pt>
    <dgm:pt modelId="{32D4DE36-D260-419D-BE05-5659EAF393B3}" type="pres">
      <dgm:prSet presAssocID="{D7260593-A855-458D-9D79-D14303C40D56}" presName="container" presStyleCnt="0">
        <dgm:presLayoutVars>
          <dgm:dir/>
          <dgm:resizeHandles val="exact"/>
        </dgm:presLayoutVars>
      </dgm:prSet>
      <dgm:spPr/>
    </dgm:pt>
    <dgm:pt modelId="{415CF1F1-6DD8-4FC7-897A-9B954BF1E50A}" type="pres">
      <dgm:prSet presAssocID="{A70544FC-9D88-4003-BE1D-D5F7C10B8518}" presName="compNode" presStyleCnt="0"/>
      <dgm:spPr/>
    </dgm:pt>
    <dgm:pt modelId="{E2224EBD-2E15-4C61-A4DB-D883F1F9B5E0}" type="pres">
      <dgm:prSet presAssocID="{A70544FC-9D88-4003-BE1D-D5F7C10B8518}" presName="iconBgRect" presStyleLbl="bgShp" presStyleIdx="0" presStyleCnt="2"/>
      <dgm:spPr/>
    </dgm:pt>
    <dgm:pt modelId="{40ECFB66-25D9-431D-9091-61B052DCB60C}" type="pres">
      <dgm:prSet presAssocID="{A70544FC-9D88-4003-BE1D-D5F7C10B851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aptop"/>
        </a:ext>
      </dgm:extLst>
    </dgm:pt>
    <dgm:pt modelId="{8BEFADF5-34F4-44B5-BCD0-FB59931AA8F4}" type="pres">
      <dgm:prSet presAssocID="{A70544FC-9D88-4003-BE1D-D5F7C10B8518}" presName="spaceRect" presStyleCnt="0"/>
      <dgm:spPr/>
    </dgm:pt>
    <dgm:pt modelId="{44EC26CA-1DD5-47CE-B2CC-D59B9DB93A9C}" type="pres">
      <dgm:prSet presAssocID="{A70544FC-9D88-4003-BE1D-D5F7C10B8518}" presName="textRect" presStyleLbl="revTx" presStyleIdx="0" presStyleCnt="2">
        <dgm:presLayoutVars>
          <dgm:chMax val="1"/>
          <dgm:chPref val="1"/>
        </dgm:presLayoutVars>
      </dgm:prSet>
      <dgm:spPr/>
    </dgm:pt>
    <dgm:pt modelId="{10ACCCE7-A633-4BFA-BB89-91745A725484}" type="pres">
      <dgm:prSet presAssocID="{F47A7B32-AD07-4B83-83EB-FA46A127ECCA}" presName="sibTrans" presStyleLbl="sibTrans2D1" presStyleIdx="0" presStyleCnt="0"/>
      <dgm:spPr/>
    </dgm:pt>
    <dgm:pt modelId="{2EF0BCD6-6267-4567-9D3D-526133E2E64E}" type="pres">
      <dgm:prSet presAssocID="{421800F7-7658-4383-87CC-E6D182FD819E}" presName="compNode" presStyleCnt="0"/>
      <dgm:spPr/>
    </dgm:pt>
    <dgm:pt modelId="{7FEB4809-56FA-45C5-B561-ACB932CF26C5}" type="pres">
      <dgm:prSet presAssocID="{421800F7-7658-4383-87CC-E6D182FD819E}" presName="iconBgRect" presStyleLbl="bgShp" presStyleIdx="1" presStyleCnt="2"/>
      <dgm:spPr/>
    </dgm:pt>
    <dgm:pt modelId="{91BEA45C-EC35-41B8-B366-5E39165FC44B}" type="pres">
      <dgm:prSet presAssocID="{421800F7-7658-4383-87CC-E6D182FD819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estions"/>
        </a:ext>
      </dgm:extLst>
    </dgm:pt>
    <dgm:pt modelId="{54420770-0FB1-480A-92B6-FD3BAEBF3575}" type="pres">
      <dgm:prSet presAssocID="{421800F7-7658-4383-87CC-E6D182FD819E}" presName="spaceRect" presStyleCnt="0"/>
      <dgm:spPr/>
    </dgm:pt>
    <dgm:pt modelId="{8BE4614B-DF33-43C7-AFDA-5AA5228DB580}" type="pres">
      <dgm:prSet presAssocID="{421800F7-7658-4383-87CC-E6D182FD819E}" presName="textRect" presStyleLbl="revTx" presStyleIdx="1" presStyleCnt="2">
        <dgm:presLayoutVars>
          <dgm:chMax val="1"/>
          <dgm:chPref val="1"/>
        </dgm:presLayoutVars>
      </dgm:prSet>
      <dgm:spPr/>
    </dgm:pt>
  </dgm:ptLst>
  <dgm:cxnLst>
    <dgm:cxn modelId="{301B5F5B-B43F-409C-9FE0-AE51F735520F}" srcId="{D7260593-A855-458D-9D79-D14303C40D56}" destId="{421800F7-7658-4383-87CC-E6D182FD819E}" srcOrd="1" destOrd="0" parTransId="{3AB2BEFC-FC52-4ACD-B158-91487DEBA33C}" sibTransId="{8643EEF0-E852-4ADD-B948-733F68B7521D}"/>
    <dgm:cxn modelId="{3688987C-25A4-42C3-B89B-8F966A30BF57}" type="presOf" srcId="{D7260593-A855-458D-9D79-D14303C40D56}" destId="{B51ECC55-EE7B-4DF5-B29F-6E627509EE32}" srcOrd="0" destOrd="0" presId="urn:microsoft.com/office/officeart/2018/2/layout/IconCircleList"/>
    <dgm:cxn modelId="{371F49AF-5578-4321-930C-2D4953F805CC}" type="presOf" srcId="{A70544FC-9D88-4003-BE1D-D5F7C10B8518}" destId="{44EC26CA-1DD5-47CE-B2CC-D59B9DB93A9C}" srcOrd="0" destOrd="0" presId="urn:microsoft.com/office/officeart/2018/2/layout/IconCircleList"/>
    <dgm:cxn modelId="{F665A1D3-A3A1-4F68-8BB8-E0EC2A9B1416}" srcId="{D7260593-A855-458D-9D79-D14303C40D56}" destId="{A70544FC-9D88-4003-BE1D-D5F7C10B8518}" srcOrd="0" destOrd="0" parTransId="{041289BD-7C2A-4D46-8296-B831D1D25258}" sibTransId="{F47A7B32-AD07-4B83-83EB-FA46A127ECCA}"/>
    <dgm:cxn modelId="{348C2ED5-5117-4697-B33F-27663D5B59D2}" type="presOf" srcId="{F47A7B32-AD07-4B83-83EB-FA46A127ECCA}" destId="{10ACCCE7-A633-4BFA-BB89-91745A725484}" srcOrd="0" destOrd="0" presId="urn:microsoft.com/office/officeart/2018/2/layout/IconCircleList"/>
    <dgm:cxn modelId="{92735AE1-324B-4AEA-BA7B-1753CD2D2124}" type="presOf" srcId="{421800F7-7658-4383-87CC-E6D182FD819E}" destId="{8BE4614B-DF33-43C7-AFDA-5AA5228DB580}" srcOrd="0" destOrd="0" presId="urn:microsoft.com/office/officeart/2018/2/layout/IconCircleList"/>
    <dgm:cxn modelId="{631255D6-0C13-4069-8033-B869DB7FCCB0}" type="presParOf" srcId="{B51ECC55-EE7B-4DF5-B29F-6E627509EE32}" destId="{32D4DE36-D260-419D-BE05-5659EAF393B3}" srcOrd="0" destOrd="0" presId="urn:microsoft.com/office/officeart/2018/2/layout/IconCircleList"/>
    <dgm:cxn modelId="{90E62A33-A305-4174-8424-1A885287CDA0}" type="presParOf" srcId="{32D4DE36-D260-419D-BE05-5659EAF393B3}" destId="{415CF1F1-6DD8-4FC7-897A-9B954BF1E50A}" srcOrd="0" destOrd="0" presId="urn:microsoft.com/office/officeart/2018/2/layout/IconCircleList"/>
    <dgm:cxn modelId="{F2AD1F7E-1E5B-41CB-B8D3-446DA29627F8}" type="presParOf" srcId="{415CF1F1-6DD8-4FC7-897A-9B954BF1E50A}" destId="{E2224EBD-2E15-4C61-A4DB-D883F1F9B5E0}" srcOrd="0" destOrd="0" presId="urn:microsoft.com/office/officeart/2018/2/layout/IconCircleList"/>
    <dgm:cxn modelId="{460F204C-65F1-453D-92ED-80CD5DBDD9DF}" type="presParOf" srcId="{415CF1F1-6DD8-4FC7-897A-9B954BF1E50A}" destId="{40ECFB66-25D9-431D-9091-61B052DCB60C}" srcOrd="1" destOrd="0" presId="urn:microsoft.com/office/officeart/2018/2/layout/IconCircleList"/>
    <dgm:cxn modelId="{6715CF2A-398E-43A4-BE62-803D44542281}" type="presParOf" srcId="{415CF1F1-6DD8-4FC7-897A-9B954BF1E50A}" destId="{8BEFADF5-34F4-44B5-BCD0-FB59931AA8F4}" srcOrd="2" destOrd="0" presId="urn:microsoft.com/office/officeart/2018/2/layout/IconCircleList"/>
    <dgm:cxn modelId="{75C06D1A-8535-465B-8790-5BC4EB0470F6}" type="presParOf" srcId="{415CF1F1-6DD8-4FC7-897A-9B954BF1E50A}" destId="{44EC26CA-1DD5-47CE-B2CC-D59B9DB93A9C}" srcOrd="3" destOrd="0" presId="urn:microsoft.com/office/officeart/2018/2/layout/IconCircleList"/>
    <dgm:cxn modelId="{76DAF8E5-74FC-459D-A233-39D5231D3FFE}" type="presParOf" srcId="{32D4DE36-D260-419D-BE05-5659EAF393B3}" destId="{10ACCCE7-A633-4BFA-BB89-91745A725484}" srcOrd="1" destOrd="0" presId="urn:microsoft.com/office/officeart/2018/2/layout/IconCircleList"/>
    <dgm:cxn modelId="{3D40F043-49DE-4C24-B7EE-8701A155AF2D}" type="presParOf" srcId="{32D4DE36-D260-419D-BE05-5659EAF393B3}" destId="{2EF0BCD6-6267-4567-9D3D-526133E2E64E}" srcOrd="2" destOrd="0" presId="urn:microsoft.com/office/officeart/2018/2/layout/IconCircleList"/>
    <dgm:cxn modelId="{4C55ED39-4CD9-4F37-823B-BD51EBFFA16D}" type="presParOf" srcId="{2EF0BCD6-6267-4567-9D3D-526133E2E64E}" destId="{7FEB4809-56FA-45C5-B561-ACB932CF26C5}" srcOrd="0" destOrd="0" presId="urn:microsoft.com/office/officeart/2018/2/layout/IconCircleList"/>
    <dgm:cxn modelId="{1EA6E1A3-878C-484D-9446-25953CF04F8A}" type="presParOf" srcId="{2EF0BCD6-6267-4567-9D3D-526133E2E64E}" destId="{91BEA45C-EC35-41B8-B366-5E39165FC44B}" srcOrd="1" destOrd="0" presId="urn:microsoft.com/office/officeart/2018/2/layout/IconCircleList"/>
    <dgm:cxn modelId="{792EAA84-0128-4FFC-92BF-25A55D423948}" type="presParOf" srcId="{2EF0BCD6-6267-4567-9D3D-526133E2E64E}" destId="{54420770-0FB1-480A-92B6-FD3BAEBF3575}" srcOrd="2" destOrd="0" presId="urn:microsoft.com/office/officeart/2018/2/layout/IconCircleList"/>
    <dgm:cxn modelId="{19449E6F-1876-468B-B0A6-35CC98D3CF29}" type="presParOf" srcId="{2EF0BCD6-6267-4567-9D3D-526133E2E64E}" destId="{8BE4614B-DF33-43C7-AFDA-5AA5228DB58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1EF972-3DBC-3B47-BC94-150CBC84B67C}">
      <dsp:nvSpPr>
        <dsp:cNvPr id="0" name=""/>
        <dsp:cNvSpPr/>
      </dsp:nvSpPr>
      <dsp:spPr>
        <a:xfrm rot="5400000">
          <a:off x="6731621" y="-2839081"/>
          <a:ext cx="837972"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Classify cryptocurrency news into Positive, Negative, or Neutral sentiment.</a:t>
          </a:r>
        </a:p>
      </dsp:txBody>
      <dsp:txXfrm rot="-5400000">
        <a:off x="3785615" y="147831"/>
        <a:ext cx="6689078" cy="756160"/>
      </dsp:txXfrm>
    </dsp:sp>
    <dsp:sp modelId="{8CDC65AD-AC18-F342-BB17-2AB3F8D8D08C}">
      <dsp:nvSpPr>
        <dsp:cNvPr id="0" name=""/>
        <dsp:cNvSpPr/>
      </dsp:nvSpPr>
      <dsp:spPr>
        <a:xfrm>
          <a:off x="0" y="2177"/>
          <a:ext cx="3785616" cy="10474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Goal:</a:t>
          </a:r>
        </a:p>
      </dsp:txBody>
      <dsp:txXfrm>
        <a:off x="51133" y="53310"/>
        <a:ext cx="3683350" cy="945199"/>
      </dsp:txXfrm>
    </dsp:sp>
    <dsp:sp modelId="{95590052-E478-234F-AB94-E4E09F3D6159}">
      <dsp:nvSpPr>
        <dsp:cNvPr id="0" name=""/>
        <dsp:cNvSpPr/>
      </dsp:nvSpPr>
      <dsp:spPr>
        <a:xfrm rot="5400000">
          <a:off x="6731621" y="-1739242"/>
          <a:ext cx="837972"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LLM based approach where we Leveraged GPT-3.5 Turbo.</a:t>
          </a:r>
        </a:p>
      </dsp:txBody>
      <dsp:txXfrm rot="-5400000">
        <a:off x="3785615" y="1247670"/>
        <a:ext cx="6689078" cy="756160"/>
      </dsp:txXfrm>
    </dsp:sp>
    <dsp:sp modelId="{283F0F86-0167-8E4F-8269-F279C2D81F66}">
      <dsp:nvSpPr>
        <dsp:cNvPr id="0" name=""/>
        <dsp:cNvSpPr/>
      </dsp:nvSpPr>
      <dsp:spPr>
        <a:xfrm>
          <a:off x="0" y="1102016"/>
          <a:ext cx="3785616" cy="10474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Model Used:</a:t>
          </a:r>
        </a:p>
      </dsp:txBody>
      <dsp:txXfrm>
        <a:off x="51133" y="1153149"/>
        <a:ext cx="3683350" cy="945199"/>
      </dsp:txXfrm>
    </dsp:sp>
    <dsp:sp modelId="{BEBFB525-DEA2-E840-9166-58F7D2BDE45A}">
      <dsp:nvSpPr>
        <dsp:cNvPr id="0" name=""/>
        <dsp:cNvSpPr/>
      </dsp:nvSpPr>
      <dsp:spPr>
        <a:xfrm rot="5400000">
          <a:off x="6731621" y="-639403"/>
          <a:ext cx="837972"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Few-Shot Learning: Provided 3 labeled examples (Positive, Negative, Neutral).</a:t>
          </a:r>
        </a:p>
        <a:p>
          <a:pPr marL="114300" lvl="1" indent="-114300" algn="l" defTabSz="533400">
            <a:lnSpc>
              <a:spcPct val="90000"/>
            </a:lnSpc>
            <a:spcBef>
              <a:spcPct val="0"/>
            </a:spcBef>
            <a:spcAft>
              <a:spcPct val="15000"/>
            </a:spcAft>
            <a:buChar char="•"/>
          </a:pPr>
          <a:r>
            <a:rPr lang="en-US" sz="1200" kern="1200"/>
            <a:t>Think-Tank Discussion: Simulated a group of traders collaboratively determining sentiment.</a:t>
          </a:r>
        </a:p>
      </dsp:txBody>
      <dsp:txXfrm rot="-5400000">
        <a:off x="3785615" y="2347509"/>
        <a:ext cx="6689078" cy="756160"/>
      </dsp:txXfrm>
    </dsp:sp>
    <dsp:sp modelId="{13921461-4086-5F42-B603-1FD560BBE7C2}">
      <dsp:nvSpPr>
        <dsp:cNvPr id="0" name=""/>
        <dsp:cNvSpPr/>
      </dsp:nvSpPr>
      <dsp:spPr>
        <a:xfrm>
          <a:off x="0" y="2201855"/>
          <a:ext cx="3785616" cy="10474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Combined Techniques:</a:t>
          </a:r>
        </a:p>
      </dsp:txBody>
      <dsp:txXfrm>
        <a:off x="51133" y="2252988"/>
        <a:ext cx="3683350" cy="945199"/>
      </dsp:txXfrm>
    </dsp:sp>
    <dsp:sp modelId="{E472297D-8B8A-0142-AB75-D320F7A36467}">
      <dsp:nvSpPr>
        <dsp:cNvPr id="0" name=""/>
        <dsp:cNvSpPr/>
      </dsp:nvSpPr>
      <dsp:spPr>
        <a:xfrm rot="5400000">
          <a:off x="6731621" y="460435"/>
          <a:ext cx="837972"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i="1" kern="1200"/>
            <a:t>“[m] different cryptocurrency traders are reading this news. Each trader will assign a sentiment label from [“negative”, “positive”, “neutral”]. Then, each trader will share their label with the group. The majority label will be accepted. Return the majority label without any other text. The news is [news content] Label: [True sentiment label]”</a:t>
          </a:r>
          <a:endParaRPr lang="en-US" sz="1200" kern="1200"/>
        </a:p>
      </dsp:txBody>
      <dsp:txXfrm rot="-5400000">
        <a:off x="3785615" y="3447347"/>
        <a:ext cx="6689078" cy="756160"/>
      </dsp:txXfrm>
    </dsp:sp>
    <dsp:sp modelId="{D4747DA3-6592-4945-9CD0-115BE705531F}">
      <dsp:nvSpPr>
        <dsp:cNvPr id="0" name=""/>
        <dsp:cNvSpPr/>
      </dsp:nvSpPr>
      <dsp:spPr>
        <a:xfrm>
          <a:off x="0" y="3301694"/>
          <a:ext cx="3785616" cy="10474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Prompt Design:</a:t>
          </a:r>
        </a:p>
      </dsp:txBody>
      <dsp:txXfrm>
        <a:off x="51133" y="3352827"/>
        <a:ext cx="3683350" cy="945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C9255E-FD2D-5240-84D7-73BBEAE85AE8}">
      <dsp:nvSpPr>
        <dsp:cNvPr id="0" name=""/>
        <dsp:cNvSpPr/>
      </dsp:nvSpPr>
      <dsp:spPr>
        <a:xfrm>
          <a:off x="51" y="65731"/>
          <a:ext cx="4913783"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defRPr b="1"/>
          </a:pPr>
          <a:r>
            <a:rPr lang="en-US" sz="2500" kern="1200" dirty="0"/>
            <a:t>Training Setup:</a:t>
          </a:r>
        </a:p>
      </dsp:txBody>
      <dsp:txXfrm>
        <a:off x="51" y="65731"/>
        <a:ext cx="4913783" cy="720000"/>
      </dsp:txXfrm>
    </dsp:sp>
    <dsp:sp modelId="{4507FF71-EA94-6B49-898B-A354843E6125}">
      <dsp:nvSpPr>
        <dsp:cNvPr id="0" name=""/>
        <dsp:cNvSpPr/>
      </dsp:nvSpPr>
      <dsp:spPr>
        <a:xfrm>
          <a:off x="51" y="785731"/>
          <a:ext cx="4913783" cy="349987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Learning Rate: 0.0005</a:t>
          </a:r>
        </a:p>
        <a:p>
          <a:pPr marL="228600" lvl="1" indent="-228600" algn="l" defTabSz="1111250">
            <a:lnSpc>
              <a:spcPct val="90000"/>
            </a:lnSpc>
            <a:spcBef>
              <a:spcPct val="0"/>
            </a:spcBef>
            <a:spcAft>
              <a:spcPct val="15000"/>
            </a:spcAft>
            <a:buChar char="•"/>
          </a:pPr>
          <a:r>
            <a:rPr lang="en-US" sz="2500" kern="1200"/>
            <a:t>Batch Size: 32</a:t>
          </a:r>
        </a:p>
        <a:p>
          <a:pPr marL="228600" lvl="1" indent="-228600" algn="l" defTabSz="1111250">
            <a:lnSpc>
              <a:spcPct val="90000"/>
            </a:lnSpc>
            <a:spcBef>
              <a:spcPct val="0"/>
            </a:spcBef>
            <a:spcAft>
              <a:spcPct val="15000"/>
            </a:spcAft>
            <a:buChar char="•"/>
          </a:pPr>
          <a:r>
            <a:rPr lang="en-US" sz="2500" kern="1200"/>
            <a:t>Training Epochs: 100</a:t>
          </a:r>
        </a:p>
        <a:p>
          <a:pPr marL="228600" lvl="1" indent="-228600" algn="l" defTabSz="1111250">
            <a:lnSpc>
              <a:spcPct val="90000"/>
            </a:lnSpc>
            <a:spcBef>
              <a:spcPct val="0"/>
            </a:spcBef>
            <a:spcAft>
              <a:spcPct val="15000"/>
            </a:spcAft>
            <a:buChar char="•"/>
          </a:pPr>
          <a:r>
            <a:rPr lang="en-US" sz="2500" kern="1200"/>
            <a:t>Activation Function: GELU</a:t>
          </a:r>
        </a:p>
        <a:p>
          <a:pPr marL="228600" lvl="1" indent="-228600" algn="l" defTabSz="1111250">
            <a:lnSpc>
              <a:spcPct val="90000"/>
            </a:lnSpc>
            <a:spcBef>
              <a:spcPct val="0"/>
            </a:spcBef>
            <a:spcAft>
              <a:spcPct val="15000"/>
            </a:spcAft>
            <a:buChar char="•"/>
          </a:pPr>
          <a:r>
            <a:rPr lang="en-US" sz="2500" kern="1200"/>
            <a:t>Dropout Rate: 0.05</a:t>
          </a:r>
        </a:p>
        <a:p>
          <a:pPr marL="228600" lvl="1" indent="-228600" algn="l" defTabSz="1111250">
            <a:lnSpc>
              <a:spcPct val="90000"/>
            </a:lnSpc>
            <a:spcBef>
              <a:spcPct val="0"/>
            </a:spcBef>
            <a:spcAft>
              <a:spcPct val="15000"/>
            </a:spcAft>
            <a:buChar char="•"/>
          </a:pPr>
          <a:r>
            <a:rPr lang="en-US" sz="2500" kern="1200"/>
            <a:t>Observation Length: 7</a:t>
          </a:r>
        </a:p>
        <a:p>
          <a:pPr marL="228600" lvl="1" indent="-228600" algn="l" defTabSz="1111250">
            <a:lnSpc>
              <a:spcPct val="90000"/>
            </a:lnSpc>
            <a:spcBef>
              <a:spcPct val="0"/>
            </a:spcBef>
            <a:spcAft>
              <a:spcPct val="15000"/>
            </a:spcAft>
            <a:buChar char="•"/>
          </a:pPr>
          <a:r>
            <a:rPr lang="en-US" sz="2500" kern="1200"/>
            <a:t>Data Split: Train: 70%, Validation: 15%, Test: 15%</a:t>
          </a:r>
        </a:p>
      </dsp:txBody>
      <dsp:txXfrm>
        <a:off x="51" y="785731"/>
        <a:ext cx="4913783" cy="3499875"/>
      </dsp:txXfrm>
    </dsp:sp>
    <dsp:sp modelId="{FF3D1A14-B742-C840-A517-F0FF2CC11851}">
      <dsp:nvSpPr>
        <dsp:cNvPr id="0" name=""/>
        <dsp:cNvSpPr/>
      </dsp:nvSpPr>
      <dsp:spPr>
        <a:xfrm>
          <a:off x="5601764" y="65731"/>
          <a:ext cx="4913783"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defRPr b="1"/>
          </a:pPr>
          <a:r>
            <a:rPr lang="en-US" sz="2500" kern="1200"/>
            <a:t>Evaluation Metrics: </a:t>
          </a:r>
        </a:p>
      </dsp:txBody>
      <dsp:txXfrm>
        <a:off x="5601764" y="65731"/>
        <a:ext cx="4913783" cy="720000"/>
      </dsp:txXfrm>
    </dsp:sp>
    <dsp:sp modelId="{16C638D9-934A-8441-8F66-DD8015CEF5E6}">
      <dsp:nvSpPr>
        <dsp:cNvPr id="0" name=""/>
        <dsp:cNvSpPr/>
      </dsp:nvSpPr>
      <dsp:spPr>
        <a:xfrm>
          <a:off x="5601764" y="785731"/>
          <a:ext cx="4913783" cy="349987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MAE (Mean Absolute Error) </a:t>
          </a:r>
        </a:p>
        <a:p>
          <a:pPr marL="228600" lvl="1" indent="-228600" algn="l" defTabSz="1111250">
            <a:lnSpc>
              <a:spcPct val="90000"/>
            </a:lnSpc>
            <a:spcBef>
              <a:spcPct val="0"/>
            </a:spcBef>
            <a:spcAft>
              <a:spcPct val="15000"/>
            </a:spcAft>
            <a:buChar char="•"/>
          </a:pPr>
          <a:r>
            <a:rPr lang="en-US" sz="2500" kern="1200"/>
            <a:t>MSE (Mean Squared Error) </a:t>
          </a:r>
        </a:p>
        <a:p>
          <a:pPr marL="228600" lvl="1" indent="-228600" algn="l" defTabSz="1111250">
            <a:lnSpc>
              <a:spcPct val="90000"/>
            </a:lnSpc>
            <a:spcBef>
              <a:spcPct val="0"/>
            </a:spcBef>
            <a:spcAft>
              <a:spcPct val="15000"/>
            </a:spcAft>
            <a:buChar char="•"/>
          </a:pPr>
          <a:r>
            <a:rPr lang="en-US" sz="2500" kern="1200"/>
            <a:t>CORR (Correlation).</a:t>
          </a:r>
        </a:p>
      </dsp:txBody>
      <dsp:txXfrm>
        <a:off x="5601764" y="785731"/>
        <a:ext cx="4913783" cy="34998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6CA852-5AB9-48A6-A644-193F4CA0373B}">
      <dsp:nvSpPr>
        <dsp:cNvPr id="0" name=""/>
        <dsp:cNvSpPr/>
      </dsp:nvSpPr>
      <dsp:spPr>
        <a:xfrm>
          <a:off x="212335" y="886127"/>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7B0CFD-E953-47A0-B1CD-34526D671A9E}">
      <dsp:nvSpPr>
        <dsp:cNvPr id="0" name=""/>
        <dsp:cNvSpPr/>
      </dsp:nvSpPr>
      <dsp:spPr>
        <a:xfrm>
          <a:off x="492877" y="1166669"/>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BB455E-7430-42D6-BF1B-1AE005EE867D}">
      <dsp:nvSpPr>
        <dsp:cNvPr id="0" name=""/>
        <dsp:cNvSpPr/>
      </dsp:nvSpPr>
      <dsp:spPr>
        <a:xfrm>
          <a:off x="1834517" y="88612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a:t>Novel Framework</a:t>
          </a:r>
          <a:r>
            <a:rPr lang="en-US" sz="1700" kern="1200"/>
            <a:t>: Designed for next-day cryptocurrency forecasting by integrating market sentiment, macro trends, technical indicators, and pricing dynamics.</a:t>
          </a:r>
        </a:p>
      </dsp:txBody>
      <dsp:txXfrm>
        <a:off x="1834517" y="886127"/>
        <a:ext cx="3148942" cy="1335915"/>
      </dsp:txXfrm>
    </dsp:sp>
    <dsp:sp modelId="{8BF639D1-42B9-4EF0-AD4A-E46B4D7FE979}">
      <dsp:nvSpPr>
        <dsp:cNvPr id="0" name=""/>
        <dsp:cNvSpPr/>
      </dsp:nvSpPr>
      <dsp:spPr>
        <a:xfrm>
          <a:off x="5532139" y="886127"/>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BBAF42-04DB-47D6-87D6-DAF499476AB4}">
      <dsp:nvSpPr>
        <dsp:cNvPr id="0" name=""/>
        <dsp:cNvSpPr/>
      </dsp:nvSpPr>
      <dsp:spPr>
        <a:xfrm>
          <a:off x="5812681" y="1166669"/>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6B5CF9-4938-4E19-ABC0-C1B097EDB271}">
      <dsp:nvSpPr>
        <dsp:cNvPr id="0" name=""/>
        <dsp:cNvSpPr/>
      </dsp:nvSpPr>
      <dsp:spPr>
        <a:xfrm>
          <a:off x="7154322" y="88612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a:t>Advanced Prompting Strategy</a:t>
          </a:r>
          <a:r>
            <a:rPr lang="en-US" sz="1700" kern="1200"/>
            <a:t>: Utilized few-shot learning and calibration for effective LLM-based sentiment analysis. </a:t>
          </a:r>
        </a:p>
      </dsp:txBody>
      <dsp:txXfrm>
        <a:off x="7154322" y="886127"/>
        <a:ext cx="3148942" cy="1335915"/>
      </dsp:txXfrm>
    </dsp:sp>
    <dsp:sp modelId="{8E7E7A2B-37FD-42F0-BD40-FE74812AE77E}">
      <dsp:nvSpPr>
        <dsp:cNvPr id="0" name=""/>
        <dsp:cNvSpPr/>
      </dsp:nvSpPr>
      <dsp:spPr>
        <a:xfrm>
          <a:off x="212335" y="3132277"/>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19C8C1-4072-49F2-96F4-CB72CF0FEBE3}">
      <dsp:nvSpPr>
        <dsp:cNvPr id="0" name=""/>
        <dsp:cNvSpPr/>
      </dsp:nvSpPr>
      <dsp:spPr>
        <a:xfrm>
          <a:off x="492877" y="3412819"/>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603D61-C13A-4063-A448-47F4556A76FB}">
      <dsp:nvSpPr>
        <dsp:cNvPr id="0" name=""/>
        <dsp:cNvSpPr/>
      </dsp:nvSpPr>
      <dsp:spPr>
        <a:xfrm>
          <a:off x="1834517" y="313227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a:t>Dual-Prediction Mechanism</a:t>
          </a:r>
          <a:r>
            <a:rPr lang="en-US" sz="1700" kern="1200"/>
            <a:t>: Combined macroeconomic and cryptocurrency-specific predictions with sentiment-driven fusion for higher accuracy. </a:t>
          </a:r>
        </a:p>
      </dsp:txBody>
      <dsp:txXfrm>
        <a:off x="1834517" y="3132277"/>
        <a:ext cx="3148942" cy="1335915"/>
      </dsp:txXfrm>
    </dsp:sp>
    <dsp:sp modelId="{9344F074-791D-4584-8866-4EA2D0A93C8E}">
      <dsp:nvSpPr>
        <dsp:cNvPr id="0" name=""/>
        <dsp:cNvSpPr/>
      </dsp:nvSpPr>
      <dsp:spPr>
        <a:xfrm>
          <a:off x="5532139" y="3132277"/>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BEE714-D3AE-4058-927C-15F54A56B855}">
      <dsp:nvSpPr>
        <dsp:cNvPr id="0" name=""/>
        <dsp:cNvSpPr/>
      </dsp:nvSpPr>
      <dsp:spPr>
        <a:xfrm>
          <a:off x="5812681" y="3412819"/>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0D931E-0F8E-489F-B089-0431C07B49AD}">
      <dsp:nvSpPr>
        <dsp:cNvPr id="0" name=""/>
        <dsp:cNvSpPr/>
      </dsp:nvSpPr>
      <dsp:spPr>
        <a:xfrm>
          <a:off x="7154322" y="313227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a:t>Validated Results</a:t>
          </a:r>
          <a:r>
            <a:rPr lang="en-US" sz="1700" kern="1200"/>
            <a:t>: Outperformed 10 comparison methods demonstrating effectiveness using a large-scale real-world dataset.</a:t>
          </a:r>
        </a:p>
      </dsp:txBody>
      <dsp:txXfrm>
        <a:off x="7154322" y="3132277"/>
        <a:ext cx="3148942" cy="13359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24EBD-2E15-4C61-A4DB-D883F1F9B5E0}">
      <dsp:nvSpPr>
        <dsp:cNvPr id="0" name=""/>
        <dsp:cNvSpPr/>
      </dsp:nvSpPr>
      <dsp:spPr>
        <a:xfrm>
          <a:off x="212335"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ECFB66-25D9-431D-9091-61B052DCB60C}">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EC26CA-1DD5-47CE-B2CC-D59B9DB93A9C}">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The code and slides are available at </a:t>
          </a:r>
          <a:r>
            <a:rPr lang="en-US" sz="1600" u="sng" kern="1200"/>
            <a:t>https://github.com/Sequential-Analytics-Lab/SAL-CryptoPulse.git</a:t>
          </a:r>
          <a:endParaRPr lang="en-US" sz="1600" kern="1200"/>
        </a:p>
      </dsp:txBody>
      <dsp:txXfrm>
        <a:off x="1834517" y="1507711"/>
        <a:ext cx="3148942" cy="1335915"/>
      </dsp:txXfrm>
    </dsp:sp>
    <dsp:sp modelId="{7FEB4809-56FA-45C5-B561-ACB932CF26C5}">
      <dsp:nvSpPr>
        <dsp:cNvPr id="0" name=""/>
        <dsp:cNvSpPr/>
      </dsp:nvSpPr>
      <dsp:spPr>
        <a:xfrm>
          <a:off x="5532139"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BEA45C-EC35-41B8-B366-5E39165FC44B}">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E4614B-DF33-43C7-AFDA-5AA5228DB580}">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Welcome any related questions and suggestions.</a:t>
          </a:r>
        </a:p>
        <a:p>
          <a:pPr marL="0" lvl="0" indent="0" algn="l" defTabSz="711200">
            <a:lnSpc>
              <a:spcPct val="100000"/>
            </a:lnSpc>
            <a:spcBef>
              <a:spcPct val="0"/>
            </a:spcBef>
            <a:spcAft>
              <a:spcPct val="35000"/>
            </a:spcAft>
            <a:buNone/>
          </a:pPr>
          <a:r>
            <a:rPr lang="en-US" sz="1600" u="sng" kern="1200" dirty="0">
              <a:solidFill>
                <a:srgbClr val="005CB9"/>
              </a:solidFill>
            </a:rPr>
            <a:t>https://</a:t>
          </a:r>
          <a:r>
            <a:rPr lang="en-US" sz="1600" u="sng" kern="1200" dirty="0" err="1">
              <a:solidFill>
                <a:srgbClr val="005CB9"/>
              </a:solidFill>
            </a:rPr>
            <a:t>www.linkedin.com</a:t>
          </a:r>
          <a:r>
            <a:rPr lang="en-US" sz="1600" u="sng" kern="1200" dirty="0">
              <a:solidFill>
                <a:srgbClr val="005CB9"/>
              </a:solidFill>
            </a:rPr>
            <a:t>/in/</a:t>
          </a:r>
          <a:r>
            <a:rPr lang="en-US" sz="1600" u="sng" kern="1200" dirty="0" err="1">
              <a:solidFill>
                <a:srgbClr val="005CB9"/>
              </a:solidFill>
            </a:rPr>
            <a:t>aamit-datascientist</a:t>
          </a:r>
          <a:r>
            <a:rPr lang="en-US" sz="1600" u="sng" kern="1200" dirty="0">
              <a:solidFill>
                <a:srgbClr val="005CB9"/>
              </a:solidFill>
            </a:rPr>
            <a:t>/</a:t>
          </a:r>
        </a:p>
      </dsp:txBody>
      <dsp:txXfrm>
        <a:off x="7154322" y="1507711"/>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36C095-9698-4584-9CDE-5D167B0C8E72}" type="datetimeFigureOut">
              <a:rPr lang="en-US" smtClean="0"/>
              <a:t>12/16/24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88DE32-85AF-41FC-9A6A-1FA54AB7E006}" type="slidenum">
              <a:rPr lang="en-US" smtClean="0"/>
              <a:t>‹#›</a:t>
            </a:fld>
            <a:endParaRPr lang="en-US"/>
          </a:p>
        </p:txBody>
      </p:sp>
    </p:spTree>
    <p:extLst>
      <p:ext uri="{BB962C8B-B14F-4D97-AF65-F5344CB8AC3E}">
        <p14:creationId xmlns:p14="http://schemas.microsoft.com/office/powerpoint/2010/main" val="41634973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F6235-5315-BF45-9FCB-C64216EA9C19}" type="datetimeFigureOut">
              <a:rPr lang="en-US" smtClean="0"/>
              <a:t>12/16/24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0305DD-F54D-C645-9774-C72CF7A082CA}" type="slidenum">
              <a:rPr lang="en-US" smtClean="0"/>
              <a:t>‹#›</a:t>
            </a:fld>
            <a:endParaRPr lang="en-US"/>
          </a:p>
        </p:txBody>
      </p:sp>
    </p:spTree>
    <p:extLst>
      <p:ext uri="{BB962C8B-B14F-4D97-AF65-F5344CB8AC3E}">
        <p14:creationId xmlns:p14="http://schemas.microsoft.com/office/powerpoint/2010/main" val="2708624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Good morning everyone!</a:t>
            </a:r>
            <a:br>
              <a:rPr lang="en-US" dirty="0"/>
            </a:br>
            <a:r>
              <a:rPr lang="en-US" dirty="0"/>
              <a:t>My name is Amit Kumar, and I am a Master’s student at Texas A&amp;M CC. Today, I am going to present our work </a:t>
            </a:r>
            <a:r>
              <a:rPr lang="en-US" i="1" dirty="0"/>
              <a:t>“</a:t>
            </a:r>
            <a:r>
              <a:rPr lang="en-US" i="1" dirty="0" err="1"/>
              <a:t>CryptoPulse</a:t>
            </a:r>
            <a:r>
              <a:rPr lang="en-US" i="1" dirty="0"/>
              <a:t>: Short-Term Cryptocurrency Forecasting with Dual-Prediction and Cross-Correlated Market Indicators.”</a:t>
            </a:r>
            <a:r>
              <a:rPr lang="en-US" dirty="0"/>
              <a:t>  which is supervised by my professor Dr. </a:t>
            </a:r>
            <a:r>
              <a:rPr lang="en-US" dirty="0" err="1"/>
              <a:t>Taoran</a:t>
            </a:r>
            <a:r>
              <a:rPr lang="en-US" dirty="0"/>
              <a:t> Ji.</a:t>
            </a:r>
          </a:p>
        </p:txBody>
      </p:sp>
      <p:sp>
        <p:nvSpPr>
          <p:cNvPr id="4" name="Slide Number Placeholder 3"/>
          <p:cNvSpPr>
            <a:spLocks noGrp="1"/>
          </p:cNvSpPr>
          <p:nvPr>
            <p:ph type="sldNum" sz="quarter" idx="5"/>
          </p:nvPr>
        </p:nvSpPr>
        <p:spPr/>
        <p:txBody>
          <a:bodyPr/>
          <a:lstStyle/>
          <a:p>
            <a:fld id="{A90305DD-F54D-C645-9774-C72CF7A082CA}" type="slidenum">
              <a:rPr lang="en-US" smtClean="0"/>
              <a:t>1</a:t>
            </a:fld>
            <a:endParaRPr lang="en-US"/>
          </a:p>
        </p:txBody>
      </p:sp>
    </p:spTree>
    <p:extLst>
      <p:ext uri="{BB962C8B-B14F-4D97-AF65-F5344CB8AC3E}">
        <p14:creationId xmlns:p14="http://schemas.microsoft.com/office/powerpoint/2010/main" val="3360868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17AF7B-CFC2-76D2-F120-46DDFA3A64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2B54B9-ACD9-CD97-88F6-A47A5AFD95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23C7C5-CD47-F94B-8852-A334C934F42A}"/>
              </a:ext>
            </a:extLst>
          </p:cNvPr>
          <p:cNvSpPr>
            <a:spLocks noGrp="1"/>
          </p:cNvSpPr>
          <p:nvPr>
            <p:ph type="body" idx="1"/>
          </p:nvPr>
        </p:nvSpPr>
        <p:spPr/>
        <p:txBody>
          <a:bodyPr/>
          <a:lstStyle/>
          <a:p>
            <a:r>
              <a:rPr lang="en-US" b="1" dirty="0"/>
              <a:t>Fusion of Predictions</a:t>
            </a:r>
            <a:r>
              <a:rPr lang="en-US" dirty="0"/>
              <a:t>:</a:t>
            </a:r>
            <a:br>
              <a:rPr lang="en-US" dirty="0"/>
            </a:br>
            <a:r>
              <a:rPr lang="en-US" dirty="0"/>
              <a:t>To combine the two predictions (pred1 and pred2), the model uses a </a:t>
            </a:r>
            <a:r>
              <a:rPr lang="en-US" b="1" dirty="0"/>
              <a:t>gating mechanism</a:t>
            </a:r>
            <a:r>
              <a:rPr lang="en-US" dirty="0"/>
              <a:t>.</a:t>
            </a:r>
          </a:p>
          <a:p>
            <a:pPr marL="742950" lvl="1" indent="-285750">
              <a:buFont typeface="+mj-lt"/>
              <a:buAutoNum type="arabicPeriod"/>
            </a:pPr>
            <a:r>
              <a:rPr lang="en-US" dirty="0"/>
              <a:t>The </a:t>
            </a:r>
            <a:r>
              <a:rPr lang="en-US" b="1" dirty="0"/>
              <a:t>gating network</a:t>
            </a:r>
            <a:r>
              <a:rPr lang="en-US" dirty="0"/>
              <a:t> processes the environment embedding (combining target and sentiment data) and outputs a dynamic weight </a:t>
            </a:r>
            <a:r>
              <a:rPr lang="el-GR" dirty="0"/>
              <a:t>γ</a:t>
            </a:r>
            <a:r>
              <a:rPr lang="en-US" dirty="0"/>
              <a:t>(gamma)</a:t>
            </a:r>
            <a:r>
              <a:rPr lang="el-GR" dirty="0"/>
              <a:t> </a:t>
            </a:r>
            <a:r>
              <a:rPr lang="en-US" dirty="0"/>
              <a:t>using a </a:t>
            </a:r>
            <a:r>
              <a:rPr lang="en-US" b="1" dirty="0"/>
              <a:t>sigmoid activation</a:t>
            </a:r>
            <a:r>
              <a:rPr lang="en-US" dirty="0"/>
              <a:t>.</a:t>
            </a:r>
          </a:p>
          <a:p>
            <a:pPr marL="742950" lvl="1" indent="-285750">
              <a:buFont typeface="+mj-lt"/>
              <a:buAutoNum type="arabicPeriod"/>
            </a:pPr>
            <a:r>
              <a:rPr lang="en-US" dirty="0"/>
              <a:t>The final prediction is a weighted combination of the macro and price-based predictions: Final Prediction=</a:t>
            </a:r>
            <a:r>
              <a:rPr lang="el-GR" dirty="0"/>
              <a:t>γ×</a:t>
            </a:r>
            <a:r>
              <a:rPr lang="en-US" dirty="0"/>
              <a:t>pred1+(1−</a:t>
            </a:r>
            <a:r>
              <a:rPr lang="el-GR" dirty="0"/>
              <a:t>γ)×</a:t>
            </a:r>
            <a:r>
              <a:rPr lang="en-US" dirty="0"/>
              <a:t>pred2\text{Final Prediction} = \gamma \times \text{pred1} + (1 - \gamma) \times \text{pred2}Final Prediction=</a:t>
            </a:r>
            <a:r>
              <a:rPr lang="el-GR" dirty="0"/>
              <a:t>γ×</a:t>
            </a:r>
            <a:r>
              <a:rPr lang="en-US" dirty="0"/>
              <a:t>pred1+(1−</a:t>
            </a:r>
            <a:r>
              <a:rPr lang="el-GR" dirty="0"/>
              <a:t>γ)×</a:t>
            </a:r>
            <a:r>
              <a:rPr lang="en-US" dirty="0"/>
              <a:t>pred2 Here:</a:t>
            </a:r>
          </a:p>
          <a:p>
            <a:pPr marL="1143000" lvl="2" indent="-228600">
              <a:buFont typeface="+mj-lt"/>
              <a:buAutoNum type="arabicPeriod"/>
            </a:pPr>
            <a:r>
              <a:rPr lang="en-US" dirty="0"/>
              <a:t>If </a:t>
            </a:r>
            <a:r>
              <a:rPr lang="el-GR" dirty="0"/>
              <a:t>γ</a:t>
            </a:r>
            <a:r>
              <a:rPr lang="en-US" dirty="0"/>
              <a:t> is close to 1 → The model gives more importance to </a:t>
            </a:r>
            <a:r>
              <a:rPr lang="en-US" b="1" dirty="0"/>
              <a:t>macro trends</a:t>
            </a:r>
            <a:r>
              <a:rPr lang="en-US" dirty="0"/>
              <a:t>.</a:t>
            </a:r>
          </a:p>
          <a:p>
            <a:pPr marL="1143000" lvl="2" indent="-228600">
              <a:buFont typeface="+mj-lt"/>
              <a:buAutoNum type="arabicPeriod"/>
            </a:pPr>
            <a:r>
              <a:rPr lang="en-US" dirty="0"/>
              <a:t>If </a:t>
            </a:r>
            <a:r>
              <a:rPr lang="el-GR" dirty="0"/>
              <a:t>γ </a:t>
            </a:r>
            <a:r>
              <a:rPr lang="en-US" dirty="0"/>
              <a:t>is close to 0 → The model prioritizes </a:t>
            </a:r>
            <a:r>
              <a:rPr lang="en-US" b="1" dirty="0"/>
              <a:t>price dynamics</a:t>
            </a:r>
            <a:r>
              <a:rPr lang="en-US" dirty="0"/>
              <a:t>.</a:t>
            </a:r>
            <a:br>
              <a:rPr lang="en-US" dirty="0"/>
            </a:br>
            <a:r>
              <a:rPr lang="en-US" dirty="0"/>
              <a:t>This dynamic fusion allows the model to adapt to varying market conditions.</a:t>
            </a:r>
          </a:p>
          <a:p>
            <a:pPr>
              <a:buFont typeface="+mj-lt"/>
              <a:buAutoNum type="arabicPeriod"/>
            </a:pPr>
            <a:r>
              <a:rPr lang="en-US" b="1" dirty="0"/>
              <a:t>Output and Training</a:t>
            </a:r>
            <a:r>
              <a:rPr lang="en-US" dirty="0"/>
              <a:t>:</a:t>
            </a:r>
            <a:br>
              <a:rPr lang="en-US" dirty="0"/>
            </a:br>
            <a:r>
              <a:rPr lang="en-US" dirty="0"/>
              <a:t>The final fused prediction is evaluated against the true price using </a:t>
            </a:r>
            <a:r>
              <a:rPr lang="en-US" b="1" dirty="0"/>
              <a:t>Mean Squared Error (MSE)</a:t>
            </a:r>
            <a:r>
              <a:rPr lang="en-US" dirty="0"/>
              <a:t> as the loss function. During training, the model adjusts its parameters to minimize this error. Additionally, the model is validated on large-scale real-world data using metrics such as </a:t>
            </a:r>
            <a:r>
              <a:rPr lang="en-US" b="1" dirty="0"/>
              <a:t>Mean Absolute Error (MAE)</a:t>
            </a:r>
            <a:r>
              <a:rPr lang="en-US" dirty="0"/>
              <a:t>, </a:t>
            </a:r>
            <a:r>
              <a:rPr lang="en-US" b="1" dirty="0"/>
              <a:t>MSE</a:t>
            </a:r>
            <a:r>
              <a:rPr lang="en-US" dirty="0"/>
              <a:t>, and </a:t>
            </a:r>
            <a:r>
              <a:rPr lang="en-US" b="1" dirty="0"/>
              <a:t>correlation</a:t>
            </a:r>
            <a:r>
              <a:rPr lang="en-US" dirty="0"/>
              <a:t>.</a:t>
            </a:r>
          </a:p>
          <a:p>
            <a:endParaRPr lang="en-US" dirty="0"/>
          </a:p>
        </p:txBody>
      </p:sp>
      <p:sp>
        <p:nvSpPr>
          <p:cNvPr id="4" name="Slide Number Placeholder 3">
            <a:extLst>
              <a:ext uri="{FF2B5EF4-FFF2-40B4-BE49-F238E27FC236}">
                <a16:creationId xmlns:a16="http://schemas.microsoft.com/office/drawing/2014/main" id="{527B7709-F599-1712-E2F5-7031A8E94E69}"/>
              </a:ext>
            </a:extLst>
          </p:cNvPr>
          <p:cNvSpPr>
            <a:spLocks noGrp="1"/>
          </p:cNvSpPr>
          <p:nvPr>
            <p:ph type="sldNum" sz="quarter" idx="5"/>
          </p:nvPr>
        </p:nvSpPr>
        <p:spPr/>
        <p:txBody>
          <a:bodyPr/>
          <a:lstStyle/>
          <a:p>
            <a:fld id="{A90305DD-F54D-C645-9774-C72CF7A082CA}" type="slidenum">
              <a:rPr lang="en-US" smtClean="0"/>
              <a:t>10</a:t>
            </a:fld>
            <a:endParaRPr lang="en-US"/>
          </a:p>
        </p:txBody>
      </p:sp>
    </p:spTree>
    <p:extLst>
      <p:ext uri="{BB962C8B-B14F-4D97-AF65-F5344CB8AC3E}">
        <p14:creationId xmlns:p14="http://schemas.microsoft.com/office/powerpoint/2010/main" val="2460598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Ten other state-of-the-art (SOTA) baseline methods are used for comparison in our experiments. The selected models include four general time series fore-</a:t>
            </a:r>
          </a:p>
          <a:p>
            <a:r>
              <a:rPr lang="en-US" dirty="0"/>
              <a:t>casting methods: </a:t>
            </a:r>
            <a:r>
              <a:rPr lang="en-US" dirty="0" err="1"/>
              <a:t>DLinear</a:t>
            </a:r>
            <a:r>
              <a:rPr lang="en-US" dirty="0"/>
              <a:t> [29], </a:t>
            </a:r>
            <a:r>
              <a:rPr lang="en-US" dirty="0" err="1"/>
              <a:t>NLinear</a:t>
            </a:r>
            <a:r>
              <a:rPr lang="en-US" dirty="0"/>
              <a:t> [29], Linear [29], and </a:t>
            </a:r>
            <a:r>
              <a:rPr lang="en-US" dirty="0" err="1"/>
              <a:t>Autoformer</a:t>
            </a:r>
            <a:r>
              <a:rPr lang="en-US" dirty="0"/>
              <a:t> [28]; three RNN-based methods adapted for cryptocurrency forecasting: LSTM [10], [15], GRU [10], and Bi-LSTM [10]; one hybrid RNN method, CNN-LSTM [12]; and two traditional machine learning approaches, both adapted</a:t>
            </a:r>
          </a:p>
          <a:p>
            <a:r>
              <a:rPr lang="en-US" dirty="0"/>
              <a:t>for cryptocurrency forecasting: SVM [8] and RF [8].</a:t>
            </a:r>
          </a:p>
          <a:p>
            <a:r>
              <a:rPr lang="en-US" dirty="0"/>
              <a:t>we evaluate the performance of our proposed model, </a:t>
            </a:r>
            <a:r>
              <a:rPr lang="en-US" dirty="0" err="1"/>
              <a:t>CryptoPulse</a:t>
            </a:r>
            <a:r>
              <a:rPr lang="en-US" dirty="0"/>
              <a:t>, by comparing it with ten SOTA</a:t>
            </a:r>
          </a:p>
          <a:p>
            <a:r>
              <a:rPr lang="en-US" dirty="0"/>
              <a:t>Models. We report the performance in Table I for the top five </a:t>
            </a:r>
            <a:r>
              <a:rPr lang="en-US" dirty="0" err="1"/>
              <a:t>cryptocur</a:t>
            </a:r>
            <a:r>
              <a:rPr lang="en-US" dirty="0"/>
              <a:t>-</a:t>
            </a:r>
          </a:p>
          <a:p>
            <a:r>
              <a:rPr lang="en-US" dirty="0" err="1"/>
              <a:t>rencies</a:t>
            </a:r>
            <a:r>
              <a:rPr lang="en-US" dirty="0"/>
              <a:t> by market value, along with the average performance</a:t>
            </a:r>
          </a:p>
          <a:p>
            <a:r>
              <a:rPr lang="en-US" dirty="0"/>
              <a:t>for the top 10, 15, and 20 cryptocurrencies. </a:t>
            </a:r>
          </a:p>
          <a:p>
            <a:endParaRPr lang="en-US" dirty="0"/>
          </a:p>
          <a:p>
            <a:r>
              <a:rPr lang="en-US" dirty="0"/>
              <a:t>our model consistently and </a:t>
            </a:r>
            <a:r>
              <a:rPr lang="en-US" dirty="0" err="1"/>
              <a:t>signifi</a:t>
            </a:r>
            <a:r>
              <a:rPr lang="en-US" dirty="0"/>
              <a:t>-</a:t>
            </a:r>
          </a:p>
          <a:p>
            <a:r>
              <a:rPr lang="en-US" dirty="0" err="1"/>
              <a:t>cantly</a:t>
            </a:r>
            <a:r>
              <a:rPr lang="en-US" dirty="0"/>
              <a:t> outperforms the comparison methods across all cases.</a:t>
            </a:r>
          </a:p>
          <a:p>
            <a:r>
              <a:rPr lang="en-US" dirty="0"/>
              <a:t>Specifically, for the top 5 individual cryptocurrencies, our</a:t>
            </a:r>
          </a:p>
          <a:p>
            <a:r>
              <a:rPr lang="en-US" dirty="0"/>
              <a:t>model improves MAE by 10.4% to 63.8% and MSE by</a:t>
            </a:r>
          </a:p>
          <a:p>
            <a:r>
              <a:rPr lang="en-US" dirty="0"/>
              <a:t>17.2% to 69.0% as compared to the best comparison method.</a:t>
            </a:r>
          </a:p>
          <a:p>
            <a:r>
              <a:rPr lang="en-US" dirty="0"/>
              <a:t>When extending the evaluation from the top 5 to the top 10,</a:t>
            </a:r>
          </a:p>
          <a:p>
            <a:r>
              <a:rPr lang="en-US" dirty="0"/>
              <a:t>15, and 20 cryptocurrencies, the performance boost becomes</a:t>
            </a:r>
          </a:p>
          <a:p>
            <a:r>
              <a:rPr lang="en-US" dirty="0"/>
              <a:t>even more consistent, with improvements in MAE ranging</a:t>
            </a:r>
          </a:p>
          <a:p>
            <a:r>
              <a:rPr lang="en-US" dirty="0"/>
              <a:t>from 42.2% to 46.9%, and in MSE from 41.8% to 47.9%.</a:t>
            </a:r>
          </a:p>
          <a:p>
            <a:r>
              <a:rPr lang="en-US" dirty="0"/>
              <a:t>This observation underscores the effectiveness of our model’s</a:t>
            </a:r>
          </a:p>
          <a:p>
            <a:r>
              <a:rPr lang="en-US" dirty="0"/>
              <a:t>design, showing that incorporating macroeconomic environ-</a:t>
            </a:r>
          </a:p>
          <a:p>
            <a:r>
              <a:rPr lang="en-US" dirty="0" err="1"/>
              <a:t>ment</a:t>
            </a:r>
            <a:r>
              <a:rPr lang="en-US" dirty="0"/>
              <a:t> approximation, technical indicators and market sentiment</a:t>
            </a:r>
          </a:p>
          <a:p>
            <a:r>
              <a:rPr lang="en-US" dirty="0"/>
              <a:t>analysis can indeed improve performance in cryptocurrency</a:t>
            </a:r>
          </a:p>
          <a:p>
            <a:r>
              <a:rPr lang="en-US" dirty="0"/>
              <a:t>price forecasting</a:t>
            </a:r>
          </a:p>
        </p:txBody>
      </p:sp>
      <p:sp>
        <p:nvSpPr>
          <p:cNvPr id="4" name="Slide Number Placeholder 3"/>
          <p:cNvSpPr>
            <a:spLocks noGrp="1"/>
          </p:cNvSpPr>
          <p:nvPr>
            <p:ph type="sldNum" sz="quarter" idx="5"/>
          </p:nvPr>
        </p:nvSpPr>
        <p:spPr/>
        <p:txBody>
          <a:bodyPr/>
          <a:lstStyle/>
          <a:p>
            <a:fld id="{A90305DD-F54D-C645-9774-C72CF7A082CA}" type="slidenum">
              <a:rPr lang="en-US" smtClean="0"/>
              <a:t>11</a:t>
            </a:fld>
            <a:endParaRPr lang="en-US"/>
          </a:p>
        </p:txBody>
      </p:sp>
    </p:spTree>
    <p:extLst>
      <p:ext uri="{BB962C8B-B14F-4D97-AF65-F5344CB8AC3E}">
        <p14:creationId xmlns:p14="http://schemas.microsoft.com/office/powerpoint/2010/main" val="4151729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0305DD-F54D-C645-9774-C72CF7A082CA}" type="slidenum">
              <a:rPr lang="en-US" smtClean="0"/>
              <a:t>12</a:t>
            </a:fld>
            <a:endParaRPr lang="en-US"/>
          </a:p>
        </p:txBody>
      </p:sp>
    </p:spTree>
    <p:extLst>
      <p:ext uri="{BB962C8B-B14F-4D97-AF65-F5344CB8AC3E}">
        <p14:creationId xmlns:p14="http://schemas.microsoft.com/office/powerpoint/2010/main" val="4279608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to </a:t>
            </a:r>
            <a:r>
              <a:rPr lang="en-US" sz="1200" dirty="0"/>
              <a:t>National Science Foundation  for funding this project</a:t>
            </a:r>
            <a:endParaRPr lang="en-US" dirty="0"/>
          </a:p>
        </p:txBody>
      </p:sp>
      <p:sp>
        <p:nvSpPr>
          <p:cNvPr id="4" name="Slide Number Placeholder 3"/>
          <p:cNvSpPr>
            <a:spLocks noGrp="1"/>
          </p:cNvSpPr>
          <p:nvPr>
            <p:ph type="sldNum" sz="quarter" idx="5"/>
          </p:nvPr>
        </p:nvSpPr>
        <p:spPr/>
        <p:txBody>
          <a:bodyPr/>
          <a:lstStyle/>
          <a:p>
            <a:fld id="{A90305DD-F54D-C645-9774-C72CF7A082CA}" type="slidenum">
              <a:rPr lang="en-US" smtClean="0"/>
              <a:t>14</a:t>
            </a:fld>
            <a:endParaRPr lang="en-US"/>
          </a:p>
        </p:txBody>
      </p:sp>
    </p:spTree>
    <p:extLst>
      <p:ext uri="{BB962C8B-B14F-4D97-AF65-F5344CB8AC3E}">
        <p14:creationId xmlns:p14="http://schemas.microsoft.com/office/powerpoint/2010/main" val="13320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Cryptocurrencies fluctuate in markets with high price volatility, which becomes a great challenge for investors. To aid investors in making informed decisions, systems predicting cryptocurrency market movements have been developed.</a:t>
            </a:r>
            <a:endParaRPr lang="en-US" dirty="0"/>
          </a:p>
          <a:p>
            <a:br>
              <a:rPr lang="en-US" dirty="0"/>
            </a:br>
            <a:br>
              <a:rPr lang="en-US" dirty="0"/>
            </a:br>
            <a:r>
              <a:rPr lang="en-US" dirty="0"/>
              <a:t>Many studies have employed traditional machine learning and deep learning methods like SVM, Random Forest, and LSTM, primarily focusing on historical price data. These methods often fail to incorporate additional market indicators like technical factors and sentiment analysis, which play a significant role in influencing short-term price movements.</a:t>
            </a:r>
            <a:br>
              <a:rPr lang="en-US" dirty="0"/>
            </a:br>
            <a:endParaRPr lang="en-US" dirty="0"/>
          </a:p>
          <a:p>
            <a:r>
              <a:rPr lang="en-US" dirty="0"/>
              <a:t>Existing models often focus on the top cryptocurrencies (e.g., Bitcoin and Ethereum) by market capitalization. This approach overlooks other cryptocurrencies with different behaviors and lower liquidity, which are equally affected by market dynamics.</a:t>
            </a:r>
            <a:br>
              <a:rPr lang="en-US" dirty="0"/>
            </a:br>
            <a:br>
              <a:rPr lang="en-US" dirty="0"/>
            </a:br>
            <a:br>
              <a:rPr lang="en-US" dirty="0"/>
            </a:br>
            <a:r>
              <a:rPr lang="en-US" dirty="0"/>
              <a:t>Integrating market sentiment into predictions is rare due to the reliance on manually labeled sentiment data, a process that is time-intensive and challenging to scale for real-time predictions across multiple cryptocurrencies. Most studies who  sentiment analysis have focused narrowly on specific cryptocurrencies or trading strategies.</a:t>
            </a:r>
          </a:p>
        </p:txBody>
      </p:sp>
      <p:sp>
        <p:nvSpPr>
          <p:cNvPr id="4" name="Slide Number Placeholder 3"/>
          <p:cNvSpPr>
            <a:spLocks noGrp="1"/>
          </p:cNvSpPr>
          <p:nvPr>
            <p:ph type="sldNum" sz="quarter" idx="5"/>
          </p:nvPr>
        </p:nvSpPr>
        <p:spPr/>
        <p:txBody>
          <a:bodyPr/>
          <a:lstStyle/>
          <a:p>
            <a:fld id="{A90305DD-F54D-C645-9774-C72CF7A082CA}" type="slidenum">
              <a:rPr lang="en-US" smtClean="0"/>
              <a:t>2</a:t>
            </a:fld>
            <a:endParaRPr lang="en-US"/>
          </a:p>
        </p:txBody>
      </p:sp>
    </p:spTree>
    <p:extLst>
      <p:ext uri="{BB962C8B-B14F-4D97-AF65-F5344CB8AC3E}">
        <p14:creationId xmlns:p14="http://schemas.microsoft.com/office/powerpoint/2010/main" val="1880608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68384-9A71-26C7-A45B-12A001B3CD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C51F95-9784-96F3-25CB-6D7B49F2DD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35B19B-3FD6-C478-F0EA-D1644092D501}"/>
              </a:ext>
            </a:extLst>
          </p:cNvPr>
          <p:cNvSpPr>
            <a:spLocks noGrp="1"/>
          </p:cNvSpPr>
          <p:nvPr>
            <p:ph type="body" idx="1"/>
          </p:nvPr>
        </p:nvSpPr>
        <p:spPr/>
        <p:txBody>
          <a:bodyPr/>
          <a:lstStyle/>
          <a:p>
            <a:r>
              <a:rPr lang="en-US" dirty="0"/>
              <a:t>In particular, the key contributions and highlights of this paper are  </a:t>
            </a:r>
          </a:p>
          <a:p>
            <a:pPr>
              <a:buFont typeface="Arial" panose="020B0604020202020204" pitchFamily="34" charset="0"/>
              <a:buChar char="•"/>
            </a:pPr>
            <a:r>
              <a:rPr lang="en-US" dirty="0"/>
              <a:t>Formulated a novel framework for next-day cryptocurrency forecasting, leveraging short-term observations of key market indicators including market sentiment, macro investing environment, technical indicators, and inherent pricing dynamics.</a:t>
            </a:r>
          </a:p>
          <a:p>
            <a:pPr>
              <a:buFont typeface="Arial" panose="020B0604020202020204" pitchFamily="34" charset="0"/>
              <a:buChar char="•"/>
            </a:pPr>
            <a:r>
              <a:rPr lang="en-US" dirty="0"/>
              <a:t>Designed a novel prompting strategy using few-shot learning and consistency-based calibration for effective LLM-based market sentiment analysis of cryptocurrency news.</a:t>
            </a:r>
          </a:p>
          <a:p>
            <a:pPr>
              <a:buFont typeface="Arial" panose="020B0604020202020204" pitchFamily="34" charset="0"/>
              <a:buChar char="•"/>
            </a:pPr>
            <a:r>
              <a:rPr lang="en-US" dirty="0"/>
              <a:t>Developed a dual-prediction mechanism that separately forecasts prices based on macro conditions and cryptocurrency dynamics, then fuses them using a market sentiment-driven strategy for enhanced accuracy.</a:t>
            </a:r>
          </a:p>
          <a:p>
            <a:pPr>
              <a:buFont typeface="Arial" panose="020B0604020202020204" pitchFamily="34" charset="0"/>
              <a:buChar char="•"/>
            </a:pPr>
            <a:r>
              <a:rPr lang="en-US" dirty="0"/>
              <a:t>Conducted extensive evaluations on a newly curated, large-scale real-world dataset to demonstrate our model’s effectiveness in next-day price prediction against ten comparison methods.</a:t>
            </a:r>
          </a:p>
          <a:p>
            <a:endParaRPr lang="en-US" dirty="0"/>
          </a:p>
        </p:txBody>
      </p:sp>
      <p:sp>
        <p:nvSpPr>
          <p:cNvPr id="4" name="Slide Number Placeholder 3">
            <a:extLst>
              <a:ext uri="{FF2B5EF4-FFF2-40B4-BE49-F238E27FC236}">
                <a16:creationId xmlns:a16="http://schemas.microsoft.com/office/drawing/2014/main" id="{082ABFCA-B650-BBEE-B703-0E546AB8AB02}"/>
              </a:ext>
            </a:extLst>
          </p:cNvPr>
          <p:cNvSpPr>
            <a:spLocks noGrp="1"/>
          </p:cNvSpPr>
          <p:nvPr>
            <p:ph type="sldNum" sz="quarter" idx="5"/>
          </p:nvPr>
        </p:nvSpPr>
        <p:spPr/>
        <p:txBody>
          <a:bodyPr/>
          <a:lstStyle/>
          <a:p>
            <a:fld id="{A90305DD-F54D-C645-9774-C72CF7A082CA}" type="slidenum">
              <a:rPr lang="en-US" smtClean="0"/>
              <a:t>3</a:t>
            </a:fld>
            <a:endParaRPr lang="en-US"/>
          </a:p>
        </p:txBody>
      </p:sp>
    </p:spTree>
    <p:extLst>
      <p:ext uri="{BB962C8B-B14F-4D97-AF65-F5344CB8AC3E}">
        <p14:creationId xmlns:p14="http://schemas.microsoft.com/office/powerpoint/2010/main" val="3991386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0305DD-F54D-C645-9774-C72CF7A082CA}" type="slidenum">
              <a:rPr lang="en-US" smtClean="0"/>
              <a:t>4</a:t>
            </a:fld>
            <a:endParaRPr lang="en-US"/>
          </a:p>
        </p:txBody>
      </p:sp>
    </p:spTree>
    <p:extLst>
      <p:ext uri="{BB962C8B-B14F-4D97-AF65-F5344CB8AC3E}">
        <p14:creationId xmlns:p14="http://schemas.microsoft.com/office/powerpoint/2010/main" val="3702979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0F460-9D5B-2E58-8EA3-C0D4BD2EFE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2E3801-98E7-60D6-854C-1E9B4B6D67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4E6171-DA71-8B59-DE13-5F174BC26610}"/>
              </a:ext>
            </a:extLst>
          </p:cNvPr>
          <p:cNvSpPr>
            <a:spLocks noGrp="1"/>
          </p:cNvSpPr>
          <p:nvPr>
            <p:ph type="body" idx="1"/>
          </p:nvPr>
        </p:nvSpPr>
        <p:spPr/>
        <p:txBody>
          <a:bodyPr/>
          <a:lstStyle/>
          <a:p>
            <a:r>
              <a:rPr lang="en-US" b="1" dirty="0"/>
              <a:t>Overall Benefit:</a:t>
            </a:r>
          </a:p>
          <a:p>
            <a:r>
              <a:rPr lang="en-US" dirty="0"/>
              <a:t>By incorporating these indicators, the model gains a </a:t>
            </a:r>
            <a:r>
              <a:rPr lang="en-US" b="1" dirty="0"/>
              <a:t>deeper understanding of market trends, momentum, and conditions</a:t>
            </a:r>
            <a:r>
              <a:rPr lang="en-US" dirty="0"/>
              <a:t>, improving its ability to predict price movements accurately. These indicators enhance the robustness of the predictions, particularly in </a:t>
            </a:r>
            <a:r>
              <a:rPr lang="en-US" b="1" dirty="0"/>
              <a:t>volatile cryptocurrency markets</a:t>
            </a:r>
            <a:r>
              <a:rPr lang="en-US" dirty="0"/>
              <a:t>.</a:t>
            </a:r>
          </a:p>
          <a:p>
            <a:endParaRPr lang="en-US" b="1" dirty="0"/>
          </a:p>
          <a:p>
            <a:endParaRPr lang="en-US" b="1" dirty="0"/>
          </a:p>
          <a:p>
            <a:endParaRPr lang="en-US" b="1" dirty="0"/>
          </a:p>
          <a:p>
            <a:endParaRPr lang="en-US" b="1" dirty="0"/>
          </a:p>
          <a:p>
            <a:endParaRPr lang="en-US" b="1" dirty="0"/>
          </a:p>
          <a:p>
            <a:br>
              <a:rPr lang="en-US" b="1" dirty="0"/>
            </a:br>
            <a:br>
              <a:rPr lang="en-US" b="1" dirty="0"/>
            </a:br>
            <a:r>
              <a:rPr lang="en-US" b="1" dirty="0"/>
              <a:t>Momentum Analysis</a:t>
            </a:r>
            <a:r>
              <a:rPr lang="en-US" dirty="0"/>
              <a:t>:</a:t>
            </a:r>
          </a:p>
          <a:p>
            <a:pPr marL="742950" lvl="1" indent="-285750">
              <a:buFont typeface="+mj-lt"/>
              <a:buAutoNum type="arabicPeriod"/>
            </a:pPr>
            <a:r>
              <a:rPr lang="en-US" dirty="0"/>
              <a:t>Indicators like </a:t>
            </a:r>
            <a:r>
              <a:rPr lang="en-US" b="1" dirty="0"/>
              <a:t>Momentum (MOM)</a:t>
            </a:r>
            <a:r>
              <a:rPr lang="en-US" dirty="0"/>
              <a:t> and </a:t>
            </a:r>
            <a:r>
              <a:rPr lang="en-US" b="1" dirty="0"/>
              <a:t>Relative Strength Index (RSI)</a:t>
            </a:r>
            <a:r>
              <a:rPr lang="en-US" dirty="0"/>
              <a:t> help measure the </a:t>
            </a:r>
            <a:r>
              <a:rPr lang="en-US" b="1" dirty="0"/>
              <a:t>rate of price change</a:t>
            </a:r>
            <a:r>
              <a:rPr lang="en-US" dirty="0"/>
              <a:t> and identify overbought/oversold conditions.</a:t>
            </a:r>
          </a:p>
          <a:p>
            <a:pPr marL="742950" lvl="1" indent="-285750">
              <a:buFont typeface="+mj-lt"/>
              <a:buAutoNum type="arabicPeriod"/>
            </a:pPr>
            <a:r>
              <a:rPr lang="en-US" dirty="0"/>
              <a:t>This improves the model's ability to detect </a:t>
            </a:r>
            <a:r>
              <a:rPr lang="en-US" b="1" dirty="0"/>
              <a:t>price reversals</a:t>
            </a:r>
            <a:r>
              <a:rPr lang="en-US" dirty="0"/>
              <a:t> or sustained trends.</a:t>
            </a:r>
          </a:p>
          <a:p>
            <a:pPr>
              <a:buFont typeface="+mj-lt"/>
              <a:buAutoNum type="arabicPeriod"/>
            </a:pPr>
            <a:r>
              <a:rPr lang="en-US" b="1" dirty="0"/>
              <a:t>Trend Identification</a:t>
            </a:r>
            <a:r>
              <a:rPr lang="en-US" dirty="0"/>
              <a:t>:</a:t>
            </a:r>
          </a:p>
          <a:p>
            <a:pPr marL="742950" lvl="1" indent="-285750">
              <a:buFont typeface="+mj-lt"/>
              <a:buAutoNum type="arabicPeriod"/>
            </a:pPr>
            <a:r>
              <a:rPr lang="en-US" b="1" dirty="0"/>
              <a:t>Moving Average (MA)</a:t>
            </a:r>
            <a:r>
              <a:rPr lang="en-US" dirty="0"/>
              <a:t> and </a:t>
            </a:r>
            <a:r>
              <a:rPr lang="en-US" b="1" dirty="0"/>
              <a:t>Exponential Moving Average (EMA)</a:t>
            </a:r>
            <a:r>
              <a:rPr lang="en-US" dirty="0"/>
              <a:t> smooth price fluctuations to identify short-term and long-term trends.</a:t>
            </a:r>
          </a:p>
          <a:p>
            <a:pPr marL="742950" lvl="1" indent="-285750">
              <a:buFont typeface="+mj-lt"/>
              <a:buAutoNum type="arabicPeriod"/>
            </a:pPr>
            <a:r>
              <a:rPr lang="en-US" dirty="0"/>
              <a:t>They help the model understand the </a:t>
            </a:r>
            <a:r>
              <a:rPr lang="en-US" b="1" dirty="0"/>
              <a:t>direction</a:t>
            </a:r>
            <a:r>
              <a:rPr lang="en-US" dirty="0"/>
              <a:t> of price movements.</a:t>
            </a:r>
          </a:p>
          <a:p>
            <a:pPr>
              <a:buFont typeface="+mj-lt"/>
              <a:buAutoNum type="arabicPeriod"/>
            </a:pPr>
            <a:r>
              <a:rPr lang="en-US" b="1" dirty="0"/>
              <a:t>Market Conditions</a:t>
            </a:r>
            <a:r>
              <a:rPr lang="en-US" dirty="0"/>
              <a:t>:</a:t>
            </a:r>
          </a:p>
          <a:p>
            <a:pPr marL="742950" lvl="1" indent="-285750">
              <a:buFont typeface="+mj-lt"/>
              <a:buAutoNum type="arabicPeriod"/>
            </a:pPr>
            <a:r>
              <a:rPr lang="en-US" b="1" dirty="0"/>
              <a:t>Stochastic Oscillator (%K)</a:t>
            </a:r>
            <a:r>
              <a:rPr lang="en-US" dirty="0"/>
              <a:t> and </a:t>
            </a:r>
            <a:r>
              <a:rPr lang="en-US" b="1" dirty="0"/>
              <a:t>Williams %R (WILLR)</a:t>
            </a:r>
            <a:r>
              <a:rPr lang="en-US" dirty="0"/>
              <a:t> identify </a:t>
            </a:r>
            <a:r>
              <a:rPr lang="en-US" b="1" dirty="0"/>
              <a:t>overbought</a:t>
            </a:r>
            <a:r>
              <a:rPr lang="en-US" dirty="0"/>
              <a:t> or </a:t>
            </a:r>
            <a:r>
              <a:rPr lang="en-US" b="1" dirty="0"/>
              <a:t>oversold conditions</a:t>
            </a:r>
            <a:r>
              <a:rPr lang="en-US" dirty="0"/>
              <a:t> in the market, signaling potential trend reversals.</a:t>
            </a:r>
          </a:p>
          <a:p>
            <a:pPr marL="742950" lvl="1" indent="-285750">
              <a:buFont typeface="+mj-lt"/>
              <a:buAutoNum type="arabicPeriod"/>
            </a:pPr>
            <a:r>
              <a:rPr lang="en-US" dirty="0"/>
              <a:t>This is crucial for capturing key turning points in cryptocurrency prices.</a:t>
            </a:r>
          </a:p>
          <a:p>
            <a:pPr>
              <a:buFont typeface="+mj-lt"/>
              <a:buAutoNum type="arabicPeriod"/>
            </a:pPr>
            <a:r>
              <a:rPr lang="en-US" b="1" dirty="0"/>
              <a:t>Trend Strength and Changes</a:t>
            </a:r>
            <a:r>
              <a:rPr lang="en-US" dirty="0"/>
              <a:t>:</a:t>
            </a:r>
          </a:p>
          <a:p>
            <a:pPr marL="742950" lvl="1" indent="-285750">
              <a:buFont typeface="+mj-lt"/>
              <a:buAutoNum type="arabicPeriod"/>
            </a:pPr>
            <a:r>
              <a:rPr lang="en-US" b="1" dirty="0"/>
              <a:t>MACD (Moving Average Convergence Divergence)</a:t>
            </a:r>
            <a:r>
              <a:rPr lang="en-US" dirty="0"/>
              <a:t> highlights changes in trend strength and direction by combining short-term and long-term moving averages.</a:t>
            </a:r>
          </a:p>
          <a:p>
            <a:pPr marL="742950" lvl="1" indent="-285750">
              <a:buFont typeface="+mj-lt"/>
              <a:buAutoNum type="arabicPeriod"/>
            </a:pPr>
            <a:r>
              <a:rPr lang="en-US" dirty="0"/>
              <a:t>This improves the model’s understanding of </a:t>
            </a:r>
            <a:r>
              <a:rPr lang="en-US" b="1" dirty="0"/>
              <a:t>trend momentum shifts</a:t>
            </a:r>
            <a:r>
              <a:rPr lang="en-US" dirty="0"/>
              <a:t>.</a:t>
            </a:r>
          </a:p>
          <a:p>
            <a:endParaRPr lang="en-US" dirty="0"/>
          </a:p>
        </p:txBody>
      </p:sp>
      <p:sp>
        <p:nvSpPr>
          <p:cNvPr id="4" name="Slide Number Placeholder 3">
            <a:extLst>
              <a:ext uri="{FF2B5EF4-FFF2-40B4-BE49-F238E27FC236}">
                <a16:creationId xmlns:a16="http://schemas.microsoft.com/office/drawing/2014/main" id="{3B9BF692-8D2B-0151-C60D-2A5965A7F184}"/>
              </a:ext>
            </a:extLst>
          </p:cNvPr>
          <p:cNvSpPr>
            <a:spLocks noGrp="1"/>
          </p:cNvSpPr>
          <p:nvPr>
            <p:ph type="sldNum" sz="quarter" idx="5"/>
          </p:nvPr>
        </p:nvSpPr>
        <p:spPr/>
        <p:txBody>
          <a:bodyPr/>
          <a:lstStyle/>
          <a:p>
            <a:fld id="{A90305DD-F54D-C645-9774-C72CF7A082CA}" type="slidenum">
              <a:rPr lang="en-US" smtClean="0"/>
              <a:t>5</a:t>
            </a:fld>
            <a:endParaRPr lang="en-US"/>
          </a:p>
        </p:txBody>
      </p:sp>
    </p:spTree>
    <p:extLst>
      <p:ext uri="{BB962C8B-B14F-4D97-AF65-F5344CB8AC3E}">
        <p14:creationId xmlns:p14="http://schemas.microsoft.com/office/powerpoint/2010/main" val="4122138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E50FF5-FDB2-8579-FDD7-ECB6CB34F0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C1D99D-1517-DABC-51F2-6002CF24DA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5009B-BA8D-F855-6CFA-1ECFC16AA7D0}"/>
              </a:ext>
            </a:extLst>
          </p:cNvPr>
          <p:cNvSpPr>
            <a:spLocks noGrp="1"/>
          </p:cNvSpPr>
          <p:nvPr>
            <p:ph type="body" idx="1"/>
          </p:nvPr>
        </p:nvSpPr>
        <p:spPr/>
        <p:txBody>
          <a:bodyPr/>
          <a:lstStyle/>
          <a:p>
            <a:r>
              <a:rPr lang="en-US" dirty="0"/>
              <a:t>Let me start by briefly introducing the challenge we faced. While performing sentiment analysis on cryptocurrency news, we aimed to classify it as </a:t>
            </a:r>
            <a:r>
              <a:rPr lang="en-US" b="1" dirty="0"/>
              <a:t>Positive, Negative, or Neutral</a:t>
            </a:r>
            <a:r>
              <a:rPr lang="en-US" dirty="0"/>
              <a:t>. Many recent studies have shown that </a:t>
            </a:r>
            <a:r>
              <a:rPr lang="en-US" b="1" dirty="0"/>
              <a:t>few-shot learning</a:t>
            </a:r>
            <a:r>
              <a:rPr lang="en-US" dirty="0"/>
              <a:t>—providing a few labeled examples in the prompt—improves the accuracy of large language models (LLMs) like GPT-3.5-Turbo.</a:t>
            </a:r>
          </a:p>
          <a:p>
            <a:r>
              <a:rPr lang="en-US" dirty="0"/>
              <a:t>However, </a:t>
            </a:r>
            <a:r>
              <a:rPr lang="en-US" b="1" dirty="0"/>
              <a:t>few-shot learning alone</a:t>
            </a:r>
            <a:r>
              <a:rPr lang="en-US" dirty="0"/>
              <a:t> proved to be </a:t>
            </a:r>
            <a:r>
              <a:rPr lang="en-US" b="1" dirty="0"/>
              <a:t>insufficient</a:t>
            </a:r>
            <a:r>
              <a:rPr lang="en-US" dirty="0"/>
              <a:t> in our case due to two main challenges:</a:t>
            </a:r>
          </a:p>
          <a:p>
            <a:pPr>
              <a:buFont typeface="+mj-lt"/>
              <a:buAutoNum type="arabicPeriod"/>
            </a:pPr>
            <a:r>
              <a:rPr lang="en-US" b="1" dirty="0"/>
              <a:t>Instability of LLM outputs</a:t>
            </a:r>
            <a:r>
              <a:rPr lang="en-US" dirty="0"/>
              <a:t> – The same prompt could sometimes yield different results.</a:t>
            </a:r>
          </a:p>
          <a:p>
            <a:pPr>
              <a:buFont typeface="+mj-lt"/>
              <a:buAutoNum type="arabicPeriod"/>
            </a:pPr>
            <a:r>
              <a:rPr lang="en-US" b="1" dirty="0"/>
              <a:t>Vulnerability to noisy contexts</a:t>
            </a:r>
            <a:r>
              <a:rPr lang="en-US" dirty="0"/>
              <a:t> – For example, irrelevant sentences like </a:t>
            </a:r>
            <a:r>
              <a:rPr lang="en-US" i="1" dirty="0"/>
              <a:t>‘the movie is good’</a:t>
            </a:r>
            <a:r>
              <a:rPr lang="en-US" dirty="0"/>
              <a:t> can lead to misclassifications."</a:t>
            </a:r>
          </a:p>
          <a:p>
            <a:r>
              <a:rPr lang="en-US" b="1" dirty="0"/>
              <a:t>Our Approach (Key Innovation):</a:t>
            </a:r>
          </a:p>
          <a:p>
            <a:r>
              <a:rPr lang="en-US" dirty="0"/>
              <a:t>"To address these challenges, we proposed combining </a:t>
            </a:r>
            <a:r>
              <a:rPr lang="en-US" b="1" dirty="0"/>
              <a:t>few-shot learning</a:t>
            </a:r>
            <a:r>
              <a:rPr lang="en-US" dirty="0"/>
              <a:t> with a </a:t>
            </a:r>
            <a:r>
              <a:rPr lang="en-US" b="1" dirty="0"/>
              <a:t>‘think-tank discussion’-like prompt pattern</a:t>
            </a:r>
            <a:r>
              <a:rPr lang="en-US" dirty="0"/>
              <a:t>.</a:t>
            </a:r>
          </a:p>
          <a:p>
            <a:r>
              <a:rPr lang="en-US" dirty="0"/>
              <a:t>The idea is to simulate a group of cryptocurrency traders collaborating to determine the sentiment of a given news article. This approach aligns with </a:t>
            </a:r>
            <a:r>
              <a:rPr lang="en-US" b="1" dirty="0"/>
              <a:t>consistency-based calibration</a:t>
            </a:r>
            <a:r>
              <a:rPr lang="en-US" dirty="0"/>
              <a:t>, where agreement between multiple ‘voters’ increases confidence in the output."</a:t>
            </a:r>
          </a:p>
        </p:txBody>
      </p:sp>
      <p:sp>
        <p:nvSpPr>
          <p:cNvPr id="4" name="Slide Number Placeholder 3">
            <a:extLst>
              <a:ext uri="{FF2B5EF4-FFF2-40B4-BE49-F238E27FC236}">
                <a16:creationId xmlns:a16="http://schemas.microsoft.com/office/drawing/2014/main" id="{D69CE11C-7EA2-03E2-51B1-3DC2226A01FF}"/>
              </a:ext>
            </a:extLst>
          </p:cNvPr>
          <p:cNvSpPr>
            <a:spLocks noGrp="1"/>
          </p:cNvSpPr>
          <p:nvPr>
            <p:ph type="sldNum" sz="quarter" idx="5"/>
          </p:nvPr>
        </p:nvSpPr>
        <p:spPr/>
        <p:txBody>
          <a:bodyPr/>
          <a:lstStyle/>
          <a:p>
            <a:fld id="{A90305DD-F54D-C645-9774-C72CF7A082CA}" type="slidenum">
              <a:rPr lang="en-US" smtClean="0"/>
              <a:t>6</a:t>
            </a:fld>
            <a:endParaRPr lang="en-US"/>
          </a:p>
        </p:txBody>
      </p:sp>
    </p:spTree>
    <p:extLst>
      <p:ext uri="{BB962C8B-B14F-4D97-AF65-F5344CB8AC3E}">
        <p14:creationId xmlns:p14="http://schemas.microsoft.com/office/powerpoint/2010/main" val="2936835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normalized cross-correlation close to 1 indicates a strong positive relationship between the predicted and true values, signifying accurate model predictions. Values near -1 suggest a strong negative relationship, while values around 0 imply no linear relationship.</a:t>
            </a:r>
          </a:p>
          <a:p>
            <a:endParaRPr lang="en-US" dirty="0"/>
          </a:p>
        </p:txBody>
      </p:sp>
      <p:sp>
        <p:nvSpPr>
          <p:cNvPr id="4" name="Slide Number Placeholder 3"/>
          <p:cNvSpPr>
            <a:spLocks noGrp="1"/>
          </p:cNvSpPr>
          <p:nvPr>
            <p:ph type="sldNum" sz="quarter" idx="5"/>
          </p:nvPr>
        </p:nvSpPr>
        <p:spPr/>
        <p:txBody>
          <a:bodyPr/>
          <a:lstStyle/>
          <a:p>
            <a:fld id="{A90305DD-F54D-C645-9774-C72CF7A082CA}" type="slidenum">
              <a:rPr lang="en-US" smtClean="0"/>
              <a:t>7</a:t>
            </a:fld>
            <a:endParaRPr lang="en-US"/>
          </a:p>
        </p:txBody>
      </p:sp>
    </p:spTree>
    <p:extLst>
      <p:ext uri="{BB962C8B-B14F-4D97-AF65-F5344CB8AC3E}">
        <p14:creationId xmlns:p14="http://schemas.microsoft.com/office/powerpoint/2010/main" val="421558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err="1"/>
              <a:t>CryptoPulse</a:t>
            </a:r>
            <a:r>
              <a:rPr lang="en-US" b="1" dirty="0"/>
              <a:t> model</a:t>
            </a:r>
            <a:r>
              <a:rPr lang="en-US" dirty="0"/>
              <a:t> is a novel </a:t>
            </a:r>
            <a:r>
              <a:rPr lang="en-US" b="1" dirty="0"/>
              <a:t>hybrid deep learning framework</a:t>
            </a:r>
            <a:r>
              <a:rPr lang="en-US" dirty="0"/>
              <a:t> designed for next-day cryptocurrency price prediction. It combines the strengths of attention-based mechanisms, feedforward networks, and real-time sentiment integration to deliver highly accurate and robust forecasts. At its core, the model introduces a </a:t>
            </a:r>
            <a:r>
              <a:rPr lang="en-US" b="1" dirty="0"/>
              <a:t>dual-prediction mechanism</a:t>
            </a:r>
            <a:r>
              <a:rPr lang="en-US" dirty="0"/>
              <a:t> that separately analyzes </a:t>
            </a:r>
            <a:r>
              <a:rPr lang="en-US" b="1" dirty="0"/>
              <a:t>macro market trends</a:t>
            </a:r>
            <a:r>
              <a:rPr lang="en-US" dirty="0"/>
              <a:t> and </a:t>
            </a:r>
            <a:r>
              <a:rPr lang="en-US" b="1" dirty="0"/>
              <a:t>target cryptocurrency price dynamics</a:t>
            </a:r>
            <a:r>
              <a:rPr lang="en-US" dirty="0"/>
              <a:t>, and then intelligently fuses these predictions using a sentiment-guided gating mechanism.</a:t>
            </a:r>
          </a:p>
          <a:p>
            <a:endParaRPr lang="en-US" dirty="0"/>
          </a:p>
          <a:p>
            <a:r>
              <a:rPr lang="en-US" dirty="0"/>
              <a:t>********************************2</a:t>
            </a:r>
            <a:r>
              <a:rPr lang="en-US" baseline="30000" dirty="0"/>
              <a:t>nd</a:t>
            </a:r>
            <a:r>
              <a:rPr lang="en-US" dirty="0"/>
              <a:t> Slide*******************************************</a:t>
            </a:r>
          </a:p>
          <a:p>
            <a:r>
              <a:rPr lang="en-US" b="1" dirty="0"/>
              <a:t>How the Model Works:</a:t>
            </a:r>
          </a:p>
          <a:p>
            <a:pPr>
              <a:buFont typeface="+mj-lt"/>
              <a:buAutoNum type="arabicPeriod"/>
            </a:pPr>
            <a:r>
              <a:rPr lang="en-US" b="1" dirty="0"/>
              <a:t>Input Processing and Embedding</a:t>
            </a:r>
            <a:r>
              <a:rPr lang="en-US" dirty="0"/>
              <a:t>:</a:t>
            </a:r>
            <a:br>
              <a:rPr lang="en-US" dirty="0"/>
            </a:br>
            <a:r>
              <a:rPr lang="en-US" dirty="0"/>
              <a:t>The model takes three main inputs:</a:t>
            </a:r>
          </a:p>
          <a:p>
            <a:pPr marL="742950" lvl="1" indent="-285750">
              <a:buFont typeface="+mj-lt"/>
              <a:buAutoNum type="arabicPeriod"/>
            </a:pPr>
            <a:r>
              <a:rPr lang="en-US" b="1" dirty="0"/>
              <a:t>Target Cryptocurrency Data (</a:t>
            </a:r>
            <a:r>
              <a:rPr lang="en-US" b="1" dirty="0" err="1"/>
              <a:t>Xg</a:t>
            </a:r>
            <a:r>
              <a:rPr lang="en-US" b="1" dirty="0"/>
              <a:t>)</a:t>
            </a:r>
            <a:r>
              <a:rPr lang="en-US" dirty="0"/>
              <a:t>: A </a:t>
            </a:r>
            <a:r>
              <a:rPr lang="en-US" b="1" dirty="0"/>
              <a:t>7-day sliding window</a:t>
            </a:r>
            <a:r>
              <a:rPr lang="en-US" dirty="0"/>
              <a:t> of historical price sequences and technical indicators for the </a:t>
            </a:r>
            <a:r>
              <a:rPr lang="en-US" b="1" dirty="0"/>
              <a:t>target cryptocurrency</a:t>
            </a:r>
            <a:r>
              <a:rPr lang="en-US" dirty="0"/>
              <a:t>.</a:t>
            </a:r>
          </a:p>
          <a:p>
            <a:pPr marL="742950" lvl="1" indent="-285750">
              <a:buFont typeface="+mj-lt"/>
              <a:buAutoNum type="arabicPeriod"/>
            </a:pPr>
            <a:r>
              <a:rPr lang="en-US" b="1" dirty="0"/>
              <a:t>Macro Market Data (</a:t>
            </a:r>
            <a:r>
              <a:rPr lang="en-US" b="1" dirty="0" err="1"/>
              <a:t>Xm</a:t>
            </a:r>
            <a:r>
              <a:rPr lang="en-US" b="1" dirty="0"/>
              <a:t>)</a:t>
            </a:r>
            <a:r>
              <a:rPr lang="en-US" dirty="0"/>
              <a:t>: The collective behavior of major cryptocurrencies (macro trends) influencing the overall market.</a:t>
            </a:r>
          </a:p>
          <a:p>
            <a:pPr marL="742950" lvl="1" indent="-285750">
              <a:buFont typeface="+mj-lt"/>
              <a:buAutoNum type="arabicPeriod"/>
            </a:pPr>
            <a:r>
              <a:rPr lang="en-US" b="1" dirty="0"/>
              <a:t>News Sentiment Data (S)</a:t>
            </a:r>
            <a:r>
              <a:rPr lang="en-US" dirty="0"/>
              <a:t>: Real-time sentiment derived from cryptocurrency-related news articles, embedded using an LLM-based analysis pipeline.</a:t>
            </a:r>
            <a:br>
              <a:rPr lang="en-US" dirty="0"/>
            </a:br>
            <a:r>
              <a:rPr lang="en-US" dirty="0"/>
              <a:t>Each input is passed through </a:t>
            </a:r>
            <a:r>
              <a:rPr lang="en-US" b="1" dirty="0" err="1"/>
              <a:t>InputEmbedding</a:t>
            </a:r>
            <a:r>
              <a:rPr lang="en-US" b="1" dirty="0"/>
              <a:t> layers</a:t>
            </a:r>
            <a:r>
              <a:rPr lang="en-US" dirty="0"/>
              <a:t>, which project the raw inputs into high-dimensional feature spaces to capture rich information.</a:t>
            </a:r>
          </a:p>
          <a:p>
            <a:pPr>
              <a:buFont typeface="+mj-lt"/>
              <a:buAutoNum type="arabicPeriod"/>
            </a:pPr>
            <a:r>
              <a:rPr lang="en-US" b="1" dirty="0"/>
              <a:t>Sentiment as a Scaling Factor</a:t>
            </a:r>
            <a:r>
              <a:rPr lang="en-US" dirty="0"/>
              <a:t>:</a:t>
            </a:r>
            <a:br>
              <a:rPr lang="en-US" dirty="0"/>
            </a:br>
            <a:r>
              <a:rPr lang="en-US" dirty="0"/>
              <a:t>Sentiment data plays a critical role in rescaling predictions. The </a:t>
            </a:r>
            <a:r>
              <a:rPr lang="en-US" b="1" dirty="0"/>
              <a:t>sentiment embedding</a:t>
            </a:r>
            <a:r>
              <a:rPr lang="en-US" dirty="0"/>
              <a:t> S_ is projected through a linear transformation followed by </a:t>
            </a:r>
            <a:r>
              <a:rPr lang="en-US" b="1" dirty="0"/>
              <a:t>Tanh activation</a:t>
            </a:r>
            <a:r>
              <a:rPr lang="en-US" dirty="0"/>
              <a:t> to generate a sentiment trend signal (</a:t>
            </a:r>
            <a:r>
              <a:rPr lang="en-US" b="1" dirty="0" err="1"/>
              <a:t>sent_trend</a:t>
            </a:r>
            <a:r>
              <a:rPr lang="en-US" dirty="0"/>
              <a:t>). This signal adjusts the magnitude of predictions coming from both branches of the model, ensuring the predictions are aligned with current market sentiment.</a:t>
            </a:r>
          </a:p>
          <a:p>
            <a:pPr>
              <a:buFont typeface="+mj-lt"/>
              <a:buAutoNum type="arabicPeriod"/>
            </a:pPr>
            <a:endParaRPr lang="en-US" dirty="0"/>
          </a:p>
          <a:p>
            <a:pPr>
              <a:buFont typeface="+mj-lt"/>
              <a:buAutoNum type="arabicPeriod"/>
            </a:pPr>
            <a:r>
              <a:rPr lang="en-US" b="1" dirty="0"/>
              <a:t>Dual-Prediction Mechanism</a:t>
            </a:r>
            <a:r>
              <a:rPr lang="en-US" dirty="0"/>
              <a:t>:</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lang="en-US" b="1" dirty="0"/>
              <a:t>Macro Market Prediction (pred1)</a:t>
            </a:r>
            <a:r>
              <a:rPr lang="en-US" dirty="0"/>
              <a:t>:</a:t>
            </a:r>
            <a:br>
              <a:rPr lang="en-US" dirty="0"/>
            </a:br>
            <a:r>
              <a:rPr lang="en-US" dirty="0"/>
              <a:t>The macro market input </a:t>
            </a:r>
            <a:r>
              <a:rPr lang="en-US" dirty="0" err="1"/>
              <a:t>Xm</a:t>
            </a:r>
            <a:r>
              <a:rPr lang="en-US" dirty="0"/>
              <a:t> is processed using an </a:t>
            </a:r>
            <a:r>
              <a:rPr lang="en-US" b="1" dirty="0"/>
              <a:t>Auto-Correlation Multi-Head Attention (</a:t>
            </a:r>
            <a:r>
              <a:rPr lang="en-US" b="1" dirty="0" err="1"/>
              <a:t>AutoCorrelationMH</a:t>
            </a:r>
            <a:r>
              <a:rPr lang="en-US" b="1" dirty="0"/>
              <a:t>)</a:t>
            </a:r>
            <a:r>
              <a:rPr lang="en-US" dirty="0"/>
              <a:t> mechanism. This mechanism captures cross-correlations between the macro market and the target cryptocurrency to understand how broader market trends influence individual cryptocurrency prices. The output is refined through a </a:t>
            </a:r>
            <a:r>
              <a:rPr lang="en-US" b="1" dirty="0"/>
              <a:t>feedforward network</a:t>
            </a:r>
            <a:r>
              <a:rPr lang="en-US" dirty="0"/>
              <a:t> and combined with the sentiment trend to produce the </a:t>
            </a:r>
            <a:r>
              <a:rPr lang="en-US" b="1" dirty="0"/>
              <a:t>macro-driven prediction</a:t>
            </a:r>
            <a:r>
              <a:rPr lang="en-US" dirty="0"/>
              <a:t>:pred1=last observed price+</a:t>
            </a:r>
            <a:r>
              <a:rPr lang="el-GR" dirty="0"/>
              <a:t>δ</a:t>
            </a:r>
            <a:r>
              <a:rPr lang="en-US" dirty="0"/>
              <a:t>1</a:t>
            </a:r>
            <a:r>
              <a:rPr lang="el-GR" dirty="0"/>
              <a:t>×</a:t>
            </a:r>
            <a:r>
              <a:rPr lang="en-US" dirty="0" err="1"/>
              <a:t>sent_trend</a:t>
            </a:r>
            <a:endParaRPr lang="en-US" dirty="0"/>
          </a:p>
          <a:p>
            <a:pPr marL="742950" lvl="1" indent="-285750">
              <a:buFont typeface="+mj-lt"/>
              <a:buAutoNum type="arabicPeriod"/>
            </a:pPr>
            <a:r>
              <a:rPr lang="en-US" b="1" dirty="0"/>
              <a:t>Price Dynamics Prediction (pred2)</a:t>
            </a:r>
            <a:r>
              <a:rPr lang="en-US" dirty="0"/>
              <a:t>:</a:t>
            </a:r>
            <a:br>
              <a:rPr lang="en-US" dirty="0"/>
            </a:br>
            <a:r>
              <a:rPr lang="en-US" dirty="0"/>
              <a:t>The model also focuses on the target cryptocurrency’s historical price dynamics. A linear projection of the price data generates a price change signal (</a:t>
            </a:r>
            <a:r>
              <a:rPr lang="el-GR" dirty="0"/>
              <a:t>δ</a:t>
            </a:r>
            <a:r>
              <a:rPr lang="en-US" dirty="0"/>
              <a:t>2</a:t>
            </a:r>
            <a:r>
              <a:rPr lang="el-GR" dirty="0"/>
              <a:t>), </a:t>
            </a:r>
            <a:r>
              <a:rPr lang="en-US" dirty="0"/>
              <a:t>which is again scaled by the sentiment trend to produce the </a:t>
            </a:r>
            <a:r>
              <a:rPr lang="en-US" b="1" dirty="0"/>
              <a:t>price-driven prediction</a:t>
            </a:r>
            <a:r>
              <a:rPr lang="en-US" dirty="0"/>
              <a:t>: pred2=last observed price+</a:t>
            </a:r>
            <a:r>
              <a:rPr lang="el-GR" dirty="0"/>
              <a:t>δ2×</a:t>
            </a:r>
            <a:r>
              <a:rPr lang="en-US" dirty="0" err="1"/>
              <a:t>sent_trend</a:t>
            </a:r>
            <a:endParaRPr lang="en-US" dirty="0"/>
          </a:p>
          <a:p>
            <a:endParaRPr lang="en-US" dirty="0"/>
          </a:p>
          <a:p>
            <a:r>
              <a:rPr lang="en-US" dirty="0"/>
              <a:t>**********************3rd Slide*****************************************</a:t>
            </a:r>
          </a:p>
          <a:p>
            <a:pPr>
              <a:buFont typeface="+mj-lt"/>
              <a:buAutoNum type="arabicPeriod"/>
            </a:pPr>
            <a:endParaRPr lang="en-US" dirty="0"/>
          </a:p>
          <a:p>
            <a:r>
              <a:rPr lang="en-US" b="1" dirty="0"/>
              <a:t>Fusion of Predictions</a:t>
            </a:r>
            <a:r>
              <a:rPr lang="en-US" dirty="0"/>
              <a:t>:</a:t>
            </a:r>
            <a:br>
              <a:rPr lang="en-US" dirty="0"/>
            </a:br>
            <a:r>
              <a:rPr lang="en-US" dirty="0"/>
              <a:t>To combine the two predictions (pred1 and pred2), the model uses a </a:t>
            </a:r>
            <a:r>
              <a:rPr lang="en-US" b="1" dirty="0"/>
              <a:t>gating mechanism</a:t>
            </a:r>
            <a:r>
              <a:rPr lang="en-US" dirty="0"/>
              <a:t>.</a:t>
            </a:r>
          </a:p>
          <a:p>
            <a:pPr marL="742950" lvl="1" indent="-285750">
              <a:buFont typeface="+mj-lt"/>
              <a:buAutoNum type="arabicPeriod"/>
            </a:pPr>
            <a:r>
              <a:rPr lang="en-US" dirty="0"/>
              <a:t>The </a:t>
            </a:r>
            <a:r>
              <a:rPr lang="en-US" b="1" dirty="0"/>
              <a:t>gating network</a:t>
            </a:r>
            <a:r>
              <a:rPr lang="en-US" dirty="0"/>
              <a:t> processes the environment embedding (combining target and sentiment data) and outputs a dynamic weight </a:t>
            </a:r>
            <a:r>
              <a:rPr lang="el-GR" dirty="0"/>
              <a:t>γ</a:t>
            </a:r>
            <a:r>
              <a:rPr lang="en-US" dirty="0"/>
              <a:t>(gamma)</a:t>
            </a:r>
            <a:r>
              <a:rPr lang="el-GR" dirty="0"/>
              <a:t> </a:t>
            </a:r>
            <a:r>
              <a:rPr lang="en-US" dirty="0"/>
              <a:t>using a </a:t>
            </a:r>
            <a:r>
              <a:rPr lang="en-US" b="1" dirty="0"/>
              <a:t>sigmoid activation</a:t>
            </a:r>
            <a:r>
              <a:rPr lang="en-US" dirty="0"/>
              <a:t>.</a:t>
            </a:r>
          </a:p>
          <a:p>
            <a:pPr marL="742950" lvl="1" indent="-285750">
              <a:buFont typeface="+mj-lt"/>
              <a:buAutoNum type="arabicPeriod"/>
            </a:pPr>
            <a:r>
              <a:rPr lang="en-US" dirty="0"/>
              <a:t>The final prediction is a weighted combination of the macro and price-based predictions: Final Prediction=</a:t>
            </a:r>
            <a:r>
              <a:rPr lang="el-GR" dirty="0"/>
              <a:t>γ×</a:t>
            </a:r>
            <a:r>
              <a:rPr lang="en-US" dirty="0"/>
              <a:t>pred1+(1−</a:t>
            </a:r>
            <a:r>
              <a:rPr lang="el-GR" dirty="0"/>
              <a:t>γ)×</a:t>
            </a:r>
            <a:r>
              <a:rPr lang="en-US" dirty="0"/>
              <a:t>pred2\text{Final Prediction} = \gamma \times \text{pred1} + (1 - \gamma) \times \text{pred2}Final Prediction=</a:t>
            </a:r>
            <a:r>
              <a:rPr lang="el-GR" dirty="0"/>
              <a:t>γ×</a:t>
            </a:r>
            <a:r>
              <a:rPr lang="en-US" dirty="0"/>
              <a:t>pred1+(1−</a:t>
            </a:r>
            <a:r>
              <a:rPr lang="el-GR" dirty="0"/>
              <a:t>γ)×</a:t>
            </a:r>
            <a:r>
              <a:rPr lang="en-US" dirty="0"/>
              <a:t>pred2 Here:</a:t>
            </a:r>
          </a:p>
          <a:p>
            <a:pPr marL="1143000" lvl="2" indent="-228600">
              <a:buFont typeface="+mj-lt"/>
              <a:buAutoNum type="arabicPeriod"/>
            </a:pPr>
            <a:r>
              <a:rPr lang="en-US" dirty="0"/>
              <a:t>If </a:t>
            </a:r>
            <a:r>
              <a:rPr lang="el-GR" dirty="0"/>
              <a:t>γ</a:t>
            </a:r>
            <a:r>
              <a:rPr lang="en-US" dirty="0"/>
              <a:t> is close to 1 → The model gives more importance to </a:t>
            </a:r>
            <a:r>
              <a:rPr lang="en-US" b="1" dirty="0"/>
              <a:t>macro trends</a:t>
            </a:r>
            <a:r>
              <a:rPr lang="en-US" dirty="0"/>
              <a:t>.</a:t>
            </a:r>
          </a:p>
          <a:p>
            <a:pPr marL="1143000" lvl="2" indent="-228600">
              <a:buFont typeface="+mj-lt"/>
              <a:buAutoNum type="arabicPeriod"/>
            </a:pPr>
            <a:r>
              <a:rPr lang="en-US" dirty="0"/>
              <a:t>If </a:t>
            </a:r>
            <a:r>
              <a:rPr lang="el-GR" dirty="0"/>
              <a:t>γ </a:t>
            </a:r>
            <a:r>
              <a:rPr lang="en-US" dirty="0"/>
              <a:t>is close to 0 → The model prioritizes </a:t>
            </a:r>
            <a:r>
              <a:rPr lang="en-US" b="1" dirty="0"/>
              <a:t>price dynamics</a:t>
            </a:r>
            <a:r>
              <a:rPr lang="en-US" dirty="0"/>
              <a:t>.</a:t>
            </a:r>
            <a:br>
              <a:rPr lang="en-US" dirty="0"/>
            </a:br>
            <a:r>
              <a:rPr lang="en-US" dirty="0"/>
              <a:t>This dynamic fusion allows the model to adapt to varying market conditions.</a:t>
            </a:r>
          </a:p>
          <a:p>
            <a:pPr>
              <a:buFont typeface="+mj-lt"/>
              <a:buAutoNum type="arabicPeriod"/>
            </a:pPr>
            <a:r>
              <a:rPr lang="en-US" b="1" dirty="0"/>
              <a:t>Output and Training</a:t>
            </a:r>
            <a:r>
              <a:rPr lang="en-US" dirty="0"/>
              <a:t>:</a:t>
            </a:r>
            <a:br>
              <a:rPr lang="en-US" dirty="0"/>
            </a:br>
            <a:r>
              <a:rPr lang="en-US" dirty="0"/>
              <a:t>The final fused prediction is evaluated against the true price using </a:t>
            </a:r>
            <a:r>
              <a:rPr lang="en-US" b="1" dirty="0"/>
              <a:t>Mean Squared Error (MSE)</a:t>
            </a:r>
            <a:r>
              <a:rPr lang="en-US" dirty="0"/>
              <a:t> as the loss function. During training, the model adjusts its parameters to minimize this error. Additionally, the model is validated on large-scale real-world data using metrics such as </a:t>
            </a:r>
            <a:r>
              <a:rPr lang="en-US" b="1" dirty="0"/>
              <a:t>Mean Absolute Error (MAE)</a:t>
            </a:r>
            <a:r>
              <a:rPr lang="en-US" dirty="0"/>
              <a:t>, </a:t>
            </a:r>
            <a:r>
              <a:rPr lang="en-US" b="1" dirty="0"/>
              <a:t>MSE</a:t>
            </a:r>
            <a:r>
              <a:rPr lang="en-US" dirty="0"/>
              <a:t>, and </a:t>
            </a:r>
            <a:r>
              <a:rPr lang="en-US" b="1" dirty="0"/>
              <a:t>correlation</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b="1" dirty="0"/>
          </a:p>
          <a:p>
            <a:endParaRPr lang="en-US" b="1" dirty="0"/>
          </a:p>
          <a:p>
            <a:endParaRPr lang="en-US" b="1" dirty="0"/>
          </a:p>
          <a:p>
            <a:endParaRPr lang="en-US" b="1" dirty="0"/>
          </a:p>
          <a:p>
            <a:endParaRPr lang="en-US" b="1" dirty="0"/>
          </a:p>
          <a:p>
            <a:endParaRPr lang="en-US" b="1" dirty="0"/>
          </a:p>
          <a:p>
            <a:r>
              <a:rPr lang="en-US" b="1" dirty="0"/>
              <a:t>Summary</a:t>
            </a:r>
          </a:p>
          <a:p>
            <a:pPr>
              <a:buFont typeface="Arial" panose="020B0604020202020204" pitchFamily="34" charset="0"/>
              <a:buChar char="•"/>
            </a:pPr>
            <a:r>
              <a:rPr lang="en-US" b="1" dirty="0"/>
              <a:t>Total Layers</a:t>
            </a:r>
            <a:r>
              <a:rPr lang="en-US" dirty="0"/>
              <a:t>:</a:t>
            </a:r>
          </a:p>
          <a:p>
            <a:pPr marL="742950" lvl="1" indent="-285750">
              <a:buFont typeface="Arial" panose="020B0604020202020204" pitchFamily="34" charset="0"/>
              <a:buChar char="•"/>
            </a:pPr>
            <a:r>
              <a:rPr lang="en-US" b="1" dirty="0"/>
              <a:t>Linear Layers</a:t>
            </a:r>
            <a:r>
              <a:rPr lang="en-US" dirty="0"/>
              <a:t>: 9</a:t>
            </a:r>
          </a:p>
          <a:p>
            <a:pPr marL="742950" lvl="1" indent="-285750">
              <a:buFont typeface="Arial" panose="020B0604020202020204" pitchFamily="34" charset="0"/>
              <a:buChar char="•"/>
            </a:pPr>
            <a:r>
              <a:rPr lang="en-US" b="1" dirty="0"/>
              <a:t>Convolutional Layers</a:t>
            </a:r>
            <a:r>
              <a:rPr lang="en-US" dirty="0"/>
              <a:t>: 2</a:t>
            </a:r>
          </a:p>
          <a:p>
            <a:pPr marL="742950" lvl="1" indent="-285750">
              <a:buFont typeface="Arial" panose="020B0604020202020204" pitchFamily="34" charset="0"/>
              <a:buChar char="•"/>
            </a:pPr>
            <a:r>
              <a:rPr lang="en-US" b="1" dirty="0"/>
              <a:t>Activation Functions</a:t>
            </a:r>
            <a:r>
              <a:rPr lang="en-US" dirty="0"/>
              <a:t>: GELU, Tanh, </a:t>
            </a:r>
            <a:r>
              <a:rPr lang="en-US" dirty="0" err="1"/>
              <a:t>Softplus</a:t>
            </a:r>
            <a:r>
              <a:rPr lang="en-US" dirty="0"/>
              <a:t>, Sigmoid</a:t>
            </a:r>
          </a:p>
          <a:p>
            <a:pPr marL="742950" lvl="1" indent="-285750">
              <a:buFont typeface="Arial" panose="020B0604020202020204" pitchFamily="34" charset="0"/>
              <a:buChar char="•"/>
            </a:pPr>
            <a:r>
              <a:rPr lang="en-US" b="1" dirty="0"/>
              <a:t>Dropout Layers</a:t>
            </a:r>
            <a:r>
              <a:rPr lang="en-US" dirty="0"/>
              <a:t>: 2</a:t>
            </a:r>
          </a:p>
          <a:p>
            <a:pPr>
              <a:buFont typeface="Arial" panose="020B0604020202020204" pitchFamily="34" charset="0"/>
              <a:buChar char="•"/>
            </a:pPr>
            <a:r>
              <a:rPr lang="en-US" b="1" dirty="0"/>
              <a:t>Neurons per Layer</a:t>
            </a:r>
            <a:r>
              <a:rPr lang="en-US" dirty="0"/>
              <a:t>:</a:t>
            </a:r>
          </a:p>
          <a:p>
            <a:pPr marL="742950" lvl="1" indent="-285750">
              <a:buFont typeface="Arial" panose="020B0604020202020204" pitchFamily="34" charset="0"/>
              <a:buChar char="•"/>
            </a:pPr>
            <a:r>
              <a:rPr lang="en-US" b="1" dirty="0"/>
              <a:t>Input Embeddings</a:t>
            </a:r>
            <a:r>
              <a:rPr lang="en-US" dirty="0"/>
              <a:t>: 512 neurons each</a:t>
            </a:r>
          </a:p>
          <a:p>
            <a:pPr marL="742950" lvl="1" indent="-285750">
              <a:buFont typeface="Arial" panose="020B0604020202020204" pitchFamily="34" charset="0"/>
              <a:buChar char="•"/>
            </a:pPr>
            <a:r>
              <a:rPr lang="en-US" b="1" dirty="0"/>
              <a:t>Feedforward Network</a:t>
            </a:r>
            <a:r>
              <a:rPr lang="en-US" dirty="0"/>
              <a:t>:</a:t>
            </a:r>
          </a:p>
          <a:p>
            <a:pPr marL="1143000" lvl="2" indent="-228600">
              <a:buFont typeface="Arial" panose="020B0604020202020204" pitchFamily="34" charset="0"/>
              <a:buChar char="•"/>
            </a:pPr>
            <a:r>
              <a:rPr lang="en-US" dirty="0"/>
              <a:t>First Conv1D Layer: 2048 neurons</a:t>
            </a:r>
          </a:p>
          <a:p>
            <a:pPr marL="1143000" lvl="2" indent="-228600">
              <a:buFont typeface="Arial" panose="020B0604020202020204" pitchFamily="34" charset="0"/>
              <a:buChar char="•"/>
            </a:pPr>
            <a:r>
              <a:rPr lang="en-US" dirty="0"/>
              <a:t>Second Conv1D Layer: 512 neurons</a:t>
            </a:r>
          </a:p>
          <a:p>
            <a:pPr>
              <a:buFont typeface="+mj-lt"/>
              <a:buAutoNum type="arabicPeriod"/>
            </a:pPr>
            <a:endParaRPr lang="en-US" dirty="0"/>
          </a:p>
          <a:p>
            <a:endParaRPr lang="en-US" dirty="0"/>
          </a:p>
        </p:txBody>
      </p:sp>
      <p:sp>
        <p:nvSpPr>
          <p:cNvPr id="4" name="Slide Number Placeholder 3"/>
          <p:cNvSpPr>
            <a:spLocks noGrp="1"/>
          </p:cNvSpPr>
          <p:nvPr>
            <p:ph type="sldNum" sz="quarter" idx="5"/>
          </p:nvPr>
        </p:nvSpPr>
        <p:spPr/>
        <p:txBody>
          <a:bodyPr/>
          <a:lstStyle/>
          <a:p>
            <a:fld id="{A90305DD-F54D-C645-9774-C72CF7A082CA}" type="slidenum">
              <a:rPr lang="en-US" smtClean="0"/>
              <a:t>8</a:t>
            </a:fld>
            <a:endParaRPr lang="en-US"/>
          </a:p>
        </p:txBody>
      </p:sp>
    </p:spTree>
    <p:extLst>
      <p:ext uri="{BB962C8B-B14F-4D97-AF65-F5344CB8AC3E}">
        <p14:creationId xmlns:p14="http://schemas.microsoft.com/office/powerpoint/2010/main" val="3541599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 the Model Works:</a:t>
            </a:r>
          </a:p>
          <a:p>
            <a:pPr>
              <a:buFont typeface="+mj-lt"/>
              <a:buAutoNum type="arabicPeriod"/>
            </a:pPr>
            <a:r>
              <a:rPr lang="en-US" b="1" dirty="0"/>
              <a:t>Input Processing and Embedding</a:t>
            </a:r>
            <a:r>
              <a:rPr lang="en-US" dirty="0"/>
              <a:t>:</a:t>
            </a:r>
            <a:br>
              <a:rPr lang="en-US" dirty="0"/>
            </a:br>
            <a:r>
              <a:rPr lang="en-US" dirty="0"/>
              <a:t>The model takes three main inputs:</a:t>
            </a:r>
          </a:p>
          <a:p>
            <a:pPr marL="742950" lvl="1" indent="-285750">
              <a:buFont typeface="+mj-lt"/>
              <a:buAutoNum type="arabicPeriod"/>
            </a:pPr>
            <a:r>
              <a:rPr lang="en-US" b="1" dirty="0"/>
              <a:t>Target Cryptocurrency Data (</a:t>
            </a:r>
            <a:r>
              <a:rPr lang="en-US" b="1" dirty="0" err="1"/>
              <a:t>Xg</a:t>
            </a:r>
            <a:r>
              <a:rPr lang="en-US" b="1" dirty="0"/>
              <a:t>)</a:t>
            </a:r>
            <a:r>
              <a:rPr lang="en-US" dirty="0"/>
              <a:t>: A </a:t>
            </a:r>
            <a:r>
              <a:rPr lang="en-US" b="1" dirty="0"/>
              <a:t>7-day sliding window</a:t>
            </a:r>
            <a:r>
              <a:rPr lang="en-US" dirty="0"/>
              <a:t> of historical price sequences and technical indicators for the </a:t>
            </a:r>
            <a:r>
              <a:rPr lang="en-US" b="1" dirty="0"/>
              <a:t>target cryptocurrency</a:t>
            </a:r>
            <a:r>
              <a:rPr lang="en-US" dirty="0"/>
              <a:t>.</a:t>
            </a:r>
          </a:p>
          <a:p>
            <a:pPr marL="742950" lvl="1" indent="-285750">
              <a:buFont typeface="+mj-lt"/>
              <a:buAutoNum type="arabicPeriod"/>
            </a:pPr>
            <a:r>
              <a:rPr lang="en-US" b="1" dirty="0"/>
              <a:t>Macro Market Data (</a:t>
            </a:r>
            <a:r>
              <a:rPr lang="en-US" b="1" dirty="0" err="1"/>
              <a:t>Xm</a:t>
            </a:r>
            <a:r>
              <a:rPr lang="en-US" b="1" dirty="0"/>
              <a:t>)</a:t>
            </a:r>
            <a:r>
              <a:rPr lang="en-US" dirty="0"/>
              <a:t>: The collective behavior of major cryptocurrencies (macro trends) influencing the overall market.</a:t>
            </a:r>
          </a:p>
          <a:p>
            <a:pPr marL="742950" lvl="1" indent="-285750">
              <a:buFont typeface="+mj-lt"/>
              <a:buAutoNum type="arabicPeriod"/>
            </a:pPr>
            <a:r>
              <a:rPr lang="en-US" b="1" dirty="0"/>
              <a:t>News Sentiment Data (S)</a:t>
            </a:r>
            <a:r>
              <a:rPr lang="en-US" dirty="0"/>
              <a:t>: Real-time sentiment derived from cryptocurrency-related news articles, embedded using an LLM-based analysis pipeline.</a:t>
            </a:r>
            <a:br>
              <a:rPr lang="en-US" dirty="0"/>
            </a:br>
            <a:r>
              <a:rPr lang="en-US" dirty="0"/>
              <a:t>Each input is passed through </a:t>
            </a:r>
            <a:r>
              <a:rPr lang="en-US" b="1" dirty="0" err="1"/>
              <a:t>InputEmbedding</a:t>
            </a:r>
            <a:r>
              <a:rPr lang="en-US" b="1" dirty="0"/>
              <a:t> layers</a:t>
            </a:r>
            <a:r>
              <a:rPr lang="en-US" dirty="0"/>
              <a:t>, which project the raw inputs into high-dimensional feature spaces to capture rich information.</a:t>
            </a:r>
          </a:p>
          <a:p>
            <a:pPr>
              <a:buFont typeface="+mj-lt"/>
              <a:buAutoNum type="arabicPeriod"/>
            </a:pPr>
            <a:r>
              <a:rPr lang="en-US" b="1" dirty="0"/>
              <a:t>Sentiment as a Scaling Factor</a:t>
            </a:r>
            <a:r>
              <a:rPr lang="en-US" dirty="0"/>
              <a:t>:</a:t>
            </a:r>
            <a:br>
              <a:rPr lang="en-US" dirty="0"/>
            </a:br>
            <a:r>
              <a:rPr lang="en-US" dirty="0"/>
              <a:t>Sentiment data plays a critical role in rescaling predictions. The </a:t>
            </a:r>
            <a:r>
              <a:rPr lang="en-US" b="1" dirty="0"/>
              <a:t>sentiment embedding</a:t>
            </a:r>
            <a:r>
              <a:rPr lang="en-US" dirty="0"/>
              <a:t> S_ is projected through a linear transformation followed by </a:t>
            </a:r>
            <a:r>
              <a:rPr lang="en-US" b="1" dirty="0"/>
              <a:t>Tanh activation</a:t>
            </a:r>
            <a:r>
              <a:rPr lang="en-US" dirty="0"/>
              <a:t> to generate a sentiment trend signal (</a:t>
            </a:r>
            <a:r>
              <a:rPr lang="en-US" b="1" dirty="0" err="1"/>
              <a:t>sent_trend</a:t>
            </a:r>
            <a:r>
              <a:rPr lang="en-US" dirty="0"/>
              <a:t>). This signal adjusts the magnitude of predictions coming from both branches of the model, ensuring the predictions are aligned with current market sentiment.</a:t>
            </a:r>
          </a:p>
          <a:p>
            <a:pPr>
              <a:buFont typeface="+mj-lt"/>
              <a:buAutoNum type="arabicPeriod"/>
            </a:pPr>
            <a:endParaRPr lang="en-US" dirty="0"/>
          </a:p>
          <a:p>
            <a:pPr>
              <a:buFont typeface="+mj-lt"/>
              <a:buAutoNum type="arabicPeriod"/>
            </a:pPr>
            <a:r>
              <a:rPr lang="en-US" b="1" dirty="0"/>
              <a:t>Dual-Prediction Mechanism</a:t>
            </a:r>
            <a:r>
              <a:rPr lang="en-US" dirty="0"/>
              <a:t>:</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lang="en-US" b="1" dirty="0"/>
              <a:t>Macro Market Prediction (pred1)</a:t>
            </a:r>
            <a:r>
              <a:rPr lang="en-US" dirty="0"/>
              <a:t>:</a:t>
            </a:r>
            <a:br>
              <a:rPr lang="en-US" dirty="0"/>
            </a:br>
            <a:r>
              <a:rPr lang="en-US" dirty="0"/>
              <a:t>The macro market input </a:t>
            </a:r>
            <a:r>
              <a:rPr lang="en-US" dirty="0" err="1"/>
              <a:t>Xm</a:t>
            </a:r>
            <a:r>
              <a:rPr lang="en-US" dirty="0"/>
              <a:t> is processed using an </a:t>
            </a:r>
            <a:r>
              <a:rPr lang="en-US" b="1" dirty="0"/>
              <a:t>Auto-Correlation Multi-Head Attention (</a:t>
            </a:r>
            <a:r>
              <a:rPr lang="en-US" b="1" dirty="0" err="1"/>
              <a:t>AutoCorrelationMH</a:t>
            </a:r>
            <a:r>
              <a:rPr lang="en-US" b="1" dirty="0"/>
              <a:t>)</a:t>
            </a:r>
            <a:r>
              <a:rPr lang="en-US" dirty="0"/>
              <a:t> mechanism. This mechanism captures cross-correlations between the macro market and the target cryptocurrency to understand how broader market trends influence individual cryptocurrency prices. The output is refined through a </a:t>
            </a:r>
            <a:r>
              <a:rPr lang="en-US" b="1" dirty="0"/>
              <a:t>feedforward network</a:t>
            </a:r>
            <a:r>
              <a:rPr lang="en-US" dirty="0"/>
              <a:t> and combined with the sentiment trend to produce the </a:t>
            </a:r>
            <a:r>
              <a:rPr lang="en-US" b="1" dirty="0"/>
              <a:t>macro-driven prediction</a:t>
            </a:r>
            <a:r>
              <a:rPr lang="en-US" dirty="0"/>
              <a:t>:pred1=last observed price+</a:t>
            </a:r>
            <a:r>
              <a:rPr lang="el-GR" dirty="0"/>
              <a:t>δ</a:t>
            </a:r>
            <a:r>
              <a:rPr lang="en-US" dirty="0"/>
              <a:t>1</a:t>
            </a:r>
            <a:r>
              <a:rPr lang="el-GR" dirty="0"/>
              <a:t>×</a:t>
            </a:r>
            <a:r>
              <a:rPr lang="en-US" dirty="0" err="1"/>
              <a:t>sent_trend</a:t>
            </a:r>
            <a:endParaRPr lang="en-US" dirty="0"/>
          </a:p>
          <a:p>
            <a:pPr marL="742950" lvl="1" indent="-285750">
              <a:buFont typeface="+mj-lt"/>
              <a:buAutoNum type="arabicPeriod"/>
            </a:pPr>
            <a:r>
              <a:rPr lang="en-US" b="1" dirty="0"/>
              <a:t>Price Dynamics Prediction (pred2)</a:t>
            </a:r>
            <a:r>
              <a:rPr lang="en-US" dirty="0"/>
              <a:t>:</a:t>
            </a:r>
            <a:br>
              <a:rPr lang="en-US" dirty="0"/>
            </a:br>
            <a:r>
              <a:rPr lang="en-US" dirty="0"/>
              <a:t>The model also focuses on the target cryptocurrency’s historical price dynamics. A linear projection of the price data generates a price change signal (</a:t>
            </a:r>
            <a:r>
              <a:rPr lang="el-GR" dirty="0"/>
              <a:t>δ</a:t>
            </a:r>
            <a:r>
              <a:rPr lang="en-US" dirty="0"/>
              <a:t>2</a:t>
            </a:r>
            <a:r>
              <a:rPr lang="el-GR" dirty="0"/>
              <a:t>), </a:t>
            </a:r>
            <a:r>
              <a:rPr lang="en-US" dirty="0"/>
              <a:t>which is again scaled by the sentiment trend to produce the </a:t>
            </a:r>
            <a:r>
              <a:rPr lang="en-US" b="1" dirty="0"/>
              <a:t>price-driven prediction</a:t>
            </a:r>
            <a:r>
              <a:rPr lang="en-US" dirty="0"/>
              <a:t>: pred2=last observed price+</a:t>
            </a:r>
            <a:r>
              <a:rPr lang="el-GR" dirty="0"/>
              <a:t>δ2×</a:t>
            </a:r>
            <a:r>
              <a:rPr lang="en-US" dirty="0" err="1"/>
              <a:t>sent_trend</a:t>
            </a:r>
            <a:endParaRPr lang="en-US" dirty="0"/>
          </a:p>
          <a:p>
            <a:endParaRPr lang="en-US" dirty="0"/>
          </a:p>
        </p:txBody>
      </p:sp>
      <p:sp>
        <p:nvSpPr>
          <p:cNvPr id="4" name="Slide Number Placeholder 3"/>
          <p:cNvSpPr>
            <a:spLocks noGrp="1"/>
          </p:cNvSpPr>
          <p:nvPr>
            <p:ph type="sldNum" sz="quarter" idx="5"/>
          </p:nvPr>
        </p:nvSpPr>
        <p:spPr/>
        <p:txBody>
          <a:bodyPr/>
          <a:lstStyle/>
          <a:p>
            <a:fld id="{A90305DD-F54D-C645-9774-C72CF7A082CA}" type="slidenum">
              <a:rPr lang="en-US" smtClean="0"/>
              <a:t>9</a:t>
            </a:fld>
            <a:endParaRPr lang="en-US"/>
          </a:p>
        </p:txBody>
      </p:sp>
    </p:spTree>
    <p:extLst>
      <p:ext uri="{BB962C8B-B14F-4D97-AF65-F5344CB8AC3E}">
        <p14:creationId xmlns:p14="http://schemas.microsoft.com/office/powerpoint/2010/main" val="36845671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p:cNvSpPr>
            <a:spLocks noGrp="1"/>
          </p:cNvSpPr>
          <p:nvPr>
            <p:ph type="ctrTitle" hasCustomPrompt="1"/>
          </p:nvPr>
        </p:nvSpPr>
        <p:spPr>
          <a:xfrm>
            <a:off x="699247" y="1714030"/>
            <a:ext cx="10757647" cy="1136743"/>
          </a:xfrm>
        </p:spPr>
        <p:txBody>
          <a:bodyPr anchor="b"/>
          <a:lstStyle>
            <a:lvl1pPr algn="l">
              <a:defRPr sz="6000">
                <a:solidFill>
                  <a:srgbClr val="002B54"/>
                </a:solidFill>
                <a:latin typeface="+mn-lt"/>
              </a:defRPr>
            </a:lvl1pPr>
          </a:lstStyle>
          <a:p>
            <a:r>
              <a:rPr lang="en-US" dirty="0"/>
              <a:t>Presentation title</a:t>
            </a:r>
          </a:p>
        </p:txBody>
      </p:sp>
      <p:sp>
        <p:nvSpPr>
          <p:cNvPr id="3" name="Subtitle 2"/>
          <p:cNvSpPr>
            <a:spLocks noGrp="1"/>
          </p:cNvSpPr>
          <p:nvPr>
            <p:ph type="subTitle" idx="1" hasCustomPrompt="1"/>
          </p:nvPr>
        </p:nvSpPr>
        <p:spPr>
          <a:xfrm>
            <a:off x="699246" y="2993451"/>
            <a:ext cx="10757647" cy="791032"/>
          </a:xfrm>
        </p:spPr>
        <p:txBody>
          <a:bodyPr>
            <a:normAutofit/>
          </a:bodyPr>
          <a:lstStyle>
            <a:lvl1pPr marL="0" indent="0" algn="l">
              <a:buNone/>
              <a:defRPr sz="4200">
                <a:solidFill>
                  <a:srgbClr val="002B5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Lecture</a:t>
            </a:r>
          </a:p>
        </p:txBody>
      </p:sp>
      <p:sp>
        <p:nvSpPr>
          <p:cNvPr id="6" name="Slide Number Placeholder 5"/>
          <p:cNvSpPr>
            <a:spLocks noGrp="1"/>
          </p:cNvSpPr>
          <p:nvPr>
            <p:ph type="sldNum" sz="quarter" idx="12"/>
          </p:nvPr>
        </p:nvSpPr>
        <p:spPr>
          <a:xfrm>
            <a:off x="699246" y="6238015"/>
            <a:ext cx="2743200" cy="365125"/>
          </a:xfrm>
        </p:spPr>
        <p:txBody>
          <a:bodyPr/>
          <a:lstStyle>
            <a:lvl1pPr algn="l">
              <a:defRPr sz="1800">
                <a:solidFill>
                  <a:schemeClr val="tx1"/>
                </a:solidFill>
              </a:defRPr>
            </a:lvl1pPr>
          </a:lstStyle>
          <a:p>
            <a:fld id="{4223F25B-0DC5-4A83-BA12-0C6597E7F919}" type="slidenum">
              <a:rPr lang="en-US" smtClean="0"/>
              <a:pPr/>
              <a:t>‹#›</a:t>
            </a:fld>
            <a:endParaRPr lang="en-US"/>
          </a:p>
        </p:txBody>
      </p:sp>
      <p:sp>
        <p:nvSpPr>
          <p:cNvPr id="15" name="Text Placeholder 14"/>
          <p:cNvSpPr>
            <a:spLocks noGrp="1"/>
          </p:cNvSpPr>
          <p:nvPr>
            <p:ph type="body" sz="quarter" idx="13" hasCustomPrompt="1"/>
          </p:nvPr>
        </p:nvSpPr>
        <p:spPr>
          <a:xfrm>
            <a:off x="698500" y="3927160"/>
            <a:ext cx="10758488" cy="451200"/>
          </a:xfrm>
        </p:spPr>
        <p:txBody>
          <a:bodyPr>
            <a:normAutofit/>
          </a:bodyPr>
          <a:lstStyle>
            <a:lvl1pPr marL="0" indent="0">
              <a:buNone/>
              <a:defRPr sz="2400" b="1" baseline="0">
                <a:solidFill>
                  <a:schemeClr val="tx1">
                    <a:lumMod val="75000"/>
                    <a:lumOff val="25000"/>
                  </a:schemeClr>
                </a:solidFill>
              </a:defRPr>
            </a:lvl1pPr>
          </a:lstStyle>
          <a:p>
            <a:pPr lvl="0"/>
            <a:r>
              <a:rPr lang="en-US" dirty="0"/>
              <a:t>Course Number and Semester</a:t>
            </a:r>
          </a:p>
        </p:txBody>
      </p:sp>
      <p:sp>
        <p:nvSpPr>
          <p:cNvPr id="5" name="Text Placeholder 14">
            <a:extLst>
              <a:ext uri="{FF2B5EF4-FFF2-40B4-BE49-F238E27FC236}">
                <a16:creationId xmlns:a16="http://schemas.microsoft.com/office/drawing/2014/main" id="{CC8DB4F8-1D75-79BF-ACAA-B696FF8419F3}"/>
              </a:ext>
            </a:extLst>
          </p:cNvPr>
          <p:cNvSpPr>
            <a:spLocks noGrp="1"/>
          </p:cNvSpPr>
          <p:nvPr>
            <p:ph type="body" sz="quarter" idx="14" hasCustomPrompt="1"/>
          </p:nvPr>
        </p:nvSpPr>
        <p:spPr>
          <a:xfrm>
            <a:off x="698500" y="5151901"/>
            <a:ext cx="10758488" cy="451200"/>
          </a:xfrm>
        </p:spPr>
        <p:txBody>
          <a:bodyPr>
            <a:normAutofit/>
          </a:bodyPr>
          <a:lstStyle>
            <a:lvl1pPr marL="0" indent="0">
              <a:buNone/>
              <a:defRPr sz="2400" b="1" baseline="0">
                <a:solidFill>
                  <a:schemeClr val="tx1">
                    <a:lumMod val="75000"/>
                    <a:lumOff val="25000"/>
                  </a:schemeClr>
                </a:solidFill>
              </a:defRPr>
            </a:lvl1pPr>
          </a:lstStyle>
          <a:p>
            <a:pPr lvl="0"/>
            <a:r>
              <a:rPr lang="en-US" dirty="0"/>
              <a:t>Instructor Name</a:t>
            </a:r>
          </a:p>
        </p:txBody>
      </p:sp>
    </p:spTree>
    <p:extLst>
      <p:ext uri="{BB962C8B-B14F-4D97-AF65-F5344CB8AC3E}">
        <p14:creationId xmlns:p14="http://schemas.microsoft.com/office/powerpoint/2010/main" val="475204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p:cNvSpPr>
            <a:spLocks noGrp="1"/>
          </p:cNvSpPr>
          <p:nvPr>
            <p:ph type="title"/>
          </p:nvPr>
        </p:nvSpPr>
        <p:spPr/>
        <p:txBody>
          <a:bodyPr>
            <a:normAutofit/>
          </a:bodyPr>
          <a:lstStyle>
            <a:lvl1pPr>
              <a:defRPr sz="4800" b="0">
                <a:solidFill>
                  <a:srgbClr val="005CB9"/>
                </a:solidFill>
                <a:latin typeface="+mn-lt"/>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a:solidFill>
                  <a:srgbClr val="002B54"/>
                </a:solidFill>
              </a:defRPr>
            </a:lvl1pPr>
            <a:lvl2pPr>
              <a:defRPr sz="2800">
                <a:solidFill>
                  <a:srgbClr val="002B54"/>
                </a:solidFill>
              </a:defRPr>
            </a:lvl2pPr>
            <a:lvl3pPr>
              <a:defRPr sz="2400">
                <a:solidFill>
                  <a:srgbClr val="002B54"/>
                </a:solidFill>
              </a:defRPr>
            </a:lvl3pPr>
            <a:lvl4pPr marL="1371600" indent="0">
              <a:buNone/>
              <a:defRPr sz="2000">
                <a:solidFill>
                  <a:srgbClr val="002B54"/>
                </a:solidFill>
              </a:defRPr>
            </a:lvl4pPr>
            <a:lvl5pPr>
              <a:defRPr sz="2000">
                <a:solidFill>
                  <a:srgbClr val="002B54"/>
                </a:solidFill>
              </a:defRPr>
            </a:lvl5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a:xfrm>
            <a:off x="838200" y="6290384"/>
            <a:ext cx="2743200" cy="365125"/>
          </a:xfrm>
          <a:ln>
            <a:noFill/>
          </a:ln>
        </p:spPr>
        <p:txBody>
          <a:bodyPr/>
          <a:lstStyle>
            <a:lvl1pPr algn="l">
              <a:defRPr sz="1800" b="0">
                <a:solidFill>
                  <a:schemeClr val="tx1"/>
                </a:solidFill>
              </a:defRPr>
            </a:lvl1pPr>
          </a:lstStyle>
          <a:p>
            <a:fld id="{4223F25B-0DC5-4A83-BA12-0C6597E7F919}" type="slidenum">
              <a:rPr lang="en-US" smtClean="0"/>
              <a:pPr/>
              <a:t>‹#›</a:t>
            </a:fld>
            <a:endParaRPr lang="en-US" dirty="0"/>
          </a:p>
        </p:txBody>
      </p:sp>
    </p:spTree>
    <p:extLst>
      <p:ext uri="{BB962C8B-B14F-4D97-AF65-F5344CB8AC3E}">
        <p14:creationId xmlns:p14="http://schemas.microsoft.com/office/powerpoint/2010/main" val="63340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p:cNvSpPr>
            <a:spLocks noGrp="1"/>
          </p:cNvSpPr>
          <p:nvPr>
            <p:ph type="title"/>
          </p:nvPr>
        </p:nvSpPr>
        <p:spPr>
          <a:xfrm>
            <a:off x="838200" y="2766219"/>
            <a:ext cx="10515600" cy="1325563"/>
          </a:xfrm>
        </p:spPr>
        <p:txBody>
          <a:bodyPr>
            <a:normAutofit/>
          </a:bodyPr>
          <a:lstStyle>
            <a:lvl1pPr algn="ctr">
              <a:defRPr sz="4800">
                <a:solidFill>
                  <a:srgbClr val="005CB9"/>
                </a:solidFill>
                <a:latin typeface="+mn-lt"/>
              </a:defRPr>
            </a:lvl1pPr>
          </a:lstStyle>
          <a:p>
            <a:r>
              <a:rPr lang="en-US" dirty="0"/>
              <a:t>Click to edit Master title style</a:t>
            </a:r>
          </a:p>
        </p:txBody>
      </p:sp>
      <p:sp>
        <p:nvSpPr>
          <p:cNvPr id="5" name="Slide Number Placeholder 4"/>
          <p:cNvSpPr>
            <a:spLocks noGrp="1"/>
          </p:cNvSpPr>
          <p:nvPr>
            <p:ph type="sldNum" sz="quarter" idx="12"/>
          </p:nvPr>
        </p:nvSpPr>
        <p:spPr>
          <a:xfrm>
            <a:off x="838200" y="6259529"/>
            <a:ext cx="2743200" cy="365125"/>
          </a:xfrm>
        </p:spPr>
        <p:txBody>
          <a:bodyPr/>
          <a:lstStyle>
            <a:lvl1pPr algn="l">
              <a:defRPr sz="1800">
                <a:solidFill>
                  <a:schemeClr val="tx1"/>
                </a:solidFill>
              </a:defRPr>
            </a:lvl1pPr>
          </a:lstStyle>
          <a:p>
            <a:fld id="{4223F25B-0DC5-4A83-BA12-0C6597E7F919}" type="slidenum">
              <a:rPr lang="en-US" smtClean="0"/>
              <a:pPr/>
              <a:t>‹#›</a:t>
            </a:fld>
            <a:endParaRPr lang="en-US"/>
          </a:p>
        </p:txBody>
      </p:sp>
    </p:spTree>
    <p:extLst>
      <p:ext uri="{BB962C8B-B14F-4D97-AF65-F5344CB8AC3E}">
        <p14:creationId xmlns:p14="http://schemas.microsoft.com/office/powerpoint/2010/main" val="3282654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solidFill>
                  <a:srgbClr val="005CB9"/>
                </a:solidFill>
                <a:latin typeface="+mn-lt"/>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002B5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a:xfrm>
            <a:off x="828342" y="6238014"/>
            <a:ext cx="1887070" cy="365125"/>
          </a:xfrm>
        </p:spPr>
        <p:txBody>
          <a:bodyPr/>
          <a:lstStyle>
            <a:lvl1pPr algn="l">
              <a:defRPr sz="1800">
                <a:solidFill>
                  <a:schemeClr val="tx1"/>
                </a:solidFill>
              </a:defRPr>
            </a:lvl1pPr>
          </a:lstStyle>
          <a:p>
            <a:fld id="{4223F25B-0DC5-4A83-BA12-0C6597E7F919}" type="slidenum">
              <a:rPr lang="en-US" smtClean="0"/>
              <a:pPr/>
              <a:t>‹#›</a:t>
            </a:fld>
            <a:endParaRPr lang="en-US"/>
          </a:p>
        </p:txBody>
      </p:sp>
    </p:spTree>
    <p:extLst>
      <p:ext uri="{BB962C8B-B14F-4D97-AF65-F5344CB8AC3E}">
        <p14:creationId xmlns:p14="http://schemas.microsoft.com/office/powerpoint/2010/main" val="4110947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838200" y="6311900"/>
            <a:ext cx="2743200" cy="365125"/>
          </a:xfrm>
          <a:prstGeom prst="rect">
            <a:avLst/>
          </a:prstGeom>
        </p:spPr>
        <p:txBody>
          <a:bodyPr vert="horz" lIns="91440" tIns="45720" rIns="91440" bIns="45720" rtlCol="0" anchor="ctr"/>
          <a:lstStyle>
            <a:lvl1pPr algn="l">
              <a:defRPr sz="1800">
                <a:solidFill>
                  <a:schemeClr val="tx1"/>
                </a:solidFill>
              </a:defRPr>
            </a:lvl1pPr>
          </a:lstStyle>
          <a:p>
            <a:fld id="{4223F25B-0DC5-4A83-BA12-0C6597E7F919}" type="slidenum">
              <a:rPr lang="en-US" smtClean="0"/>
              <a:pPr/>
              <a:t>‹#›</a:t>
            </a:fld>
            <a:endParaRPr lang="en-US"/>
          </a:p>
        </p:txBody>
      </p:sp>
    </p:spTree>
    <p:extLst>
      <p:ext uri="{BB962C8B-B14F-4D97-AF65-F5344CB8AC3E}">
        <p14:creationId xmlns:p14="http://schemas.microsoft.com/office/powerpoint/2010/main" val="2096839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7" r:id="rId4"/>
  </p:sldLayoutIdLst>
  <p:hf hdr="0" ftr="0" dt="0"/>
  <p:txStyles>
    <p:titleStyle>
      <a:lvl1pPr algn="l" defTabSz="914400" rtl="0" eaLnBrk="1" latinLnBrk="0" hangingPunct="1">
        <a:lnSpc>
          <a:spcPct val="90000"/>
        </a:lnSpc>
        <a:spcBef>
          <a:spcPct val="0"/>
        </a:spcBef>
        <a:buNone/>
        <a:defRPr sz="4800" kern="1200">
          <a:solidFill>
            <a:srgbClr val="005CB9"/>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rgbClr val="002B5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002B54"/>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B54"/>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002B54"/>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B5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0AE08-3063-64F8-9983-A131FF58AB34}"/>
              </a:ext>
            </a:extLst>
          </p:cNvPr>
          <p:cNvSpPr>
            <a:spLocks noGrp="1"/>
          </p:cNvSpPr>
          <p:nvPr>
            <p:ph type="ctrTitle"/>
          </p:nvPr>
        </p:nvSpPr>
        <p:spPr>
          <a:xfrm>
            <a:off x="699247" y="755010"/>
            <a:ext cx="10757647" cy="791032"/>
          </a:xfrm>
        </p:spPr>
        <p:txBody>
          <a:bodyPr>
            <a:normAutofit/>
          </a:bodyPr>
          <a:lstStyle/>
          <a:p>
            <a:pPr algn="ctr" fontAlgn="base">
              <a:spcBef>
                <a:spcPts val="638"/>
              </a:spcBef>
              <a:spcAft>
                <a:spcPct val="0"/>
              </a:spcAft>
              <a:buClr>
                <a:srgbClr val="000000"/>
              </a:buClr>
              <a:buSzPct val="25000"/>
            </a:pPr>
            <a:r>
              <a:rPr lang="en-US" sz="4800" dirty="0">
                <a:solidFill>
                  <a:srgbClr val="005CB9"/>
                </a:solidFill>
              </a:rPr>
              <a:t>IEEE</a:t>
            </a:r>
            <a:r>
              <a:rPr lang="en-US" sz="4800" dirty="0">
                <a:solidFill>
                  <a:srgbClr val="005CB9"/>
                </a:solidFill>
                <a:latin typeface="+mj-lt"/>
                <a:cs typeface="Arial" panose="020B0604020202020204" pitchFamily="34" charset="0"/>
              </a:rPr>
              <a:t> </a:t>
            </a:r>
            <a:r>
              <a:rPr lang="en-US" sz="4800" dirty="0" err="1">
                <a:solidFill>
                  <a:srgbClr val="005CB9"/>
                </a:solidFill>
              </a:rPr>
              <a:t>BigData</a:t>
            </a:r>
            <a:r>
              <a:rPr lang="en-US" sz="4800" dirty="0">
                <a:solidFill>
                  <a:srgbClr val="005CB9"/>
                </a:solidFill>
              </a:rPr>
              <a:t> 2024</a:t>
            </a:r>
            <a:endParaRPr sz="4800" dirty="0">
              <a:solidFill>
                <a:srgbClr val="005CB9"/>
              </a:solidFill>
            </a:endParaRPr>
          </a:p>
        </p:txBody>
      </p:sp>
      <p:sp>
        <p:nvSpPr>
          <p:cNvPr id="8" name="Subtitle 7">
            <a:extLst>
              <a:ext uri="{FF2B5EF4-FFF2-40B4-BE49-F238E27FC236}">
                <a16:creationId xmlns:a16="http://schemas.microsoft.com/office/drawing/2014/main" id="{208E95E3-5C07-24DD-34B2-3C38C82BCB67}"/>
              </a:ext>
            </a:extLst>
          </p:cNvPr>
          <p:cNvSpPr>
            <a:spLocks noGrp="1"/>
          </p:cNvSpPr>
          <p:nvPr>
            <p:ph type="subTitle" idx="1"/>
          </p:nvPr>
        </p:nvSpPr>
        <p:spPr>
          <a:xfrm>
            <a:off x="699246" y="2021747"/>
            <a:ext cx="10757647" cy="855676"/>
          </a:xfrm>
        </p:spPr>
        <p:txBody>
          <a:bodyPr>
            <a:noAutofit/>
          </a:bodyPr>
          <a:lstStyle/>
          <a:p>
            <a:pPr algn="ctr"/>
            <a:r>
              <a:rPr lang="en-US" sz="3200" b="1" dirty="0" err="1"/>
              <a:t>CryptoPulse</a:t>
            </a:r>
            <a:r>
              <a:rPr lang="en-US" sz="2800" b="1" spc="35" dirty="0">
                <a:solidFill>
                  <a:prstClr val="black"/>
                </a:solidFill>
                <a:latin typeface="Arial" panose="020B0604020202020204" pitchFamily="34" charset="0"/>
                <a:cs typeface="Arial" panose="020B0604020202020204" pitchFamily="34" charset="0"/>
              </a:rPr>
              <a:t>: </a:t>
            </a:r>
            <a:r>
              <a:rPr lang="en-US" sz="3200" b="1" dirty="0"/>
              <a:t>Short-Term Cryptocurrency Forecasting with Dual-Prediction and Cross-Correlated Market Indicators</a:t>
            </a:r>
          </a:p>
        </p:txBody>
      </p:sp>
      <p:sp>
        <p:nvSpPr>
          <p:cNvPr id="5" name="Text Placeholder 4">
            <a:extLst>
              <a:ext uri="{FF2B5EF4-FFF2-40B4-BE49-F238E27FC236}">
                <a16:creationId xmlns:a16="http://schemas.microsoft.com/office/drawing/2014/main" id="{B31C7B0F-CBB4-B9BA-EB2B-A5BE2E200471}"/>
              </a:ext>
            </a:extLst>
          </p:cNvPr>
          <p:cNvSpPr>
            <a:spLocks noGrp="1"/>
          </p:cNvSpPr>
          <p:nvPr>
            <p:ph type="body" sz="quarter" idx="13"/>
          </p:nvPr>
        </p:nvSpPr>
        <p:spPr>
          <a:xfrm>
            <a:off x="698500" y="3036815"/>
            <a:ext cx="10758488" cy="392185"/>
          </a:xfrm>
        </p:spPr>
        <p:txBody>
          <a:bodyPr/>
          <a:lstStyle/>
          <a:p>
            <a:pPr algn="ctr"/>
            <a:r>
              <a:rPr lang="en-US" sz="1800" b="0" spc="35" dirty="0">
                <a:solidFill>
                  <a:prstClr val="black"/>
                </a:solidFill>
                <a:latin typeface="Arial" panose="020B0604020202020204" pitchFamily="34" charset="0"/>
                <a:cs typeface="Arial" panose="020B0604020202020204" pitchFamily="34" charset="0"/>
              </a:rPr>
              <a:t>Amit Kumar, Taoran Ji</a:t>
            </a:r>
          </a:p>
          <a:p>
            <a:endParaRPr lang="en-US" dirty="0"/>
          </a:p>
        </p:txBody>
      </p:sp>
      <p:sp>
        <p:nvSpPr>
          <p:cNvPr id="9" name="Text Placeholder 8">
            <a:extLst>
              <a:ext uri="{FF2B5EF4-FFF2-40B4-BE49-F238E27FC236}">
                <a16:creationId xmlns:a16="http://schemas.microsoft.com/office/drawing/2014/main" id="{1518063E-6DD3-CA89-2C56-1FC1D23CD3F8}"/>
              </a:ext>
            </a:extLst>
          </p:cNvPr>
          <p:cNvSpPr>
            <a:spLocks noGrp="1"/>
          </p:cNvSpPr>
          <p:nvPr>
            <p:ph type="body" sz="quarter" idx="14"/>
          </p:nvPr>
        </p:nvSpPr>
        <p:spPr/>
        <p:txBody>
          <a:bodyPr/>
          <a:lstStyle/>
          <a:p>
            <a:r>
              <a:rPr lang="en-US" sz="1800" b="0" spc="35" dirty="0">
                <a:solidFill>
                  <a:prstClr val="black"/>
                </a:solidFill>
                <a:latin typeface="Arial" panose="020B0604020202020204" pitchFamily="34" charset="0"/>
                <a:cs typeface="Arial" panose="020B0604020202020204" pitchFamily="34" charset="0"/>
              </a:rPr>
              <a:t>Presented by: </a:t>
            </a:r>
            <a:r>
              <a:rPr lang="en-US" sz="1800" spc="35" dirty="0">
                <a:solidFill>
                  <a:prstClr val="black"/>
                </a:solidFill>
                <a:latin typeface="Arial" panose="020B0604020202020204" pitchFamily="34" charset="0"/>
                <a:cs typeface="Arial" panose="020B0604020202020204" pitchFamily="34" charset="0"/>
              </a:rPr>
              <a:t>Amit Kumar</a:t>
            </a:r>
          </a:p>
          <a:p>
            <a:endParaRPr lang="en-US" dirty="0"/>
          </a:p>
        </p:txBody>
      </p:sp>
    </p:spTree>
    <p:extLst>
      <p:ext uri="{BB962C8B-B14F-4D97-AF65-F5344CB8AC3E}">
        <p14:creationId xmlns:p14="http://schemas.microsoft.com/office/powerpoint/2010/main" val="1839690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78332-CC17-6E2D-C744-341EDEEABD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BDD062-4661-69A3-82B4-03830D3F4450}"/>
              </a:ext>
            </a:extLst>
          </p:cNvPr>
          <p:cNvSpPr>
            <a:spLocks noGrp="1"/>
          </p:cNvSpPr>
          <p:nvPr>
            <p:ph type="title"/>
          </p:nvPr>
        </p:nvSpPr>
        <p:spPr/>
        <p:txBody>
          <a:bodyPr/>
          <a:lstStyle/>
          <a:p>
            <a:r>
              <a:rPr lang="en-US" dirty="0"/>
              <a:t>Model Overview and Training</a:t>
            </a:r>
          </a:p>
        </p:txBody>
      </p:sp>
      <p:sp>
        <p:nvSpPr>
          <p:cNvPr id="3" name="Content Placeholder 2">
            <a:extLst>
              <a:ext uri="{FF2B5EF4-FFF2-40B4-BE49-F238E27FC236}">
                <a16:creationId xmlns:a16="http://schemas.microsoft.com/office/drawing/2014/main" id="{E700D031-D5F9-C09A-A291-1AD4D8C1ED40}"/>
              </a:ext>
            </a:extLst>
          </p:cNvPr>
          <p:cNvSpPr>
            <a:spLocks noGrp="1"/>
          </p:cNvSpPr>
          <p:nvPr>
            <p:ph idx="1"/>
          </p:nvPr>
        </p:nvSpPr>
        <p:spPr>
          <a:xfrm>
            <a:off x="838200" y="1508166"/>
            <a:ext cx="10515600" cy="5349834"/>
          </a:xfrm>
        </p:spPr>
        <p:txBody>
          <a:bodyPr>
            <a:noAutofit/>
          </a:bodyPr>
          <a:lstStyle/>
          <a:p>
            <a:pPr marL="0" indent="0">
              <a:buNone/>
            </a:pPr>
            <a:r>
              <a:rPr lang="en-US" sz="1900" b="1" dirty="0"/>
              <a:t>3. Fusion and Training</a:t>
            </a:r>
          </a:p>
          <a:p>
            <a:pPr lvl="1">
              <a:buFont typeface="Wingdings" pitchFamily="2" charset="2"/>
              <a:buChar char="Ø"/>
            </a:pPr>
            <a:r>
              <a:rPr lang="en-US" sz="1900" dirty="0"/>
              <a:t>The model combines predictions from macro market trends (pred1) and price dynamics (pred2) using a sentiment-guided gating mechanism.</a:t>
            </a:r>
          </a:p>
          <a:p>
            <a:pPr marL="457200" lvl="1" indent="0">
              <a:buNone/>
            </a:pPr>
            <a:endParaRPr lang="en-US" sz="1900" dirty="0"/>
          </a:p>
          <a:p>
            <a:pPr lvl="1">
              <a:buFont typeface="Wingdings" pitchFamily="2" charset="2"/>
              <a:buChar char="Ø"/>
            </a:pPr>
            <a:r>
              <a:rPr lang="en-US" sz="1900" dirty="0"/>
              <a:t>A sigmoid activation generates a dynamic weight </a:t>
            </a:r>
            <a:r>
              <a:rPr lang="el-GR" sz="1900" dirty="0"/>
              <a:t>γ</a:t>
            </a:r>
            <a:r>
              <a:rPr lang="en-US" sz="1900" dirty="0"/>
              <a:t> based on the environment embedding:</a:t>
            </a:r>
          </a:p>
          <a:p>
            <a:pPr lvl="4" indent="0">
              <a:buNone/>
            </a:pPr>
            <a:r>
              <a:rPr lang="en-US" sz="2400" b="1" i="1" dirty="0">
                <a:solidFill>
                  <a:srgbClr val="005CB9"/>
                </a:solidFill>
                <a:ea typeface="+mj-ea"/>
                <a:cs typeface="+mj-cs"/>
              </a:rPr>
              <a:t>	</a:t>
            </a:r>
            <a:r>
              <a:rPr lang="el-GR" sz="2400" b="1" i="1" dirty="0">
                <a:solidFill>
                  <a:srgbClr val="005CB9"/>
                </a:solidFill>
                <a:ea typeface="+mj-ea"/>
                <a:cs typeface="+mj-cs"/>
              </a:rPr>
              <a:t>γ</a:t>
            </a:r>
            <a:r>
              <a:rPr lang="en-US" sz="2400" b="1" i="1" dirty="0">
                <a:solidFill>
                  <a:srgbClr val="005CB9"/>
                </a:solidFill>
                <a:ea typeface="+mj-ea"/>
                <a:cs typeface="+mj-cs"/>
              </a:rPr>
              <a:t> </a:t>
            </a:r>
            <a:r>
              <a:rPr lang="el-GR" sz="2400" b="1" i="1" dirty="0">
                <a:solidFill>
                  <a:srgbClr val="005CB9"/>
                </a:solidFill>
                <a:ea typeface="+mj-ea"/>
                <a:cs typeface="+mj-cs"/>
              </a:rPr>
              <a:t>=</a:t>
            </a:r>
            <a:r>
              <a:rPr lang="en-US" sz="2400" b="1" i="1" dirty="0">
                <a:solidFill>
                  <a:srgbClr val="005CB9"/>
                </a:solidFill>
                <a:ea typeface="+mj-ea"/>
                <a:cs typeface="+mj-cs"/>
              </a:rPr>
              <a:t> </a:t>
            </a:r>
            <a:r>
              <a:rPr lang="el-GR" sz="2400" b="1" i="1" dirty="0">
                <a:solidFill>
                  <a:srgbClr val="005CB9"/>
                </a:solidFill>
                <a:ea typeface="+mj-ea"/>
                <a:cs typeface="+mj-cs"/>
              </a:rPr>
              <a:t>σ(</a:t>
            </a:r>
            <a:r>
              <a:rPr lang="en-US" sz="2400" b="1" i="1" dirty="0" err="1">
                <a:solidFill>
                  <a:srgbClr val="005CB9"/>
                </a:solidFill>
                <a:ea typeface="+mj-ea"/>
                <a:cs typeface="+mj-cs"/>
              </a:rPr>
              <a:t>Wg</a:t>
            </a:r>
            <a:r>
              <a:rPr lang="en-US" sz="2400" b="1" i="1" dirty="0">
                <a:solidFill>
                  <a:srgbClr val="005CB9"/>
                </a:solidFill>
                <a:ea typeface="+mj-ea"/>
                <a:cs typeface="+mj-cs"/>
              </a:rPr>
              <a:t>​⋅ E)</a:t>
            </a:r>
          </a:p>
          <a:p>
            <a:pPr marL="914400" lvl="2" indent="0">
              <a:buNone/>
            </a:pPr>
            <a:r>
              <a:rPr lang="en-US" sz="1900" dirty="0"/>
              <a:t>where </a:t>
            </a:r>
            <a:r>
              <a:rPr lang="en-US" sz="1900" dirty="0" err="1"/>
              <a:t>Wg</a:t>
            </a:r>
            <a:r>
              <a:rPr lang="en-US" sz="1900" dirty="0"/>
              <a:t> is the learned weight matrix and E is the combined target, macro, and sentiment features.</a:t>
            </a:r>
          </a:p>
          <a:p>
            <a:pPr marL="914400" lvl="2" indent="0">
              <a:buNone/>
            </a:pPr>
            <a:endParaRPr lang="en-US" sz="1900" dirty="0"/>
          </a:p>
          <a:p>
            <a:pPr lvl="1">
              <a:buFont typeface="Wingdings" pitchFamily="2" charset="2"/>
              <a:buChar char="Ø"/>
            </a:pPr>
            <a:r>
              <a:rPr lang="en-US" sz="1900" dirty="0"/>
              <a:t>The final prediction is a weighted combination of the two predictions:</a:t>
            </a:r>
          </a:p>
          <a:p>
            <a:pPr lvl="4" indent="0">
              <a:buNone/>
            </a:pPr>
            <a:r>
              <a:rPr lang="en-US" sz="2400" b="1" i="1" dirty="0">
                <a:solidFill>
                  <a:srgbClr val="005CB9"/>
                </a:solidFill>
                <a:ea typeface="+mj-ea"/>
                <a:cs typeface="+mj-cs"/>
              </a:rPr>
              <a:t>Final Prediction = </a:t>
            </a:r>
            <a:r>
              <a:rPr lang="el-GR" sz="2400" b="1" i="1" dirty="0">
                <a:solidFill>
                  <a:srgbClr val="005CB9"/>
                </a:solidFill>
                <a:ea typeface="+mj-ea"/>
                <a:cs typeface="+mj-cs"/>
              </a:rPr>
              <a:t>γ⋅</a:t>
            </a:r>
            <a:r>
              <a:rPr lang="en-US" sz="2400" b="1" i="1" dirty="0">
                <a:solidFill>
                  <a:srgbClr val="005CB9"/>
                </a:solidFill>
                <a:ea typeface="+mj-ea"/>
                <a:cs typeface="+mj-cs"/>
              </a:rPr>
              <a:t>pred1+(1−</a:t>
            </a:r>
            <a:r>
              <a:rPr lang="el-GR" sz="2400" b="1" i="1" dirty="0">
                <a:solidFill>
                  <a:srgbClr val="005CB9"/>
                </a:solidFill>
                <a:ea typeface="+mj-ea"/>
                <a:cs typeface="+mj-cs"/>
              </a:rPr>
              <a:t>γ)⋅</a:t>
            </a:r>
            <a:r>
              <a:rPr lang="en-US" sz="2400" b="1" i="1" dirty="0">
                <a:solidFill>
                  <a:srgbClr val="005CB9"/>
                </a:solidFill>
                <a:ea typeface="+mj-ea"/>
                <a:cs typeface="+mj-cs"/>
              </a:rPr>
              <a:t>pred2</a:t>
            </a:r>
          </a:p>
          <a:p>
            <a:pPr lvl="3"/>
            <a:r>
              <a:rPr lang="en-US" sz="1900" dirty="0"/>
              <a:t>If </a:t>
            </a:r>
            <a:r>
              <a:rPr lang="el-GR" sz="1900" dirty="0"/>
              <a:t>γ→1: </a:t>
            </a:r>
            <a:r>
              <a:rPr lang="en-US" sz="1900" dirty="0"/>
              <a:t>Macro market trends dominate.</a:t>
            </a:r>
          </a:p>
          <a:p>
            <a:pPr lvl="3"/>
            <a:r>
              <a:rPr lang="en-US" sz="1900" dirty="0"/>
              <a:t>If </a:t>
            </a:r>
            <a:r>
              <a:rPr lang="el-GR" sz="1900" dirty="0"/>
              <a:t>γ→</a:t>
            </a:r>
            <a:r>
              <a:rPr lang="en-US" sz="1900" dirty="0"/>
              <a:t>0</a:t>
            </a:r>
            <a:r>
              <a:rPr lang="el-GR" sz="1900" dirty="0"/>
              <a:t>: </a:t>
            </a:r>
            <a:r>
              <a:rPr lang="en-US" sz="1900" dirty="0"/>
              <a:t>Price dynamics dominate.</a:t>
            </a:r>
          </a:p>
          <a:p>
            <a:pPr lvl="3"/>
            <a:endParaRPr lang="en-US" sz="1900" dirty="0"/>
          </a:p>
          <a:p>
            <a:pPr lvl="1">
              <a:buFont typeface="Wingdings" pitchFamily="2" charset="2"/>
              <a:buChar char="Ø"/>
            </a:pPr>
            <a:r>
              <a:rPr lang="en-US" sz="1900" dirty="0"/>
              <a:t>This fusion ensures the model adapts to varying market conditions, guided dynamically by sentiment signals.</a:t>
            </a:r>
          </a:p>
          <a:p>
            <a:pPr lvl="1"/>
            <a:endParaRPr lang="en-US" sz="1900" dirty="0"/>
          </a:p>
          <a:p>
            <a:pPr lvl="1">
              <a:buFont typeface="Wingdings" pitchFamily="2" charset="2"/>
              <a:buChar char="Ø"/>
            </a:pPr>
            <a:endParaRPr lang="en-US" sz="1900" dirty="0"/>
          </a:p>
        </p:txBody>
      </p:sp>
    </p:spTree>
    <p:extLst>
      <p:ext uri="{BB962C8B-B14F-4D97-AF65-F5344CB8AC3E}">
        <p14:creationId xmlns:p14="http://schemas.microsoft.com/office/powerpoint/2010/main" val="42600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Results and Discussion</a:t>
            </a:r>
            <a:endParaRPr lang="en-US" dirty="0"/>
          </a:p>
        </p:txBody>
      </p:sp>
      <p:sp>
        <p:nvSpPr>
          <p:cNvPr id="3" name="Content Placeholder 2"/>
          <p:cNvSpPr>
            <a:spLocks noGrp="1"/>
          </p:cNvSpPr>
          <p:nvPr>
            <p:ph idx="1"/>
          </p:nvPr>
        </p:nvSpPr>
        <p:spPr>
          <a:xfrm>
            <a:off x="692712" y="1415627"/>
            <a:ext cx="9274248" cy="5077248"/>
          </a:xfrm>
        </p:spPr>
        <p:txBody>
          <a:bodyPr>
            <a:normAutofit fontScale="85000" lnSpcReduction="20000"/>
          </a:bodyPr>
          <a:lstStyle/>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lgn="ctr">
              <a:buNone/>
            </a:pPr>
            <a:endParaRPr lang="en-US"/>
          </a:p>
          <a:p>
            <a:pPr marL="0" indent="0" algn="ctr">
              <a:buNone/>
            </a:pPr>
            <a:endParaRPr lang="en-US"/>
          </a:p>
          <a:p>
            <a:pPr marL="0" indent="0" algn="ctr">
              <a:buNone/>
            </a:pPr>
            <a:endParaRPr lang="en-US"/>
          </a:p>
          <a:p>
            <a:pPr marL="0" indent="0" algn="ctr">
              <a:buNone/>
            </a:pPr>
            <a:endParaRPr lang="en-US"/>
          </a:p>
          <a:p>
            <a:pPr marL="0" indent="0" algn="ctr">
              <a:buNone/>
            </a:pPr>
            <a:endParaRPr lang="en-US"/>
          </a:p>
          <a:p>
            <a:pPr marL="0" indent="0" algn="ctr">
              <a:buNone/>
            </a:pPr>
            <a:r>
              <a:rPr lang="en-US"/>
              <a:t>As we incorporated the full dataset , the performance of our model outperforms its competitors.</a:t>
            </a:r>
          </a:p>
          <a:p>
            <a:pPr marL="0" indent="0">
              <a:buNone/>
            </a:pPr>
            <a:endParaRPr lang="en-US" dirty="0"/>
          </a:p>
        </p:txBody>
      </p:sp>
      <p:pic>
        <p:nvPicPr>
          <p:cNvPr id="5" name="Picture 4">
            <a:extLst>
              <a:ext uri="{FF2B5EF4-FFF2-40B4-BE49-F238E27FC236}">
                <a16:creationId xmlns:a16="http://schemas.microsoft.com/office/drawing/2014/main" id="{76C99F1F-7E94-018F-C603-8B6D5FA2295B}"/>
              </a:ext>
            </a:extLst>
          </p:cNvPr>
          <p:cNvPicPr>
            <a:picLocks noChangeAspect="1"/>
          </p:cNvPicPr>
          <p:nvPr/>
        </p:nvPicPr>
        <p:blipFill>
          <a:blip r:embed="rId3"/>
          <a:stretch>
            <a:fillRect/>
          </a:stretch>
        </p:blipFill>
        <p:spPr>
          <a:xfrm>
            <a:off x="1051560" y="1415627"/>
            <a:ext cx="8765680" cy="402674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76693" y="741391"/>
            <a:ext cx="3455821" cy="1616203"/>
          </a:xfrm>
        </p:spPr>
        <p:txBody>
          <a:bodyPr vert="horz" lIns="91440" tIns="45720" rIns="91440" bIns="45720" rtlCol="0" anchor="b">
            <a:normAutofit/>
          </a:bodyPr>
          <a:lstStyle/>
          <a:p>
            <a:r>
              <a:rPr lang="en-US" dirty="0"/>
              <a:t>Results</a:t>
            </a:r>
            <a:r>
              <a:rPr lang="en-US" sz="3200" kern="1200" dirty="0">
                <a:solidFill>
                  <a:schemeClr val="tx1"/>
                </a:solidFill>
                <a:latin typeface="+mj-lt"/>
                <a:ea typeface="+mj-ea"/>
                <a:cs typeface="+mj-cs"/>
              </a:rPr>
              <a:t> </a:t>
            </a:r>
            <a:r>
              <a:rPr lang="en-US" dirty="0"/>
              <a:t>and</a:t>
            </a:r>
            <a:r>
              <a:rPr lang="en-US" sz="3200" kern="1200" dirty="0">
                <a:solidFill>
                  <a:schemeClr val="tx1"/>
                </a:solidFill>
                <a:latin typeface="+mj-lt"/>
                <a:ea typeface="+mj-ea"/>
                <a:cs typeface="+mj-cs"/>
              </a:rPr>
              <a:t> </a:t>
            </a:r>
            <a:r>
              <a:rPr lang="en-US" dirty="0"/>
              <a:t>Discussion</a:t>
            </a:r>
          </a:p>
        </p:txBody>
      </p:sp>
      <p:sp>
        <p:nvSpPr>
          <p:cNvPr id="8" name="TextBox 7">
            <a:extLst>
              <a:ext uri="{FF2B5EF4-FFF2-40B4-BE49-F238E27FC236}">
                <a16:creationId xmlns:a16="http://schemas.microsoft.com/office/drawing/2014/main" id="{6DEA0044-93EF-7BBE-540E-26A277F892DA}"/>
              </a:ext>
            </a:extLst>
          </p:cNvPr>
          <p:cNvSpPr txBox="1"/>
          <p:nvPr/>
        </p:nvSpPr>
        <p:spPr>
          <a:xfrm>
            <a:off x="876693" y="2533476"/>
            <a:ext cx="3455821" cy="344783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a:t> Our model demonstrated the </a:t>
            </a:r>
            <a:r>
              <a:rPr lang="en-US" sz="2000" b="1" dirty="0"/>
              <a:t>lowest standard deviation</a:t>
            </a:r>
            <a:r>
              <a:rPr lang="en-US" sz="2000" dirty="0"/>
              <a:t> during training for the top 10, 15, and 20 cryptocurrencies, with comparable performance to the best models for the top 5. It also proved </a:t>
            </a:r>
            <a:r>
              <a:rPr lang="en-US" sz="2000" b="1" dirty="0"/>
              <a:t>highly robust</a:t>
            </a:r>
            <a:r>
              <a:rPr lang="en-US" sz="2000" dirty="0"/>
              <a:t> in handling volatile, smaller-market-cap cryptocurrencies, outperforming Linear and </a:t>
            </a:r>
            <a:r>
              <a:rPr lang="en-US" sz="2000" dirty="0" err="1"/>
              <a:t>DLinear</a:t>
            </a:r>
            <a:r>
              <a:rPr lang="en-US" sz="2000" dirty="0"/>
              <a:t> models in these challenging scenarios.</a:t>
            </a:r>
          </a:p>
        </p:txBody>
      </p:sp>
      <p:pic>
        <p:nvPicPr>
          <p:cNvPr id="5" name="Content Placeholder 4">
            <a:extLst>
              <a:ext uri="{FF2B5EF4-FFF2-40B4-BE49-F238E27FC236}">
                <a16:creationId xmlns:a16="http://schemas.microsoft.com/office/drawing/2014/main" id="{B7F9367A-2871-C481-AE19-F14B3CFB3FF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87672" y="1037650"/>
            <a:ext cx="6389346" cy="4792009"/>
          </a:xfrm>
          <a:prstGeom prst="rect">
            <a:avLst/>
          </a:prstGeom>
        </p:spPr>
      </p:pic>
      <p:grpSp>
        <p:nvGrpSpPr>
          <p:cNvPr id="17" name="Group 16">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8" name="Rectangle 17">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92961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5195"/>
          </a:xfrm>
        </p:spPr>
        <p:txBody>
          <a:bodyPr/>
          <a:lstStyle/>
          <a:p>
            <a:r>
              <a:rPr lang="en-US" dirty="0"/>
              <a:t>Summary</a:t>
            </a:r>
            <a:endParaRPr dirty="0"/>
          </a:p>
        </p:txBody>
      </p:sp>
      <p:graphicFrame>
        <p:nvGraphicFramePr>
          <p:cNvPr id="15" name="Content Placeholder 2">
            <a:extLst>
              <a:ext uri="{FF2B5EF4-FFF2-40B4-BE49-F238E27FC236}">
                <a16:creationId xmlns:a16="http://schemas.microsoft.com/office/drawing/2014/main" id="{9595568C-A8A0-2E6E-E6D2-EFC558991E51}"/>
              </a:ext>
            </a:extLst>
          </p:cNvPr>
          <p:cNvGraphicFramePr>
            <a:graphicFrameLocks noGrp="1"/>
          </p:cNvGraphicFramePr>
          <p:nvPr>
            <p:ph idx="1"/>
            <p:extLst>
              <p:ext uri="{D42A27DB-BD31-4B8C-83A1-F6EECF244321}">
                <p14:modId xmlns:p14="http://schemas.microsoft.com/office/powerpoint/2010/main" val="3533503898"/>
              </p:ext>
            </p:extLst>
          </p:nvPr>
        </p:nvGraphicFramePr>
        <p:xfrm>
          <a:off x="838200" y="1290320"/>
          <a:ext cx="10515600" cy="5354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16380" y="741391"/>
            <a:ext cx="6705206" cy="1616203"/>
          </a:xfrm>
        </p:spPr>
        <p:txBody>
          <a:bodyPr anchor="b">
            <a:normAutofit/>
          </a:bodyPr>
          <a:lstStyle/>
          <a:p>
            <a:r>
              <a:rPr lang="en-US" sz="3200"/>
              <a:t>Acknowledgment</a:t>
            </a:r>
          </a:p>
        </p:txBody>
      </p:sp>
      <p:sp>
        <p:nvSpPr>
          <p:cNvPr id="3" name="Content Placeholder 2"/>
          <p:cNvSpPr>
            <a:spLocks noGrp="1"/>
          </p:cNvSpPr>
          <p:nvPr>
            <p:ph idx="1"/>
          </p:nvPr>
        </p:nvSpPr>
        <p:spPr>
          <a:xfrm>
            <a:off x="1516380" y="2533476"/>
            <a:ext cx="6705207" cy="3447832"/>
          </a:xfrm>
        </p:spPr>
        <p:txBody>
          <a:bodyPr anchor="t">
            <a:normAutofit/>
          </a:bodyPr>
          <a:lstStyle/>
          <a:p>
            <a:r>
              <a:rPr lang="en-US" sz="2000" dirty="0"/>
              <a:t>This work is supported by the National Science Foundation (NSF) via grants CNS-2431176 and ITE-2431845.</a:t>
            </a:r>
          </a:p>
        </p:txBody>
      </p:sp>
      <p:grpSp>
        <p:nvGrpSpPr>
          <p:cNvPr id="8" name="Group 7">
            <a:extLst>
              <a:ext uri="{FF2B5EF4-FFF2-40B4-BE49-F238E27FC236}">
                <a16:creationId xmlns:a16="http://schemas.microsoft.com/office/drawing/2014/main" id="{26D12BCC-61D9-328E-F085-BB357865E8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9" name="Rectangle 8">
              <a:extLst>
                <a:ext uri="{FF2B5EF4-FFF2-40B4-BE49-F238E27FC236}">
                  <a16:creationId xmlns:a16="http://schemas.microsoft.com/office/drawing/2014/main" id="{0CE600A4-5138-6E7C-0A6C-3653FBD817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652843-24E8-329C-92EE-9B5CA2D4D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FFD2-D5BB-2008-1E8D-5143B116E8F3}"/>
              </a:ext>
            </a:extLst>
          </p:cNvPr>
          <p:cNvSpPr>
            <a:spLocks noGrp="1"/>
          </p:cNvSpPr>
          <p:nvPr>
            <p:ph type="title"/>
          </p:nvPr>
        </p:nvSpPr>
        <p:spPr/>
        <p:txBody>
          <a:bodyPr/>
          <a:lstStyle/>
          <a:p>
            <a:r>
              <a:rPr lang="en-US"/>
              <a:t>Thank you</a:t>
            </a:r>
            <a:endParaRPr lang="en-US" dirty="0"/>
          </a:p>
        </p:txBody>
      </p:sp>
      <p:graphicFrame>
        <p:nvGraphicFramePr>
          <p:cNvPr id="18" name="Content Placeholder 2">
            <a:extLst>
              <a:ext uri="{FF2B5EF4-FFF2-40B4-BE49-F238E27FC236}">
                <a16:creationId xmlns:a16="http://schemas.microsoft.com/office/drawing/2014/main" id="{F5FEA6C2-E0FA-05DB-5329-D4F8B9A1A7DC}"/>
              </a:ext>
            </a:extLst>
          </p:cNvPr>
          <p:cNvGraphicFramePr>
            <a:graphicFrameLocks noGrp="1"/>
          </p:cNvGraphicFramePr>
          <p:nvPr>
            <p:ph idx="1"/>
            <p:extLst>
              <p:ext uri="{D42A27DB-BD31-4B8C-83A1-F6EECF244321}">
                <p14:modId xmlns:p14="http://schemas.microsoft.com/office/powerpoint/2010/main" val="26722263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5516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sz="3600" dirty="0"/>
              <a:t>Gaps in existing cryptocurrency forecasting systems:</a:t>
            </a:r>
          </a:p>
          <a:p>
            <a:pPr lvl="1">
              <a:buFont typeface="Wingdings" panose="05000000000000000000" pitchFamily="2" charset="2"/>
              <a:buChar char="Ø"/>
            </a:pPr>
            <a:r>
              <a:rPr lang="en-US" sz="3200" dirty="0"/>
              <a:t>Over-reliance on historical data without considering real-time market sentiment and technical indicators .</a:t>
            </a:r>
          </a:p>
          <a:p>
            <a:pPr lvl="1">
              <a:buFont typeface="Wingdings" panose="05000000000000000000" pitchFamily="2" charset="2"/>
              <a:buChar char="Ø"/>
            </a:pPr>
            <a:r>
              <a:rPr lang="en-US" sz="3200" dirty="0"/>
              <a:t>Limited Scope to Major Cryptocurrencies like Bitcoin and Ethereum.</a:t>
            </a:r>
          </a:p>
          <a:p>
            <a:pPr lvl="1">
              <a:buFont typeface="Wingdings" panose="05000000000000000000" pitchFamily="2" charset="2"/>
              <a:buChar char="Ø"/>
            </a:pPr>
            <a:r>
              <a:rPr lang="en-US" sz="3200" dirty="0"/>
              <a:t>Challenges in Scaling Sentiment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FAFFE-B787-36DF-C11F-A9FB7D32FC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47BEBA-4A10-E020-ABF1-9F6D56D44A8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7BB44AF-EE21-835D-6DC4-825CB20FD3AB}"/>
              </a:ext>
            </a:extLst>
          </p:cNvPr>
          <p:cNvSpPr>
            <a:spLocks noGrp="1"/>
          </p:cNvSpPr>
          <p:nvPr>
            <p:ph idx="1"/>
          </p:nvPr>
        </p:nvSpPr>
        <p:spPr/>
        <p:txBody>
          <a:bodyPr>
            <a:normAutofit fontScale="62500" lnSpcReduction="20000"/>
          </a:bodyPr>
          <a:lstStyle/>
          <a:p>
            <a:r>
              <a:rPr lang="en-US" sz="4600" dirty="0"/>
              <a:t>To overcome the mentioned challenges, this paper introduces “</a:t>
            </a:r>
            <a:r>
              <a:rPr lang="en-US" sz="4600" dirty="0" err="1"/>
              <a:t>CryptoPulse</a:t>
            </a:r>
            <a:r>
              <a:rPr lang="en-US" sz="4600" dirty="0"/>
              <a:t>,” a novel framework designed for forecasting next-day closing prices by leveraging three primary factors: </a:t>
            </a:r>
            <a:br>
              <a:rPr lang="en-US" sz="3600" dirty="0"/>
            </a:br>
            <a:endParaRPr lang="en-US" sz="3800" dirty="0"/>
          </a:p>
          <a:p>
            <a:pPr lvl="1">
              <a:buFont typeface="Wingdings" pitchFamily="2" charset="2"/>
              <a:buChar char="Ø"/>
            </a:pPr>
            <a:r>
              <a:rPr lang="en-US" sz="3800" dirty="0"/>
              <a:t>Complex dynamics of price changes embedded in the historical data and technical indicators of the target cryptocurrency.</a:t>
            </a:r>
          </a:p>
          <a:p>
            <a:endParaRPr lang="en-US" sz="3600" dirty="0"/>
          </a:p>
          <a:p>
            <a:pPr lvl="1">
              <a:buFont typeface="Wingdings" pitchFamily="2" charset="2"/>
              <a:buChar char="Ø"/>
            </a:pPr>
            <a:r>
              <a:rPr lang="en-US" sz="3800" dirty="0"/>
              <a:t>Broad market sentiment as reflected in real-time News.</a:t>
            </a:r>
          </a:p>
          <a:p>
            <a:pPr marL="457200" lvl="1" indent="0">
              <a:buNone/>
            </a:pPr>
            <a:endParaRPr lang="en-US" sz="3800" dirty="0"/>
          </a:p>
          <a:p>
            <a:pPr lvl="1">
              <a:buFont typeface="Wingdings" pitchFamily="2" charset="2"/>
              <a:buChar char="Ø"/>
            </a:pPr>
            <a:r>
              <a:rPr lang="en-US" sz="3800" dirty="0"/>
              <a:t> Macro investing environment indicated by the fluctuations of major cryptocurrencies.</a:t>
            </a:r>
            <a:br>
              <a:rPr lang="en-US" sz="3200" dirty="0"/>
            </a:br>
            <a:endParaRPr lang="en-US" sz="3200" dirty="0"/>
          </a:p>
          <a:p>
            <a:pPr marL="0" indent="0">
              <a:buNone/>
            </a:pPr>
            <a:endParaRPr lang="en-US" sz="3600" dirty="0"/>
          </a:p>
        </p:txBody>
      </p:sp>
    </p:spTree>
    <p:extLst>
      <p:ext uri="{BB962C8B-B14F-4D97-AF65-F5344CB8AC3E}">
        <p14:creationId xmlns:p14="http://schemas.microsoft.com/office/powerpoint/2010/main" val="783530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A97DA-8FAD-1ACE-CC29-50A37665F4C6}"/>
              </a:ext>
            </a:extLst>
          </p:cNvPr>
          <p:cNvSpPr>
            <a:spLocks noGrp="1"/>
          </p:cNvSpPr>
          <p:nvPr>
            <p:ph type="title"/>
          </p:nvPr>
        </p:nvSpPr>
        <p:spPr/>
        <p:txBody>
          <a:bodyPr/>
          <a:lstStyle/>
          <a:p>
            <a:r>
              <a:rPr lang="en-US" dirty="0"/>
              <a:t>Problem Formulation</a:t>
            </a:r>
          </a:p>
        </p:txBody>
      </p:sp>
      <p:sp>
        <p:nvSpPr>
          <p:cNvPr id="3" name="Content Placeholder 2">
            <a:extLst>
              <a:ext uri="{FF2B5EF4-FFF2-40B4-BE49-F238E27FC236}">
                <a16:creationId xmlns:a16="http://schemas.microsoft.com/office/drawing/2014/main" id="{4555B6D2-FB07-C83A-86B5-0C8046E7653F}"/>
              </a:ext>
            </a:extLst>
          </p:cNvPr>
          <p:cNvSpPr>
            <a:spLocks noGrp="1"/>
          </p:cNvSpPr>
          <p:nvPr>
            <p:ph idx="1"/>
          </p:nvPr>
        </p:nvSpPr>
        <p:spPr/>
        <p:txBody>
          <a:bodyPr>
            <a:normAutofit fontScale="85000" lnSpcReduction="20000"/>
          </a:bodyPr>
          <a:lstStyle/>
          <a:p>
            <a:r>
              <a:rPr lang="en-US" sz="4600" dirty="0"/>
              <a:t>Predict the next day’s closing price:</a:t>
            </a:r>
          </a:p>
          <a:p>
            <a:pPr marL="0" indent="0">
              <a:buNone/>
            </a:pPr>
            <a:endParaRPr lang="en-US" b="1" dirty="0"/>
          </a:p>
          <a:p>
            <a:endParaRPr lang="en-US" b="1" dirty="0"/>
          </a:p>
          <a:p>
            <a:endParaRPr lang="en-US" b="1" dirty="0"/>
          </a:p>
          <a:p>
            <a:pPr marL="0" indent="0">
              <a:buNone/>
            </a:pPr>
            <a:r>
              <a:rPr lang="en-US" sz="3800" dirty="0"/>
              <a:t>	where:</a:t>
            </a:r>
            <a:endParaRPr lang="en-US" sz="3800" b="1" dirty="0"/>
          </a:p>
          <a:p>
            <a:pPr marL="0" indent="0">
              <a:buNone/>
            </a:pPr>
            <a:r>
              <a:rPr lang="en-US" sz="3800" dirty="0"/>
              <a:t>	</a:t>
            </a:r>
            <a:r>
              <a:rPr lang="en-US" sz="4000" dirty="0"/>
              <a:t> - </a:t>
            </a:r>
            <a:r>
              <a:rPr lang="en-US" sz="3800" dirty="0"/>
              <a:t>C: Historical price data along.</a:t>
            </a:r>
          </a:p>
          <a:p>
            <a:pPr marL="0" indent="0">
              <a:buNone/>
            </a:pPr>
            <a:r>
              <a:rPr lang="en-US" sz="3800" dirty="0"/>
              <a:t>	</a:t>
            </a:r>
            <a:r>
              <a:rPr lang="en-US" sz="4000" dirty="0"/>
              <a:t> - </a:t>
            </a:r>
            <a:r>
              <a:rPr lang="en-US" sz="3800" dirty="0"/>
              <a:t>D: Sentiment from news articles.</a:t>
            </a:r>
          </a:p>
          <a:p>
            <a:pPr marL="0" indent="0">
              <a:buNone/>
            </a:pPr>
            <a:r>
              <a:rPr lang="en-US" sz="3800" dirty="0"/>
              <a:t>	</a:t>
            </a:r>
            <a:r>
              <a:rPr lang="en-US" sz="4000" dirty="0"/>
              <a:t> - </a:t>
            </a:r>
            <a:r>
              <a:rPr lang="en-US" sz="3800" dirty="0"/>
              <a:t>g: Our model that integrates market sentiment, price dynamics, technical indicators and macroeconomic trends.</a:t>
            </a:r>
          </a:p>
          <a:p>
            <a:endParaRPr lang="en-US" dirty="0"/>
          </a:p>
        </p:txBody>
      </p:sp>
      <p:pic>
        <p:nvPicPr>
          <p:cNvPr id="6" name="Picture 5">
            <a:extLst>
              <a:ext uri="{FF2B5EF4-FFF2-40B4-BE49-F238E27FC236}">
                <a16:creationId xmlns:a16="http://schemas.microsoft.com/office/drawing/2014/main" id="{960A2F8C-6D77-61B3-4577-A4107492D0FD}"/>
              </a:ext>
            </a:extLst>
          </p:cNvPr>
          <p:cNvPicPr>
            <a:picLocks noChangeAspect="1"/>
          </p:cNvPicPr>
          <p:nvPr/>
        </p:nvPicPr>
        <p:blipFill>
          <a:blip r:embed="rId3"/>
          <a:stretch>
            <a:fillRect/>
          </a:stretch>
        </p:blipFill>
        <p:spPr>
          <a:xfrm>
            <a:off x="2839720" y="2428240"/>
            <a:ext cx="6512560" cy="843280"/>
          </a:xfrm>
          <a:prstGeom prst="rect">
            <a:avLst/>
          </a:prstGeom>
        </p:spPr>
      </p:pic>
    </p:spTree>
    <p:extLst>
      <p:ext uri="{BB962C8B-B14F-4D97-AF65-F5344CB8AC3E}">
        <p14:creationId xmlns:p14="http://schemas.microsoft.com/office/powerpoint/2010/main" val="98453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B449EC-3C51-7771-A629-A3D7C45C38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4D8190-3C68-0009-3AD9-F9C7FE40BD95}"/>
              </a:ext>
            </a:extLst>
          </p:cNvPr>
          <p:cNvSpPr>
            <a:spLocks noGrp="1"/>
          </p:cNvSpPr>
          <p:nvPr>
            <p:ph type="title"/>
          </p:nvPr>
        </p:nvSpPr>
        <p:spPr>
          <a:xfrm>
            <a:off x="1378743" y="731731"/>
            <a:ext cx="9444037" cy="954194"/>
          </a:xfrm>
        </p:spPr>
        <p:txBody>
          <a:bodyPr anchor="t">
            <a:normAutofit/>
          </a:bodyPr>
          <a:lstStyle/>
          <a:p>
            <a:r>
              <a:rPr lang="en-US" dirty="0"/>
              <a:t>Dataset</a:t>
            </a:r>
          </a:p>
        </p:txBody>
      </p:sp>
      <p:graphicFrame>
        <p:nvGraphicFramePr>
          <p:cNvPr id="12" name="Content Placeholder 11">
            <a:extLst>
              <a:ext uri="{FF2B5EF4-FFF2-40B4-BE49-F238E27FC236}">
                <a16:creationId xmlns:a16="http://schemas.microsoft.com/office/drawing/2014/main" id="{720D9763-32F4-F8F2-2705-1DBA53705621}"/>
              </a:ext>
            </a:extLst>
          </p:cNvPr>
          <p:cNvGraphicFramePr>
            <a:graphicFrameLocks noGrp="1"/>
          </p:cNvGraphicFramePr>
          <p:nvPr>
            <p:ph idx="1"/>
            <p:extLst>
              <p:ext uri="{D42A27DB-BD31-4B8C-83A1-F6EECF244321}">
                <p14:modId xmlns:p14="http://schemas.microsoft.com/office/powerpoint/2010/main" val="4218618657"/>
              </p:ext>
            </p:extLst>
          </p:nvPr>
        </p:nvGraphicFramePr>
        <p:xfrm>
          <a:off x="1578934" y="1838857"/>
          <a:ext cx="9058683" cy="3995412"/>
        </p:xfrm>
        <a:graphic>
          <a:graphicData uri="http://schemas.openxmlformats.org/drawingml/2006/table">
            <a:tbl>
              <a:tblPr firstRow="1" bandRow="1">
                <a:tableStyleId>{5C22544A-7EE6-4342-B048-85BDC9FD1C3A}</a:tableStyleId>
              </a:tblPr>
              <a:tblGrid>
                <a:gridCol w="2817293">
                  <a:extLst>
                    <a:ext uri="{9D8B030D-6E8A-4147-A177-3AD203B41FA5}">
                      <a16:colId xmlns:a16="http://schemas.microsoft.com/office/drawing/2014/main" val="2143993133"/>
                    </a:ext>
                  </a:extLst>
                </a:gridCol>
                <a:gridCol w="6241390">
                  <a:extLst>
                    <a:ext uri="{9D8B030D-6E8A-4147-A177-3AD203B41FA5}">
                      <a16:colId xmlns:a16="http://schemas.microsoft.com/office/drawing/2014/main" val="2733662774"/>
                    </a:ext>
                  </a:extLst>
                </a:gridCol>
              </a:tblGrid>
              <a:tr h="262386">
                <a:tc>
                  <a:txBody>
                    <a:bodyPr/>
                    <a:lstStyle/>
                    <a:p>
                      <a:r>
                        <a:rPr lang="en-US" sz="1000"/>
                        <a:t>Dataset Component</a:t>
                      </a:r>
                    </a:p>
                  </a:txBody>
                  <a:tcPr marL="52580" marR="52580" marT="26290" marB="26290"/>
                </a:tc>
                <a:tc>
                  <a:txBody>
                    <a:bodyPr/>
                    <a:lstStyle/>
                    <a:p>
                      <a:r>
                        <a:rPr lang="en-US" sz="1000"/>
                        <a:t>Details</a:t>
                      </a:r>
                    </a:p>
                  </a:txBody>
                  <a:tcPr marL="52580" marR="52580" marT="26290" marB="26290"/>
                </a:tc>
                <a:extLst>
                  <a:ext uri="{0D108BD9-81ED-4DB2-BD59-A6C34878D82A}">
                    <a16:rowId xmlns:a16="http://schemas.microsoft.com/office/drawing/2014/main" val="622678981"/>
                  </a:ext>
                </a:extLst>
              </a:tr>
              <a:tr h="799082">
                <a:tc>
                  <a:txBody>
                    <a:bodyPr/>
                    <a:lstStyle/>
                    <a:p>
                      <a:r>
                        <a:rPr lang="en-US" sz="1000" b="1" dirty="0"/>
                        <a:t>Price History</a:t>
                      </a:r>
                      <a:endParaRPr lang="en-US" sz="1000" dirty="0"/>
                    </a:p>
                  </a:txBody>
                  <a:tcPr marL="52580" marR="52580" marT="26290" marB="26290" anchor="ctr"/>
                </a:tc>
                <a:tc>
                  <a:txBody>
                    <a:bodyPr/>
                    <a:lstStyle/>
                    <a:p>
                      <a:r>
                        <a:rPr lang="en-US" sz="1000"/>
                        <a:t>- Source: </a:t>
                      </a:r>
                      <a:r>
                        <a:rPr lang="en-US" sz="1000" b="1"/>
                        <a:t>Yahoo Finance</a:t>
                      </a:r>
                      <a:r>
                        <a:rPr lang="en-US" sz="1000"/>
                        <a:t> </a:t>
                      </a:r>
                      <a:br>
                        <a:rPr lang="en-US" sz="1000"/>
                      </a:br>
                      <a:r>
                        <a:rPr lang="en-US" sz="1000"/>
                        <a:t>- Covers </a:t>
                      </a:r>
                      <a:r>
                        <a:rPr lang="en-US" sz="1000" b="1"/>
                        <a:t>75 cryptocurrencies</a:t>
                      </a:r>
                      <a:r>
                        <a:rPr lang="en-US" sz="1000"/>
                        <a:t> with market cap &gt; $8B. </a:t>
                      </a:r>
                      <a:br>
                        <a:rPr lang="en-US" sz="1000"/>
                      </a:br>
                      <a:r>
                        <a:rPr lang="en-US" sz="1000"/>
                        <a:t>- Time period: </a:t>
                      </a:r>
                      <a:r>
                        <a:rPr lang="en-US" sz="1000" b="1"/>
                        <a:t>January 1, 2021 – April 1, 2024</a:t>
                      </a:r>
                      <a:r>
                        <a:rPr lang="en-US" sz="1000"/>
                        <a:t>. </a:t>
                      </a:r>
                      <a:br>
                        <a:rPr lang="en-US" sz="1000"/>
                      </a:br>
                      <a:r>
                        <a:rPr lang="en-US" sz="1000"/>
                        <a:t>- Data includes: Open, High, Low, Close, and Volume.</a:t>
                      </a:r>
                    </a:p>
                  </a:txBody>
                  <a:tcPr marL="52580" marR="52580" marT="26290" marB="26290" anchor="ctr"/>
                </a:tc>
                <a:extLst>
                  <a:ext uri="{0D108BD9-81ED-4DB2-BD59-A6C34878D82A}">
                    <a16:rowId xmlns:a16="http://schemas.microsoft.com/office/drawing/2014/main" val="311184240"/>
                  </a:ext>
                </a:extLst>
              </a:tr>
              <a:tr h="441285">
                <a:tc>
                  <a:txBody>
                    <a:bodyPr/>
                    <a:lstStyle/>
                    <a:p>
                      <a:r>
                        <a:rPr lang="en-US" sz="1000" b="1"/>
                        <a:t>Macro Market Environment</a:t>
                      </a:r>
                      <a:endParaRPr lang="en-US" sz="1000"/>
                    </a:p>
                  </a:txBody>
                  <a:tcPr marL="52580" marR="52580" marT="26290" marB="26290" anchor="ctr"/>
                </a:tc>
                <a:tc>
                  <a:txBody>
                    <a:bodyPr/>
                    <a:lstStyle/>
                    <a:p>
                      <a:r>
                        <a:rPr lang="en-US" sz="1000" dirty="0"/>
                        <a:t>- Derived from price data of </a:t>
                      </a:r>
                      <a:r>
                        <a:rPr lang="en-US" sz="1000" b="1" dirty="0"/>
                        <a:t>top cryptocurrencies</a:t>
                      </a:r>
                      <a:r>
                        <a:rPr lang="en-US" sz="1000" dirty="0"/>
                        <a:t> (e.g., Bitcoin, Ethereum, Tether). </a:t>
                      </a:r>
                      <a:br>
                        <a:rPr lang="en-US" sz="1000" dirty="0"/>
                      </a:br>
                      <a:r>
                        <a:rPr lang="en-US" sz="1000" dirty="0"/>
                        <a:t>- Captures the </a:t>
                      </a:r>
                      <a:r>
                        <a:rPr lang="en-US" sz="1000" b="1" dirty="0"/>
                        <a:t>collective behavior</a:t>
                      </a:r>
                      <a:r>
                        <a:rPr lang="en-US" sz="1000" dirty="0"/>
                        <a:t> and trends of the broader cryptocurrency market.</a:t>
                      </a:r>
                    </a:p>
                  </a:txBody>
                  <a:tcPr marL="52580" marR="52580" marT="26290" marB="26290"/>
                </a:tc>
                <a:extLst>
                  <a:ext uri="{0D108BD9-81ED-4DB2-BD59-A6C34878D82A}">
                    <a16:rowId xmlns:a16="http://schemas.microsoft.com/office/drawing/2014/main" val="1068475998"/>
                  </a:ext>
                </a:extLst>
              </a:tr>
              <a:tr h="1693577">
                <a:tc>
                  <a:txBody>
                    <a:bodyPr/>
                    <a:lstStyle/>
                    <a:p>
                      <a:r>
                        <a:rPr lang="en-US" sz="1000" b="1" kern="1200" dirty="0">
                          <a:solidFill>
                            <a:schemeClr val="dk1"/>
                          </a:solidFill>
                          <a:latin typeface="+mn-lt"/>
                          <a:ea typeface="+mn-ea"/>
                          <a:cs typeface="+mn-cs"/>
                        </a:rPr>
                        <a:t>Technical Indicators</a:t>
                      </a:r>
                    </a:p>
                  </a:txBody>
                  <a:tcPr marL="52580" marR="52580" marT="26290" marB="26290"/>
                </a:tc>
                <a:tc>
                  <a:txBody>
                    <a:bodyPr/>
                    <a:lstStyle/>
                    <a:p>
                      <a:r>
                        <a:rPr lang="en-US" sz="1000"/>
                        <a:t>- Derived from price data. </a:t>
                      </a:r>
                      <a:br>
                        <a:rPr lang="en-US" sz="1000"/>
                      </a:br>
                      <a:r>
                        <a:rPr lang="en-US" sz="1000"/>
                        <a:t>- Includes </a:t>
                      </a:r>
                      <a:r>
                        <a:rPr lang="en-US" sz="1000" b="1"/>
                        <a:t>7 indicators</a:t>
                      </a:r>
                      <a:r>
                        <a:rPr lang="en-US" sz="1000"/>
                        <a:t>: </a:t>
                      </a:r>
                      <a:br>
                        <a:rPr lang="en-US" sz="1000"/>
                      </a:br>
                      <a:r>
                        <a:rPr lang="en-US" sz="1000"/>
                        <a:t>   1. Stochastic Oscillator (</a:t>
                      </a:r>
                      <a:r>
                        <a:rPr lang="en-US" sz="1000" b="1"/>
                        <a:t>%K</a:t>
                      </a:r>
                      <a:r>
                        <a:rPr lang="en-US" sz="1000"/>
                        <a:t>) </a:t>
                      </a:r>
                      <a:br>
                        <a:rPr lang="en-US" sz="1000"/>
                      </a:br>
                      <a:r>
                        <a:rPr lang="en-US" sz="1000"/>
                        <a:t>   2. Momentum (</a:t>
                      </a:r>
                      <a:r>
                        <a:rPr lang="en-US" sz="1000" b="1"/>
                        <a:t>MOM</a:t>
                      </a:r>
                      <a:r>
                        <a:rPr lang="en-US" sz="1000"/>
                        <a:t>) </a:t>
                      </a:r>
                      <a:br>
                        <a:rPr lang="en-US" sz="1000"/>
                      </a:br>
                      <a:r>
                        <a:rPr lang="en-US" sz="1000"/>
                        <a:t>   3. Williams %R (</a:t>
                      </a:r>
                      <a:r>
                        <a:rPr lang="en-US" sz="1000" b="1"/>
                        <a:t>WILLR</a:t>
                      </a:r>
                      <a:r>
                        <a:rPr lang="en-US" sz="1000"/>
                        <a:t>) </a:t>
                      </a:r>
                      <a:br>
                        <a:rPr lang="en-US" sz="1000"/>
                      </a:br>
                      <a:r>
                        <a:rPr lang="en-US" sz="1000"/>
                        <a:t>   4. Moving Average (</a:t>
                      </a:r>
                      <a:r>
                        <a:rPr lang="en-US" sz="1000" b="1"/>
                        <a:t>MA</a:t>
                      </a:r>
                      <a:r>
                        <a:rPr lang="en-US" sz="1000"/>
                        <a:t>) </a:t>
                      </a:r>
                      <a:br>
                        <a:rPr lang="en-US" sz="1000"/>
                      </a:br>
                      <a:r>
                        <a:rPr lang="en-US" sz="1000"/>
                        <a:t>   5. Exponential Moving Average (</a:t>
                      </a:r>
                      <a:r>
                        <a:rPr lang="en-US" sz="1000" b="1"/>
                        <a:t>EMA</a:t>
                      </a:r>
                      <a:r>
                        <a:rPr lang="en-US" sz="1000"/>
                        <a:t>) </a:t>
                      </a:r>
                      <a:br>
                        <a:rPr lang="en-US" sz="1000"/>
                      </a:br>
                      <a:r>
                        <a:rPr lang="en-US" sz="1000"/>
                        <a:t>   6. Relative Strength Index (</a:t>
                      </a:r>
                      <a:r>
                        <a:rPr lang="en-US" sz="1000" b="1"/>
                        <a:t>RSI</a:t>
                      </a:r>
                      <a:r>
                        <a:rPr lang="en-US" sz="1000"/>
                        <a:t>) </a:t>
                      </a:r>
                      <a:br>
                        <a:rPr lang="en-US" sz="1000"/>
                      </a:br>
                      <a:r>
                        <a:rPr lang="en-US" sz="1000"/>
                        <a:t>   7. Moving Average Convergence Divergence (</a:t>
                      </a:r>
                      <a:r>
                        <a:rPr lang="en-US" sz="1000" b="1"/>
                        <a:t>MACD</a:t>
                      </a:r>
                      <a:r>
                        <a:rPr lang="en-US" sz="1000"/>
                        <a:t>).</a:t>
                      </a:r>
                    </a:p>
                  </a:txBody>
                  <a:tcPr marL="52580" marR="52580" marT="26290" marB="26290"/>
                </a:tc>
                <a:extLst>
                  <a:ext uri="{0D108BD9-81ED-4DB2-BD59-A6C34878D82A}">
                    <a16:rowId xmlns:a16="http://schemas.microsoft.com/office/drawing/2014/main" val="35315204"/>
                  </a:ext>
                </a:extLst>
              </a:tr>
              <a:tr h="799082">
                <a:tc>
                  <a:txBody>
                    <a:bodyPr/>
                    <a:lstStyle/>
                    <a:p>
                      <a:r>
                        <a:rPr lang="en-US" sz="1000" b="1" kern="1200">
                          <a:solidFill>
                            <a:schemeClr val="dk1"/>
                          </a:solidFill>
                          <a:latin typeface="+mn-lt"/>
                          <a:ea typeface="+mn-ea"/>
                          <a:cs typeface="+mn-cs"/>
                        </a:rPr>
                        <a:t>Crypto Market News</a:t>
                      </a:r>
                    </a:p>
                  </a:txBody>
                  <a:tcPr marL="52580" marR="52580" marT="26290" marB="26290"/>
                </a:tc>
                <a:tc>
                  <a:txBody>
                    <a:bodyPr/>
                    <a:lstStyle/>
                    <a:p>
                      <a:r>
                        <a:rPr lang="en-US" sz="1000" dirty="0"/>
                        <a:t>- Source: </a:t>
                      </a:r>
                      <a:r>
                        <a:rPr lang="en-US" sz="1000" b="1" dirty="0" err="1"/>
                        <a:t>Cointelegraph</a:t>
                      </a:r>
                      <a:r>
                        <a:rPr lang="en-US" sz="1000" dirty="0"/>
                        <a:t>. </a:t>
                      </a:r>
                      <a:br>
                        <a:rPr lang="en-US" sz="1000" dirty="0"/>
                      </a:br>
                      <a:r>
                        <a:rPr lang="en-US" sz="1000" dirty="0"/>
                        <a:t>- Contains </a:t>
                      </a:r>
                      <a:r>
                        <a:rPr lang="en-US" sz="1000" b="1" dirty="0"/>
                        <a:t>25,210 news articles</a:t>
                      </a:r>
                      <a:r>
                        <a:rPr lang="en-US" sz="1000" dirty="0"/>
                        <a:t>. </a:t>
                      </a:r>
                      <a:br>
                        <a:rPr lang="en-US" sz="1000" dirty="0"/>
                      </a:br>
                      <a:r>
                        <a:rPr lang="en-US" sz="1000" dirty="0"/>
                        <a:t>- Time period: </a:t>
                      </a:r>
                      <a:r>
                        <a:rPr lang="en-US" sz="1000" b="1" dirty="0"/>
                        <a:t>January 1, 2021 – April 1, 2024</a:t>
                      </a:r>
                      <a:r>
                        <a:rPr lang="en-US" sz="1000" dirty="0"/>
                        <a:t>. </a:t>
                      </a:r>
                      <a:br>
                        <a:rPr lang="en-US" sz="1000" dirty="0"/>
                      </a:br>
                      <a:r>
                        <a:rPr lang="en-US" sz="1000" dirty="0"/>
                        <a:t>- Data includes: Publication date, title, and content.</a:t>
                      </a:r>
                    </a:p>
                  </a:txBody>
                  <a:tcPr marL="52580" marR="52580" marT="26290" marB="26290"/>
                </a:tc>
                <a:extLst>
                  <a:ext uri="{0D108BD9-81ED-4DB2-BD59-A6C34878D82A}">
                    <a16:rowId xmlns:a16="http://schemas.microsoft.com/office/drawing/2014/main" val="3528017197"/>
                  </a:ext>
                </a:extLst>
              </a:tr>
            </a:tbl>
          </a:graphicData>
        </a:graphic>
      </p:graphicFrame>
    </p:spTree>
    <p:extLst>
      <p:ext uri="{BB962C8B-B14F-4D97-AF65-F5344CB8AC3E}">
        <p14:creationId xmlns:p14="http://schemas.microsoft.com/office/powerpoint/2010/main" val="1867915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3B499-C4B9-599C-1090-BFA066D91C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E6CF9C-C8E8-EDE1-F55E-0E3B7E4084AB}"/>
              </a:ext>
            </a:extLst>
          </p:cNvPr>
          <p:cNvSpPr>
            <a:spLocks noGrp="1"/>
          </p:cNvSpPr>
          <p:nvPr>
            <p:ph type="title"/>
          </p:nvPr>
        </p:nvSpPr>
        <p:spPr>
          <a:xfrm>
            <a:off x="838200" y="365125"/>
            <a:ext cx="10515600" cy="1325563"/>
          </a:xfrm>
        </p:spPr>
        <p:txBody>
          <a:bodyPr anchor="ctr">
            <a:normAutofit/>
          </a:bodyPr>
          <a:lstStyle/>
          <a:p>
            <a:r>
              <a:rPr lang="en-US" dirty="0"/>
              <a:t>LLM Based Sentiment Analysis</a:t>
            </a:r>
          </a:p>
        </p:txBody>
      </p:sp>
      <p:graphicFrame>
        <p:nvGraphicFramePr>
          <p:cNvPr id="51" name="Content Placeholder 3">
            <a:extLst>
              <a:ext uri="{FF2B5EF4-FFF2-40B4-BE49-F238E27FC236}">
                <a16:creationId xmlns:a16="http://schemas.microsoft.com/office/drawing/2014/main" id="{3143F39F-1AA7-3075-B09B-4E772AD892A8}"/>
              </a:ext>
            </a:extLst>
          </p:cNvPr>
          <p:cNvGraphicFramePr>
            <a:graphicFrameLocks noGrp="1"/>
          </p:cNvGraphicFramePr>
          <p:nvPr>
            <p:ph idx="1"/>
            <p:extLst>
              <p:ext uri="{D42A27DB-BD31-4B8C-83A1-F6EECF244321}">
                <p14:modId xmlns:p14="http://schemas.microsoft.com/office/powerpoint/2010/main" val="31345294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541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US" dirty="0"/>
              <a:t>Model Overview and Training</a:t>
            </a:r>
          </a:p>
        </p:txBody>
      </p:sp>
      <p:graphicFrame>
        <p:nvGraphicFramePr>
          <p:cNvPr id="5" name="Content Placeholder 2">
            <a:extLst>
              <a:ext uri="{FF2B5EF4-FFF2-40B4-BE49-F238E27FC236}">
                <a16:creationId xmlns:a16="http://schemas.microsoft.com/office/drawing/2014/main" id="{BE60398A-F4FD-EB2E-07ED-025577E1AB3D}"/>
              </a:ext>
            </a:extLst>
          </p:cNvPr>
          <p:cNvGraphicFramePr>
            <a:graphicFrameLocks noGrp="1"/>
          </p:cNvGraphicFramePr>
          <p:nvPr>
            <p:ph idx="1"/>
            <p:extLst>
              <p:ext uri="{D42A27DB-BD31-4B8C-83A1-F6EECF244321}">
                <p14:modId xmlns:p14="http://schemas.microsoft.com/office/powerpoint/2010/main" val="6320866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02AA18B-CF43-6C11-6510-79EF45DFB215}"/>
              </a:ext>
            </a:extLst>
          </p:cNvPr>
          <p:cNvSpPr>
            <a:spLocks noGrp="1"/>
          </p:cNvSpPr>
          <p:nvPr>
            <p:ph type="title"/>
          </p:nvPr>
        </p:nvSpPr>
        <p:spPr>
          <a:xfrm>
            <a:off x="838200" y="365125"/>
            <a:ext cx="10515600" cy="898191"/>
          </a:xfrm>
        </p:spPr>
        <p:txBody>
          <a:bodyPr anchor="ctr">
            <a:normAutofit fontScale="90000"/>
          </a:bodyPr>
          <a:lstStyle/>
          <a:p>
            <a:r>
              <a:rPr lang="en-US" sz="3000" dirty="0"/>
              <a:t>Overview of </a:t>
            </a:r>
            <a:r>
              <a:rPr lang="en-US" sz="3000" dirty="0" err="1"/>
              <a:t>CryptoPulse</a:t>
            </a:r>
            <a:r>
              <a:rPr lang="en-US" sz="3000" dirty="0"/>
              <a:t> architecture for next-day closing price</a:t>
            </a:r>
          </a:p>
          <a:p>
            <a:r>
              <a:rPr lang="en-US" sz="3000" dirty="0"/>
              <a:t>prediction</a:t>
            </a:r>
          </a:p>
        </p:txBody>
      </p:sp>
      <p:pic>
        <p:nvPicPr>
          <p:cNvPr id="16" name="Content Placeholder 15" descr="A diagram of a function&#10;&#10;Description automatically generated">
            <a:extLst>
              <a:ext uri="{FF2B5EF4-FFF2-40B4-BE49-F238E27FC236}">
                <a16:creationId xmlns:a16="http://schemas.microsoft.com/office/drawing/2014/main" id="{7057EE8A-9392-F80A-35E1-07FA030DAB9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5958" y="1540042"/>
            <a:ext cx="9950116" cy="4054642"/>
          </a:xfrm>
        </p:spPr>
      </p:pic>
    </p:spTree>
    <p:extLst>
      <p:ext uri="{BB962C8B-B14F-4D97-AF65-F5344CB8AC3E}">
        <p14:creationId xmlns:p14="http://schemas.microsoft.com/office/powerpoint/2010/main" val="3220602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Overview and Training</a:t>
            </a:r>
          </a:p>
        </p:txBody>
      </p:sp>
      <p:sp>
        <p:nvSpPr>
          <p:cNvPr id="3" name="Content Placeholder 2"/>
          <p:cNvSpPr>
            <a:spLocks noGrp="1"/>
          </p:cNvSpPr>
          <p:nvPr>
            <p:ph idx="1"/>
          </p:nvPr>
        </p:nvSpPr>
        <p:spPr>
          <a:xfrm>
            <a:off x="838200" y="1508166"/>
            <a:ext cx="10515600" cy="4560125"/>
          </a:xfrm>
        </p:spPr>
        <p:txBody>
          <a:bodyPr>
            <a:normAutofit fontScale="92500" lnSpcReduction="10000"/>
          </a:bodyPr>
          <a:lstStyle/>
          <a:p>
            <a:pPr marL="0" indent="0">
              <a:buNone/>
            </a:pPr>
            <a:r>
              <a:rPr lang="en-US" sz="2000" b="1" dirty="0"/>
              <a:t>1. Input Processing and Embedding</a:t>
            </a:r>
          </a:p>
          <a:p>
            <a:pPr lvl="1">
              <a:buFont typeface="Wingdings" pitchFamily="2" charset="2"/>
              <a:buChar char="Ø"/>
            </a:pPr>
            <a:r>
              <a:rPr lang="en-US" sz="2000" b="1" dirty="0"/>
              <a:t>Three Inputs:</a:t>
            </a:r>
          </a:p>
          <a:p>
            <a:pPr lvl="2">
              <a:buFont typeface="Wingdings" pitchFamily="2" charset="2"/>
              <a:buChar char="§"/>
            </a:pPr>
            <a:r>
              <a:rPr lang="en-US" sz="2000" b="1" dirty="0"/>
              <a:t>Target Crypto Data </a:t>
            </a:r>
            <a:r>
              <a:rPr lang="en-US" sz="2000" b="1" dirty="0" err="1"/>
              <a:t>Xg</a:t>
            </a:r>
            <a:r>
              <a:rPr lang="en-US" sz="2000" b="1" dirty="0"/>
              <a:t>: </a:t>
            </a:r>
            <a:r>
              <a:rPr lang="en-US" sz="2000" dirty="0"/>
              <a:t>Historical price &amp; technical indicators.</a:t>
            </a:r>
          </a:p>
          <a:p>
            <a:pPr lvl="2">
              <a:buFont typeface="Wingdings" pitchFamily="2" charset="2"/>
              <a:buChar char="§"/>
            </a:pPr>
            <a:r>
              <a:rPr lang="en-US" sz="2000" b="1" dirty="0"/>
              <a:t>Macro Market Data </a:t>
            </a:r>
            <a:r>
              <a:rPr lang="en-US" sz="2000" b="1" dirty="0" err="1"/>
              <a:t>Xm</a:t>
            </a:r>
            <a:r>
              <a:rPr lang="en-US" sz="2000" b="1" dirty="0"/>
              <a:t>: </a:t>
            </a:r>
            <a:r>
              <a:rPr lang="en-US" sz="2000" dirty="0"/>
              <a:t>Broader crypto market trends.</a:t>
            </a:r>
          </a:p>
          <a:p>
            <a:pPr lvl="2">
              <a:buFont typeface="Wingdings" pitchFamily="2" charset="2"/>
              <a:buChar char="§"/>
            </a:pPr>
            <a:r>
              <a:rPr lang="en-US" sz="2000" b="1" dirty="0"/>
              <a:t>News Sentiment Data S: </a:t>
            </a:r>
            <a:r>
              <a:rPr lang="en-US" sz="2000" dirty="0"/>
              <a:t>Extracted using </a:t>
            </a:r>
            <a:r>
              <a:rPr lang="en-US" sz="2000" b="1" dirty="0"/>
              <a:t>LLM-based analysis.</a:t>
            </a:r>
          </a:p>
          <a:p>
            <a:pPr lvl="1">
              <a:buFont typeface="Wingdings" pitchFamily="2" charset="2"/>
              <a:buChar char="Ø"/>
            </a:pPr>
            <a:r>
              <a:rPr lang="en-US" sz="2000" b="1" dirty="0"/>
              <a:t>Embedding: </a:t>
            </a:r>
            <a:r>
              <a:rPr lang="en-US" sz="2000" dirty="0"/>
              <a:t>All inputs are projected into high-dimensional spaces for feature extraction.</a:t>
            </a:r>
            <a:endParaRPr lang="en-US" dirty="0"/>
          </a:p>
          <a:p>
            <a:pPr marL="0" indent="0">
              <a:buNone/>
            </a:pPr>
            <a:r>
              <a:rPr lang="en-US" sz="2100" b="1" dirty="0"/>
              <a:t>2.Sentiment as a Scaling Factor:</a:t>
            </a:r>
          </a:p>
          <a:p>
            <a:pPr lvl="1">
              <a:buFont typeface="Wingdings" pitchFamily="2" charset="2"/>
              <a:buChar char="Ø"/>
            </a:pPr>
            <a:r>
              <a:rPr lang="en-US" sz="2000" dirty="0"/>
              <a:t>The sentiment embedding S is transformed using a linear layer and Tanh activation to produce the sentiment trend signal (</a:t>
            </a:r>
            <a:r>
              <a:rPr lang="en-US" sz="2000" dirty="0" err="1"/>
              <a:t>sent_trend</a:t>
            </a:r>
            <a:r>
              <a:rPr lang="en-US" sz="2000" dirty="0"/>
              <a:t>), which scales predictions to align with market sentiment.</a:t>
            </a:r>
          </a:p>
          <a:p>
            <a:pPr marL="0" indent="0">
              <a:buNone/>
            </a:pPr>
            <a:r>
              <a:rPr lang="en-US" sz="2000" b="1" dirty="0"/>
              <a:t>2. Dual-Prediction Mechanism</a:t>
            </a:r>
          </a:p>
          <a:p>
            <a:pPr lvl="1">
              <a:buFont typeface="Wingdings" pitchFamily="2" charset="2"/>
              <a:buChar char="Ø"/>
            </a:pPr>
            <a:r>
              <a:rPr lang="en-US" sz="2000" b="1" dirty="0"/>
              <a:t>Macro Market Prediction: </a:t>
            </a:r>
            <a:r>
              <a:rPr lang="en-US" sz="2000" dirty="0"/>
              <a:t>Captures macro trends using Auto-Correlation Attention.</a:t>
            </a:r>
          </a:p>
          <a:p>
            <a:pPr marL="457200" lvl="1" indent="0" algn="ctr">
              <a:buNone/>
            </a:pPr>
            <a:endParaRPr lang="en-US" sz="2000" dirty="0"/>
          </a:p>
          <a:p>
            <a:pPr lvl="1">
              <a:buFont typeface="Wingdings" pitchFamily="2" charset="2"/>
              <a:buChar char="Ø"/>
            </a:pPr>
            <a:endParaRPr lang="en-US" sz="2000" dirty="0"/>
          </a:p>
          <a:p>
            <a:pPr lvl="1">
              <a:buFont typeface="Wingdings" pitchFamily="2" charset="2"/>
              <a:buChar char="Ø"/>
            </a:pPr>
            <a:r>
              <a:rPr lang="en-US" sz="2100" b="1" dirty="0"/>
              <a:t>Price Dynamics Prediction: </a:t>
            </a:r>
            <a:r>
              <a:rPr lang="en-US" sz="2100" dirty="0"/>
              <a:t>Focuses on target cryptocurrency price patterns.</a:t>
            </a:r>
          </a:p>
          <a:p>
            <a:pPr lvl="1"/>
            <a:endParaRPr lang="en-US" sz="2000" dirty="0"/>
          </a:p>
          <a:p>
            <a:pPr lvl="1">
              <a:buFont typeface="Wingdings" pitchFamily="2" charset="2"/>
              <a:buChar char="Ø"/>
            </a:pPr>
            <a:endParaRPr lang="en-US" sz="2000" dirty="0"/>
          </a:p>
        </p:txBody>
      </p:sp>
      <p:pic>
        <p:nvPicPr>
          <p:cNvPr id="5" name="Picture 4">
            <a:extLst>
              <a:ext uri="{FF2B5EF4-FFF2-40B4-BE49-F238E27FC236}">
                <a16:creationId xmlns:a16="http://schemas.microsoft.com/office/drawing/2014/main" id="{5189480C-88D2-B369-40B5-8EB2BE926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4325" y="4864080"/>
            <a:ext cx="4978400" cy="355600"/>
          </a:xfrm>
          <a:prstGeom prst="rect">
            <a:avLst/>
          </a:prstGeom>
        </p:spPr>
      </p:pic>
      <p:pic>
        <p:nvPicPr>
          <p:cNvPr id="11" name="Picture 10">
            <a:extLst>
              <a:ext uri="{FF2B5EF4-FFF2-40B4-BE49-F238E27FC236}">
                <a16:creationId xmlns:a16="http://schemas.microsoft.com/office/drawing/2014/main" id="{78AE77C5-C7A9-B771-FB92-61FD67864E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4325" y="5791200"/>
            <a:ext cx="4978400" cy="381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5952</TotalTime>
  <Words>3379</Words>
  <Application>Microsoft Macintosh PowerPoint</Application>
  <PresentationFormat>Widescreen</PresentationFormat>
  <Paragraphs>244</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Theme</vt:lpstr>
      <vt:lpstr>IEEE BigData 2024</vt:lpstr>
      <vt:lpstr>Introduction</vt:lpstr>
      <vt:lpstr>Introduction</vt:lpstr>
      <vt:lpstr>Problem Formulation</vt:lpstr>
      <vt:lpstr>Dataset</vt:lpstr>
      <vt:lpstr>LLM Based Sentiment Analysis</vt:lpstr>
      <vt:lpstr>Model Overview and Training</vt:lpstr>
      <vt:lpstr>Overview of CryptoPulse architecture for next-day closing price prediction</vt:lpstr>
      <vt:lpstr>Model Overview and Training</vt:lpstr>
      <vt:lpstr>Model Overview and Training</vt:lpstr>
      <vt:lpstr>Results and Discussion</vt:lpstr>
      <vt:lpstr>Results and Discussion</vt:lpstr>
      <vt:lpstr>Summary</vt:lpstr>
      <vt:lpstr>Acknowledgment</vt:lpstr>
      <vt:lpstr>Thank you</vt:lpstr>
    </vt:vector>
  </TitlesOfParts>
  <Company>TAMU-CC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Mejia, Alissa</dc:creator>
  <cp:lastModifiedBy>Kumar, Amit</cp:lastModifiedBy>
  <cp:revision>90</cp:revision>
  <cp:lastPrinted>2024-12-18T19:04:37Z</cp:lastPrinted>
  <dcterms:created xsi:type="dcterms:W3CDTF">2016-03-14T21:18:27Z</dcterms:created>
  <dcterms:modified xsi:type="dcterms:W3CDTF">2024-12-18T19:07:39Z</dcterms:modified>
</cp:coreProperties>
</file>