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20" y="110489"/>
            <a:ext cx="13167361"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20" y="1920239"/>
            <a:ext cx="13167361"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5"/>
            <a:ext cx="3413761" cy="438150"/>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21"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22"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23" name="Text 2"/>
          <p:cNvSpPr txBox="1"/>
          <p:nvPr/>
        </p:nvSpPr>
        <p:spPr>
          <a:xfrm>
            <a:off x="6395917" y="1342548"/>
            <a:ext cx="7324965" cy="2004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7600"/>
              </a:lnSpc>
              <a:defRPr b="1" spc="-61" sz="6000">
                <a:latin typeface="Montserrat"/>
                <a:ea typeface="Montserrat"/>
                <a:cs typeface="Montserrat"/>
                <a:sym typeface="Montserrat"/>
              </a:defRPr>
            </a:lvl1pPr>
          </a:lstStyle>
          <a:p>
            <a:pPr/>
            <a:r>
              <a:t>Twitter Profiling Using LLM's</a:t>
            </a:r>
          </a:p>
        </p:txBody>
      </p:sp>
      <p:sp>
        <p:nvSpPr>
          <p:cNvPr id="24" name="Text 3"/>
          <p:cNvSpPr txBox="1"/>
          <p:nvPr/>
        </p:nvSpPr>
        <p:spPr>
          <a:xfrm>
            <a:off x="6395917" y="3647956"/>
            <a:ext cx="7324965" cy="191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Twitter profiling using Large Language Models (LLM's) has become increasingly popular for understanding user behavior and preferences. LLM's can process vast amounts of text data, allowing for in-depth analysis of Twitter users' posts, interactions, and networks.</a:t>
            </a:r>
          </a:p>
        </p:txBody>
      </p:sp>
      <p:sp>
        <p:nvSpPr>
          <p:cNvPr id="25" name="Text 4"/>
          <p:cNvSpPr txBox="1"/>
          <p:nvPr/>
        </p:nvSpPr>
        <p:spPr>
          <a:xfrm>
            <a:off x="6395917" y="5406271"/>
            <a:ext cx="7324965" cy="15464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This project aims to develop a system for profiling Twitter users by analyzing their tweets. The goal is to extract valuable attributes like hobbies, likes, dislikes, and personality traits to enable more effective services and content.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28"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29" name="Image 0" descr="Image 0"/>
          <p:cNvPicPr>
            <a:picLocks noChangeAspect="1"/>
          </p:cNvPicPr>
          <p:nvPr/>
        </p:nvPicPr>
        <p:blipFill>
          <a:blip r:embed="rId2">
            <a:extLst/>
          </a:blip>
          <a:stretch>
            <a:fillRect/>
          </a:stretch>
        </p:blipFill>
        <p:spPr>
          <a:xfrm>
            <a:off x="0" y="0"/>
            <a:ext cx="3657600" cy="8229600"/>
          </a:xfrm>
          <a:prstGeom prst="rect">
            <a:avLst/>
          </a:prstGeom>
          <a:ln w="12700">
            <a:miter lim="400000"/>
          </a:ln>
        </p:spPr>
      </p:pic>
      <p:sp>
        <p:nvSpPr>
          <p:cNvPr id="30" name="Text 2"/>
          <p:cNvSpPr txBox="1"/>
          <p:nvPr/>
        </p:nvSpPr>
        <p:spPr>
          <a:xfrm>
            <a:off x="4380786" y="1394340"/>
            <a:ext cx="5838937" cy="62762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300"/>
              </a:lnSpc>
              <a:defRPr b="1" spc="-34" sz="3400">
                <a:latin typeface="Montserrat"/>
                <a:ea typeface="Montserrat"/>
                <a:cs typeface="Montserrat"/>
                <a:sym typeface="Montserrat"/>
              </a:defRPr>
            </a:lvl1pPr>
          </a:lstStyle>
          <a:p>
            <a:pPr/>
            <a:r>
              <a:t>Significance and Challenges</a:t>
            </a:r>
          </a:p>
        </p:txBody>
      </p:sp>
      <p:sp>
        <p:nvSpPr>
          <p:cNvPr id="31" name="Text 3"/>
          <p:cNvSpPr txBox="1"/>
          <p:nvPr/>
        </p:nvSpPr>
        <p:spPr>
          <a:xfrm>
            <a:off x="4690467" y="2234446"/>
            <a:ext cx="9216748" cy="6381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nSpc>
                <a:spcPts val="2200"/>
              </a:lnSpc>
              <a:buSzPct val="100000"/>
              <a:buChar char="•"/>
              <a:defRPr sz="1500">
                <a:solidFill>
                  <a:srgbClr val="3D3838"/>
                </a:solidFill>
                <a:latin typeface="Source Sans Pro"/>
                <a:ea typeface="Source Sans Pro"/>
                <a:cs typeface="Source Sans Pro"/>
                <a:sym typeface="Source Sans Pro"/>
              </a:defRPr>
            </a:lvl1pPr>
          </a:lstStyle>
          <a:p>
            <a:pPr/>
            <a:r>
              <a:t>Profiling users on social media platforms offers valuable insights that can drive targeted marketing, inform social research, and enhance user experiences.</a:t>
            </a:r>
          </a:p>
        </p:txBody>
      </p:sp>
      <p:sp>
        <p:nvSpPr>
          <p:cNvPr id="32" name="Text 4"/>
          <p:cNvSpPr txBox="1"/>
          <p:nvPr/>
        </p:nvSpPr>
        <p:spPr>
          <a:xfrm>
            <a:off x="4690467" y="2882979"/>
            <a:ext cx="9356264" cy="35877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42900" indent="-342900">
              <a:lnSpc>
                <a:spcPts val="2200"/>
              </a:lnSpc>
              <a:buSzPct val="100000"/>
              <a:buChar char="•"/>
              <a:defRPr sz="1500">
                <a:solidFill>
                  <a:srgbClr val="3D3838"/>
                </a:solidFill>
                <a:latin typeface="Source Sans Pro"/>
                <a:ea typeface="Source Sans Pro"/>
                <a:cs typeface="Source Sans Pro"/>
                <a:sym typeface="Source Sans Pro"/>
              </a:defRPr>
            </a:lvl1pPr>
          </a:lstStyle>
          <a:p>
            <a:pPr/>
            <a:r>
              <a:t>By understanding user behavior and preferences, organizations can tailor their strategies more effectively.</a:t>
            </a:r>
          </a:p>
        </p:txBody>
      </p:sp>
      <p:sp>
        <p:nvSpPr>
          <p:cNvPr id="33" name="Shape 5"/>
          <p:cNvSpPr/>
          <p:nvPr/>
        </p:nvSpPr>
        <p:spPr>
          <a:xfrm>
            <a:off x="4335066" y="3608902"/>
            <a:ext cx="435532" cy="435532"/>
          </a:xfrm>
          <a:prstGeom prst="roundRect">
            <a:avLst>
              <a:gd name="adj" fmla="val 6668"/>
            </a:avLst>
          </a:prstGeom>
          <a:solidFill>
            <a:srgbClr val="F2EEEE"/>
          </a:solidFill>
          <a:ln w="12700">
            <a:miter lim="400000"/>
          </a:ln>
        </p:spPr>
        <p:txBody>
          <a:bodyPr lIns="45719" rIns="45719"/>
          <a:lstStyle/>
          <a:p>
            <a:pPr/>
          </a:p>
        </p:txBody>
      </p:sp>
      <p:sp>
        <p:nvSpPr>
          <p:cNvPr id="34" name="Text 6"/>
          <p:cNvSpPr txBox="1"/>
          <p:nvPr/>
        </p:nvSpPr>
        <p:spPr>
          <a:xfrm>
            <a:off x="4431403" y="3694627"/>
            <a:ext cx="242736" cy="35305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000"/>
              </a:lnSpc>
              <a:defRPr b="1" spc="-21" sz="2000">
                <a:solidFill>
                  <a:srgbClr val="3D3838"/>
                </a:solidFill>
                <a:latin typeface="Montserrat"/>
                <a:ea typeface="Montserrat"/>
                <a:cs typeface="Montserrat"/>
                <a:sym typeface="Montserrat"/>
              </a:defRPr>
            </a:lvl1pPr>
          </a:lstStyle>
          <a:p>
            <a:pPr/>
            <a:r>
              <a:t>1</a:t>
            </a:r>
          </a:p>
        </p:txBody>
      </p:sp>
      <p:sp>
        <p:nvSpPr>
          <p:cNvPr id="35" name="Text 7"/>
          <p:cNvSpPr txBox="1"/>
          <p:nvPr/>
        </p:nvSpPr>
        <p:spPr>
          <a:xfrm>
            <a:off x="5009792" y="3608902"/>
            <a:ext cx="3522028" cy="3544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100"/>
              </a:lnSpc>
              <a:defRPr b="1" spc="-17" sz="1700">
                <a:solidFill>
                  <a:srgbClr val="3D3838"/>
                </a:solidFill>
                <a:latin typeface="Montserrat"/>
                <a:ea typeface="Montserrat"/>
                <a:cs typeface="Montserrat"/>
                <a:sym typeface="Montserrat"/>
              </a:defRPr>
            </a:lvl1pPr>
          </a:lstStyle>
          <a:p>
            <a:pPr/>
            <a:r>
              <a:t>Unstructured and Informal Tweets</a:t>
            </a:r>
          </a:p>
        </p:txBody>
      </p:sp>
      <p:sp>
        <p:nvSpPr>
          <p:cNvPr id="36" name="Text 8"/>
          <p:cNvSpPr txBox="1"/>
          <p:nvPr/>
        </p:nvSpPr>
        <p:spPr>
          <a:xfrm>
            <a:off x="5009792" y="4000024"/>
            <a:ext cx="3991809" cy="17557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sz="1500">
                <a:solidFill>
                  <a:srgbClr val="3D3838"/>
                </a:solidFill>
                <a:latin typeface="Source Sans Pro"/>
                <a:ea typeface="Source Sans Pro"/>
                <a:cs typeface="Source Sans Pro"/>
                <a:sym typeface="Source Sans Pro"/>
              </a:defRPr>
            </a:lvl1pPr>
          </a:lstStyle>
          <a:p>
            <a:pPr/>
            <a:r>
              <a:t>Understanding Twitter users' personal traits, interests, and behaviors through their tweets is critical. However, extracting meaningful data from the unstructured and informal nature of tweets presents significant challenges.</a:t>
            </a:r>
          </a:p>
        </p:txBody>
      </p:sp>
      <p:sp>
        <p:nvSpPr>
          <p:cNvPr id="37" name="Shape 9"/>
          <p:cNvSpPr/>
          <p:nvPr/>
        </p:nvSpPr>
        <p:spPr>
          <a:xfrm>
            <a:off x="9240797" y="3608902"/>
            <a:ext cx="435532" cy="435532"/>
          </a:xfrm>
          <a:prstGeom prst="roundRect">
            <a:avLst>
              <a:gd name="adj" fmla="val 6668"/>
            </a:avLst>
          </a:prstGeom>
          <a:solidFill>
            <a:srgbClr val="F2EEEE"/>
          </a:solidFill>
          <a:ln w="12700">
            <a:miter lim="400000"/>
          </a:ln>
        </p:spPr>
        <p:txBody>
          <a:bodyPr lIns="45719" rIns="45719"/>
          <a:lstStyle/>
          <a:p>
            <a:pPr/>
          </a:p>
        </p:txBody>
      </p:sp>
      <p:sp>
        <p:nvSpPr>
          <p:cNvPr id="38" name="Text 10"/>
          <p:cNvSpPr txBox="1"/>
          <p:nvPr/>
        </p:nvSpPr>
        <p:spPr>
          <a:xfrm>
            <a:off x="9337194" y="3694627"/>
            <a:ext cx="242737" cy="35305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000"/>
              </a:lnSpc>
              <a:defRPr b="1" spc="-21" sz="2000">
                <a:solidFill>
                  <a:srgbClr val="3D3838"/>
                </a:solidFill>
                <a:latin typeface="Montserrat"/>
                <a:ea typeface="Montserrat"/>
                <a:cs typeface="Montserrat"/>
                <a:sym typeface="Montserrat"/>
              </a:defRPr>
            </a:lvl1pPr>
          </a:lstStyle>
          <a:p>
            <a:pPr/>
            <a:r>
              <a:t>2</a:t>
            </a:r>
          </a:p>
        </p:txBody>
      </p:sp>
      <p:sp>
        <p:nvSpPr>
          <p:cNvPr id="39" name="Text 11"/>
          <p:cNvSpPr txBox="1"/>
          <p:nvPr/>
        </p:nvSpPr>
        <p:spPr>
          <a:xfrm>
            <a:off x="9915525" y="3608902"/>
            <a:ext cx="2276571" cy="3544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100"/>
              </a:lnSpc>
              <a:defRPr b="1" spc="-17" sz="1700">
                <a:solidFill>
                  <a:srgbClr val="3D3838"/>
                </a:solidFill>
                <a:latin typeface="Montserrat"/>
                <a:ea typeface="Montserrat"/>
                <a:cs typeface="Montserrat"/>
                <a:sym typeface="Montserrat"/>
              </a:defRPr>
            </a:lvl1pPr>
          </a:lstStyle>
          <a:p>
            <a:pPr/>
            <a:r>
              <a:t>Sheer Volume of Data</a:t>
            </a:r>
          </a:p>
        </p:txBody>
      </p:sp>
      <p:sp>
        <p:nvSpPr>
          <p:cNvPr id="40" name="Text 12"/>
          <p:cNvSpPr txBox="1"/>
          <p:nvPr/>
        </p:nvSpPr>
        <p:spPr>
          <a:xfrm>
            <a:off x="9915525" y="4000024"/>
            <a:ext cx="3991809" cy="9175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sz="1500">
                <a:solidFill>
                  <a:srgbClr val="3D3838"/>
                </a:solidFill>
                <a:latin typeface="Source Sans Pro"/>
                <a:ea typeface="Source Sans Pro"/>
                <a:cs typeface="Source Sans Pro"/>
                <a:sym typeface="Source Sans Pro"/>
              </a:defRPr>
            </a:lvl1pPr>
          </a:lstStyle>
          <a:p>
            <a:pPr/>
            <a:r>
              <a:t>The sheer volume of data generated on Twitter makes it difficult to process and analyze effectively.</a:t>
            </a:r>
          </a:p>
        </p:txBody>
      </p:sp>
      <p:sp>
        <p:nvSpPr>
          <p:cNvPr id="41" name="Shape 13"/>
          <p:cNvSpPr/>
          <p:nvPr/>
        </p:nvSpPr>
        <p:spPr>
          <a:xfrm>
            <a:off x="4335066" y="5863232"/>
            <a:ext cx="435532" cy="435532"/>
          </a:xfrm>
          <a:prstGeom prst="roundRect">
            <a:avLst>
              <a:gd name="adj" fmla="val 6668"/>
            </a:avLst>
          </a:prstGeom>
          <a:solidFill>
            <a:srgbClr val="F2EEEE"/>
          </a:solidFill>
          <a:ln w="12700">
            <a:miter lim="400000"/>
          </a:ln>
        </p:spPr>
        <p:txBody>
          <a:bodyPr lIns="45719" rIns="45719"/>
          <a:lstStyle/>
          <a:p>
            <a:pPr/>
          </a:p>
        </p:txBody>
      </p:sp>
      <p:sp>
        <p:nvSpPr>
          <p:cNvPr id="42" name="Text 14"/>
          <p:cNvSpPr txBox="1"/>
          <p:nvPr/>
        </p:nvSpPr>
        <p:spPr>
          <a:xfrm>
            <a:off x="4431463" y="5948957"/>
            <a:ext cx="242737" cy="3530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000"/>
              </a:lnSpc>
              <a:defRPr b="1" spc="-21" sz="2000">
                <a:solidFill>
                  <a:srgbClr val="3D3838"/>
                </a:solidFill>
                <a:latin typeface="Montserrat"/>
                <a:ea typeface="Montserrat"/>
                <a:cs typeface="Montserrat"/>
                <a:sym typeface="Montserrat"/>
              </a:defRPr>
            </a:lvl1pPr>
          </a:lstStyle>
          <a:p>
            <a:pPr/>
            <a:r>
              <a:t>3</a:t>
            </a:r>
          </a:p>
        </p:txBody>
      </p:sp>
      <p:sp>
        <p:nvSpPr>
          <p:cNvPr id="43" name="Text 15"/>
          <p:cNvSpPr txBox="1"/>
          <p:nvPr/>
        </p:nvSpPr>
        <p:spPr>
          <a:xfrm>
            <a:off x="5009792" y="5863232"/>
            <a:ext cx="2624462" cy="3544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100"/>
              </a:lnSpc>
              <a:defRPr b="1" spc="-17" sz="1700">
                <a:solidFill>
                  <a:srgbClr val="3D3838"/>
                </a:solidFill>
                <a:latin typeface="Montserrat"/>
                <a:ea typeface="Montserrat"/>
                <a:cs typeface="Montserrat"/>
                <a:sym typeface="Montserrat"/>
              </a:defRPr>
            </a:lvl1pPr>
          </a:lstStyle>
          <a:p>
            <a:pPr/>
            <a:r>
              <a:t>Diverse Language Usage</a:t>
            </a:r>
          </a:p>
        </p:txBody>
      </p:sp>
      <p:sp>
        <p:nvSpPr>
          <p:cNvPr id="44" name="Text 16"/>
          <p:cNvSpPr txBox="1"/>
          <p:nvPr/>
        </p:nvSpPr>
        <p:spPr>
          <a:xfrm>
            <a:off x="5009792" y="6254353"/>
            <a:ext cx="8897424" cy="6381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sz="1500">
                <a:solidFill>
                  <a:srgbClr val="3D3838"/>
                </a:solidFill>
                <a:latin typeface="Source Sans Pro"/>
                <a:ea typeface="Source Sans Pro"/>
                <a:cs typeface="Source Sans Pro"/>
                <a:sym typeface="Source Sans Pro"/>
              </a:defRPr>
            </a:lvl1pPr>
          </a:lstStyle>
          <a:p>
            <a:pPr/>
            <a:r>
              <a:t>The use of slang, abbreviations, and diverse expressions in tweets complicates data extraction, and the variability in user language makes consistent analysis challenging.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47" name="Shape 1"/>
          <p:cNvSpPr/>
          <p:nvPr/>
        </p:nvSpPr>
        <p:spPr>
          <a:xfrm>
            <a:off x="0" y="0"/>
            <a:ext cx="14630400" cy="8230790"/>
          </a:xfrm>
          <a:prstGeom prst="rect">
            <a:avLst/>
          </a:prstGeom>
          <a:solidFill>
            <a:srgbClr val="FFFFFF"/>
          </a:solidFill>
          <a:ln w="12700">
            <a:miter lim="400000"/>
          </a:ln>
        </p:spPr>
        <p:txBody>
          <a:bodyPr lIns="45719" rIns="45719"/>
          <a:lstStyle/>
          <a:p>
            <a:pPr/>
          </a:p>
        </p:txBody>
      </p:sp>
      <p:sp>
        <p:nvSpPr>
          <p:cNvPr id="48" name="Text 2"/>
          <p:cNvSpPr txBox="1"/>
          <p:nvPr/>
        </p:nvSpPr>
        <p:spPr>
          <a:xfrm>
            <a:off x="908803" y="678060"/>
            <a:ext cx="4986504" cy="7787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500"/>
              </a:lnSpc>
              <a:defRPr b="1" spc="-44" sz="4400">
                <a:latin typeface="Montserrat"/>
                <a:ea typeface="Montserrat"/>
                <a:cs typeface="Montserrat"/>
                <a:sym typeface="Montserrat"/>
              </a:defRPr>
            </a:lvl1pPr>
          </a:lstStyle>
          <a:p>
            <a:pPr/>
            <a:r>
              <a:t>Solution Approach</a:t>
            </a:r>
          </a:p>
        </p:txBody>
      </p:sp>
      <p:sp>
        <p:nvSpPr>
          <p:cNvPr id="49" name="Shape 3"/>
          <p:cNvSpPr/>
          <p:nvPr/>
        </p:nvSpPr>
        <p:spPr>
          <a:xfrm>
            <a:off x="7299959" y="1871663"/>
            <a:ext cx="30481" cy="5681068"/>
          </a:xfrm>
          <a:prstGeom prst="roundRect">
            <a:avLst>
              <a:gd name="adj" fmla="val 50000"/>
            </a:avLst>
          </a:prstGeom>
          <a:solidFill>
            <a:srgbClr val="D8D4D4"/>
          </a:solidFill>
          <a:ln w="12700">
            <a:miter lim="400000"/>
          </a:ln>
        </p:spPr>
        <p:txBody>
          <a:bodyPr lIns="45719" rIns="45719"/>
          <a:lstStyle/>
          <a:p>
            <a:pPr/>
          </a:p>
        </p:txBody>
      </p:sp>
      <p:sp>
        <p:nvSpPr>
          <p:cNvPr id="50" name="Shape 4"/>
          <p:cNvSpPr/>
          <p:nvPr/>
        </p:nvSpPr>
        <p:spPr>
          <a:xfrm>
            <a:off x="6205180" y="2411253"/>
            <a:ext cx="863085" cy="30481"/>
          </a:xfrm>
          <a:prstGeom prst="roundRect">
            <a:avLst>
              <a:gd name="adj" fmla="val 50000"/>
            </a:avLst>
          </a:prstGeom>
          <a:solidFill>
            <a:srgbClr val="D8D4D4"/>
          </a:solidFill>
          <a:ln w="12700">
            <a:miter lim="400000"/>
          </a:ln>
        </p:spPr>
        <p:txBody>
          <a:bodyPr lIns="45719" rIns="45719"/>
          <a:lstStyle/>
          <a:p>
            <a:pPr/>
          </a:p>
        </p:txBody>
      </p:sp>
      <p:sp>
        <p:nvSpPr>
          <p:cNvPr id="51" name="Shape 5"/>
          <p:cNvSpPr/>
          <p:nvPr/>
        </p:nvSpPr>
        <p:spPr>
          <a:xfrm>
            <a:off x="7037784" y="2149077"/>
            <a:ext cx="554832" cy="554832"/>
          </a:xfrm>
          <a:prstGeom prst="roundRect">
            <a:avLst>
              <a:gd name="adj" fmla="val 6667"/>
            </a:avLst>
          </a:prstGeom>
          <a:solidFill>
            <a:srgbClr val="F2EEEE"/>
          </a:solidFill>
          <a:ln w="12700">
            <a:miter lim="400000"/>
          </a:ln>
        </p:spPr>
        <p:txBody>
          <a:bodyPr lIns="45719" rIns="45719"/>
          <a:lstStyle/>
          <a:p>
            <a:pPr/>
          </a:p>
        </p:txBody>
      </p:sp>
      <p:sp>
        <p:nvSpPr>
          <p:cNvPr id="52" name="Text 6"/>
          <p:cNvSpPr txBox="1"/>
          <p:nvPr/>
        </p:nvSpPr>
        <p:spPr>
          <a:xfrm>
            <a:off x="7172900" y="2258378"/>
            <a:ext cx="284480" cy="431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600"/>
              </a:lnSpc>
              <a:defRPr b="1" spc="-26" sz="2600">
                <a:solidFill>
                  <a:srgbClr val="3D3838"/>
                </a:solidFill>
                <a:latin typeface="Montserrat"/>
                <a:ea typeface="Montserrat"/>
                <a:cs typeface="Montserrat"/>
                <a:sym typeface="Montserrat"/>
              </a:defRPr>
            </a:lvl1pPr>
          </a:lstStyle>
          <a:p>
            <a:pPr/>
            <a:r>
              <a:t>1</a:t>
            </a:r>
          </a:p>
        </p:txBody>
      </p:sp>
      <p:sp>
        <p:nvSpPr>
          <p:cNvPr id="53" name="Text 7"/>
          <p:cNvSpPr txBox="1"/>
          <p:nvPr/>
        </p:nvSpPr>
        <p:spPr>
          <a:xfrm>
            <a:off x="3817309" y="2118241"/>
            <a:ext cx="2095931"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2700"/>
              </a:lnSpc>
              <a:defRPr b="1" spc="-22" sz="2200">
                <a:solidFill>
                  <a:srgbClr val="3D3838"/>
                </a:solidFill>
                <a:latin typeface="Montserrat"/>
                <a:ea typeface="Montserrat"/>
                <a:cs typeface="Montserrat"/>
                <a:sym typeface="Montserrat"/>
              </a:defRPr>
            </a:lvl1pPr>
          </a:lstStyle>
          <a:p>
            <a:pPr/>
            <a:r>
              <a:t>Data Collection</a:t>
            </a:r>
          </a:p>
        </p:txBody>
      </p:sp>
      <p:sp>
        <p:nvSpPr>
          <p:cNvPr id="54" name="Text 8"/>
          <p:cNvSpPr txBox="1"/>
          <p:nvPr/>
        </p:nvSpPr>
        <p:spPr>
          <a:xfrm>
            <a:off x="908804" y="2616398"/>
            <a:ext cx="5004436" cy="8098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2900"/>
              </a:lnSpc>
              <a:defRPr sz="1900">
                <a:solidFill>
                  <a:srgbClr val="3D3838"/>
                </a:solidFill>
                <a:latin typeface="Source Sans Pro"/>
                <a:ea typeface="Source Sans Pro"/>
                <a:cs typeface="Source Sans Pro"/>
                <a:sym typeface="Source Sans Pro"/>
              </a:defRPr>
            </a:lvl1pPr>
          </a:lstStyle>
          <a:p>
            <a:pPr/>
            <a:r>
              <a:t>Acquired user data from diverse sources like Kaggle and GitHub.</a:t>
            </a:r>
          </a:p>
        </p:txBody>
      </p:sp>
      <p:sp>
        <p:nvSpPr>
          <p:cNvPr id="55" name="Shape 9"/>
          <p:cNvSpPr/>
          <p:nvPr/>
        </p:nvSpPr>
        <p:spPr>
          <a:xfrm>
            <a:off x="7562136" y="3644146"/>
            <a:ext cx="863085" cy="30481"/>
          </a:xfrm>
          <a:prstGeom prst="roundRect">
            <a:avLst>
              <a:gd name="adj" fmla="val 50000"/>
            </a:avLst>
          </a:prstGeom>
          <a:solidFill>
            <a:srgbClr val="D8D4D4"/>
          </a:solidFill>
          <a:ln w="12700">
            <a:miter lim="400000"/>
          </a:ln>
        </p:spPr>
        <p:txBody>
          <a:bodyPr lIns="45719" rIns="45719"/>
          <a:lstStyle/>
          <a:p>
            <a:pPr/>
          </a:p>
        </p:txBody>
      </p:sp>
      <p:sp>
        <p:nvSpPr>
          <p:cNvPr id="56" name="Shape 10"/>
          <p:cNvSpPr/>
          <p:nvPr/>
        </p:nvSpPr>
        <p:spPr>
          <a:xfrm>
            <a:off x="7037784" y="3381969"/>
            <a:ext cx="554832" cy="554832"/>
          </a:xfrm>
          <a:prstGeom prst="roundRect">
            <a:avLst>
              <a:gd name="adj" fmla="val 6667"/>
            </a:avLst>
          </a:prstGeom>
          <a:solidFill>
            <a:srgbClr val="F2EEEE"/>
          </a:solidFill>
          <a:ln w="12700">
            <a:miter lim="400000"/>
          </a:ln>
        </p:spPr>
        <p:txBody>
          <a:bodyPr lIns="45719" rIns="45719"/>
          <a:lstStyle/>
          <a:p>
            <a:pPr/>
          </a:p>
        </p:txBody>
      </p:sp>
      <p:sp>
        <p:nvSpPr>
          <p:cNvPr id="57" name="Text 11"/>
          <p:cNvSpPr txBox="1"/>
          <p:nvPr/>
        </p:nvSpPr>
        <p:spPr>
          <a:xfrm>
            <a:off x="7172960" y="3491269"/>
            <a:ext cx="284480" cy="43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600"/>
              </a:lnSpc>
              <a:defRPr b="1" spc="-26" sz="2600">
                <a:solidFill>
                  <a:srgbClr val="3D3838"/>
                </a:solidFill>
                <a:latin typeface="Montserrat"/>
                <a:ea typeface="Montserrat"/>
                <a:cs typeface="Montserrat"/>
                <a:sym typeface="Montserrat"/>
              </a:defRPr>
            </a:lvl1pPr>
          </a:lstStyle>
          <a:p>
            <a:pPr/>
            <a:r>
              <a:t>2</a:t>
            </a:r>
          </a:p>
        </p:txBody>
      </p:sp>
      <p:sp>
        <p:nvSpPr>
          <p:cNvPr id="58" name="Text 12"/>
          <p:cNvSpPr txBox="1"/>
          <p:nvPr/>
        </p:nvSpPr>
        <p:spPr>
          <a:xfrm>
            <a:off x="8717161" y="3351133"/>
            <a:ext cx="2678135"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Data Preprocessing</a:t>
            </a:r>
          </a:p>
        </p:txBody>
      </p:sp>
      <p:sp>
        <p:nvSpPr>
          <p:cNvPr id="59" name="Text 13"/>
          <p:cNvSpPr txBox="1"/>
          <p:nvPr/>
        </p:nvSpPr>
        <p:spPr>
          <a:xfrm>
            <a:off x="8717161" y="3849290"/>
            <a:ext cx="5004436" cy="11781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Cleaned the data by removing links, special characters, and irrelevant information for high-quality analysis.</a:t>
            </a:r>
          </a:p>
        </p:txBody>
      </p:sp>
      <p:sp>
        <p:nvSpPr>
          <p:cNvPr id="60" name="Shape 14"/>
          <p:cNvSpPr/>
          <p:nvPr/>
        </p:nvSpPr>
        <p:spPr>
          <a:xfrm>
            <a:off x="6205180" y="4817745"/>
            <a:ext cx="863085" cy="30481"/>
          </a:xfrm>
          <a:prstGeom prst="roundRect">
            <a:avLst>
              <a:gd name="adj" fmla="val 50000"/>
            </a:avLst>
          </a:prstGeom>
          <a:solidFill>
            <a:srgbClr val="D8D4D4"/>
          </a:solidFill>
          <a:ln w="12700">
            <a:miter lim="400000"/>
          </a:ln>
        </p:spPr>
        <p:txBody>
          <a:bodyPr lIns="45719" rIns="45719"/>
          <a:lstStyle/>
          <a:p>
            <a:pPr/>
          </a:p>
        </p:txBody>
      </p:sp>
      <p:sp>
        <p:nvSpPr>
          <p:cNvPr id="61" name="Shape 15"/>
          <p:cNvSpPr/>
          <p:nvPr/>
        </p:nvSpPr>
        <p:spPr>
          <a:xfrm>
            <a:off x="7037784" y="4555568"/>
            <a:ext cx="554832" cy="554832"/>
          </a:xfrm>
          <a:prstGeom prst="roundRect">
            <a:avLst>
              <a:gd name="adj" fmla="val 6667"/>
            </a:avLst>
          </a:prstGeom>
          <a:solidFill>
            <a:srgbClr val="F2EEEE"/>
          </a:solidFill>
          <a:ln w="12700">
            <a:miter lim="400000"/>
          </a:ln>
        </p:spPr>
        <p:txBody>
          <a:bodyPr lIns="45719" rIns="45719"/>
          <a:lstStyle/>
          <a:p>
            <a:pPr/>
          </a:p>
        </p:txBody>
      </p:sp>
      <p:sp>
        <p:nvSpPr>
          <p:cNvPr id="62" name="Text 16"/>
          <p:cNvSpPr txBox="1"/>
          <p:nvPr/>
        </p:nvSpPr>
        <p:spPr>
          <a:xfrm>
            <a:off x="7172960" y="4664869"/>
            <a:ext cx="284481" cy="431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600"/>
              </a:lnSpc>
              <a:defRPr b="1" spc="-26" sz="2600">
                <a:solidFill>
                  <a:srgbClr val="3D3838"/>
                </a:solidFill>
                <a:latin typeface="Montserrat"/>
                <a:ea typeface="Montserrat"/>
                <a:cs typeface="Montserrat"/>
                <a:sym typeface="Montserrat"/>
              </a:defRPr>
            </a:lvl1pPr>
          </a:lstStyle>
          <a:p>
            <a:pPr/>
            <a:r>
              <a:t>3</a:t>
            </a:r>
          </a:p>
        </p:txBody>
      </p:sp>
      <p:sp>
        <p:nvSpPr>
          <p:cNvPr id="63" name="Text 17"/>
          <p:cNvSpPr txBox="1"/>
          <p:nvPr/>
        </p:nvSpPr>
        <p:spPr>
          <a:xfrm>
            <a:off x="3437424" y="4524731"/>
            <a:ext cx="2475816"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2700"/>
              </a:lnSpc>
              <a:defRPr b="1" spc="-22" sz="2200">
                <a:solidFill>
                  <a:srgbClr val="3D3838"/>
                </a:solidFill>
                <a:latin typeface="Montserrat"/>
                <a:ea typeface="Montserrat"/>
                <a:cs typeface="Montserrat"/>
                <a:sym typeface="Montserrat"/>
              </a:defRPr>
            </a:lvl1pPr>
          </a:lstStyle>
          <a:p>
            <a:pPr/>
            <a:r>
              <a:t>Profile Generation</a:t>
            </a:r>
          </a:p>
        </p:txBody>
      </p:sp>
      <p:sp>
        <p:nvSpPr>
          <p:cNvPr id="64" name="Text 18"/>
          <p:cNvSpPr txBox="1"/>
          <p:nvPr/>
        </p:nvSpPr>
        <p:spPr>
          <a:xfrm>
            <a:off x="908804" y="5022889"/>
            <a:ext cx="5004436" cy="11781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2900"/>
              </a:lnSpc>
              <a:defRPr sz="1900">
                <a:solidFill>
                  <a:srgbClr val="3D3838"/>
                </a:solidFill>
                <a:latin typeface="Source Sans Pro"/>
                <a:ea typeface="Source Sans Pro"/>
                <a:cs typeface="Source Sans Pro"/>
                <a:sym typeface="Source Sans Pro"/>
              </a:defRPr>
            </a:lvl1pPr>
          </a:lstStyle>
          <a:p>
            <a:pPr/>
            <a:r>
              <a:t>Utilized OpenAI's advanced capabilities to analyze tweets and create detailed user profiles capturing personal attributes.</a:t>
            </a:r>
          </a:p>
        </p:txBody>
      </p:sp>
      <p:sp>
        <p:nvSpPr>
          <p:cNvPr id="65" name="Shape 19"/>
          <p:cNvSpPr/>
          <p:nvPr/>
        </p:nvSpPr>
        <p:spPr>
          <a:xfrm>
            <a:off x="7562136" y="5991462"/>
            <a:ext cx="863085" cy="30481"/>
          </a:xfrm>
          <a:prstGeom prst="roundRect">
            <a:avLst>
              <a:gd name="adj" fmla="val 50000"/>
            </a:avLst>
          </a:prstGeom>
          <a:solidFill>
            <a:srgbClr val="D8D4D4"/>
          </a:solidFill>
          <a:ln w="12700">
            <a:miter lim="400000"/>
          </a:ln>
        </p:spPr>
        <p:txBody>
          <a:bodyPr lIns="45719" rIns="45719"/>
          <a:lstStyle/>
          <a:p>
            <a:pPr/>
          </a:p>
        </p:txBody>
      </p:sp>
      <p:sp>
        <p:nvSpPr>
          <p:cNvPr id="66" name="Shape 20"/>
          <p:cNvSpPr/>
          <p:nvPr/>
        </p:nvSpPr>
        <p:spPr>
          <a:xfrm>
            <a:off x="7037784" y="5729287"/>
            <a:ext cx="554832" cy="554832"/>
          </a:xfrm>
          <a:prstGeom prst="roundRect">
            <a:avLst>
              <a:gd name="adj" fmla="val 6667"/>
            </a:avLst>
          </a:prstGeom>
          <a:solidFill>
            <a:srgbClr val="F2EEEE"/>
          </a:solidFill>
          <a:ln w="12700">
            <a:miter lim="400000"/>
          </a:ln>
        </p:spPr>
        <p:txBody>
          <a:bodyPr lIns="45719" rIns="45719"/>
          <a:lstStyle/>
          <a:p>
            <a:pPr/>
          </a:p>
        </p:txBody>
      </p:sp>
      <p:sp>
        <p:nvSpPr>
          <p:cNvPr id="67" name="Text 21"/>
          <p:cNvSpPr txBox="1"/>
          <p:nvPr/>
        </p:nvSpPr>
        <p:spPr>
          <a:xfrm>
            <a:off x="7172960" y="5838587"/>
            <a:ext cx="284481" cy="431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600"/>
              </a:lnSpc>
              <a:defRPr b="1" spc="-26" sz="2600">
                <a:solidFill>
                  <a:srgbClr val="3D3838"/>
                </a:solidFill>
                <a:latin typeface="Montserrat"/>
                <a:ea typeface="Montserrat"/>
                <a:cs typeface="Montserrat"/>
                <a:sym typeface="Montserrat"/>
              </a:defRPr>
            </a:lvl1pPr>
          </a:lstStyle>
          <a:p>
            <a:pPr/>
            <a:r>
              <a:t>4</a:t>
            </a:r>
          </a:p>
        </p:txBody>
      </p:sp>
      <p:sp>
        <p:nvSpPr>
          <p:cNvPr id="68" name="Text 22"/>
          <p:cNvSpPr txBox="1"/>
          <p:nvPr/>
        </p:nvSpPr>
        <p:spPr>
          <a:xfrm>
            <a:off x="8717161" y="5698449"/>
            <a:ext cx="2155346"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Field Extraction</a:t>
            </a:r>
          </a:p>
        </p:txBody>
      </p:sp>
      <p:sp>
        <p:nvSpPr>
          <p:cNvPr id="69" name="Text 23"/>
          <p:cNvSpPr txBox="1"/>
          <p:nvPr/>
        </p:nvSpPr>
        <p:spPr>
          <a:xfrm>
            <a:off x="8717161" y="6196607"/>
            <a:ext cx="5004436" cy="11781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Developed systematic functions to accurately extract specific attributes like likes, dislikes, and hobbies from the generated profiles.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72"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73" name="Text 2"/>
          <p:cNvSpPr txBox="1"/>
          <p:nvPr/>
        </p:nvSpPr>
        <p:spPr>
          <a:xfrm>
            <a:off x="909517" y="935473"/>
            <a:ext cx="4755529" cy="7787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500"/>
              </a:lnSpc>
              <a:defRPr b="1" spc="-44" sz="4400">
                <a:latin typeface="Montserrat"/>
                <a:ea typeface="Montserrat"/>
                <a:cs typeface="Montserrat"/>
                <a:sym typeface="Montserrat"/>
              </a:defRPr>
            </a:lvl1pPr>
          </a:lstStyle>
          <a:p>
            <a:pPr/>
            <a:r>
              <a:t>Technology Stack</a:t>
            </a:r>
          </a:p>
        </p:txBody>
      </p:sp>
      <p:pic>
        <p:nvPicPr>
          <p:cNvPr id="74" name="Image 0" descr="Image 0"/>
          <p:cNvPicPr>
            <a:picLocks noChangeAspect="1"/>
          </p:cNvPicPr>
          <p:nvPr/>
        </p:nvPicPr>
        <p:blipFill>
          <a:blip r:embed="rId2">
            <a:extLst/>
          </a:blip>
          <a:stretch>
            <a:fillRect/>
          </a:stretch>
        </p:blipFill>
        <p:spPr>
          <a:xfrm>
            <a:off x="863797" y="2130385"/>
            <a:ext cx="4054080" cy="2505552"/>
          </a:xfrm>
          <a:prstGeom prst="rect">
            <a:avLst/>
          </a:prstGeom>
          <a:ln w="12700">
            <a:miter lim="400000"/>
          </a:ln>
        </p:spPr>
      </p:pic>
      <p:sp>
        <p:nvSpPr>
          <p:cNvPr id="75" name="Text 3"/>
          <p:cNvSpPr txBox="1"/>
          <p:nvPr/>
        </p:nvSpPr>
        <p:spPr>
          <a:xfrm>
            <a:off x="909517" y="4944428"/>
            <a:ext cx="1034172"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Python</a:t>
            </a:r>
          </a:p>
        </p:txBody>
      </p:sp>
      <p:sp>
        <p:nvSpPr>
          <p:cNvPr id="76" name="Text 4"/>
          <p:cNvSpPr txBox="1"/>
          <p:nvPr/>
        </p:nvSpPr>
        <p:spPr>
          <a:xfrm>
            <a:off x="909517" y="5443061"/>
            <a:ext cx="3962640" cy="191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Python, a versatile and beginner-friendly programming language, serves as the core of our system's codebase, enabling efficient data processing and model training.</a:t>
            </a:r>
          </a:p>
        </p:txBody>
      </p:sp>
      <p:pic>
        <p:nvPicPr>
          <p:cNvPr id="77" name="Image 1" descr="Image 1"/>
          <p:cNvPicPr>
            <a:picLocks noChangeAspect="1"/>
          </p:cNvPicPr>
          <p:nvPr/>
        </p:nvPicPr>
        <p:blipFill>
          <a:blip r:embed="rId3">
            <a:extLst/>
          </a:blip>
          <a:stretch>
            <a:fillRect/>
          </a:stretch>
        </p:blipFill>
        <p:spPr>
          <a:xfrm>
            <a:off x="5288041" y="2130385"/>
            <a:ext cx="4054199" cy="2505671"/>
          </a:xfrm>
          <a:prstGeom prst="rect">
            <a:avLst/>
          </a:prstGeom>
          <a:ln w="12700">
            <a:miter lim="400000"/>
          </a:ln>
        </p:spPr>
      </p:pic>
      <p:sp>
        <p:nvSpPr>
          <p:cNvPr id="78" name="Text 5"/>
          <p:cNvSpPr txBox="1"/>
          <p:nvPr/>
        </p:nvSpPr>
        <p:spPr>
          <a:xfrm>
            <a:off x="5333761" y="4944547"/>
            <a:ext cx="1602806"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OpenAI API</a:t>
            </a:r>
          </a:p>
        </p:txBody>
      </p:sp>
      <p:sp>
        <p:nvSpPr>
          <p:cNvPr id="79" name="Text 6"/>
          <p:cNvSpPr txBox="1"/>
          <p:nvPr/>
        </p:nvSpPr>
        <p:spPr>
          <a:xfrm>
            <a:off x="5333761" y="5443180"/>
            <a:ext cx="3962759" cy="191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The powerful OpenAI API provides advanced natural language processing capabilities, allowing us to leverage cutting-edge language models for user profile generation.</a:t>
            </a:r>
          </a:p>
        </p:txBody>
      </p:sp>
      <p:pic>
        <p:nvPicPr>
          <p:cNvPr id="80" name="Image 2" descr="Image 2"/>
          <p:cNvPicPr>
            <a:picLocks noChangeAspect="1"/>
          </p:cNvPicPr>
          <p:nvPr/>
        </p:nvPicPr>
        <p:blipFill>
          <a:blip r:embed="rId4">
            <a:extLst/>
          </a:blip>
          <a:stretch>
            <a:fillRect/>
          </a:stretch>
        </p:blipFill>
        <p:spPr>
          <a:xfrm>
            <a:off x="9712404" y="2130385"/>
            <a:ext cx="4054198" cy="2505671"/>
          </a:xfrm>
          <a:prstGeom prst="rect">
            <a:avLst/>
          </a:prstGeom>
          <a:ln w="12700">
            <a:miter lim="400000"/>
          </a:ln>
        </p:spPr>
      </p:pic>
      <p:sp>
        <p:nvSpPr>
          <p:cNvPr id="81" name="Text 7"/>
          <p:cNvSpPr txBox="1"/>
          <p:nvPr/>
        </p:nvSpPr>
        <p:spPr>
          <a:xfrm>
            <a:off x="9758124" y="4944547"/>
            <a:ext cx="1468693"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GROQ API</a:t>
            </a:r>
          </a:p>
        </p:txBody>
      </p:sp>
      <p:sp>
        <p:nvSpPr>
          <p:cNvPr id="82" name="Text 8"/>
          <p:cNvSpPr txBox="1"/>
          <p:nvPr/>
        </p:nvSpPr>
        <p:spPr>
          <a:xfrm>
            <a:off x="9758124" y="5443180"/>
            <a:ext cx="3962758" cy="19147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GROQ, a scalable and flexible query language, empowers our system to efficiently extract and organize user attributes from the generated profiles.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85"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86" name="Text 2"/>
          <p:cNvSpPr txBox="1"/>
          <p:nvPr/>
        </p:nvSpPr>
        <p:spPr>
          <a:xfrm>
            <a:off x="909517" y="1261466"/>
            <a:ext cx="3396838" cy="7787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500"/>
              </a:lnSpc>
              <a:defRPr b="1" spc="-44" sz="4400">
                <a:latin typeface="Montserrat"/>
                <a:ea typeface="Montserrat"/>
                <a:cs typeface="Montserrat"/>
                <a:sym typeface="Montserrat"/>
              </a:defRPr>
            </a:lvl1pPr>
          </a:lstStyle>
          <a:p>
            <a:pPr/>
            <a:r>
              <a:t>Experiments</a:t>
            </a:r>
          </a:p>
        </p:txBody>
      </p:sp>
      <p:sp>
        <p:nvSpPr>
          <p:cNvPr id="87" name="Shape 3"/>
          <p:cNvSpPr/>
          <p:nvPr/>
        </p:nvSpPr>
        <p:spPr>
          <a:xfrm>
            <a:off x="7299959" y="2456377"/>
            <a:ext cx="30481" cy="4511637"/>
          </a:xfrm>
          <a:prstGeom prst="roundRect">
            <a:avLst>
              <a:gd name="adj" fmla="val 50000"/>
            </a:avLst>
          </a:prstGeom>
          <a:solidFill>
            <a:srgbClr val="D8D4D4"/>
          </a:solidFill>
          <a:ln w="12700">
            <a:miter lim="400000"/>
          </a:ln>
        </p:spPr>
        <p:txBody>
          <a:bodyPr lIns="45719" rIns="45719"/>
          <a:lstStyle/>
          <a:p>
            <a:pPr/>
          </a:p>
        </p:txBody>
      </p:sp>
      <p:sp>
        <p:nvSpPr>
          <p:cNvPr id="88" name="Shape 4"/>
          <p:cNvSpPr/>
          <p:nvPr/>
        </p:nvSpPr>
        <p:spPr>
          <a:xfrm>
            <a:off x="6204227" y="2996445"/>
            <a:ext cx="863799" cy="30481"/>
          </a:xfrm>
          <a:prstGeom prst="roundRect">
            <a:avLst>
              <a:gd name="adj" fmla="val 50000"/>
            </a:avLst>
          </a:prstGeom>
          <a:solidFill>
            <a:srgbClr val="D8D4D4"/>
          </a:solidFill>
          <a:ln w="12700">
            <a:miter lim="400000"/>
          </a:ln>
        </p:spPr>
        <p:txBody>
          <a:bodyPr lIns="45719" rIns="45719"/>
          <a:lstStyle/>
          <a:p>
            <a:pPr/>
          </a:p>
        </p:txBody>
      </p:sp>
      <p:sp>
        <p:nvSpPr>
          <p:cNvPr id="89" name="Shape 5"/>
          <p:cNvSpPr/>
          <p:nvPr/>
        </p:nvSpPr>
        <p:spPr>
          <a:xfrm>
            <a:off x="7037545" y="2734031"/>
            <a:ext cx="555309" cy="555309"/>
          </a:xfrm>
          <a:prstGeom prst="roundRect">
            <a:avLst>
              <a:gd name="adj" fmla="val 6667"/>
            </a:avLst>
          </a:prstGeom>
          <a:solidFill>
            <a:srgbClr val="F2EEEE"/>
          </a:solidFill>
          <a:ln w="12700">
            <a:miter lim="400000"/>
          </a:ln>
        </p:spPr>
        <p:txBody>
          <a:bodyPr lIns="45719" rIns="45719"/>
          <a:lstStyle/>
          <a:p>
            <a:pPr/>
          </a:p>
        </p:txBody>
      </p:sp>
      <p:sp>
        <p:nvSpPr>
          <p:cNvPr id="90" name="Text 6"/>
          <p:cNvSpPr txBox="1"/>
          <p:nvPr/>
        </p:nvSpPr>
        <p:spPr>
          <a:xfrm>
            <a:off x="7173024" y="2843332"/>
            <a:ext cx="284353" cy="431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600"/>
              </a:lnSpc>
              <a:defRPr b="1" spc="-27" sz="2600">
                <a:solidFill>
                  <a:srgbClr val="3D3838"/>
                </a:solidFill>
                <a:latin typeface="Montserrat"/>
                <a:ea typeface="Montserrat"/>
                <a:cs typeface="Montserrat"/>
                <a:sym typeface="Montserrat"/>
              </a:defRPr>
            </a:lvl1pPr>
          </a:lstStyle>
          <a:p>
            <a:pPr/>
            <a:r>
              <a:t>1</a:t>
            </a:r>
          </a:p>
        </p:txBody>
      </p:sp>
      <p:sp>
        <p:nvSpPr>
          <p:cNvPr id="91" name="Text 7"/>
          <p:cNvSpPr txBox="1"/>
          <p:nvPr/>
        </p:nvSpPr>
        <p:spPr>
          <a:xfrm>
            <a:off x="3492327" y="2703195"/>
            <a:ext cx="2419603"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2700"/>
              </a:lnSpc>
              <a:defRPr b="1" spc="-22" sz="2200">
                <a:solidFill>
                  <a:srgbClr val="3D3838"/>
                </a:solidFill>
                <a:latin typeface="Montserrat"/>
                <a:ea typeface="Montserrat"/>
                <a:cs typeface="Montserrat"/>
                <a:sym typeface="Montserrat"/>
              </a:defRPr>
            </a:lvl1pPr>
          </a:lstStyle>
          <a:p>
            <a:pPr/>
            <a:r>
              <a:t>Batch Processing</a:t>
            </a:r>
          </a:p>
        </p:txBody>
      </p:sp>
      <p:sp>
        <p:nvSpPr>
          <p:cNvPr id="92" name="Text 8"/>
          <p:cNvSpPr txBox="1"/>
          <p:nvPr/>
        </p:nvSpPr>
        <p:spPr>
          <a:xfrm>
            <a:off x="909517" y="3201828"/>
            <a:ext cx="5002413" cy="11781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2900"/>
              </a:lnSpc>
              <a:defRPr sz="1900">
                <a:solidFill>
                  <a:srgbClr val="3D3838"/>
                </a:solidFill>
                <a:latin typeface="Source Sans Pro"/>
                <a:ea typeface="Source Sans Pro"/>
                <a:cs typeface="Source Sans Pro"/>
                <a:sym typeface="Source Sans Pro"/>
              </a:defRPr>
            </a:lvl1pPr>
          </a:lstStyle>
          <a:p>
            <a:pPr/>
            <a:r>
              <a:t>Tweets were processed in batches to generate user profiles using the powerful OpenAI language model.</a:t>
            </a:r>
          </a:p>
        </p:txBody>
      </p:sp>
      <p:sp>
        <p:nvSpPr>
          <p:cNvPr id="93" name="Shape 9"/>
          <p:cNvSpPr/>
          <p:nvPr/>
        </p:nvSpPr>
        <p:spPr>
          <a:xfrm>
            <a:off x="7562374" y="4230528"/>
            <a:ext cx="863799" cy="30481"/>
          </a:xfrm>
          <a:prstGeom prst="roundRect">
            <a:avLst>
              <a:gd name="adj" fmla="val 50000"/>
            </a:avLst>
          </a:prstGeom>
          <a:solidFill>
            <a:srgbClr val="D8D4D4"/>
          </a:solidFill>
          <a:ln w="12700">
            <a:miter lim="400000"/>
          </a:ln>
        </p:spPr>
        <p:txBody>
          <a:bodyPr lIns="45719" rIns="45719"/>
          <a:lstStyle/>
          <a:p>
            <a:pPr/>
          </a:p>
        </p:txBody>
      </p:sp>
      <p:sp>
        <p:nvSpPr>
          <p:cNvPr id="94" name="Shape 10"/>
          <p:cNvSpPr/>
          <p:nvPr/>
        </p:nvSpPr>
        <p:spPr>
          <a:xfrm>
            <a:off x="7037545" y="3968115"/>
            <a:ext cx="555309" cy="555309"/>
          </a:xfrm>
          <a:prstGeom prst="roundRect">
            <a:avLst>
              <a:gd name="adj" fmla="val 6667"/>
            </a:avLst>
          </a:prstGeom>
          <a:solidFill>
            <a:srgbClr val="F2EEEE"/>
          </a:solidFill>
          <a:ln w="12700">
            <a:miter lim="400000"/>
          </a:ln>
        </p:spPr>
        <p:txBody>
          <a:bodyPr lIns="45719" rIns="45719"/>
          <a:lstStyle/>
          <a:p>
            <a:pPr/>
          </a:p>
        </p:txBody>
      </p:sp>
      <p:sp>
        <p:nvSpPr>
          <p:cNvPr id="95" name="Text 11"/>
          <p:cNvSpPr txBox="1"/>
          <p:nvPr/>
        </p:nvSpPr>
        <p:spPr>
          <a:xfrm>
            <a:off x="7173024" y="4077413"/>
            <a:ext cx="284353" cy="43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600"/>
              </a:lnSpc>
              <a:defRPr b="1" spc="-27" sz="2600">
                <a:solidFill>
                  <a:srgbClr val="3D3838"/>
                </a:solidFill>
                <a:latin typeface="Montserrat"/>
                <a:ea typeface="Montserrat"/>
                <a:cs typeface="Montserrat"/>
                <a:sym typeface="Montserrat"/>
              </a:defRPr>
            </a:lvl1pPr>
          </a:lstStyle>
          <a:p>
            <a:pPr/>
            <a:r>
              <a:t>2</a:t>
            </a:r>
          </a:p>
        </p:txBody>
      </p:sp>
      <p:sp>
        <p:nvSpPr>
          <p:cNvPr id="96" name="Text 12"/>
          <p:cNvSpPr txBox="1"/>
          <p:nvPr/>
        </p:nvSpPr>
        <p:spPr>
          <a:xfrm>
            <a:off x="8718471" y="3937277"/>
            <a:ext cx="2155346"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Field Extraction</a:t>
            </a:r>
          </a:p>
        </p:txBody>
      </p:sp>
      <p:sp>
        <p:nvSpPr>
          <p:cNvPr id="97" name="Text 13"/>
          <p:cNvSpPr txBox="1"/>
          <p:nvPr/>
        </p:nvSpPr>
        <p:spPr>
          <a:xfrm>
            <a:off x="8718471" y="4435912"/>
            <a:ext cx="5002412" cy="11781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A specialized extract_field function was developed and tested to reliably retrieve specific attributes from the generated profiles.</a:t>
            </a:r>
          </a:p>
        </p:txBody>
      </p:sp>
      <p:sp>
        <p:nvSpPr>
          <p:cNvPr id="98" name="Shape 14"/>
          <p:cNvSpPr/>
          <p:nvPr/>
        </p:nvSpPr>
        <p:spPr>
          <a:xfrm>
            <a:off x="6204227" y="5405318"/>
            <a:ext cx="863799" cy="30481"/>
          </a:xfrm>
          <a:prstGeom prst="roundRect">
            <a:avLst>
              <a:gd name="adj" fmla="val 50000"/>
            </a:avLst>
          </a:prstGeom>
          <a:solidFill>
            <a:srgbClr val="D8D4D4"/>
          </a:solidFill>
          <a:ln w="12700">
            <a:miter lim="400000"/>
          </a:ln>
        </p:spPr>
        <p:txBody>
          <a:bodyPr lIns="45719" rIns="45719"/>
          <a:lstStyle/>
          <a:p>
            <a:pPr/>
          </a:p>
        </p:txBody>
      </p:sp>
      <p:sp>
        <p:nvSpPr>
          <p:cNvPr id="99" name="Shape 15"/>
          <p:cNvSpPr/>
          <p:nvPr/>
        </p:nvSpPr>
        <p:spPr>
          <a:xfrm>
            <a:off x="7037545" y="5142905"/>
            <a:ext cx="555309" cy="555309"/>
          </a:xfrm>
          <a:prstGeom prst="roundRect">
            <a:avLst>
              <a:gd name="adj" fmla="val 6667"/>
            </a:avLst>
          </a:prstGeom>
          <a:solidFill>
            <a:srgbClr val="F2EEEE"/>
          </a:solidFill>
          <a:ln w="12700">
            <a:miter lim="400000"/>
          </a:ln>
        </p:spPr>
        <p:txBody>
          <a:bodyPr lIns="45719" rIns="45719"/>
          <a:lstStyle/>
          <a:p>
            <a:pPr/>
          </a:p>
        </p:txBody>
      </p:sp>
      <p:sp>
        <p:nvSpPr>
          <p:cNvPr id="100" name="Text 16"/>
          <p:cNvSpPr txBox="1"/>
          <p:nvPr/>
        </p:nvSpPr>
        <p:spPr>
          <a:xfrm>
            <a:off x="7172964" y="5252203"/>
            <a:ext cx="284354" cy="43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600"/>
              </a:lnSpc>
              <a:defRPr b="1" spc="-27" sz="2600">
                <a:solidFill>
                  <a:srgbClr val="3D3838"/>
                </a:solidFill>
                <a:latin typeface="Montserrat"/>
                <a:ea typeface="Montserrat"/>
                <a:cs typeface="Montserrat"/>
                <a:sym typeface="Montserrat"/>
              </a:defRPr>
            </a:lvl1pPr>
          </a:lstStyle>
          <a:p>
            <a:pPr/>
            <a:r>
              <a:t>3</a:t>
            </a:r>
          </a:p>
        </p:txBody>
      </p:sp>
      <p:sp>
        <p:nvSpPr>
          <p:cNvPr id="101" name="Text 17"/>
          <p:cNvSpPr txBox="1"/>
          <p:nvPr/>
        </p:nvSpPr>
        <p:spPr>
          <a:xfrm>
            <a:off x="3068851" y="5112067"/>
            <a:ext cx="2843080"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2700"/>
              </a:lnSpc>
              <a:defRPr b="1" spc="-22" sz="2200">
                <a:solidFill>
                  <a:srgbClr val="3D3838"/>
                </a:solidFill>
                <a:latin typeface="Montserrat"/>
                <a:ea typeface="Montserrat"/>
                <a:cs typeface="Montserrat"/>
                <a:sym typeface="Montserrat"/>
              </a:defRPr>
            </a:lvl1pPr>
          </a:lstStyle>
          <a:p>
            <a:pPr/>
            <a:r>
              <a:t>Mock Data Validation</a:t>
            </a:r>
          </a:p>
        </p:txBody>
      </p:sp>
      <p:sp>
        <p:nvSpPr>
          <p:cNvPr id="102" name="Text 18"/>
          <p:cNvSpPr txBox="1"/>
          <p:nvPr/>
        </p:nvSpPr>
        <p:spPr>
          <a:xfrm>
            <a:off x="909517" y="5610700"/>
            <a:ext cx="5002413" cy="11781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2900"/>
              </a:lnSpc>
              <a:defRPr sz="1900">
                <a:solidFill>
                  <a:srgbClr val="3D3838"/>
                </a:solidFill>
                <a:latin typeface="Source Sans Pro"/>
                <a:ea typeface="Source Sans Pro"/>
                <a:cs typeface="Source Sans Pro"/>
                <a:sym typeface="Source Sans Pro"/>
              </a:defRPr>
            </a:lvl1pPr>
          </a:lstStyle>
          <a:p>
            <a:pPr/>
            <a:r>
              <a:t>Initial tests were conducted using mock data to validate the accuracy and robustness of the extraction logic.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105"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06" name="Text 2"/>
          <p:cNvSpPr txBox="1"/>
          <p:nvPr/>
        </p:nvSpPr>
        <p:spPr>
          <a:xfrm>
            <a:off x="1742003" y="933212"/>
            <a:ext cx="1588721" cy="60438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100"/>
              </a:lnSpc>
              <a:defRPr b="1" spc="-33" sz="3300">
                <a:latin typeface="Montserrat"/>
                <a:ea typeface="Montserrat"/>
                <a:cs typeface="Montserrat"/>
                <a:sym typeface="Montserrat"/>
              </a:defRPr>
            </a:lvl1pPr>
          </a:lstStyle>
          <a:p>
            <a:pPr/>
            <a:r>
              <a:t>Results</a:t>
            </a:r>
          </a:p>
        </p:txBody>
      </p:sp>
      <p:sp>
        <p:nvSpPr>
          <p:cNvPr id="107" name="Text 3"/>
          <p:cNvSpPr txBox="1"/>
          <p:nvPr/>
        </p:nvSpPr>
        <p:spPr>
          <a:xfrm>
            <a:off x="2041087" y="1838087"/>
            <a:ext cx="10847191" cy="1194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2200"/>
              </a:lnSpc>
              <a:buSzPct val="100000"/>
              <a:buChar char="•"/>
              <a:defRPr b="1" sz="1400">
                <a:solidFill>
                  <a:srgbClr val="3D3838"/>
                </a:solidFill>
                <a:latin typeface="Source Sans Pro"/>
                <a:ea typeface="Source Sans Pro"/>
                <a:cs typeface="Source Sans Pro"/>
                <a:sym typeface="Source Sans Pro"/>
              </a:defRPr>
            </a:pPr>
            <a:r>
              <a:t>Jeff Bezos:</a:t>
            </a:r>
            <a:r>
              <a:rPr b="0"/>
              <a:t> The user, likely Jeff Bezos, is philanthropic, supportive, humble, curious, and passionate. They are involved in space exploration, reading, travel, and sports. They like Amazon, space exploration, philanthropy, family, literature, music, and food. They dislike inflation, misinformation, censorship, climate change, and injustice. Overall, the user values family, learning, innovation, and making a positive impact on the world.</a:t>
            </a:r>
          </a:p>
        </p:txBody>
      </p:sp>
      <p:sp>
        <p:nvSpPr>
          <p:cNvPr id="108" name="Text 4"/>
          <p:cNvSpPr txBox="1"/>
          <p:nvPr/>
        </p:nvSpPr>
        <p:spPr>
          <a:xfrm>
            <a:off x="2041087" y="3025020"/>
            <a:ext cx="10847191" cy="31498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2200"/>
              </a:lnSpc>
              <a:buSzPct val="100000"/>
              <a:buChar char="•"/>
              <a:defRPr b="1" sz="1400">
                <a:solidFill>
                  <a:srgbClr val="3D3838"/>
                </a:solidFill>
                <a:latin typeface="Source Sans Pro"/>
                <a:ea typeface="Source Sans Pro"/>
                <a:cs typeface="Source Sans Pro"/>
                <a:sym typeface="Source Sans Pro"/>
              </a:defRPr>
            </a:pPr>
            <a:r>
              <a:t>Justin Bieber:</a:t>
            </a:r>
            <a:r>
              <a:rPr b="0"/>
              <a:t> The user's main personal traits include being family-oriented, loving, supportive, charitable, passionate, dedicated, grateful, reflective, empathetic, and humorous. They are also hardworking, creative, and adventurous. In terms of hobbies, the user enjoys performing, creating music, collaborating with other artists, supporting charitable causes, playing hockey, traveling, and spending time with family and friends. They also engage in activities like watching movies, playing sports, making videos, and interacting with fans on social media. The user likes spending time with family, performing live, supporting charitable organizations, creating music, collaborating with other artists, and playing hockey. They also enjoy interacting with fans, promoting positivity and kindness, and supporting friends and family. On the other hand, the user dislikes injustice, suffering, negativity, false accusations, and being misunderstood. They also dislike rumors, hate, negative comments, and being away from loved ones. Additionally, they are not fond of canceling shows, delays in releasing new music, and negative media attention. Overall, the user's profile reflects a caring, dedicated, and passionate individual who values family, music, charity work, and positive interactions with others. They strive to make a positive impact and spread love and kindness in their endeavors.</a:t>
            </a:r>
          </a:p>
        </p:txBody>
      </p:sp>
      <p:sp>
        <p:nvSpPr>
          <p:cNvPr id="109" name="Text 5"/>
          <p:cNvSpPr txBox="1"/>
          <p:nvPr/>
        </p:nvSpPr>
        <p:spPr>
          <a:xfrm>
            <a:off x="2041087" y="5894308"/>
            <a:ext cx="10847191" cy="1752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ts val="2200"/>
              </a:lnSpc>
              <a:buSzPct val="100000"/>
              <a:buChar char="•"/>
              <a:defRPr b="1" sz="1400">
                <a:solidFill>
                  <a:srgbClr val="3D3838"/>
                </a:solidFill>
                <a:latin typeface="Source Sans Pro"/>
                <a:ea typeface="Source Sans Pro"/>
                <a:cs typeface="Source Sans Pro"/>
                <a:sym typeface="Source Sans Pro"/>
              </a:defRPr>
            </a:pPr>
          </a:p>
          <a:p>
            <a:pPr marL="342900" indent="-342900">
              <a:lnSpc>
                <a:spcPts val="2200"/>
              </a:lnSpc>
              <a:buSzPct val="100000"/>
              <a:buChar char="•"/>
              <a:defRPr b="1" sz="1400">
                <a:solidFill>
                  <a:srgbClr val="3D3838"/>
                </a:solidFill>
                <a:latin typeface="Source Sans Pro"/>
                <a:ea typeface="Source Sans Pro"/>
                <a:cs typeface="Source Sans Pro"/>
                <a:sym typeface="Source Sans Pro"/>
              </a:defRPr>
            </a:pPr>
            <a:r>
              <a:t>Oprah Gail Winfrey:</a:t>
            </a:r>
            <a:r>
              <a:rPr b="0"/>
              <a:t> The user is compassionate, empathetic, and spiritual, with a strong focus on supporting others and promoting positivity. They enjoy engaging in meaningful conversations, hosting events, and watching TV shows that highlight important social issues. The user dislikes negativity, discrimination, and lack of empathy, and is passionate about advocating for social justice and mental health awareness. They also appreciate spiritual teachings, empowering stories, and celebrating achievements. Overall, the user values authenticity, kindness, and personal growth in themselves and others..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112"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13" name="Text 2"/>
          <p:cNvSpPr txBox="1"/>
          <p:nvPr/>
        </p:nvSpPr>
        <p:spPr>
          <a:xfrm>
            <a:off x="909517" y="1291114"/>
            <a:ext cx="3608440" cy="7787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500"/>
              </a:lnSpc>
              <a:defRPr b="1" spc="-44" sz="4400">
                <a:latin typeface="Montserrat"/>
                <a:ea typeface="Montserrat"/>
                <a:cs typeface="Montserrat"/>
                <a:sym typeface="Montserrat"/>
              </a:defRPr>
            </a:lvl1pPr>
          </a:lstStyle>
          <a:p>
            <a:pPr/>
            <a:r>
              <a:t>Observations</a:t>
            </a:r>
          </a:p>
        </p:txBody>
      </p:sp>
      <p:sp>
        <p:nvSpPr>
          <p:cNvPr id="114" name="Shape 3"/>
          <p:cNvSpPr/>
          <p:nvPr/>
        </p:nvSpPr>
        <p:spPr>
          <a:xfrm>
            <a:off x="863797" y="2486025"/>
            <a:ext cx="6328054" cy="2102763"/>
          </a:xfrm>
          <a:prstGeom prst="roundRect">
            <a:avLst>
              <a:gd name="adj" fmla="val 1761"/>
            </a:avLst>
          </a:prstGeom>
          <a:solidFill>
            <a:srgbClr val="F2EEEE"/>
          </a:solidFill>
          <a:ln w="12700">
            <a:miter lim="400000"/>
          </a:ln>
        </p:spPr>
        <p:txBody>
          <a:bodyPr lIns="45719" rIns="45719"/>
          <a:lstStyle/>
          <a:p>
            <a:pPr/>
          </a:p>
        </p:txBody>
      </p:sp>
      <p:sp>
        <p:nvSpPr>
          <p:cNvPr id="115" name="Text 4"/>
          <p:cNvSpPr txBox="1"/>
          <p:nvPr/>
        </p:nvSpPr>
        <p:spPr>
          <a:xfrm>
            <a:off x="1156334" y="2732841"/>
            <a:ext cx="2628275"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Dataset Limitations</a:t>
            </a:r>
          </a:p>
        </p:txBody>
      </p:sp>
      <p:sp>
        <p:nvSpPr>
          <p:cNvPr id="116" name="Text 5"/>
          <p:cNvSpPr txBox="1"/>
          <p:nvPr/>
        </p:nvSpPr>
        <p:spPr>
          <a:xfrm>
            <a:off x="1156334" y="3231475"/>
            <a:ext cx="5742982" cy="11781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The dataset lacked diversity and was not extensive enough to accurately capture all user traits such as age, name, and post history.</a:t>
            </a:r>
          </a:p>
        </p:txBody>
      </p:sp>
      <p:sp>
        <p:nvSpPr>
          <p:cNvPr id="117" name="Shape 6"/>
          <p:cNvSpPr/>
          <p:nvPr/>
        </p:nvSpPr>
        <p:spPr>
          <a:xfrm>
            <a:off x="7438667" y="2486025"/>
            <a:ext cx="6328054" cy="2102763"/>
          </a:xfrm>
          <a:prstGeom prst="roundRect">
            <a:avLst>
              <a:gd name="adj" fmla="val 1761"/>
            </a:avLst>
          </a:prstGeom>
          <a:solidFill>
            <a:srgbClr val="F2EEEE"/>
          </a:solidFill>
          <a:ln w="12700">
            <a:miter lim="400000"/>
          </a:ln>
        </p:spPr>
        <p:txBody>
          <a:bodyPr lIns="45719" rIns="45719"/>
          <a:lstStyle/>
          <a:p>
            <a:pPr/>
          </a:p>
        </p:txBody>
      </p:sp>
      <p:sp>
        <p:nvSpPr>
          <p:cNvPr id="118" name="Text 7"/>
          <p:cNvSpPr txBox="1"/>
          <p:nvPr/>
        </p:nvSpPr>
        <p:spPr>
          <a:xfrm>
            <a:off x="7731204" y="2732841"/>
            <a:ext cx="2068028"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Field Coverage</a:t>
            </a:r>
          </a:p>
        </p:txBody>
      </p:sp>
      <p:sp>
        <p:nvSpPr>
          <p:cNvPr id="119" name="Text 8"/>
          <p:cNvSpPr txBox="1"/>
          <p:nvPr/>
        </p:nvSpPr>
        <p:spPr>
          <a:xfrm>
            <a:off x="7731204" y="3231475"/>
            <a:ext cx="5742981" cy="11781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Some attributes, like age and name, were challenging to extract consistently due to incomplete or inconsistent data.</a:t>
            </a:r>
          </a:p>
        </p:txBody>
      </p:sp>
      <p:sp>
        <p:nvSpPr>
          <p:cNvPr id="120" name="Shape 9"/>
          <p:cNvSpPr/>
          <p:nvPr/>
        </p:nvSpPr>
        <p:spPr>
          <a:xfrm>
            <a:off x="863797" y="4835604"/>
            <a:ext cx="6328054" cy="2102763"/>
          </a:xfrm>
          <a:prstGeom prst="roundRect">
            <a:avLst>
              <a:gd name="adj" fmla="val 1761"/>
            </a:avLst>
          </a:prstGeom>
          <a:solidFill>
            <a:srgbClr val="F2EEEE"/>
          </a:solidFill>
          <a:ln w="12700">
            <a:miter lim="400000"/>
          </a:ln>
        </p:spPr>
        <p:txBody>
          <a:bodyPr lIns="45719" rIns="45719"/>
          <a:lstStyle/>
          <a:p>
            <a:pPr/>
          </a:p>
        </p:txBody>
      </p:sp>
      <p:sp>
        <p:nvSpPr>
          <p:cNvPr id="121" name="Text 10"/>
          <p:cNvSpPr txBox="1"/>
          <p:nvPr/>
        </p:nvSpPr>
        <p:spPr>
          <a:xfrm>
            <a:off x="1156334" y="5082421"/>
            <a:ext cx="2886534"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Insights and Patterns</a:t>
            </a:r>
          </a:p>
        </p:txBody>
      </p:sp>
      <p:sp>
        <p:nvSpPr>
          <p:cNvPr id="122" name="Text 11"/>
          <p:cNvSpPr txBox="1"/>
          <p:nvPr/>
        </p:nvSpPr>
        <p:spPr>
          <a:xfrm>
            <a:off x="1156334" y="5581055"/>
            <a:ext cx="5742982" cy="11781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Despite limitations, the analysis revealed common interests and behaviors among users, such as frequent mentions of technology and AI.</a:t>
            </a:r>
          </a:p>
        </p:txBody>
      </p:sp>
      <p:sp>
        <p:nvSpPr>
          <p:cNvPr id="123" name="Shape 12"/>
          <p:cNvSpPr/>
          <p:nvPr/>
        </p:nvSpPr>
        <p:spPr>
          <a:xfrm>
            <a:off x="7438667" y="4835604"/>
            <a:ext cx="6328054" cy="2102763"/>
          </a:xfrm>
          <a:prstGeom prst="roundRect">
            <a:avLst>
              <a:gd name="adj" fmla="val 1761"/>
            </a:avLst>
          </a:prstGeom>
          <a:solidFill>
            <a:srgbClr val="F2EEEE"/>
          </a:solidFill>
          <a:ln w="12700">
            <a:miter lim="400000"/>
          </a:ln>
        </p:spPr>
        <p:txBody>
          <a:bodyPr lIns="45719" rIns="45719"/>
          <a:lstStyle/>
          <a:p>
            <a:pPr/>
          </a:p>
        </p:txBody>
      </p:sp>
      <p:sp>
        <p:nvSpPr>
          <p:cNvPr id="124" name="Text 13"/>
          <p:cNvSpPr txBox="1"/>
          <p:nvPr/>
        </p:nvSpPr>
        <p:spPr>
          <a:xfrm>
            <a:off x="7731204" y="5082421"/>
            <a:ext cx="1566789" cy="4300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200">
                <a:solidFill>
                  <a:srgbClr val="3D3838"/>
                </a:solidFill>
                <a:latin typeface="Montserrat"/>
                <a:ea typeface="Montserrat"/>
                <a:cs typeface="Montserrat"/>
                <a:sym typeface="Montserrat"/>
              </a:defRPr>
            </a:lvl1pPr>
          </a:lstStyle>
          <a:p>
            <a:pPr/>
            <a:r>
              <a:t>Challenges</a:t>
            </a:r>
          </a:p>
        </p:txBody>
      </p:sp>
      <p:sp>
        <p:nvSpPr>
          <p:cNvPr id="125" name="Text 14"/>
          <p:cNvSpPr txBox="1"/>
          <p:nvPr/>
        </p:nvSpPr>
        <p:spPr>
          <a:xfrm>
            <a:off x="7731204" y="5581055"/>
            <a:ext cx="5742981" cy="11781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900"/>
              </a:lnSpc>
              <a:defRPr sz="1900">
                <a:solidFill>
                  <a:srgbClr val="3D3838"/>
                </a:solidFill>
                <a:latin typeface="Source Sans Pro"/>
                <a:ea typeface="Source Sans Pro"/>
                <a:cs typeface="Source Sans Pro"/>
                <a:sym typeface="Source Sans Pro"/>
              </a:defRPr>
            </a:lvl1pPr>
          </a:lstStyle>
          <a:p>
            <a:pPr/>
            <a:r>
              <a:t>Variability in user language and the informal nature of tweets posed significant challenges to data extraction and profile accuracy.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128"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29" name="Text 2"/>
          <p:cNvSpPr txBox="1"/>
          <p:nvPr/>
        </p:nvSpPr>
        <p:spPr>
          <a:xfrm>
            <a:off x="956071" y="903088"/>
            <a:ext cx="2946891" cy="67995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700"/>
              </a:lnSpc>
              <a:defRPr b="1" spc="-38" sz="3800">
                <a:latin typeface="Montserrat"/>
                <a:ea typeface="Montserrat"/>
                <a:cs typeface="Montserrat"/>
                <a:sym typeface="Montserrat"/>
              </a:defRPr>
            </a:lvl1pPr>
          </a:lstStyle>
          <a:p>
            <a:pPr/>
            <a:r>
              <a:t>Conclusions</a:t>
            </a:r>
          </a:p>
        </p:txBody>
      </p:sp>
      <p:sp>
        <p:nvSpPr>
          <p:cNvPr id="130" name="Text 3"/>
          <p:cNvSpPr txBox="1"/>
          <p:nvPr/>
        </p:nvSpPr>
        <p:spPr>
          <a:xfrm>
            <a:off x="956071" y="2019775"/>
            <a:ext cx="6053496" cy="54721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500"/>
              </a:lnSpc>
              <a:defRPr sz="1600">
                <a:solidFill>
                  <a:srgbClr val="3D3838"/>
                </a:solidFill>
                <a:latin typeface="Source Sans Pro"/>
                <a:ea typeface="Source Sans Pro"/>
                <a:cs typeface="Source Sans Pro"/>
                <a:sym typeface="Source Sans Pro"/>
              </a:defRPr>
            </a:lvl1pPr>
          </a:lstStyle>
          <a:p>
            <a:pPr/>
            <a:r>
              <a:t>The project successfully developed a system to profile Twitter users based on their tweets. I used both OpenAI(gpt-3.5-turbo-0125) and Lama(llama-3.1-70b-versatile) to profile eight users based on their tweets, aiming to infer personal traits such as likes, dislikes, hobbies, and age. The generated profiles were compared with publicly available information, revealing that while the LLM accurately identified several traits, there were notable gaps due to the limited dataset. These gaps resulted from the insufficient number and variety of tweets, leading to incomplete profiles. The accuracy and detail of the profiling were found to be heavily dependent on the diversity and richness of the tweet data. Users with more varied tweets had more accurate profiles, whereas those with fewer tweets had less detailed profiles. This underscores the importance of having a comprehensive dataset for effective social media analysis. Future efforts should focus on expanding the dataset to improve the accuracy and completeness of user profiling.</a:t>
            </a:r>
          </a:p>
        </p:txBody>
      </p:sp>
      <p:pic>
        <p:nvPicPr>
          <p:cNvPr id="131" name="Image 0" descr="Image 0"/>
          <p:cNvPicPr>
            <a:picLocks noChangeAspect="1"/>
          </p:cNvPicPr>
          <p:nvPr/>
        </p:nvPicPr>
        <p:blipFill>
          <a:blip r:embed="rId2">
            <a:extLst/>
          </a:blip>
          <a:stretch>
            <a:fillRect/>
          </a:stretch>
        </p:blipFill>
        <p:spPr>
          <a:xfrm>
            <a:off x="7582733" y="2067758"/>
            <a:ext cx="6144936" cy="420433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134"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35" name="Text 2"/>
          <p:cNvSpPr txBox="1"/>
          <p:nvPr/>
        </p:nvSpPr>
        <p:spPr>
          <a:xfrm>
            <a:off x="1120615" y="726518"/>
            <a:ext cx="2811279" cy="6668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600"/>
              </a:lnSpc>
              <a:defRPr b="1" spc="-37" sz="3700">
                <a:latin typeface="Montserrat"/>
                <a:ea typeface="Montserrat"/>
                <a:cs typeface="Montserrat"/>
                <a:sym typeface="Montserrat"/>
              </a:defRPr>
            </a:lvl1pPr>
          </a:lstStyle>
          <a:p>
            <a:pPr/>
            <a:r>
              <a:t>Future Work</a:t>
            </a:r>
          </a:p>
        </p:txBody>
      </p:sp>
      <p:sp>
        <p:nvSpPr>
          <p:cNvPr id="136" name="Shape 3"/>
          <p:cNvSpPr/>
          <p:nvPr/>
        </p:nvSpPr>
        <p:spPr>
          <a:xfrm>
            <a:off x="7303651" y="1731406"/>
            <a:ext cx="22861" cy="5771556"/>
          </a:xfrm>
          <a:prstGeom prst="roundRect">
            <a:avLst>
              <a:gd name="adj" fmla="val 50000"/>
            </a:avLst>
          </a:prstGeom>
          <a:solidFill>
            <a:srgbClr val="D8D4D4"/>
          </a:solidFill>
          <a:ln w="12700">
            <a:miter lim="400000"/>
          </a:ln>
        </p:spPr>
        <p:txBody>
          <a:bodyPr lIns="45719" rIns="45719"/>
          <a:lstStyle/>
          <a:p>
            <a:pPr/>
          </a:p>
        </p:txBody>
      </p:sp>
      <p:sp>
        <p:nvSpPr>
          <p:cNvPr id="137" name="Shape 4"/>
          <p:cNvSpPr/>
          <p:nvPr/>
        </p:nvSpPr>
        <p:spPr>
          <a:xfrm>
            <a:off x="6377761" y="2186939"/>
            <a:ext cx="726639" cy="22861"/>
          </a:xfrm>
          <a:prstGeom prst="roundRect">
            <a:avLst>
              <a:gd name="adj" fmla="val 50000"/>
            </a:avLst>
          </a:prstGeom>
          <a:solidFill>
            <a:srgbClr val="D8D4D4"/>
          </a:solidFill>
          <a:ln w="12700">
            <a:miter lim="400000"/>
          </a:ln>
        </p:spPr>
        <p:txBody>
          <a:bodyPr lIns="45719" rIns="45719"/>
          <a:lstStyle/>
          <a:p>
            <a:pPr/>
          </a:p>
        </p:txBody>
      </p:sp>
      <p:sp>
        <p:nvSpPr>
          <p:cNvPr id="138" name="Shape 5"/>
          <p:cNvSpPr/>
          <p:nvPr/>
        </p:nvSpPr>
        <p:spPr>
          <a:xfrm>
            <a:off x="7081539" y="1964888"/>
            <a:ext cx="467083" cy="467083"/>
          </a:xfrm>
          <a:prstGeom prst="roundRect">
            <a:avLst>
              <a:gd name="adj" fmla="val 6667"/>
            </a:avLst>
          </a:prstGeom>
          <a:solidFill>
            <a:srgbClr val="F2EEEE"/>
          </a:solidFill>
          <a:ln w="12700">
            <a:miter lim="400000"/>
          </a:ln>
        </p:spPr>
        <p:txBody>
          <a:bodyPr lIns="45719" rIns="45719"/>
          <a:lstStyle/>
          <a:p>
            <a:pPr/>
          </a:p>
        </p:txBody>
      </p:sp>
      <p:sp>
        <p:nvSpPr>
          <p:cNvPr id="139" name="Text 6"/>
          <p:cNvSpPr txBox="1"/>
          <p:nvPr/>
        </p:nvSpPr>
        <p:spPr>
          <a:xfrm>
            <a:off x="7186713" y="2056805"/>
            <a:ext cx="256736" cy="3792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2" sz="2200">
                <a:solidFill>
                  <a:srgbClr val="3D3838"/>
                </a:solidFill>
                <a:latin typeface="Montserrat"/>
                <a:ea typeface="Montserrat"/>
                <a:cs typeface="Montserrat"/>
                <a:sym typeface="Montserrat"/>
              </a:defRPr>
            </a:lvl1pPr>
          </a:lstStyle>
          <a:p>
            <a:pPr/>
            <a:r>
              <a:t>1</a:t>
            </a:r>
          </a:p>
        </p:txBody>
      </p:sp>
      <p:sp>
        <p:nvSpPr>
          <p:cNvPr id="140" name="Text 7"/>
          <p:cNvSpPr txBox="1"/>
          <p:nvPr/>
        </p:nvSpPr>
        <p:spPr>
          <a:xfrm>
            <a:off x="3261439" y="1938933"/>
            <a:ext cx="2866112" cy="3776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2300"/>
              </a:lnSpc>
              <a:defRPr b="1" spc="-19">
                <a:solidFill>
                  <a:srgbClr val="3D3838"/>
                </a:solidFill>
                <a:latin typeface="Montserrat"/>
                <a:ea typeface="Montserrat"/>
                <a:cs typeface="Montserrat"/>
                <a:sym typeface="Montserrat"/>
              </a:defRPr>
            </a:lvl1pPr>
          </a:lstStyle>
          <a:p>
            <a:pPr/>
            <a:r>
              <a:t>Enhanced Data Collection</a:t>
            </a:r>
          </a:p>
        </p:txBody>
      </p:sp>
      <p:sp>
        <p:nvSpPr>
          <p:cNvPr id="141" name="Text 8"/>
          <p:cNvSpPr txBox="1"/>
          <p:nvPr/>
        </p:nvSpPr>
        <p:spPr>
          <a:xfrm>
            <a:off x="1120615" y="2358389"/>
            <a:ext cx="5006937" cy="9916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2400"/>
              </a:lnSpc>
              <a:defRPr sz="1600">
                <a:solidFill>
                  <a:srgbClr val="3D3838"/>
                </a:solidFill>
                <a:latin typeface="Source Sans Pro"/>
                <a:ea typeface="Source Sans Pro"/>
                <a:cs typeface="Source Sans Pro"/>
                <a:sym typeface="Source Sans Pro"/>
              </a:defRPr>
            </a:lvl1pPr>
          </a:lstStyle>
          <a:p>
            <a:pPr/>
            <a:r>
              <a:t>Improve data collection methods to ensure a more diverse and comprehensive dataset, covering a wider range of user traits.</a:t>
            </a:r>
          </a:p>
        </p:txBody>
      </p:sp>
      <p:sp>
        <p:nvSpPr>
          <p:cNvPr id="142" name="Shape 9"/>
          <p:cNvSpPr/>
          <p:nvPr/>
        </p:nvSpPr>
        <p:spPr>
          <a:xfrm>
            <a:off x="7525762" y="3224926"/>
            <a:ext cx="726639" cy="22861"/>
          </a:xfrm>
          <a:prstGeom prst="roundRect">
            <a:avLst>
              <a:gd name="adj" fmla="val 50000"/>
            </a:avLst>
          </a:prstGeom>
          <a:solidFill>
            <a:srgbClr val="D8D4D4"/>
          </a:solidFill>
          <a:ln w="12700">
            <a:miter lim="400000"/>
          </a:ln>
        </p:spPr>
        <p:txBody>
          <a:bodyPr lIns="45719" rIns="45719"/>
          <a:lstStyle/>
          <a:p>
            <a:pPr/>
          </a:p>
        </p:txBody>
      </p:sp>
      <p:sp>
        <p:nvSpPr>
          <p:cNvPr id="143" name="Shape 10"/>
          <p:cNvSpPr/>
          <p:nvPr/>
        </p:nvSpPr>
        <p:spPr>
          <a:xfrm>
            <a:off x="7081539" y="3002875"/>
            <a:ext cx="467083" cy="467083"/>
          </a:xfrm>
          <a:prstGeom prst="roundRect">
            <a:avLst>
              <a:gd name="adj" fmla="val 6667"/>
            </a:avLst>
          </a:prstGeom>
          <a:solidFill>
            <a:srgbClr val="F2EEEE"/>
          </a:solidFill>
          <a:ln w="12700">
            <a:miter lim="400000"/>
          </a:ln>
        </p:spPr>
        <p:txBody>
          <a:bodyPr lIns="45719" rIns="45719"/>
          <a:lstStyle/>
          <a:p>
            <a:pPr/>
          </a:p>
        </p:txBody>
      </p:sp>
      <p:sp>
        <p:nvSpPr>
          <p:cNvPr id="144" name="Text 11"/>
          <p:cNvSpPr txBox="1"/>
          <p:nvPr/>
        </p:nvSpPr>
        <p:spPr>
          <a:xfrm>
            <a:off x="7186713" y="3094791"/>
            <a:ext cx="256736" cy="379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2" sz="2200">
                <a:solidFill>
                  <a:srgbClr val="3D3838"/>
                </a:solidFill>
                <a:latin typeface="Montserrat"/>
                <a:ea typeface="Montserrat"/>
                <a:cs typeface="Montserrat"/>
                <a:sym typeface="Montserrat"/>
              </a:defRPr>
            </a:lvl1pPr>
          </a:lstStyle>
          <a:p>
            <a:pPr/>
            <a:r>
              <a:t>2</a:t>
            </a:r>
          </a:p>
        </p:txBody>
      </p:sp>
      <p:sp>
        <p:nvSpPr>
          <p:cNvPr id="145" name="Text 12"/>
          <p:cNvSpPr txBox="1"/>
          <p:nvPr/>
        </p:nvSpPr>
        <p:spPr>
          <a:xfrm>
            <a:off x="8502610" y="2976920"/>
            <a:ext cx="2240305" cy="3776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300"/>
              </a:lnSpc>
              <a:defRPr b="1" spc="-19">
                <a:solidFill>
                  <a:srgbClr val="3D3838"/>
                </a:solidFill>
                <a:latin typeface="Montserrat"/>
                <a:ea typeface="Montserrat"/>
                <a:cs typeface="Montserrat"/>
                <a:sym typeface="Montserrat"/>
              </a:defRPr>
            </a:lvl1pPr>
          </a:lstStyle>
          <a:p>
            <a:pPr/>
            <a:r>
              <a:t>Multimedia Profiling</a:t>
            </a:r>
          </a:p>
        </p:txBody>
      </p:sp>
      <p:sp>
        <p:nvSpPr>
          <p:cNvPr id="146" name="Text 13"/>
          <p:cNvSpPr txBox="1"/>
          <p:nvPr/>
        </p:nvSpPr>
        <p:spPr>
          <a:xfrm>
            <a:off x="8502610" y="3396377"/>
            <a:ext cx="5007054" cy="9916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400"/>
              </a:lnSpc>
              <a:defRPr sz="1600">
                <a:solidFill>
                  <a:srgbClr val="3D3838"/>
                </a:solidFill>
                <a:latin typeface="Source Sans Pro"/>
                <a:ea typeface="Source Sans Pro"/>
                <a:cs typeface="Source Sans Pro"/>
                <a:sym typeface="Source Sans Pro"/>
              </a:defRPr>
            </a:lvl1pPr>
          </a:lstStyle>
          <a:p>
            <a:pPr/>
            <a:r>
              <a:t>Extend profiling capabilities to include analysis of videos and images for a more holistic understanding of user profiles.</a:t>
            </a:r>
          </a:p>
        </p:txBody>
      </p:sp>
      <p:sp>
        <p:nvSpPr>
          <p:cNvPr id="147" name="Shape 14"/>
          <p:cNvSpPr/>
          <p:nvPr/>
        </p:nvSpPr>
        <p:spPr>
          <a:xfrm>
            <a:off x="6377761" y="4213145"/>
            <a:ext cx="726639" cy="22861"/>
          </a:xfrm>
          <a:prstGeom prst="roundRect">
            <a:avLst>
              <a:gd name="adj" fmla="val 50000"/>
            </a:avLst>
          </a:prstGeom>
          <a:solidFill>
            <a:srgbClr val="D8D4D4"/>
          </a:solidFill>
          <a:ln w="12700">
            <a:miter lim="400000"/>
          </a:ln>
        </p:spPr>
        <p:txBody>
          <a:bodyPr lIns="45719" rIns="45719"/>
          <a:lstStyle/>
          <a:p>
            <a:pPr/>
          </a:p>
        </p:txBody>
      </p:sp>
      <p:sp>
        <p:nvSpPr>
          <p:cNvPr id="148" name="Shape 15"/>
          <p:cNvSpPr/>
          <p:nvPr/>
        </p:nvSpPr>
        <p:spPr>
          <a:xfrm>
            <a:off x="7081539" y="3991093"/>
            <a:ext cx="467083" cy="467083"/>
          </a:xfrm>
          <a:prstGeom prst="roundRect">
            <a:avLst>
              <a:gd name="adj" fmla="val 6667"/>
            </a:avLst>
          </a:prstGeom>
          <a:solidFill>
            <a:srgbClr val="F2EEEE"/>
          </a:solidFill>
          <a:ln w="12700">
            <a:miter lim="400000"/>
          </a:ln>
        </p:spPr>
        <p:txBody>
          <a:bodyPr lIns="45719" rIns="45719"/>
          <a:lstStyle/>
          <a:p>
            <a:pPr/>
          </a:p>
        </p:txBody>
      </p:sp>
      <p:sp>
        <p:nvSpPr>
          <p:cNvPr id="149" name="Text 16"/>
          <p:cNvSpPr txBox="1"/>
          <p:nvPr/>
        </p:nvSpPr>
        <p:spPr>
          <a:xfrm>
            <a:off x="7186653" y="4083010"/>
            <a:ext cx="256736" cy="3792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2" sz="2200">
                <a:solidFill>
                  <a:srgbClr val="3D3838"/>
                </a:solidFill>
                <a:latin typeface="Montserrat"/>
                <a:ea typeface="Montserrat"/>
                <a:cs typeface="Montserrat"/>
                <a:sym typeface="Montserrat"/>
              </a:defRPr>
            </a:lvl1pPr>
          </a:lstStyle>
          <a:p>
            <a:pPr/>
            <a:r>
              <a:t>3</a:t>
            </a:r>
          </a:p>
        </p:txBody>
      </p:sp>
      <p:sp>
        <p:nvSpPr>
          <p:cNvPr id="150" name="Text 17"/>
          <p:cNvSpPr txBox="1"/>
          <p:nvPr/>
        </p:nvSpPr>
        <p:spPr>
          <a:xfrm>
            <a:off x="3924948" y="3965137"/>
            <a:ext cx="2202605" cy="377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2300"/>
              </a:lnSpc>
              <a:defRPr b="1" spc="-19">
                <a:solidFill>
                  <a:srgbClr val="3D3838"/>
                </a:solidFill>
                <a:latin typeface="Montserrat"/>
                <a:ea typeface="Montserrat"/>
                <a:cs typeface="Montserrat"/>
                <a:sym typeface="Montserrat"/>
              </a:defRPr>
            </a:lvl1pPr>
          </a:lstStyle>
          <a:p>
            <a:pPr/>
            <a:r>
              <a:t>Fine-Tuning Models</a:t>
            </a:r>
          </a:p>
        </p:txBody>
      </p:sp>
      <p:sp>
        <p:nvSpPr>
          <p:cNvPr id="151" name="Text 18"/>
          <p:cNvSpPr txBox="1"/>
          <p:nvPr/>
        </p:nvSpPr>
        <p:spPr>
          <a:xfrm>
            <a:off x="1120615" y="4384595"/>
            <a:ext cx="5006937" cy="9916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2400"/>
              </a:lnSpc>
              <a:defRPr sz="1600">
                <a:solidFill>
                  <a:srgbClr val="3D3838"/>
                </a:solidFill>
                <a:latin typeface="Source Sans Pro"/>
                <a:ea typeface="Source Sans Pro"/>
                <a:cs typeface="Source Sans Pro"/>
                <a:sym typeface="Source Sans Pro"/>
              </a:defRPr>
            </a:lvl1pPr>
          </a:lstStyle>
          <a:p>
            <a:pPr/>
            <a:r>
              <a:t>Perform fine-tuning on existing models to enhance performance and accuracy in extracting user attributes.</a:t>
            </a:r>
          </a:p>
        </p:txBody>
      </p:sp>
      <p:sp>
        <p:nvSpPr>
          <p:cNvPr id="152" name="Shape 19"/>
          <p:cNvSpPr/>
          <p:nvPr/>
        </p:nvSpPr>
        <p:spPr>
          <a:xfrm>
            <a:off x="7525762" y="5201363"/>
            <a:ext cx="726639" cy="22861"/>
          </a:xfrm>
          <a:prstGeom prst="roundRect">
            <a:avLst>
              <a:gd name="adj" fmla="val 50000"/>
            </a:avLst>
          </a:prstGeom>
          <a:solidFill>
            <a:srgbClr val="D8D4D4"/>
          </a:solidFill>
          <a:ln w="12700">
            <a:miter lim="400000"/>
          </a:ln>
        </p:spPr>
        <p:txBody>
          <a:bodyPr lIns="45719" rIns="45719"/>
          <a:lstStyle/>
          <a:p>
            <a:pPr/>
          </a:p>
        </p:txBody>
      </p:sp>
      <p:sp>
        <p:nvSpPr>
          <p:cNvPr id="153" name="Shape 20"/>
          <p:cNvSpPr/>
          <p:nvPr/>
        </p:nvSpPr>
        <p:spPr>
          <a:xfrm>
            <a:off x="7081539" y="4979313"/>
            <a:ext cx="467083" cy="467083"/>
          </a:xfrm>
          <a:prstGeom prst="roundRect">
            <a:avLst>
              <a:gd name="adj" fmla="val 6667"/>
            </a:avLst>
          </a:prstGeom>
          <a:solidFill>
            <a:srgbClr val="F2EEEE"/>
          </a:solidFill>
          <a:ln w="12700">
            <a:miter lim="400000"/>
          </a:ln>
        </p:spPr>
        <p:txBody>
          <a:bodyPr lIns="45719" rIns="45719"/>
          <a:lstStyle/>
          <a:p>
            <a:pPr/>
          </a:p>
        </p:txBody>
      </p:sp>
      <p:sp>
        <p:nvSpPr>
          <p:cNvPr id="154" name="Text 21"/>
          <p:cNvSpPr txBox="1"/>
          <p:nvPr/>
        </p:nvSpPr>
        <p:spPr>
          <a:xfrm>
            <a:off x="7186653" y="5071228"/>
            <a:ext cx="256736" cy="379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2" sz="2200">
                <a:solidFill>
                  <a:srgbClr val="3D3838"/>
                </a:solidFill>
                <a:latin typeface="Montserrat"/>
                <a:ea typeface="Montserrat"/>
                <a:cs typeface="Montserrat"/>
                <a:sym typeface="Montserrat"/>
              </a:defRPr>
            </a:lvl1pPr>
          </a:lstStyle>
          <a:p>
            <a:pPr/>
            <a:r>
              <a:t>4</a:t>
            </a:r>
          </a:p>
        </p:txBody>
      </p:sp>
      <p:sp>
        <p:nvSpPr>
          <p:cNvPr id="155" name="Text 22"/>
          <p:cNvSpPr txBox="1"/>
          <p:nvPr/>
        </p:nvSpPr>
        <p:spPr>
          <a:xfrm>
            <a:off x="8502609" y="4953356"/>
            <a:ext cx="2137349" cy="377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300"/>
              </a:lnSpc>
              <a:defRPr b="1" spc="-19">
                <a:solidFill>
                  <a:srgbClr val="3D3838"/>
                </a:solidFill>
                <a:latin typeface="Montserrat"/>
                <a:ea typeface="Montserrat"/>
                <a:cs typeface="Montserrat"/>
                <a:sym typeface="Montserrat"/>
              </a:defRPr>
            </a:lvl1pPr>
          </a:lstStyle>
          <a:p>
            <a:pPr/>
            <a:r>
              <a:t>Real-Time Profiling</a:t>
            </a:r>
          </a:p>
        </p:txBody>
      </p:sp>
      <p:sp>
        <p:nvSpPr>
          <p:cNvPr id="156" name="Text 23"/>
          <p:cNvSpPr txBox="1"/>
          <p:nvPr/>
        </p:nvSpPr>
        <p:spPr>
          <a:xfrm>
            <a:off x="8502610" y="5372813"/>
            <a:ext cx="5007054" cy="9916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400"/>
              </a:lnSpc>
              <a:defRPr sz="1600">
                <a:solidFill>
                  <a:srgbClr val="3D3838"/>
                </a:solidFill>
                <a:latin typeface="Source Sans Pro"/>
                <a:ea typeface="Source Sans Pro"/>
                <a:cs typeface="Source Sans Pro"/>
                <a:sym typeface="Source Sans Pro"/>
              </a:defRPr>
            </a:lvl1pPr>
          </a:lstStyle>
          <a:p>
            <a:pPr/>
            <a:r>
              <a:t>Develop real-time profiling capabilities to analyze and update user profiles dynamically as new data becomes available.</a:t>
            </a:r>
          </a:p>
        </p:txBody>
      </p:sp>
      <p:sp>
        <p:nvSpPr>
          <p:cNvPr id="157" name="Shape 24"/>
          <p:cNvSpPr/>
          <p:nvPr/>
        </p:nvSpPr>
        <p:spPr>
          <a:xfrm>
            <a:off x="6377761" y="6189583"/>
            <a:ext cx="726639" cy="22861"/>
          </a:xfrm>
          <a:prstGeom prst="roundRect">
            <a:avLst>
              <a:gd name="adj" fmla="val 50000"/>
            </a:avLst>
          </a:prstGeom>
          <a:solidFill>
            <a:srgbClr val="D8D4D4"/>
          </a:solidFill>
          <a:ln w="12700">
            <a:miter lim="400000"/>
          </a:ln>
        </p:spPr>
        <p:txBody>
          <a:bodyPr lIns="45719" rIns="45719"/>
          <a:lstStyle/>
          <a:p>
            <a:pPr/>
          </a:p>
        </p:txBody>
      </p:sp>
      <p:sp>
        <p:nvSpPr>
          <p:cNvPr id="158" name="Shape 25"/>
          <p:cNvSpPr/>
          <p:nvPr/>
        </p:nvSpPr>
        <p:spPr>
          <a:xfrm>
            <a:off x="7081539" y="5967531"/>
            <a:ext cx="467083" cy="467083"/>
          </a:xfrm>
          <a:prstGeom prst="roundRect">
            <a:avLst>
              <a:gd name="adj" fmla="val 6667"/>
            </a:avLst>
          </a:prstGeom>
          <a:solidFill>
            <a:srgbClr val="F2EEEE"/>
          </a:solidFill>
          <a:ln w="12700">
            <a:miter lim="400000"/>
          </a:ln>
        </p:spPr>
        <p:txBody>
          <a:bodyPr lIns="45719" rIns="45719"/>
          <a:lstStyle/>
          <a:p>
            <a:pPr/>
          </a:p>
        </p:txBody>
      </p:sp>
      <p:sp>
        <p:nvSpPr>
          <p:cNvPr id="159" name="Text 26"/>
          <p:cNvSpPr txBox="1"/>
          <p:nvPr/>
        </p:nvSpPr>
        <p:spPr>
          <a:xfrm>
            <a:off x="7186713" y="6059447"/>
            <a:ext cx="256736" cy="3792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2" sz="2200">
                <a:solidFill>
                  <a:srgbClr val="3D3838"/>
                </a:solidFill>
                <a:latin typeface="Montserrat"/>
                <a:ea typeface="Montserrat"/>
                <a:cs typeface="Montserrat"/>
                <a:sym typeface="Montserrat"/>
              </a:defRPr>
            </a:lvl1pPr>
          </a:lstStyle>
          <a:p>
            <a:pPr/>
            <a:r>
              <a:t>5</a:t>
            </a:r>
          </a:p>
        </p:txBody>
      </p:sp>
      <p:sp>
        <p:nvSpPr>
          <p:cNvPr id="160" name="Text 27"/>
          <p:cNvSpPr txBox="1"/>
          <p:nvPr/>
        </p:nvSpPr>
        <p:spPr>
          <a:xfrm>
            <a:off x="2811032" y="5941576"/>
            <a:ext cx="3316521" cy="3776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2300"/>
              </a:lnSpc>
              <a:defRPr b="1" spc="-19">
                <a:solidFill>
                  <a:srgbClr val="3D3838"/>
                </a:solidFill>
                <a:latin typeface="Montserrat"/>
                <a:ea typeface="Montserrat"/>
                <a:cs typeface="Montserrat"/>
                <a:sym typeface="Montserrat"/>
              </a:defRPr>
            </a:lvl1pPr>
          </a:lstStyle>
          <a:p>
            <a:pPr/>
            <a:r>
              <a:t>Handling Sarcasm and Emojis</a:t>
            </a:r>
          </a:p>
        </p:txBody>
      </p:sp>
      <p:sp>
        <p:nvSpPr>
          <p:cNvPr id="161" name="Text 28"/>
          <p:cNvSpPr txBox="1"/>
          <p:nvPr/>
        </p:nvSpPr>
        <p:spPr>
          <a:xfrm>
            <a:off x="1120615" y="6361033"/>
            <a:ext cx="5006937" cy="12964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2400"/>
              </a:lnSpc>
              <a:defRPr sz="1600">
                <a:solidFill>
                  <a:srgbClr val="3D3838"/>
                </a:solidFill>
                <a:latin typeface="Source Sans Pro"/>
                <a:ea typeface="Source Sans Pro"/>
                <a:cs typeface="Source Sans Pro"/>
                <a:sym typeface="Source Sans Pro"/>
              </a:defRPr>
            </a:lvl1pPr>
          </a:lstStyle>
          <a:p>
            <a:pPr/>
            <a:r>
              <a:t>Improve the system's ability to detect and interpret sarcasm and the use of emojis, which can significantly impact the accuracy of sentiment and attribute extraction.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