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2" r:id="rId1"/>
  </p:sldMasterIdLst>
  <p:sldIdLst>
    <p:sldId id="256" r:id="rId2"/>
    <p:sldId id="257" r:id="rId3"/>
    <p:sldId id="278" r:id="rId4"/>
    <p:sldId id="262" r:id="rId5"/>
    <p:sldId id="264" r:id="rId6"/>
    <p:sldId id="272" r:id="rId7"/>
    <p:sldId id="266" r:id="rId8"/>
    <p:sldId id="279" r:id="rId9"/>
    <p:sldId id="280" r:id="rId10"/>
    <p:sldId id="281" r:id="rId11"/>
    <p:sldId id="282" r:id="rId12"/>
    <p:sldId id="268" r:id="rId13"/>
    <p:sldId id="277" r:id="rId14"/>
    <p:sldId id="269" r:id="rId15"/>
    <p:sldId id="270" r:id="rId16"/>
    <p:sldId id="271" r:id="rId17"/>
    <p:sldId id="275" r:id="rId18"/>
    <p:sldId id="283" r:id="rId19"/>
    <p:sldId id="284" r:id="rId20"/>
    <p:sldId id="285" r:id="rId21"/>
    <p:sldId id="286" r:id="rId22"/>
    <p:sldId id="287" r:id="rId23"/>
    <p:sldId id="28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4" d="100"/>
          <a:sy n="134" d="100"/>
        </p:scale>
        <p:origin x="-155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A44206-D71C-184A-AB4C-CBB2A4569C1A}"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71746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A44206-D71C-184A-AB4C-CBB2A4569C1A}"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D9198-C04B-5642-ACCA-86DC39D1179E}" type="slidenum">
              <a:rPr lang="en-US" smtClean="0"/>
              <a:t>‹#›</a:t>
            </a:fld>
            <a:endParaRPr lang="en-US"/>
          </a:p>
        </p:txBody>
      </p:sp>
    </p:spTree>
    <p:extLst>
      <p:ext uri="{BB962C8B-B14F-4D97-AF65-F5344CB8AC3E}">
        <p14:creationId xmlns:p14="http://schemas.microsoft.com/office/powerpoint/2010/main" val="184500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A44206-D71C-184A-AB4C-CBB2A4569C1A}"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D9198-C04B-5642-ACCA-86DC39D1179E}" type="slidenum">
              <a:rPr lang="en-US" smtClean="0"/>
              <a:t>‹#›</a:t>
            </a:fld>
            <a:endParaRPr lang="en-US"/>
          </a:p>
        </p:txBody>
      </p:sp>
    </p:spTree>
    <p:extLst>
      <p:ext uri="{BB962C8B-B14F-4D97-AF65-F5344CB8AC3E}">
        <p14:creationId xmlns:p14="http://schemas.microsoft.com/office/powerpoint/2010/main" val="392963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A44206-D71C-184A-AB4C-CBB2A4569C1A}"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D9198-C04B-5642-ACCA-86DC39D1179E}" type="slidenum">
              <a:rPr lang="en-US" smtClean="0"/>
              <a:t>‹#›</a:t>
            </a:fld>
            <a:endParaRPr lang="en-US"/>
          </a:p>
        </p:txBody>
      </p:sp>
    </p:spTree>
    <p:extLst>
      <p:ext uri="{BB962C8B-B14F-4D97-AF65-F5344CB8AC3E}">
        <p14:creationId xmlns:p14="http://schemas.microsoft.com/office/powerpoint/2010/main" val="255860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A44206-D71C-184A-AB4C-CBB2A4569C1A}"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D9198-C04B-5642-ACCA-86DC39D1179E}" type="slidenum">
              <a:rPr lang="en-US" smtClean="0"/>
              <a:t>‹#›</a:t>
            </a:fld>
            <a:endParaRPr lang="en-US"/>
          </a:p>
        </p:txBody>
      </p:sp>
    </p:spTree>
    <p:extLst>
      <p:ext uri="{BB962C8B-B14F-4D97-AF65-F5344CB8AC3E}">
        <p14:creationId xmlns:p14="http://schemas.microsoft.com/office/powerpoint/2010/main" val="410298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A44206-D71C-184A-AB4C-CBB2A4569C1A}"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D9198-C04B-5642-ACCA-86DC39D1179E}" type="slidenum">
              <a:rPr lang="en-US" smtClean="0"/>
              <a:t>‹#›</a:t>
            </a:fld>
            <a:endParaRPr lang="en-US"/>
          </a:p>
        </p:txBody>
      </p:sp>
    </p:spTree>
    <p:extLst>
      <p:ext uri="{BB962C8B-B14F-4D97-AF65-F5344CB8AC3E}">
        <p14:creationId xmlns:p14="http://schemas.microsoft.com/office/powerpoint/2010/main" val="257601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A44206-D71C-184A-AB4C-CBB2A4569C1A}" type="datetimeFigureOut">
              <a:rPr lang="en-US" smtClean="0"/>
              <a:t>3/2/17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8D9198-C04B-5642-ACCA-86DC39D1179E}" type="slidenum">
              <a:rPr lang="en-US" smtClean="0"/>
              <a:t>‹#›</a:t>
            </a:fld>
            <a:endParaRPr lang="en-US"/>
          </a:p>
        </p:txBody>
      </p:sp>
    </p:spTree>
    <p:extLst>
      <p:ext uri="{BB962C8B-B14F-4D97-AF65-F5344CB8AC3E}">
        <p14:creationId xmlns:p14="http://schemas.microsoft.com/office/powerpoint/2010/main" val="398154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A44206-D71C-184A-AB4C-CBB2A4569C1A}" type="datetimeFigureOut">
              <a:rPr lang="en-US" smtClean="0"/>
              <a:t>3/2/17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8D9198-C04B-5642-ACCA-86DC39D1179E}" type="slidenum">
              <a:rPr lang="en-US" smtClean="0"/>
              <a:t>‹#›</a:t>
            </a:fld>
            <a:endParaRPr lang="en-US"/>
          </a:p>
        </p:txBody>
      </p:sp>
    </p:spTree>
    <p:extLst>
      <p:ext uri="{BB962C8B-B14F-4D97-AF65-F5344CB8AC3E}">
        <p14:creationId xmlns:p14="http://schemas.microsoft.com/office/powerpoint/2010/main" val="91300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44206-D71C-184A-AB4C-CBB2A4569C1A}" type="datetimeFigureOut">
              <a:rPr lang="en-US" smtClean="0"/>
              <a:t>3/2/17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8D9198-C04B-5642-ACCA-86DC39D1179E}" type="slidenum">
              <a:rPr lang="en-US" smtClean="0"/>
              <a:t>‹#›</a:t>
            </a:fld>
            <a:endParaRPr lang="en-US"/>
          </a:p>
        </p:txBody>
      </p:sp>
    </p:spTree>
    <p:extLst>
      <p:ext uri="{BB962C8B-B14F-4D97-AF65-F5344CB8AC3E}">
        <p14:creationId xmlns:p14="http://schemas.microsoft.com/office/powerpoint/2010/main" val="391239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A44206-D71C-184A-AB4C-CBB2A4569C1A}"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352293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A44206-D71C-184A-AB4C-CBB2A4569C1A}"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D9198-C04B-5642-ACCA-86DC39D1179E}" type="slidenum">
              <a:rPr lang="en-US" smtClean="0"/>
              <a:t>‹#›</a:t>
            </a:fld>
            <a:endParaRPr lang="en-US"/>
          </a:p>
        </p:txBody>
      </p:sp>
    </p:spTree>
    <p:extLst>
      <p:ext uri="{BB962C8B-B14F-4D97-AF65-F5344CB8AC3E}">
        <p14:creationId xmlns:p14="http://schemas.microsoft.com/office/powerpoint/2010/main" val="210143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44206-D71C-184A-AB4C-CBB2A4569C1A}" type="datetimeFigureOut">
              <a:rPr lang="en-US" smtClean="0"/>
              <a:t>3/2/17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D9198-C04B-5642-ACCA-86DC39D1179E}" type="slidenum">
              <a:rPr lang="en-US" smtClean="0"/>
              <a:t>‹#›</a:t>
            </a:fld>
            <a:endParaRPr lang="en-US"/>
          </a:p>
        </p:txBody>
      </p:sp>
    </p:spTree>
    <p:extLst>
      <p:ext uri="{BB962C8B-B14F-4D97-AF65-F5344CB8AC3E}">
        <p14:creationId xmlns:p14="http://schemas.microsoft.com/office/powerpoint/2010/main" val="232627042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Road Traffic Dataset</a:t>
            </a:r>
            <a:br>
              <a:rPr lang="en-US" dirty="0" smtClean="0"/>
            </a:br>
            <a:r>
              <a:rPr lang="en-US" dirty="0" smtClean="0"/>
              <a:t>Aarhus Denmark</a:t>
            </a:r>
            <a:r>
              <a:rPr lang="en-US" dirty="0" smtClean="0"/>
              <a:t/>
            </a:r>
            <a:br>
              <a:rPr lang="en-US" dirty="0" smtClean="0"/>
            </a:br>
            <a:r>
              <a:rPr lang="en-US" dirty="0" smtClean="0"/>
              <a:t>DS-670 </a:t>
            </a:r>
            <a:endParaRPr lang="en-US" dirty="0"/>
          </a:p>
        </p:txBody>
      </p:sp>
      <p:sp>
        <p:nvSpPr>
          <p:cNvPr id="3" name="Subtitle 2"/>
          <p:cNvSpPr>
            <a:spLocks noGrp="1"/>
          </p:cNvSpPr>
          <p:nvPr>
            <p:ph type="subTitle" idx="1"/>
          </p:nvPr>
        </p:nvSpPr>
        <p:spPr/>
        <p:txBody>
          <a:bodyPr>
            <a:normAutofit/>
          </a:bodyPr>
          <a:lstStyle/>
          <a:p>
            <a:r>
              <a:rPr lang="en-US" dirty="0" smtClean="0"/>
              <a:t>Kapil </a:t>
            </a:r>
            <a:r>
              <a:rPr lang="en-US" dirty="0" smtClean="0"/>
              <a:t>Bastola</a:t>
            </a:r>
          </a:p>
          <a:p>
            <a:r>
              <a:rPr lang="en-US" dirty="0" smtClean="0"/>
              <a:t>Assignment 6 - Proposal</a:t>
            </a:r>
            <a:endParaRPr lang="en-US" dirty="0" smtClean="0"/>
          </a:p>
        </p:txBody>
      </p:sp>
    </p:spTree>
    <p:extLst>
      <p:ext uri="{BB962C8B-B14F-4D97-AF65-F5344CB8AC3E}">
        <p14:creationId xmlns:p14="http://schemas.microsoft.com/office/powerpoint/2010/main" val="1702710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Upon further analysis it was found that the dataset has 9 columns. These are: </a:t>
            </a:r>
          </a:p>
          <a:p>
            <a:pPr lvl="1"/>
            <a:r>
              <a:rPr lang="en-US" dirty="0" smtClean="0"/>
              <a:t>status, </a:t>
            </a:r>
          </a:p>
          <a:p>
            <a:pPr lvl="1"/>
            <a:r>
              <a:rPr lang="en-US" dirty="0" err="1" smtClean="0"/>
              <a:t>avgMeasuredTime</a:t>
            </a:r>
            <a:r>
              <a:rPr lang="en-US" dirty="0" smtClean="0"/>
              <a:t>, </a:t>
            </a:r>
          </a:p>
          <a:p>
            <a:pPr lvl="1"/>
            <a:r>
              <a:rPr lang="en-US" dirty="0" err="1" smtClean="0"/>
              <a:t>avgSpeed</a:t>
            </a:r>
            <a:r>
              <a:rPr lang="en-US" dirty="0" smtClean="0"/>
              <a:t>, </a:t>
            </a:r>
          </a:p>
          <a:p>
            <a:pPr lvl="1"/>
            <a:r>
              <a:rPr lang="en-US" dirty="0" err="1" smtClean="0"/>
              <a:t>extID</a:t>
            </a:r>
            <a:r>
              <a:rPr lang="en-US" dirty="0" smtClean="0"/>
              <a:t>, </a:t>
            </a:r>
          </a:p>
          <a:p>
            <a:pPr lvl="1"/>
            <a:r>
              <a:rPr lang="en-US" dirty="0" err="1" smtClean="0"/>
              <a:t>medianMeasuredTime</a:t>
            </a:r>
            <a:r>
              <a:rPr lang="en-US" dirty="0" smtClean="0"/>
              <a:t>, </a:t>
            </a:r>
          </a:p>
          <a:p>
            <a:pPr lvl="1"/>
            <a:r>
              <a:rPr lang="en-US" dirty="0" smtClean="0"/>
              <a:t>TIMESTAMP, </a:t>
            </a:r>
          </a:p>
          <a:p>
            <a:pPr lvl="1"/>
            <a:r>
              <a:rPr lang="en-US" dirty="0" err="1" smtClean="0"/>
              <a:t>vehicleCount</a:t>
            </a:r>
            <a:r>
              <a:rPr lang="en-US" dirty="0" smtClean="0"/>
              <a:t>, </a:t>
            </a:r>
          </a:p>
          <a:p>
            <a:pPr lvl="1"/>
            <a:r>
              <a:rPr lang="en-US" dirty="0" smtClean="0"/>
              <a:t>_id, and </a:t>
            </a:r>
          </a:p>
          <a:p>
            <a:pPr lvl="1"/>
            <a:r>
              <a:rPr lang="en-US" dirty="0" smtClean="0"/>
              <a:t>REPORT_ID.</a:t>
            </a:r>
          </a:p>
          <a:p>
            <a:endParaRPr lang="en-US" dirty="0"/>
          </a:p>
        </p:txBody>
      </p:sp>
    </p:spTree>
    <p:extLst>
      <p:ext uri="{BB962C8B-B14F-4D97-AF65-F5344CB8AC3E}">
        <p14:creationId xmlns:p14="http://schemas.microsoft.com/office/powerpoint/2010/main" val="4107601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For further data analysis I </a:t>
            </a:r>
            <a:r>
              <a:rPr lang="en-US" dirty="0"/>
              <a:t>combined all the files in the directory mentioned above into one table called “</a:t>
            </a:r>
            <a:r>
              <a:rPr lang="en-US" dirty="0" err="1" smtClean="0"/>
              <a:t>roadtraffic</a:t>
            </a:r>
            <a:r>
              <a:rPr lang="en-US" dirty="0" smtClean="0"/>
              <a:t>” using Spark </a:t>
            </a:r>
          </a:p>
          <a:p>
            <a:r>
              <a:rPr lang="en-US" dirty="0" smtClean="0"/>
              <a:t>I </a:t>
            </a:r>
            <a:r>
              <a:rPr lang="en-US" dirty="0"/>
              <a:t>registered the table as an SQL table </a:t>
            </a:r>
            <a:r>
              <a:rPr lang="en-US" dirty="0" smtClean="0"/>
              <a:t>and ran queries </a:t>
            </a:r>
            <a:r>
              <a:rPr lang="en-US" dirty="0"/>
              <a:t>to see what the dataset looks like and obtain data summary. </a:t>
            </a:r>
          </a:p>
        </p:txBody>
      </p:sp>
    </p:spTree>
    <p:extLst>
      <p:ext uri="{BB962C8B-B14F-4D97-AF65-F5344CB8AC3E}">
        <p14:creationId xmlns:p14="http://schemas.microsoft.com/office/powerpoint/2010/main" val="3818455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r>
              <a:rPr lang="en-US" sz="4000" dirty="0" smtClean="0"/>
              <a:t/>
            </a:r>
            <a:br>
              <a:rPr lang="en-US" sz="4000" dirty="0" smtClean="0"/>
            </a:br>
            <a:r>
              <a:rPr lang="en-US" sz="2400" dirty="0" smtClean="0"/>
              <a:t>Scatter Plot of Average Speed vs. Vehicle Count</a:t>
            </a:r>
            <a:endParaRPr lang="en-US" sz="2400" dirty="0"/>
          </a:p>
        </p:txBody>
      </p:sp>
      <p:pic>
        <p:nvPicPr>
          <p:cNvPr id="8" name="Picture 7" descr="Screen Shot 2017-02-16 at 12.19.3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729" y="1737506"/>
            <a:ext cx="6864001" cy="4595556"/>
          </a:xfrm>
          <a:prstGeom prst="rect">
            <a:avLst/>
          </a:prstGeom>
          <a:ln w="12700" cmpd="sng">
            <a:solidFill>
              <a:schemeClr val="tx1"/>
            </a:solidFill>
          </a:ln>
        </p:spPr>
      </p:pic>
    </p:spTree>
    <p:extLst>
      <p:ext uri="{BB962C8B-B14F-4D97-AF65-F5344CB8AC3E}">
        <p14:creationId xmlns:p14="http://schemas.microsoft.com/office/powerpoint/2010/main" val="1730876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r>
              <a:rPr lang="en-US" sz="4000" dirty="0" smtClean="0"/>
              <a:t/>
            </a:r>
            <a:br>
              <a:rPr lang="en-US" sz="4000" dirty="0" smtClean="0"/>
            </a:br>
            <a:r>
              <a:rPr lang="en-US" sz="2400" dirty="0" smtClean="0"/>
              <a:t>Bar chart of average measured time grouped by hour of day</a:t>
            </a:r>
            <a:endParaRPr lang="en-US" sz="2400" dirty="0"/>
          </a:p>
        </p:txBody>
      </p:sp>
      <p:pic>
        <p:nvPicPr>
          <p:cNvPr id="5" name="Picture 4" descr="Screen Shot 2017-02-16 at 2.08.3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733" y="1626269"/>
            <a:ext cx="7129121" cy="4704145"/>
          </a:xfrm>
          <a:prstGeom prst="rect">
            <a:avLst/>
          </a:prstGeom>
        </p:spPr>
      </p:pic>
    </p:spTree>
    <p:extLst>
      <p:ext uri="{BB962C8B-B14F-4D97-AF65-F5344CB8AC3E}">
        <p14:creationId xmlns:p14="http://schemas.microsoft.com/office/powerpoint/2010/main" val="365445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r>
              <a:rPr lang="en-US" sz="4000" dirty="0" smtClean="0"/>
              <a:t/>
            </a:r>
            <a:br>
              <a:rPr lang="en-US" sz="4000" dirty="0" smtClean="0"/>
            </a:br>
            <a:r>
              <a:rPr lang="en-US" sz="2400" dirty="0" smtClean="0"/>
              <a:t>Average speed by hour of day</a:t>
            </a:r>
            <a:endParaRPr lang="en-US" sz="2400" dirty="0"/>
          </a:p>
        </p:txBody>
      </p:sp>
      <p:pic>
        <p:nvPicPr>
          <p:cNvPr id="4" name="Picture 3" descr="Screen Shot 2017-02-16 at 12.46.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760" y="1455523"/>
            <a:ext cx="7666791" cy="5296302"/>
          </a:xfrm>
          <a:prstGeom prst="rect">
            <a:avLst/>
          </a:prstGeom>
          <a:ln w="12700" cmpd="sng">
            <a:solidFill>
              <a:schemeClr val="tx1"/>
            </a:solidFill>
          </a:ln>
        </p:spPr>
      </p:pic>
    </p:spTree>
    <p:extLst>
      <p:ext uri="{BB962C8B-B14F-4D97-AF65-F5344CB8AC3E}">
        <p14:creationId xmlns:p14="http://schemas.microsoft.com/office/powerpoint/2010/main" val="350850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r>
              <a:rPr lang="en-US" sz="4000" dirty="0" smtClean="0"/>
              <a:t/>
            </a:r>
            <a:br>
              <a:rPr lang="en-US" sz="4000" dirty="0" smtClean="0"/>
            </a:br>
            <a:r>
              <a:rPr lang="en-US" sz="2400" dirty="0" smtClean="0"/>
              <a:t>Average vehicle count by hour of day</a:t>
            </a:r>
            <a:endParaRPr lang="en-US" sz="2400" dirty="0"/>
          </a:p>
        </p:txBody>
      </p:sp>
      <p:pic>
        <p:nvPicPr>
          <p:cNvPr id="5" name="Picture 4" descr="Screen Shot 2017-02-16 at 12.47.5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89" y="2040137"/>
            <a:ext cx="8305967" cy="4117027"/>
          </a:xfrm>
          <a:prstGeom prst="rect">
            <a:avLst/>
          </a:prstGeom>
          <a:ln w="12700" cmpd="sng">
            <a:solidFill>
              <a:schemeClr val="tx1"/>
            </a:solidFill>
          </a:ln>
        </p:spPr>
      </p:pic>
    </p:spTree>
    <p:extLst>
      <p:ext uri="{BB962C8B-B14F-4D97-AF65-F5344CB8AC3E}">
        <p14:creationId xmlns:p14="http://schemas.microsoft.com/office/powerpoint/2010/main" val="3371311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r>
              <a:rPr lang="en-US" sz="4000" dirty="0" smtClean="0"/>
              <a:t/>
            </a:r>
            <a:br>
              <a:rPr lang="en-US" sz="4000" dirty="0" smtClean="0"/>
            </a:br>
            <a:r>
              <a:rPr lang="en-US" sz="2400" dirty="0" smtClean="0"/>
              <a:t>Time series of average speed</a:t>
            </a:r>
            <a:endParaRPr lang="en-US" sz="2400" dirty="0"/>
          </a:p>
        </p:txBody>
      </p:sp>
      <p:pic>
        <p:nvPicPr>
          <p:cNvPr id="4" name="Picture 3" descr="Screen Shot 2017-02-16 at 12.54.5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95" y="1538683"/>
            <a:ext cx="6575399" cy="5319317"/>
          </a:xfrm>
          <a:prstGeom prst="rect">
            <a:avLst/>
          </a:prstGeom>
          <a:ln w="12700" cmpd="sng">
            <a:solidFill>
              <a:schemeClr val="tx1"/>
            </a:solidFill>
          </a:ln>
        </p:spPr>
      </p:pic>
    </p:spTree>
    <p:extLst>
      <p:ext uri="{BB962C8B-B14F-4D97-AF65-F5344CB8AC3E}">
        <p14:creationId xmlns:p14="http://schemas.microsoft.com/office/powerpoint/2010/main" val="4126333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pic>
        <p:nvPicPr>
          <p:cNvPr id="4" name="Content Placeholder 3" descr="Screen Shot 2017-03-02 at 8.16.43 PM.png"/>
          <p:cNvPicPr>
            <a:picLocks noGrp="1" noChangeAspect="1"/>
          </p:cNvPicPr>
          <p:nvPr>
            <p:ph idx="1"/>
          </p:nvPr>
        </p:nvPicPr>
        <p:blipFill>
          <a:blip r:embed="rId2">
            <a:extLst>
              <a:ext uri="{28A0092B-C50C-407E-A947-70E740481C1C}">
                <a14:useLocalDpi xmlns:a14="http://schemas.microsoft.com/office/drawing/2010/main" val="0"/>
              </a:ext>
            </a:extLst>
          </a:blip>
          <a:srcRect l="2096" r="2096"/>
          <a:stretch>
            <a:fillRect/>
          </a:stretch>
        </p:blipFill>
        <p:spPr/>
      </p:pic>
    </p:spTree>
    <p:extLst>
      <p:ext uri="{BB962C8B-B14F-4D97-AF65-F5344CB8AC3E}">
        <p14:creationId xmlns:p14="http://schemas.microsoft.com/office/powerpoint/2010/main" val="1710164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Let’s summarize the method with use of pseudo code as below</a:t>
            </a:r>
            <a:r>
              <a:rPr lang="en-US" dirty="0" smtClean="0"/>
              <a:t>:</a:t>
            </a:r>
            <a:endParaRPr lang="en-US" dirty="0"/>
          </a:p>
          <a:p>
            <a:pPr lvl="1"/>
            <a:r>
              <a:rPr lang="en-US" dirty="0"/>
              <a:t>Download all datasets available from the website http://iot.ee.surrey.ac.uk:8080/</a:t>
            </a:r>
            <a:r>
              <a:rPr lang="en-US" dirty="0" err="1"/>
              <a:t>datasets.html</a:t>
            </a:r>
            <a:endParaRPr lang="en-US" dirty="0"/>
          </a:p>
          <a:p>
            <a:pPr lvl="1"/>
            <a:r>
              <a:rPr lang="en-US" dirty="0"/>
              <a:t>Using Spark, load and combine all the datasets</a:t>
            </a:r>
          </a:p>
          <a:p>
            <a:pPr lvl="1"/>
            <a:r>
              <a:rPr lang="en-US" dirty="0"/>
              <a:t>Using SQL and R, look at the descriptive statistics of the dataset. Create a correlation matrix between different numerical variables and create histograms, scatter plots and line graphs to better understand the data.</a:t>
            </a:r>
          </a:p>
          <a:p>
            <a:pPr lvl="1"/>
            <a:r>
              <a:rPr lang="en-US" dirty="0"/>
              <a:t>Label the dataset into different levels of congestion based on the average speed </a:t>
            </a:r>
          </a:p>
          <a:p>
            <a:pPr lvl="1"/>
            <a:r>
              <a:rPr lang="en-US" dirty="0"/>
              <a:t>Split the dataset into training and test data sets for cross validation and evaluation of the models to be created</a:t>
            </a:r>
          </a:p>
          <a:p>
            <a:pPr lvl="1"/>
            <a:r>
              <a:rPr lang="en-US" dirty="0"/>
              <a:t>Build different supervised learning models based on training datasets using different packages in R</a:t>
            </a:r>
          </a:p>
          <a:p>
            <a:pPr lvl="2"/>
            <a:r>
              <a:rPr lang="en-US" dirty="0"/>
              <a:t>Decision Trees</a:t>
            </a:r>
          </a:p>
          <a:p>
            <a:pPr lvl="2"/>
            <a:r>
              <a:rPr lang="en-US" dirty="0"/>
              <a:t>Support Vector Machines</a:t>
            </a:r>
          </a:p>
          <a:p>
            <a:pPr lvl="2"/>
            <a:r>
              <a:rPr lang="en-US" dirty="0"/>
              <a:t>Random Forests</a:t>
            </a:r>
          </a:p>
          <a:p>
            <a:pPr lvl="2"/>
            <a:r>
              <a:rPr lang="en-US" dirty="0"/>
              <a:t>Time Series Analysis (e.g., ARIMA)</a:t>
            </a:r>
          </a:p>
          <a:p>
            <a:pPr lvl="1"/>
            <a:r>
              <a:rPr lang="en-US" dirty="0"/>
              <a:t>Evaluate the models with different performance metrics to pick the best model that can be used for prediction</a:t>
            </a:r>
          </a:p>
          <a:p>
            <a:pPr lvl="1"/>
            <a:r>
              <a:rPr lang="en-US" dirty="0"/>
              <a:t>Select the final </a:t>
            </a:r>
            <a:r>
              <a:rPr lang="en-US" dirty="0" smtClean="0"/>
              <a:t>model</a:t>
            </a:r>
            <a:endParaRPr lang="en-US" dirty="0"/>
          </a:p>
        </p:txBody>
      </p:sp>
    </p:spTree>
    <p:extLst>
      <p:ext uri="{BB962C8B-B14F-4D97-AF65-F5344CB8AC3E}">
        <p14:creationId xmlns:p14="http://schemas.microsoft.com/office/powerpoint/2010/main" val="2514619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Decision Trees</a:t>
            </a:r>
          </a:p>
          <a:p>
            <a:pPr lvl="1"/>
            <a:r>
              <a:rPr lang="en-US" dirty="0"/>
              <a:t>Decision tree is an algorithm used for building classification models whose output looks like a tree structure. </a:t>
            </a:r>
            <a:endParaRPr lang="en-US" dirty="0" smtClean="0"/>
          </a:p>
          <a:p>
            <a:pPr lvl="1"/>
            <a:r>
              <a:rPr lang="en-US" dirty="0" smtClean="0"/>
              <a:t>A </a:t>
            </a:r>
            <a:r>
              <a:rPr lang="en-US" dirty="0"/>
              <a:t>decision tree is a flowchart-like structure in which each internal node represents a test on an attribute, each branch represents the outcome of the test and each leaf node represents a class label, which is the decision taken after computing all attributes. </a:t>
            </a:r>
            <a:endParaRPr lang="en-US" dirty="0" smtClean="0"/>
          </a:p>
          <a:p>
            <a:pPr lvl="1"/>
            <a:r>
              <a:rPr lang="en-US" dirty="0" smtClean="0"/>
              <a:t>Once </a:t>
            </a:r>
            <a:r>
              <a:rPr lang="en-US" dirty="0"/>
              <a:t>the decision tree is build we start at the root node to apply the testing scenario and follow the branch that fits the scenario, ending up at one of the leaf nodes which are one of the classes of the classification model. </a:t>
            </a:r>
            <a:endParaRPr lang="en-US" dirty="0" smtClean="0"/>
          </a:p>
          <a:p>
            <a:pPr lvl="1"/>
            <a:r>
              <a:rPr lang="en-US" dirty="0" smtClean="0"/>
              <a:t>We </a:t>
            </a:r>
            <a:r>
              <a:rPr lang="en-US" dirty="0"/>
              <a:t>can use </a:t>
            </a:r>
            <a:r>
              <a:rPr lang="en-US" dirty="0" err="1"/>
              <a:t>Rpart</a:t>
            </a:r>
            <a:r>
              <a:rPr lang="en-US" dirty="0"/>
              <a:t> package in R through zeppelin to perform decision trees algorithms.</a:t>
            </a:r>
          </a:p>
          <a:p>
            <a:pPr lvl="1"/>
            <a:endParaRPr lang="en-US" dirty="0"/>
          </a:p>
        </p:txBody>
      </p:sp>
    </p:spTree>
    <p:extLst>
      <p:ext uri="{BB962C8B-B14F-4D97-AF65-F5344CB8AC3E}">
        <p14:creationId xmlns:p14="http://schemas.microsoft.com/office/powerpoint/2010/main" val="405563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dirty="0" smtClean="0"/>
              <a:t>Novel Contribution</a:t>
            </a:r>
          </a:p>
          <a:p>
            <a:r>
              <a:rPr lang="en-US" dirty="0" smtClean="0"/>
              <a:t>Work By Competitors</a:t>
            </a:r>
          </a:p>
          <a:p>
            <a:r>
              <a:rPr lang="en-US" dirty="0" smtClean="0"/>
              <a:t>Data</a:t>
            </a:r>
          </a:p>
          <a:p>
            <a:pPr lvl="1"/>
            <a:r>
              <a:rPr lang="en-US" dirty="0" smtClean="0"/>
              <a:t>Data Visualization</a:t>
            </a:r>
          </a:p>
          <a:p>
            <a:r>
              <a:rPr lang="en-US" dirty="0" smtClean="0"/>
              <a:t>Method</a:t>
            </a:r>
          </a:p>
          <a:p>
            <a:endParaRPr lang="en-US" dirty="0"/>
          </a:p>
        </p:txBody>
      </p:sp>
    </p:spTree>
    <p:extLst>
      <p:ext uri="{BB962C8B-B14F-4D97-AF65-F5344CB8AC3E}">
        <p14:creationId xmlns:p14="http://schemas.microsoft.com/office/powerpoint/2010/main" val="646190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Support Vector Machines</a:t>
            </a:r>
            <a:endParaRPr lang="en-US" dirty="0"/>
          </a:p>
          <a:p>
            <a:pPr lvl="1"/>
            <a:r>
              <a:rPr lang="en-US" dirty="0"/>
              <a:t>Support Vector Machines (SVM) is another widely used algorithm for supervised learning as can be used for both classification and regression. </a:t>
            </a:r>
            <a:endParaRPr lang="en-US" dirty="0" smtClean="0"/>
          </a:p>
          <a:p>
            <a:pPr lvl="1"/>
            <a:r>
              <a:rPr lang="en-US" dirty="0" smtClean="0"/>
              <a:t>The </a:t>
            </a:r>
            <a:r>
              <a:rPr lang="en-US" dirty="0"/>
              <a:t>basic idea of SVM is to map the data into a high-dimensional feature space via a nonlinear </a:t>
            </a:r>
            <a:r>
              <a:rPr lang="en-US" dirty="0" smtClean="0"/>
              <a:t>mapping</a:t>
            </a:r>
          </a:p>
          <a:p>
            <a:pPr lvl="1"/>
            <a:r>
              <a:rPr lang="en-US" dirty="0" smtClean="0"/>
              <a:t>With </a:t>
            </a:r>
            <a:r>
              <a:rPr lang="en-US" dirty="0"/>
              <a:t>a given training data set that are marked with labels, SVM training algorithm builds a model that assigns new data point into a specific category. </a:t>
            </a:r>
            <a:endParaRPr lang="en-US" dirty="0" smtClean="0"/>
          </a:p>
          <a:p>
            <a:pPr lvl="1"/>
            <a:r>
              <a:rPr lang="en-US" dirty="0" smtClean="0"/>
              <a:t>We </a:t>
            </a:r>
            <a:r>
              <a:rPr lang="en-US" dirty="0"/>
              <a:t>can use e1071 package in R through zeppelin to build SVM model.</a:t>
            </a:r>
            <a:r>
              <a:rPr lang="en-US" dirty="0" smtClean="0">
                <a:effectLst/>
              </a:rPr>
              <a:t> </a:t>
            </a:r>
            <a:endParaRPr lang="en-US" dirty="0"/>
          </a:p>
        </p:txBody>
      </p:sp>
    </p:spTree>
    <p:extLst>
      <p:ext uri="{BB962C8B-B14F-4D97-AF65-F5344CB8AC3E}">
        <p14:creationId xmlns:p14="http://schemas.microsoft.com/office/powerpoint/2010/main" val="2392101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Random Forest</a:t>
            </a:r>
            <a:endParaRPr lang="en-US" dirty="0"/>
          </a:p>
          <a:p>
            <a:pPr lvl="1"/>
            <a:r>
              <a:rPr lang="en-US" dirty="0" smtClean="0"/>
              <a:t>Random </a:t>
            </a:r>
            <a:r>
              <a:rPr lang="en-US" dirty="0"/>
              <a:t>forest does a collective classification using decisions from different decision tress. </a:t>
            </a:r>
            <a:endParaRPr lang="en-US" dirty="0" smtClean="0"/>
          </a:p>
          <a:p>
            <a:pPr lvl="1"/>
            <a:r>
              <a:rPr lang="en-US" dirty="0" smtClean="0"/>
              <a:t>A </a:t>
            </a:r>
            <a:r>
              <a:rPr lang="en-US" dirty="0"/>
              <a:t>random forest consists of thousands of individual trees that are trained on different part of a training set. </a:t>
            </a:r>
            <a:endParaRPr lang="en-US" dirty="0" smtClean="0"/>
          </a:p>
          <a:p>
            <a:pPr lvl="1"/>
            <a:r>
              <a:rPr lang="en-US" dirty="0" smtClean="0"/>
              <a:t>Random </a:t>
            </a:r>
            <a:r>
              <a:rPr lang="en-US" dirty="0"/>
              <a:t>forest provides very good accuracy compared to other classification algorithms and it can be very efficient for large data sets, which makes this algorithm very scalable. </a:t>
            </a:r>
            <a:endParaRPr lang="en-US" dirty="0" smtClean="0"/>
          </a:p>
          <a:p>
            <a:pPr lvl="1"/>
            <a:r>
              <a:rPr lang="en-US" dirty="0" smtClean="0"/>
              <a:t>We </a:t>
            </a:r>
            <a:r>
              <a:rPr lang="en-US" dirty="0"/>
              <a:t>can use </a:t>
            </a:r>
            <a:r>
              <a:rPr lang="en-US" dirty="0" err="1"/>
              <a:t>randomForest</a:t>
            </a:r>
            <a:r>
              <a:rPr lang="en-US" dirty="0"/>
              <a:t> package in R through zeppelin to build a Random Forest model.</a:t>
            </a:r>
            <a:r>
              <a:rPr lang="en-US" dirty="0" smtClean="0">
                <a:effectLst/>
              </a:rPr>
              <a:t> </a:t>
            </a:r>
            <a:endParaRPr lang="en-US" dirty="0"/>
          </a:p>
        </p:txBody>
      </p:sp>
    </p:spTree>
    <p:extLst>
      <p:ext uri="{BB962C8B-B14F-4D97-AF65-F5344CB8AC3E}">
        <p14:creationId xmlns:p14="http://schemas.microsoft.com/office/powerpoint/2010/main" val="982234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Time Series </a:t>
            </a:r>
            <a:r>
              <a:rPr lang="en-US" b="1" dirty="0" smtClean="0"/>
              <a:t>Analysis</a:t>
            </a:r>
          </a:p>
          <a:p>
            <a:pPr lvl="1"/>
            <a:r>
              <a:rPr lang="en-US" dirty="0" smtClean="0"/>
              <a:t>Since </a:t>
            </a:r>
            <a:r>
              <a:rPr lang="en-US" dirty="0"/>
              <a:t>the dataset we are looking at is time based we can conduct time series analysis to predict future points in the series. </a:t>
            </a:r>
            <a:endParaRPr lang="en-US" dirty="0" smtClean="0"/>
          </a:p>
          <a:p>
            <a:pPr lvl="1"/>
            <a:r>
              <a:rPr lang="en-US" dirty="0" smtClean="0"/>
              <a:t>We </a:t>
            </a:r>
            <a:r>
              <a:rPr lang="en-US" dirty="0"/>
              <a:t>can use the velocity data to predict future velocity or number of vehicles at a given time using time series models like Auto-Regressive Integrated Moving Average (ARIMA) model.  </a:t>
            </a:r>
            <a:endParaRPr lang="en-US" dirty="0" smtClean="0"/>
          </a:p>
          <a:p>
            <a:pPr lvl="1"/>
            <a:r>
              <a:rPr lang="en-US" dirty="0" smtClean="0"/>
              <a:t>The </a:t>
            </a:r>
            <a:r>
              <a:rPr lang="en-US" dirty="0"/>
              <a:t>auto correlation function (ACF) and partial auto correlation function (PACF) can be used to determine which order of auto regression and moving average is required for the model. </a:t>
            </a:r>
          </a:p>
        </p:txBody>
      </p:sp>
    </p:spTree>
    <p:extLst>
      <p:ext uri="{BB962C8B-B14F-4D97-AF65-F5344CB8AC3E}">
        <p14:creationId xmlns:p14="http://schemas.microsoft.com/office/powerpoint/2010/main" val="3978004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lstStyle/>
          <a:p>
            <a:r>
              <a:rPr lang="en-US" dirty="0" smtClean="0"/>
              <a:t>Evaluation</a:t>
            </a:r>
          </a:p>
          <a:p>
            <a:pPr lvl="1"/>
            <a:r>
              <a:rPr lang="en-US" dirty="0"/>
              <a:t>There are many performance metrics that help us evaluate the performance of our </a:t>
            </a:r>
            <a:r>
              <a:rPr lang="en-US" dirty="0" smtClean="0"/>
              <a:t>models.</a:t>
            </a:r>
          </a:p>
          <a:p>
            <a:pPr lvl="1"/>
            <a:r>
              <a:rPr lang="en-US" dirty="0" smtClean="0"/>
              <a:t>One popular method is to look at area under the ROC curve (AUC) to </a:t>
            </a:r>
            <a:r>
              <a:rPr lang="en-US" dirty="0"/>
              <a:t>calculate the probability that a model will rank a randomly chosen positive instance higher than a randomly chosen negative instance.</a:t>
            </a:r>
            <a:r>
              <a:rPr lang="en-US" dirty="0" smtClean="0">
                <a:effectLst/>
              </a:rPr>
              <a:t> </a:t>
            </a:r>
            <a:endParaRPr lang="en-US" dirty="0"/>
          </a:p>
        </p:txBody>
      </p:sp>
    </p:spTree>
    <p:extLst>
      <p:ext uri="{BB962C8B-B14F-4D97-AF65-F5344CB8AC3E}">
        <p14:creationId xmlns:p14="http://schemas.microsoft.com/office/powerpoint/2010/main" val="145186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Novel Contribution</a:t>
            </a:r>
            <a:endParaRPr lang="en-US" dirty="0"/>
          </a:p>
        </p:txBody>
      </p:sp>
      <p:sp>
        <p:nvSpPr>
          <p:cNvPr id="3" name="Content Placeholder 2"/>
          <p:cNvSpPr>
            <a:spLocks noGrp="1"/>
          </p:cNvSpPr>
          <p:nvPr>
            <p:ph idx="1"/>
          </p:nvPr>
        </p:nvSpPr>
        <p:spPr/>
        <p:txBody>
          <a:bodyPr/>
          <a:lstStyle/>
          <a:p>
            <a:r>
              <a:rPr lang="en-US" dirty="0" smtClean="0"/>
              <a:t>Conduct supervised learning algorithms as well as time series analysis to predict future traffic congestion based on historical data</a:t>
            </a:r>
          </a:p>
          <a:p>
            <a:r>
              <a:rPr lang="en-US" dirty="0" smtClean="0"/>
              <a:t>Cross validate the models created using both training and test sets to find the model that performs the best </a:t>
            </a:r>
          </a:p>
          <a:p>
            <a:endParaRPr lang="en-US" dirty="0"/>
          </a:p>
        </p:txBody>
      </p:sp>
    </p:spTree>
    <p:extLst>
      <p:ext uri="{BB962C8B-B14F-4D97-AF65-F5344CB8AC3E}">
        <p14:creationId xmlns:p14="http://schemas.microsoft.com/office/powerpoint/2010/main" val="119589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by competitors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article I am going to make better is: </a:t>
            </a:r>
          </a:p>
          <a:p>
            <a:pPr lvl="1"/>
            <a:r>
              <a:rPr lang="en-US" dirty="0"/>
              <a:t>Short-Term Trafﬁc Flow Forecasting: </a:t>
            </a:r>
            <a:r>
              <a:rPr lang="en-US" dirty="0" smtClean="0"/>
              <a:t>An Experimental </a:t>
            </a:r>
            <a:r>
              <a:rPr lang="en-US" dirty="0"/>
              <a:t>Comparison of Time-</a:t>
            </a:r>
            <a:r>
              <a:rPr lang="en-US" dirty="0" smtClean="0"/>
              <a:t>Series Analysis </a:t>
            </a:r>
            <a:r>
              <a:rPr lang="en-US" dirty="0"/>
              <a:t>and Supervised Learning</a:t>
            </a:r>
          </a:p>
          <a:p>
            <a:endParaRPr lang="en-US" dirty="0" smtClean="0"/>
          </a:p>
          <a:p>
            <a:r>
              <a:rPr lang="en-US" dirty="0" smtClean="0"/>
              <a:t>Reference</a:t>
            </a:r>
          </a:p>
          <a:p>
            <a:pPr lvl="1"/>
            <a:r>
              <a:rPr lang="en-US" dirty="0"/>
              <a:t>Lippi, M., </a:t>
            </a:r>
            <a:r>
              <a:rPr lang="en-US" dirty="0" err="1"/>
              <a:t>Bertini</a:t>
            </a:r>
            <a:r>
              <a:rPr lang="en-US" dirty="0"/>
              <a:t>, M., &amp; </a:t>
            </a:r>
            <a:r>
              <a:rPr lang="en-US" dirty="0" err="1"/>
              <a:t>Frasconi</a:t>
            </a:r>
            <a:r>
              <a:rPr lang="en-US" dirty="0"/>
              <a:t>, P. (2013). Short-Term Traffic Flow Forecasting: An Experimental Comparison of Time-Series Analysis and Supervised Learning. </a:t>
            </a:r>
            <a:r>
              <a:rPr lang="en-US" i="1" dirty="0"/>
              <a:t>IEEE Transactions on Intelligent Transportation Systems</a:t>
            </a:r>
            <a:r>
              <a:rPr lang="en-US" dirty="0"/>
              <a:t>, 14(2), 871-882. doi:10.1109/tits.2013.2247040</a:t>
            </a:r>
          </a:p>
        </p:txBody>
      </p:sp>
    </p:spTree>
    <p:extLst>
      <p:ext uri="{BB962C8B-B14F-4D97-AF65-F5344CB8AC3E}">
        <p14:creationId xmlns:p14="http://schemas.microsoft.com/office/powerpoint/2010/main" val="16876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by Competitors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authors first reviewed existing approaches to traffic flow forecasting the </a:t>
            </a:r>
            <a:r>
              <a:rPr lang="en-US" dirty="0"/>
              <a:t>common view of probabilistic graphical models, </a:t>
            </a:r>
            <a:r>
              <a:rPr lang="en-US" dirty="0" smtClean="0"/>
              <a:t>presenting </a:t>
            </a:r>
            <a:r>
              <a:rPr lang="en-US" dirty="0"/>
              <a:t>an extensive </a:t>
            </a:r>
            <a:r>
              <a:rPr lang="en-US" dirty="0" smtClean="0"/>
              <a:t>experimental comparison</a:t>
            </a:r>
            <a:r>
              <a:rPr lang="en-US" dirty="0"/>
              <a:t>, which proposes </a:t>
            </a:r>
            <a:r>
              <a:rPr lang="en-US" dirty="0" smtClean="0"/>
              <a:t>a common </a:t>
            </a:r>
            <a:r>
              <a:rPr lang="en-US" dirty="0"/>
              <a:t>baseline for their performance analysis and provides </a:t>
            </a:r>
            <a:r>
              <a:rPr lang="en-US" dirty="0" smtClean="0"/>
              <a:t>the infrastructure </a:t>
            </a:r>
            <a:r>
              <a:rPr lang="en-US" dirty="0"/>
              <a:t>to operate on a publicly available data set</a:t>
            </a:r>
            <a:r>
              <a:rPr lang="en-US" dirty="0" smtClean="0"/>
              <a:t>.</a:t>
            </a:r>
          </a:p>
          <a:p>
            <a:r>
              <a:rPr lang="en-US" dirty="0" smtClean="0"/>
              <a:t>Then the authors provide two </a:t>
            </a:r>
            <a:r>
              <a:rPr lang="en-US" dirty="0"/>
              <a:t>new support vector regression models, which </a:t>
            </a:r>
            <a:r>
              <a:rPr lang="en-US" dirty="0" smtClean="0"/>
              <a:t>are speciﬁcally </a:t>
            </a:r>
            <a:r>
              <a:rPr lang="en-US" dirty="0"/>
              <a:t>devised to beneﬁt from typical trafﬁc ﬂow </a:t>
            </a:r>
            <a:r>
              <a:rPr lang="en-US" dirty="0" smtClean="0"/>
              <a:t>seasonality and </a:t>
            </a:r>
            <a:r>
              <a:rPr lang="en-US" dirty="0"/>
              <a:t>are shown to represent an interesting compromise </a:t>
            </a:r>
            <a:r>
              <a:rPr lang="en-US" dirty="0" smtClean="0"/>
              <a:t>between prediction </a:t>
            </a:r>
            <a:r>
              <a:rPr lang="en-US" dirty="0"/>
              <a:t>accuracy and computational efﬁciency. </a:t>
            </a:r>
            <a:endParaRPr lang="en-US" dirty="0" smtClean="0"/>
          </a:p>
          <a:p>
            <a:endParaRPr lang="en-US" dirty="0"/>
          </a:p>
        </p:txBody>
      </p:sp>
    </p:spTree>
    <p:extLst>
      <p:ext uri="{BB962C8B-B14F-4D97-AF65-F5344CB8AC3E}">
        <p14:creationId xmlns:p14="http://schemas.microsoft.com/office/powerpoint/2010/main" val="146336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by Competitors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set of tested competitors consists of the following algorithms</a:t>
            </a:r>
            <a:r>
              <a:rPr lang="en-US" dirty="0" smtClean="0"/>
              <a:t>:</a:t>
            </a:r>
            <a:endParaRPr lang="en-US" dirty="0"/>
          </a:p>
          <a:p>
            <a:pPr lvl="1"/>
            <a:r>
              <a:rPr lang="en-US" dirty="0"/>
              <a:t>1) RW, which is a simple baseline that predicts trafﬁc in </a:t>
            </a:r>
            <a:r>
              <a:rPr lang="en-US" dirty="0" smtClean="0"/>
              <a:t>the future </a:t>
            </a:r>
            <a:r>
              <a:rPr lang="en-US" dirty="0"/>
              <a:t>as equal to current conditions </a:t>
            </a:r>
          </a:p>
          <a:p>
            <a:pPr lvl="1"/>
            <a:r>
              <a:rPr lang="en-US" dirty="0"/>
              <a:t>2) SM</a:t>
            </a:r>
            <a:r>
              <a:rPr lang="en-US" dirty="0" smtClean="0"/>
              <a:t>, which </a:t>
            </a:r>
            <a:r>
              <a:rPr lang="en-US" dirty="0"/>
              <a:t>predicts for a given time of the day the average in the training set;</a:t>
            </a:r>
          </a:p>
          <a:p>
            <a:pPr lvl="1"/>
            <a:r>
              <a:rPr lang="en-US" dirty="0" smtClean="0"/>
              <a:t>3)</a:t>
            </a:r>
            <a:r>
              <a:rPr lang="en-US" dirty="0"/>
              <a:t> ARIMA model with </a:t>
            </a:r>
            <a:r>
              <a:rPr lang="en-US" dirty="0" err="1"/>
              <a:t>Kalman</a:t>
            </a:r>
            <a:r>
              <a:rPr lang="en-US" dirty="0"/>
              <a:t> ﬁlter </a:t>
            </a:r>
          </a:p>
          <a:p>
            <a:pPr lvl="1"/>
            <a:r>
              <a:rPr lang="en-US" dirty="0"/>
              <a:t>4) SARIMA model with maximum-likelihood </a:t>
            </a:r>
            <a:r>
              <a:rPr lang="en-US" dirty="0" smtClean="0"/>
              <a:t>ﬁtting</a:t>
            </a:r>
            <a:endParaRPr lang="en-US" dirty="0"/>
          </a:p>
          <a:p>
            <a:pPr lvl="1"/>
            <a:r>
              <a:rPr lang="en-US" dirty="0"/>
              <a:t>5) SARIMA model with </a:t>
            </a:r>
            <a:r>
              <a:rPr lang="en-US" dirty="0" err="1"/>
              <a:t>Kalman</a:t>
            </a:r>
            <a:r>
              <a:rPr lang="en-US" dirty="0"/>
              <a:t> ﬁlter</a:t>
            </a:r>
          </a:p>
          <a:p>
            <a:pPr lvl="1"/>
            <a:r>
              <a:rPr lang="en-US" dirty="0"/>
              <a:t>6) ANNs</a:t>
            </a:r>
          </a:p>
          <a:p>
            <a:pPr lvl="1"/>
            <a:r>
              <a:rPr lang="en-US" dirty="0"/>
              <a:t>7) Support Vector </a:t>
            </a:r>
            <a:r>
              <a:rPr lang="en-US" dirty="0" err="1"/>
              <a:t>Regressor</a:t>
            </a:r>
            <a:r>
              <a:rPr lang="en-US" dirty="0"/>
              <a:t> (SVR) with RBF kernel</a:t>
            </a:r>
          </a:p>
          <a:p>
            <a:pPr lvl="1"/>
            <a:r>
              <a:rPr lang="en-US" dirty="0"/>
              <a:t>8) SVR with RBF kernel multiplied by a seasonal kernel</a:t>
            </a:r>
          </a:p>
          <a:p>
            <a:pPr lvl="1"/>
            <a:r>
              <a:rPr lang="en-US" dirty="0"/>
              <a:t>9) SVR with linear seasonal kernel</a:t>
            </a:r>
          </a:p>
          <a:p>
            <a:endParaRPr lang="en-US" dirty="0"/>
          </a:p>
        </p:txBody>
      </p:sp>
    </p:spTree>
    <p:extLst>
      <p:ext uri="{BB962C8B-B14F-4D97-AF65-F5344CB8AC3E}">
        <p14:creationId xmlns:p14="http://schemas.microsoft.com/office/powerpoint/2010/main" val="419162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by Competitors</a:t>
            </a:r>
            <a:endParaRPr lang="en-US" dirty="0"/>
          </a:p>
        </p:txBody>
      </p:sp>
      <p:sp>
        <p:nvSpPr>
          <p:cNvPr id="3" name="Content Placeholder 2"/>
          <p:cNvSpPr>
            <a:spLocks noGrp="1"/>
          </p:cNvSpPr>
          <p:nvPr>
            <p:ph idx="1"/>
          </p:nvPr>
        </p:nvSpPr>
        <p:spPr/>
        <p:txBody>
          <a:bodyPr>
            <a:normAutofit/>
          </a:bodyPr>
          <a:lstStyle/>
          <a:p>
            <a:r>
              <a:rPr lang="en-US" dirty="0" smtClean="0"/>
              <a:t>The authors found that the Seasonal ARIMA (SARIMA) model </a:t>
            </a:r>
            <a:r>
              <a:rPr lang="en-US" dirty="0"/>
              <a:t>coupled with a </a:t>
            </a:r>
            <a:r>
              <a:rPr lang="en-US" dirty="0" err="1"/>
              <a:t>Kalman</a:t>
            </a:r>
            <a:r>
              <a:rPr lang="en-US" dirty="0"/>
              <a:t> ﬁlter is the most accurate model</a:t>
            </a:r>
            <a:r>
              <a:rPr lang="en-US" dirty="0" smtClean="0"/>
              <a:t>;</a:t>
            </a:r>
          </a:p>
          <a:p>
            <a:r>
              <a:rPr lang="en-US" dirty="0"/>
              <a:t>H</a:t>
            </a:r>
            <a:r>
              <a:rPr lang="en-US" dirty="0" smtClean="0"/>
              <a:t>owever</a:t>
            </a:r>
            <a:r>
              <a:rPr lang="en-US" dirty="0"/>
              <a:t>, </a:t>
            </a:r>
            <a:r>
              <a:rPr lang="en-US" dirty="0" smtClean="0"/>
              <a:t>when forecasting during the most congested periods the seasonal </a:t>
            </a:r>
            <a:r>
              <a:rPr lang="en-US" dirty="0"/>
              <a:t>support </a:t>
            </a:r>
            <a:r>
              <a:rPr lang="en-US" dirty="0" smtClean="0"/>
              <a:t>vector </a:t>
            </a:r>
            <a:r>
              <a:rPr lang="en-US" dirty="0" err="1" smtClean="0"/>
              <a:t>regressor</a:t>
            </a:r>
            <a:r>
              <a:rPr lang="en-US" dirty="0" smtClean="0"/>
              <a:t> (SVR) was found to be highly competitive method as well</a:t>
            </a:r>
            <a:endParaRPr lang="en-US" dirty="0"/>
          </a:p>
        </p:txBody>
      </p:sp>
    </p:spTree>
    <p:extLst>
      <p:ext uri="{BB962C8B-B14F-4D97-AF65-F5344CB8AC3E}">
        <p14:creationId xmlns:p14="http://schemas.microsoft.com/office/powerpoint/2010/main" val="400157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a:t>
            </a:r>
            <a:endParaRPr lang="en-US" dirty="0"/>
          </a:p>
        </p:txBody>
      </p:sp>
      <p:sp>
        <p:nvSpPr>
          <p:cNvPr id="3" name="Content Placeholder 2"/>
          <p:cNvSpPr>
            <a:spLocks noGrp="1"/>
          </p:cNvSpPr>
          <p:nvPr>
            <p:ph idx="1"/>
          </p:nvPr>
        </p:nvSpPr>
        <p:spPr/>
        <p:txBody>
          <a:bodyPr>
            <a:normAutofit/>
          </a:bodyPr>
          <a:lstStyle/>
          <a:p>
            <a:r>
              <a:rPr lang="en-US" dirty="0"/>
              <a:t>This dataset consists of data from traffic in a city called Aarhus in Denmark. This dataset is collection of traffic data between two points for certain duration of </a:t>
            </a:r>
            <a:r>
              <a:rPr lang="en-US" dirty="0" smtClean="0"/>
              <a:t>time in CSV format for different durations. A CSV </a:t>
            </a:r>
            <a:r>
              <a:rPr lang="en-US" dirty="0"/>
              <a:t>metadata file </a:t>
            </a:r>
            <a:r>
              <a:rPr lang="en-US" dirty="0" smtClean="0"/>
              <a:t>is also available that </a:t>
            </a:r>
            <a:r>
              <a:rPr lang="en-US" dirty="0"/>
              <a:t>provides additional information regarding </a:t>
            </a:r>
            <a:r>
              <a:rPr lang="en-US" dirty="0" smtClean="0"/>
              <a:t>the different two points. </a:t>
            </a:r>
            <a:endParaRPr lang="en-US" dirty="0"/>
          </a:p>
        </p:txBody>
      </p:sp>
    </p:spTree>
    <p:extLst>
      <p:ext uri="{BB962C8B-B14F-4D97-AF65-F5344CB8AC3E}">
        <p14:creationId xmlns:p14="http://schemas.microsoft.com/office/powerpoint/2010/main" val="9311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a:t>
            </a:r>
            <a:endParaRPr lang="en-US" dirty="0"/>
          </a:p>
        </p:txBody>
      </p:sp>
      <p:sp>
        <p:nvSpPr>
          <p:cNvPr id="3" name="Content Placeholder 2"/>
          <p:cNvSpPr>
            <a:spLocks noGrp="1"/>
          </p:cNvSpPr>
          <p:nvPr>
            <p:ph idx="1"/>
          </p:nvPr>
        </p:nvSpPr>
        <p:spPr/>
        <p:txBody>
          <a:bodyPr>
            <a:normAutofit/>
          </a:bodyPr>
          <a:lstStyle/>
          <a:p>
            <a:r>
              <a:rPr lang="en-US" dirty="0" smtClean="0"/>
              <a:t>Among the different duration of data set present in the website, I picked dataset 1 which is from Feb 2014 to June 2014</a:t>
            </a:r>
          </a:p>
          <a:p>
            <a:r>
              <a:rPr lang="en-US" dirty="0" smtClean="0"/>
              <a:t>The downloaded dataset zip file had 449 CSV files in total. </a:t>
            </a:r>
          </a:p>
          <a:p>
            <a:r>
              <a:rPr lang="en-US" dirty="0" smtClean="0"/>
              <a:t>I used zeppelin to bring these files together for further analysis</a:t>
            </a:r>
          </a:p>
        </p:txBody>
      </p:sp>
    </p:spTree>
    <p:extLst>
      <p:ext uri="{BB962C8B-B14F-4D97-AF65-F5344CB8AC3E}">
        <p14:creationId xmlns:p14="http://schemas.microsoft.com/office/powerpoint/2010/main" val="562094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9176</TotalTime>
  <Words>1089</Words>
  <Application>Microsoft Macintosh PowerPoint</Application>
  <PresentationFormat>On-screen Show (4:3)</PresentationFormat>
  <Paragraphs>102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Road Traffic Dataset Aarhus Denmark DS-670 </vt:lpstr>
      <vt:lpstr>Content</vt:lpstr>
      <vt:lpstr>Novel Contribution</vt:lpstr>
      <vt:lpstr>Work by competitors</vt:lpstr>
      <vt:lpstr>Work by Competitors</vt:lpstr>
      <vt:lpstr>Work by Competitors</vt:lpstr>
      <vt:lpstr>Work by Competitors</vt:lpstr>
      <vt:lpstr>Data</vt:lpstr>
      <vt:lpstr>Data</vt:lpstr>
      <vt:lpstr>Data</vt:lpstr>
      <vt:lpstr>Data</vt:lpstr>
      <vt:lpstr>Data Scatter Plot of Average Speed vs. Vehicle Count</vt:lpstr>
      <vt:lpstr>Data Visualization Bar chart of average measured time grouped by hour of day</vt:lpstr>
      <vt:lpstr>Data Visualization Average speed by hour of day</vt:lpstr>
      <vt:lpstr>Data Visualization Average vehicle count by hour of day</vt:lpstr>
      <vt:lpstr>Data Visualization Time series of average speed</vt:lpstr>
      <vt:lpstr>Method</vt:lpstr>
      <vt:lpstr>Method </vt:lpstr>
      <vt:lpstr>Method </vt:lpstr>
      <vt:lpstr>Method</vt:lpstr>
      <vt:lpstr>Method</vt:lpstr>
      <vt:lpstr>Method</vt:lpstr>
      <vt:lpstr>Method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Traffic Dataset Aarhus Denmark DS-670 </dc:title>
  <dc:creator>Kapil Bastola</dc:creator>
  <cp:lastModifiedBy>Kapil Bastola</cp:lastModifiedBy>
  <cp:revision>19</cp:revision>
  <dcterms:created xsi:type="dcterms:W3CDTF">2017-02-16T04:12:33Z</dcterms:created>
  <dcterms:modified xsi:type="dcterms:W3CDTF">2017-03-03T04:48:42Z</dcterms:modified>
</cp:coreProperties>
</file>