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2" r:id="rId9"/>
    <p:sldId id="271" r:id="rId10"/>
    <p:sldId id="263" r:id="rId11"/>
    <p:sldId id="266" r:id="rId12"/>
    <p:sldId id="273" r:id="rId13"/>
    <p:sldId id="267" r:id="rId14"/>
    <p:sldId id="264" r:id="rId15"/>
    <p:sldId id="274" r:id="rId16"/>
    <p:sldId id="265" r:id="rId17"/>
    <p:sldId id="275" r:id="rId18"/>
    <p:sldId id="276" r:id="rId19"/>
    <p:sldId id="277" r:id="rId20"/>
    <p:sldId id="278" r:id="rId21"/>
    <p:sldId id="279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17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31232C-8E57-42A5-8084-5521C1810CDD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7998F-C9D7-40C3-833F-AFDBCB3256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7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A419D9-A2F7-4F9E-888D-09120B0B5EB0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D4649-9798-4851-9859-511DE6C14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1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DB309E-B1F6-4D23-883A-E80ADE9EEF39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A4099-3DC8-4948-B458-1ACE59BE2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598D16-5C6F-4DEA-983B-15DF53446ECE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D6DB9-4C3C-4195-AAB6-71F074756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0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2909B-C6EE-4B38-A5BE-ADC7F1844512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6B7F7-4B85-4FA6-8912-5B387EE9C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8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FB43BA8-B451-4693-9D01-998E2B375487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1A7FFC9-8CBD-43C9-9631-ECE3D8D10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53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67FAA9-BCCC-4556-838B-92296317D6BB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8A10E-5A5F-401C-A933-8F0F926950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877BF0-5E00-4BE3-8BD6-0CD35B343BE4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EC5F8-7D15-4665-861A-23179CCC53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57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EF49-402F-4123-B968-1E5570FD5448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C3927-2D69-4412-9030-BB6637DF50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5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37CBC2-ED98-46E5-8540-AA9D68AAE995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09854-72A4-46CB-88A6-51194B8BE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5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B513A6-26B7-4CEF-B1F1-C61CCCA4A002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CE840-4A62-45D5-AD43-4815459D25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9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733BC6-DFAA-4B23-8B55-B936A40180BB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5F696-5804-46C6-8397-F67EFF69AE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1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EC92ADFC-6C6C-492B-996F-E34DB65DFE4C}" type="datetimeFigureOut">
              <a:rPr lang="en-US" altLang="en-US"/>
              <a:pPr/>
              <a:t>2/22/2017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D99F561F-CF1C-4B0C-87CC-354BC15EA6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388" y="1524000"/>
            <a:ext cx="6499225" cy="172561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/>
              <a:t>Kaggle</a:t>
            </a:r>
            <a:r>
              <a:rPr lang="en-US" sz="3200" dirty="0" smtClean="0"/>
              <a:t> Competition</a:t>
            </a:r>
            <a:br>
              <a:rPr lang="en-US" sz="3200" dirty="0" smtClean="0"/>
            </a:br>
            <a:r>
              <a:rPr lang="en-US" sz="3200" dirty="0" smtClean="0"/>
              <a:t>Titanic: Machine Learning from Disaster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388" y="3298825"/>
            <a:ext cx="6499225" cy="9175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Kapil </a:t>
            </a:r>
            <a:r>
              <a:rPr lang="en-US" dirty="0" err="1" smtClean="0"/>
              <a:t>Bastola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02/22/2017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Since we have labels for our dataset we will use supervised learning algorithms to predict the outcomes.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For the study I have decided to use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5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different classification algorithms, Decision Trees, Random Forest,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Support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Vector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Machines, Neural Networks, and Logistic Regression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to predict outcomes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The predicted outcomes will be cross validated with the test set and I will compare the performance of these models using precision, recall,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f-measure, and AUC.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Decision Tree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Created a fit using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rpart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package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Used Survived as the outcome variable and other numerical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categorial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variables as classes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Predicted the outcome of test dataset using predict function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Calculated the confusion matrix and performance of the model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05400"/>
            <a:ext cx="299793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800600" cy="4153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6134416"/>
            <a:ext cx="4248150" cy="60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45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95250"/>
            <a:ext cx="7358062" cy="668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Method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Random Forest</a:t>
            </a:r>
          </a:p>
          <a:p>
            <a:pPr lvl="1" eaLnBrk="1" hangingPunct="1"/>
            <a:r>
              <a:rPr lang="en-US" altLang="en-US" smtClean="0">
                <a:latin typeface="Calibri" pitchFamily="34" charset="0"/>
              </a:rPr>
              <a:t>Ran random forest algorithm using randomForest library</a:t>
            </a:r>
          </a:p>
          <a:p>
            <a:pPr lvl="1" eaLnBrk="1" hangingPunct="1"/>
            <a:endParaRPr lang="en-US" altLang="en-US" smtClean="0">
              <a:latin typeface="Calibri" pitchFamily="34" charset="0"/>
            </a:endParaRPr>
          </a:p>
        </p:txBody>
      </p:sp>
      <p:pic>
        <p:nvPicPr>
          <p:cNvPr id="24579" name="Picture 1" descr="Screen Shot 2017-02-18 at 3.29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5410200" cy="3171825"/>
          </a:xfrm>
          <a:prstGeom prst="rect">
            <a:avLst/>
          </a:prstGeom>
          <a:noFill/>
          <a:ln w="9525">
            <a:solidFill>
              <a:srgbClr val="2C7C9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2" descr="Screen Shot 2017-02-18 at 3.31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5926015"/>
            <a:ext cx="2120900" cy="685800"/>
          </a:xfrm>
          <a:prstGeom prst="rect">
            <a:avLst/>
          </a:prstGeom>
          <a:noFill/>
          <a:ln w="9525">
            <a:solidFill>
              <a:srgbClr val="2C7C9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4743450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2" y="6019800"/>
            <a:ext cx="4352925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2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Method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Support Vector Machine</a:t>
            </a:r>
          </a:p>
          <a:p>
            <a:pPr lvl="1" eaLnBrk="1" hangingPunct="1"/>
            <a:r>
              <a:rPr lang="en-US" altLang="en-US" smtClean="0">
                <a:latin typeface="Calibri" pitchFamily="34" charset="0"/>
              </a:rPr>
              <a:t>Did SVM model using e1701 library and evaluated the model with test dataset.</a:t>
            </a:r>
          </a:p>
        </p:txBody>
      </p:sp>
      <p:pic>
        <p:nvPicPr>
          <p:cNvPr id="25603" name="Picture 1" descr="Screen Shot 2017-02-18 at 3.3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09900"/>
            <a:ext cx="6197600" cy="2857500"/>
          </a:xfrm>
          <a:prstGeom prst="rect">
            <a:avLst/>
          </a:prstGeom>
          <a:noFill/>
          <a:ln w="9525">
            <a:solidFill>
              <a:srgbClr val="2C7C9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638675" cy="401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4" y="6191250"/>
            <a:ext cx="435292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49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2" y="2133600"/>
            <a:ext cx="5448300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40539"/>
            <a:ext cx="3415014" cy="33650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70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</a:p>
          <a:p>
            <a:pPr lvl="1"/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2057400"/>
            <a:ext cx="4810125" cy="399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1" y="6096000"/>
            <a:ext cx="1552575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Introduction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Background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Topic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Usage of Package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Data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Method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Decision Tree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Random Forest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Support Vector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Machine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Neural Networks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Logistic Regression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Evaluation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Prediction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charset="0"/>
              <a:buChar char="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Summary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165420"/>
            <a:ext cx="7391400" cy="3891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6172200"/>
            <a:ext cx="544830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5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495800" cy="393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6096000"/>
            <a:ext cx="42291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</a:t>
            </a:r>
          </a:p>
        </p:txBody>
      </p:sp>
      <p:sp>
        <p:nvSpPr>
          <p:cNvPr id="27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Neural Network comes </a:t>
            </a:r>
            <a:r>
              <a:rPr lang="en-US" altLang="en-US" dirty="0" smtClean="0"/>
              <a:t>out as the winner amongst the </a:t>
            </a:r>
            <a:r>
              <a:rPr lang="en-US" altLang="en-US" dirty="0" smtClean="0"/>
              <a:t>models </a:t>
            </a:r>
            <a:r>
              <a:rPr lang="en-US" altLang="en-US" dirty="0" smtClean="0"/>
              <a:t>when we look at the performance of the models in the test dataset.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89070"/>
            <a:ext cx="5289096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Prediction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Since decision tree was clear winner we use the predicted value from this algorithm to create a CSV file called predicted_output as our prediction</a:t>
            </a:r>
          </a:p>
        </p:txBody>
      </p:sp>
      <p:pic>
        <p:nvPicPr>
          <p:cNvPr id="28675" name="Picture 3" descr="Screen Shot 2017-02-18 at 3.4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78341"/>
            <a:ext cx="2589212" cy="3852863"/>
          </a:xfrm>
          <a:prstGeom prst="rect">
            <a:avLst/>
          </a:prstGeom>
          <a:noFill/>
          <a:ln w="9525">
            <a:solidFill>
              <a:srgbClr val="2C7C9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	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dirty="0" smtClean="0"/>
              <a:t>Comparing the </a:t>
            </a:r>
            <a:r>
              <a:rPr lang="en-US" altLang="en-US" dirty="0" smtClean="0"/>
              <a:t>5 </a:t>
            </a:r>
            <a:r>
              <a:rPr lang="en-US" altLang="en-US" dirty="0" smtClean="0"/>
              <a:t>models we see that for this dataset </a:t>
            </a:r>
            <a:r>
              <a:rPr lang="en-US" altLang="en-US" dirty="0" smtClean="0"/>
              <a:t>Neural Network is the </a:t>
            </a:r>
            <a:r>
              <a:rPr lang="en-US" altLang="en-US" dirty="0" smtClean="0"/>
              <a:t>best algorithm to predict the survival in titanic disaster.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Introduction: Background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Titanic sank in 1915 when it collided with an iceberg</a:t>
            </a:r>
          </a:p>
          <a:p>
            <a:pPr eaLnBrk="1" hangingPunct="1"/>
            <a:r>
              <a:rPr lang="en-US" altLang="en-US" smtClean="0">
                <a:latin typeface="Calibri" pitchFamily="34" charset="0"/>
              </a:rPr>
              <a:t>Killed 1502 out of 2224 passengers in the ship</a:t>
            </a:r>
          </a:p>
          <a:p>
            <a:pPr eaLnBrk="1" hangingPunct="1"/>
            <a:r>
              <a:rPr lang="en-US" altLang="en-US" smtClean="0">
                <a:latin typeface="Calibri" pitchFamily="34" charset="0"/>
              </a:rPr>
              <a:t>Dataset consists of information regarding passengers in the ship</a:t>
            </a:r>
          </a:p>
          <a:p>
            <a:pPr eaLnBrk="1" hangingPunct="1"/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Introduction: Topic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Using variables like Sex, Class, Age, etc we try to predict whether a passenger survived or not in the titanic disaster</a:t>
            </a:r>
          </a:p>
          <a:p>
            <a:pPr eaLnBrk="1" hangingPunct="1"/>
            <a:r>
              <a:rPr lang="en-US" altLang="en-US" smtClean="0">
                <a:latin typeface="Calibri" pitchFamily="34" charset="0"/>
              </a:rPr>
              <a:t>Train dataset are used to build the model and we evaluate the performance of the models with the test dataset.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Introduction: Usage of package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" pitchFamily="34" charset="0"/>
              </a:rPr>
              <a:t>Packages used are</a:t>
            </a:r>
          </a:p>
          <a:p>
            <a:pPr lvl="1" eaLnBrk="1" hangingPunct="1"/>
            <a:r>
              <a:rPr lang="en-US" altLang="en-US" dirty="0" err="1" smtClean="0">
                <a:latin typeface="Calibri" pitchFamily="34" charset="0"/>
              </a:rPr>
              <a:t>rpart</a:t>
            </a:r>
            <a:r>
              <a:rPr lang="en-US" altLang="en-US" dirty="0" smtClean="0">
                <a:latin typeface="Calibri" pitchFamily="34" charset="0"/>
              </a:rPr>
              <a:t> for decision trees</a:t>
            </a:r>
          </a:p>
          <a:p>
            <a:pPr lvl="1" eaLnBrk="1" hangingPunct="1"/>
            <a:r>
              <a:rPr lang="en-US" altLang="en-US" dirty="0" err="1" smtClean="0">
                <a:latin typeface="Calibri" pitchFamily="34" charset="0"/>
              </a:rPr>
              <a:t>randomForest</a:t>
            </a:r>
            <a:r>
              <a:rPr lang="en-US" altLang="en-US" dirty="0" smtClean="0">
                <a:latin typeface="Calibri" pitchFamily="34" charset="0"/>
              </a:rPr>
              <a:t> for Random Forest</a:t>
            </a:r>
          </a:p>
          <a:p>
            <a:pPr lvl="1" eaLnBrk="1" hangingPunct="1"/>
            <a:r>
              <a:rPr lang="en-US" altLang="en-US" dirty="0" smtClean="0">
                <a:latin typeface="Calibri" pitchFamily="34" charset="0"/>
              </a:rPr>
              <a:t>e1071 for Support Vector Machines</a:t>
            </a:r>
          </a:p>
          <a:p>
            <a:pPr lvl="1" eaLnBrk="1" hangingPunct="1"/>
            <a:r>
              <a:rPr lang="en-US" altLang="en-US" dirty="0" smtClean="0">
                <a:latin typeface="Calibri" pitchFamily="34" charset="0"/>
              </a:rPr>
              <a:t>rattle and </a:t>
            </a:r>
            <a:r>
              <a:rPr lang="en-US" altLang="en-US" dirty="0" err="1" smtClean="0">
                <a:latin typeface="Calibri" pitchFamily="34" charset="0"/>
              </a:rPr>
              <a:t>rpart.plot</a:t>
            </a:r>
            <a:r>
              <a:rPr lang="en-US" altLang="en-US" dirty="0" smtClean="0">
                <a:latin typeface="Calibri" pitchFamily="34" charset="0"/>
              </a:rPr>
              <a:t> for visualizing decision trees</a:t>
            </a:r>
          </a:p>
          <a:p>
            <a:pPr lvl="1" eaLnBrk="1" hangingPunct="1"/>
            <a:r>
              <a:rPr lang="en-US" altLang="en-US" dirty="0" smtClean="0">
                <a:latin typeface="Calibri" pitchFamily="34" charset="0"/>
              </a:rPr>
              <a:t>ROCR for area under the </a:t>
            </a:r>
            <a:r>
              <a:rPr lang="en-US" altLang="en-US" dirty="0" err="1" smtClean="0">
                <a:latin typeface="Calibri" pitchFamily="34" charset="0"/>
              </a:rPr>
              <a:t>curver</a:t>
            </a:r>
            <a:r>
              <a:rPr lang="en-US" altLang="en-US" dirty="0" smtClean="0">
                <a:latin typeface="Calibri" pitchFamily="34" charset="0"/>
              </a:rPr>
              <a:t> and ROC </a:t>
            </a:r>
            <a:r>
              <a:rPr lang="en-US" altLang="en-US" dirty="0" smtClean="0">
                <a:latin typeface="Calibri" pitchFamily="34" charset="0"/>
              </a:rPr>
              <a:t>curve</a:t>
            </a:r>
          </a:p>
          <a:p>
            <a:pPr lvl="1" eaLnBrk="1" hangingPunct="1"/>
            <a:r>
              <a:rPr lang="en-US" altLang="en-US" dirty="0" err="1" smtClean="0">
                <a:latin typeface="Calibri" pitchFamily="34" charset="0"/>
              </a:rPr>
              <a:t>SDMTools</a:t>
            </a:r>
            <a:r>
              <a:rPr lang="en-US" altLang="en-US" dirty="0" smtClean="0">
                <a:latin typeface="Calibri" pitchFamily="34" charset="0"/>
              </a:rPr>
              <a:t> for calculating </a:t>
            </a:r>
            <a:r>
              <a:rPr lang="en-US" altLang="en-US" dirty="0" err="1" smtClean="0">
                <a:latin typeface="Calibri" pitchFamily="34" charset="0"/>
              </a:rPr>
              <a:t>confusion.matrix</a:t>
            </a:r>
            <a:endParaRPr lang="en-US" altLang="en-US" dirty="0" smtClean="0">
              <a:latin typeface="Calibri" pitchFamily="34" charset="0"/>
            </a:endParaRPr>
          </a:p>
          <a:p>
            <a:pPr lvl="1" eaLnBrk="1" hangingPunct="1"/>
            <a:r>
              <a:rPr lang="en-US" altLang="en-US" dirty="0" smtClean="0">
                <a:latin typeface="Calibri" pitchFamily="34" charset="0"/>
              </a:rPr>
              <a:t>caret for neural network</a:t>
            </a:r>
            <a:endParaRPr lang="en-US" altLang="en-US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There are two group of datasets, the train set and the test set.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Outcome (survived) is provided for the train set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The outcome of test set is given in another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Train Dataset consists of 12 columns and test dataset consists of 11 columns with Survived column missing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Below is the summary of the train dataset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276600"/>
            <a:ext cx="8712200" cy="230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Description</a:t>
            </a:r>
          </a:p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27" y="2057400"/>
            <a:ext cx="4791075" cy="331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5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42275" cy="4343400"/>
          </a:xfrm>
        </p:spPr>
        <p:txBody>
          <a:bodyPr/>
          <a:lstStyle/>
          <a:p>
            <a:r>
              <a:rPr lang="en-US" sz="1800" dirty="0" smtClean="0"/>
              <a:t>Now we want to see some descriptive statistics from the dataset</a:t>
            </a:r>
          </a:p>
          <a:p>
            <a:pPr lvl="1"/>
            <a:r>
              <a:rPr lang="en-US" sz="1800" dirty="0" smtClean="0"/>
              <a:t>Table below shows proportion of female and males and who survived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We see that only 26% of females died while 81% of males died</a:t>
            </a:r>
          </a:p>
          <a:p>
            <a:pPr lvl="1"/>
            <a:r>
              <a:rPr lang="en-US" sz="1800" dirty="0" smtClean="0"/>
              <a:t>Similarly looking at proportion of survival based on Class shows that survival was more likely for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passenger class (Lower Class) than for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passenger class (Upper Class)</a:t>
            </a:r>
          </a:p>
          <a:p>
            <a:pPr marL="349250" lvl="1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3552825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4454355"/>
            <a:ext cx="4000500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29376"/>
            <a:ext cx="2992948" cy="2730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02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6637</TotalTime>
  <Words>534</Words>
  <Application>Microsoft Office PowerPoint</Application>
  <PresentationFormat>On-screen Show (4:3)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MS PGothic</vt:lpstr>
      <vt:lpstr>Arial</vt:lpstr>
      <vt:lpstr>News Gothic MT</vt:lpstr>
      <vt:lpstr>Wingdings 2</vt:lpstr>
      <vt:lpstr>Breeze</vt:lpstr>
      <vt:lpstr>Kaggle Competition Titanic: Machine Learning from Disaster in R</vt:lpstr>
      <vt:lpstr>Content </vt:lpstr>
      <vt:lpstr>Introduction: Background</vt:lpstr>
      <vt:lpstr>Introduction: Topic</vt:lpstr>
      <vt:lpstr>Introduction: Usage of package</vt:lpstr>
      <vt:lpstr>Data</vt:lpstr>
      <vt:lpstr>Data</vt:lpstr>
      <vt:lpstr>Data</vt:lpstr>
      <vt:lpstr>Data</vt:lpstr>
      <vt:lpstr>Method</vt:lpstr>
      <vt:lpstr>Method</vt:lpstr>
      <vt:lpstr>Method</vt:lpstr>
      <vt:lpstr>PowerPoint Presentation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Evaluation</vt:lpstr>
      <vt:lpstr>Prediction</vt:lpstr>
      <vt:lpstr>Summary </vt:lpstr>
    </vt:vector>
  </TitlesOfParts>
  <Company>PSEG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 Titanic: Machine Learning from Disaster in R</dc:title>
  <dc:creator>PSEG</dc:creator>
  <cp:lastModifiedBy>PSEG</cp:lastModifiedBy>
  <cp:revision>17</cp:revision>
  <dcterms:created xsi:type="dcterms:W3CDTF">2017-02-17T20:26:39Z</dcterms:created>
  <dcterms:modified xsi:type="dcterms:W3CDTF">2017-02-22T18:26:46Z</dcterms:modified>
</cp:coreProperties>
</file>