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5" r:id="rId13"/>
    <p:sldId id="268" r:id="rId14"/>
    <p:sldId id="273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Traffic Dataset</a:t>
            </a:r>
            <a:br>
              <a:rPr lang="en-US" dirty="0" smtClean="0"/>
            </a:br>
            <a:r>
              <a:rPr lang="en-US" dirty="0" smtClean="0"/>
              <a:t>Aarhus Denmark</a:t>
            </a:r>
            <a:br>
              <a:rPr lang="en-US" dirty="0" smtClean="0"/>
            </a:br>
            <a:r>
              <a:rPr lang="en-US" dirty="0" smtClean="0"/>
              <a:t>DS-670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Kapil Bastola</a:t>
            </a:r>
          </a:p>
          <a:p>
            <a:r>
              <a:rPr lang="en-US" dirty="0" smtClean="0"/>
              <a:t>Competitor Article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0271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set of tested competitors consists of the following algorithms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1) RW, which is a simple baseline that predicts trafﬁc in </a:t>
            </a:r>
            <a:r>
              <a:rPr lang="en-US" dirty="0" smtClean="0"/>
              <a:t>the future </a:t>
            </a:r>
            <a:r>
              <a:rPr lang="en-US" dirty="0"/>
              <a:t>as equal to current conditions </a:t>
            </a:r>
          </a:p>
          <a:p>
            <a:pPr lvl="1"/>
            <a:r>
              <a:rPr lang="en-US" dirty="0"/>
              <a:t>2) SM</a:t>
            </a:r>
            <a:r>
              <a:rPr lang="en-US" dirty="0" smtClean="0"/>
              <a:t>, which </a:t>
            </a:r>
            <a:r>
              <a:rPr lang="en-US" dirty="0"/>
              <a:t>predicts for a given time of the day the average in the training set;</a:t>
            </a:r>
          </a:p>
          <a:p>
            <a:pPr lvl="1"/>
            <a:r>
              <a:rPr lang="en-US" dirty="0" smtClean="0"/>
              <a:t>3)</a:t>
            </a:r>
            <a:r>
              <a:rPr lang="en-US" dirty="0"/>
              <a:t> ARIMA model with </a:t>
            </a:r>
            <a:r>
              <a:rPr lang="en-US" dirty="0" err="1"/>
              <a:t>Kalman</a:t>
            </a:r>
            <a:r>
              <a:rPr lang="en-US" dirty="0"/>
              <a:t> ﬁlter </a:t>
            </a:r>
          </a:p>
          <a:p>
            <a:pPr lvl="1"/>
            <a:r>
              <a:rPr lang="en-US" dirty="0"/>
              <a:t>4) SARIMA model with maximum-likelihood </a:t>
            </a:r>
            <a:r>
              <a:rPr lang="en-US" dirty="0" smtClean="0"/>
              <a:t>ﬁtting</a:t>
            </a:r>
            <a:endParaRPr lang="en-US" dirty="0"/>
          </a:p>
          <a:p>
            <a:pPr lvl="1"/>
            <a:r>
              <a:rPr lang="en-US" dirty="0"/>
              <a:t>5) SARIMA model with </a:t>
            </a:r>
            <a:r>
              <a:rPr lang="en-US" dirty="0" err="1"/>
              <a:t>Kalman</a:t>
            </a:r>
            <a:r>
              <a:rPr lang="en-US" dirty="0"/>
              <a:t> ﬁlter</a:t>
            </a:r>
          </a:p>
          <a:p>
            <a:pPr lvl="1"/>
            <a:r>
              <a:rPr lang="en-US" dirty="0"/>
              <a:t>6) ANNs</a:t>
            </a:r>
          </a:p>
          <a:p>
            <a:pPr lvl="1"/>
            <a:r>
              <a:rPr lang="en-US" dirty="0"/>
              <a:t>7) Support Vector </a:t>
            </a:r>
            <a:r>
              <a:rPr lang="en-US" dirty="0" err="1"/>
              <a:t>Regressor</a:t>
            </a:r>
            <a:r>
              <a:rPr lang="en-US" dirty="0"/>
              <a:t> (SVR) with RBF kernel</a:t>
            </a:r>
          </a:p>
          <a:p>
            <a:pPr lvl="1"/>
            <a:r>
              <a:rPr lang="en-US" dirty="0"/>
              <a:t>8) SVR with RBF kernel multiplied by a seasonal kernel</a:t>
            </a:r>
          </a:p>
          <a:p>
            <a:pPr lvl="1"/>
            <a:r>
              <a:rPr lang="en-US" dirty="0"/>
              <a:t>9) SVR with linear seasonal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found that the Seasonal ARIMA (SARIMA) model </a:t>
            </a:r>
            <a:r>
              <a:rPr lang="en-US" dirty="0"/>
              <a:t>coupled with a </a:t>
            </a:r>
            <a:r>
              <a:rPr lang="en-US" dirty="0" err="1"/>
              <a:t>Kalman</a:t>
            </a:r>
            <a:r>
              <a:rPr lang="en-US" dirty="0"/>
              <a:t> ﬁlter is the most accurate model</a:t>
            </a:r>
            <a:r>
              <a:rPr lang="en-US" dirty="0" smtClean="0"/>
              <a:t>;</a:t>
            </a:r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 </a:t>
            </a:r>
            <a:r>
              <a:rPr lang="en-US" dirty="0" smtClean="0"/>
              <a:t>when forecasting during the most congested periods the seasonal </a:t>
            </a:r>
            <a:r>
              <a:rPr lang="en-US" dirty="0"/>
              <a:t>support </a:t>
            </a:r>
            <a:r>
              <a:rPr lang="en-US" dirty="0" smtClean="0"/>
              <a:t>vector </a:t>
            </a:r>
            <a:r>
              <a:rPr lang="en-US" dirty="0" err="1" smtClean="0"/>
              <a:t>regressor</a:t>
            </a:r>
            <a:r>
              <a:rPr lang="en-US" dirty="0" smtClean="0"/>
              <a:t> (SVR) was found to be highly competitive method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Scatter Plot of Average Speed vs. Vehicle Count</a:t>
            </a:r>
            <a:endParaRPr lang="en-US" sz="2400" dirty="0"/>
          </a:p>
        </p:txBody>
      </p:sp>
      <p:pic>
        <p:nvPicPr>
          <p:cNvPr id="8" name="Picture 7" descr="Screen Shot 2017-02-16 at 12.1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9" y="1737506"/>
            <a:ext cx="6864001" cy="45955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87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Scatter Plot of Average Speed and Average Measured Time</a:t>
            </a:r>
            <a:endParaRPr lang="en-US" sz="2400" dirty="0"/>
          </a:p>
        </p:txBody>
      </p:sp>
      <p:pic>
        <p:nvPicPr>
          <p:cNvPr id="4" name="Picture 3" descr="Screen Shot 2017-02-16 at 1.3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1" y="1533871"/>
            <a:ext cx="7033683" cy="508604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551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Average speed by hour of day</a:t>
            </a:r>
            <a:endParaRPr lang="en-US" sz="2400" dirty="0"/>
          </a:p>
        </p:txBody>
      </p:sp>
      <p:pic>
        <p:nvPicPr>
          <p:cNvPr id="4" name="Picture 3" descr="Screen Shot 2017-02-16 at 12.4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0" y="1455523"/>
            <a:ext cx="7666791" cy="5296302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50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Average vehicle count by hour of day</a:t>
            </a:r>
            <a:endParaRPr lang="en-US" sz="2400" dirty="0"/>
          </a:p>
        </p:txBody>
      </p:sp>
      <p:pic>
        <p:nvPicPr>
          <p:cNvPr id="5" name="Picture 4" descr="Screen Shot 2017-02-16 at 12.4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" y="2040137"/>
            <a:ext cx="8305967" cy="411702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1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Time series of average speed</a:t>
            </a:r>
            <a:endParaRPr lang="en-US" sz="2400" dirty="0"/>
          </a:p>
        </p:txBody>
      </p:sp>
      <p:pic>
        <p:nvPicPr>
          <p:cNvPr id="4" name="Picture 3" descr="Screen Shot 2017-02-16 at 12.5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95" y="1538683"/>
            <a:ext cx="6575399" cy="531931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3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Set Introduction and Data Processing</a:t>
            </a:r>
          </a:p>
          <a:p>
            <a:r>
              <a:rPr lang="en-US" dirty="0" smtClean="0"/>
              <a:t>Competitor Article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Experimental Set-up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How to make it better</a:t>
            </a:r>
          </a:p>
          <a:p>
            <a:r>
              <a:rPr lang="en-US" dirty="0" smtClean="0"/>
              <a:t>Data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9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consists of data from traffic in a city called Aarhus in Denmark. This dataset is collection of traffic data between two points for certain duration of </a:t>
            </a:r>
            <a:r>
              <a:rPr lang="en-US" dirty="0" smtClean="0"/>
              <a:t>time in CSV format for different durations. A CSV </a:t>
            </a:r>
            <a:r>
              <a:rPr lang="en-US" dirty="0"/>
              <a:t>metadata file </a:t>
            </a:r>
            <a:r>
              <a:rPr lang="en-US" dirty="0" smtClean="0"/>
              <a:t>is also available that </a:t>
            </a:r>
            <a:r>
              <a:rPr lang="en-US" dirty="0"/>
              <a:t>provides additional information regarding </a:t>
            </a:r>
            <a:r>
              <a:rPr lang="en-US" dirty="0" smtClean="0"/>
              <a:t>the different two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the different duration of data set present in the website, I picked dataset 1 which is from Feb 2014 to June 2014</a:t>
            </a:r>
          </a:p>
          <a:p>
            <a:r>
              <a:rPr lang="en-US" dirty="0" smtClean="0"/>
              <a:t>The downloaded dataset zip file had 449 CSV files in total. </a:t>
            </a:r>
          </a:p>
          <a:p>
            <a:r>
              <a:rPr lang="en-US" dirty="0" smtClean="0"/>
              <a:t>I used zeppelin to bring these files together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0615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Upon further analysis it was found that the dataset has 9 columns. These are: </a:t>
            </a:r>
          </a:p>
          <a:p>
            <a:pPr lvl="1"/>
            <a:r>
              <a:rPr lang="en-US" dirty="0" smtClean="0"/>
              <a:t>status, </a:t>
            </a:r>
          </a:p>
          <a:p>
            <a:pPr lvl="1"/>
            <a:r>
              <a:rPr lang="en-US" dirty="0" err="1" smtClean="0"/>
              <a:t>avgMeasuredTime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avgSpeed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extID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medianMeasuredTime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TIMESTAMP, </a:t>
            </a:r>
          </a:p>
          <a:p>
            <a:pPr lvl="1"/>
            <a:r>
              <a:rPr lang="en-US" dirty="0" err="1" smtClean="0"/>
              <a:t>vehicleCount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_id, and </a:t>
            </a:r>
          </a:p>
          <a:p>
            <a:pPr lvl="1"/>
            <a:r>
              <a:rPr lang="en-US" dirty="0" smtClean="0"/>
              <a:t>REPORT_ID.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Introduction and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data analysis I </a:t>
            </a:r>
            <a:r>
              <a:rPr lang="en-US" dirty="0"/>
              <a:t>combined all the files in the directory mentioned above into one table called “</a:t>
            </a:r>
            <a:r>
              <a:rPr lang="en-US" dirty="0" err="1" smtClean="0"/>
              <a:t>roadtraffic</a:t>
            </a:r>
            <a:r>
              <a:rPr lang="en-US" dirty="0" smtClean="0"/>
              <a:t>” using Spark </a:t>
            </a:r>
          </a:p>
          <a:p>
            <a:r>
              <a:rPr lang="en-US" dirty="0" smtClean="0"/>
              <a:t>I </a:t>
            </a:r>
            <a:r>
              <a:rPr lang="en-US" dirty="0"/>
              <a:t>registered the table as an SQL table </a:t>
            </a:r>
            <a:r>
              <a:rPr lang="en-US" dirty="0" smtClean="0"/>
              <a:t>and ran queries </a:t>
            </a:r>
            <a:r>
              <a:rPr lang="en-US" dirty="0"/>
              <a:t>to see what the dataset looks like and obtain data summary.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4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article I am going to make better is: </a:t>
            </a:r>
          </a:p>
          <a:p>
            <a:pPr lvl="1"/>
            <a:r>
              <a:rPr lang="en-US" dirty="0"/>
              <a:t>Short-Term Trafﬁc Flow Forecasting: </a:t>
            </a:r>
            <a:r>
              <a:rPr lang="en-US" dirty="0" smtClean="0"/>
              <a:t>An Experimental </a:t>
            </a:r>
            <a:r>
              <a:rPr lang="en-US" dirty="0"/>
              <a:t>Comparison of Time-</a:t>
            </a:r>
            <a:r>
              <a:rPr lang="en-US" dirty="0" smtClean="0"/>
              <a:t>Series Analysis </a:t>
            </a:r>
            <a:r>
              <a:rPr lang="en-US" dirty="0"/>
              <a:t>and Supervised Learning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/>
              <a:t>Lippi, M., </a:t>
            </a:r>
            <a:r>
              <a:rPr lang="en-US" dirty="0" err="1"/>
              <a:t>Bertini</a:t>
            </a:r>
            <a:r>
              <a:rPr lang="en-US" dirty="0"/>
              <a:t>, M., &amp; </a:t>
            </a:r>
            <a:r>
              <a:rPr lang="en-US" dirty="0" err="1"/>
              <a:t>Frasconi</a:t>
            </a:r>
            <a:r>
              <a:rPr lang="en-US" dirty="0"/>
              <a:t>, P. (2013). Short-Term Traffic Flow Forecasting: An Experimental Comparison of Time-Series Analysis and Supervised Learning. </a:t>
            </a:r>
            <a:r>
              <a:rPr lang="en-US" i="1" dirty="0"/>
              <a:t>IEEE Transactions on Intelligent Transportation Systems</a:t>
            </a:r>
            <a:r>
              <a:rPr lang="en-US" dirty="0"/>
              <a:t>, 14(2), 871-882. doi:10.1109/tits.2013.2247040</a:t>
            </a:r>
          </a:p>
        </p:txBody>
      </p:sp>
    </p:spTree>
    <p:extLst>
      <p:ext uri="{BB962C8B-B14F-4D97-AF65-F5344CB8AC3E}">
        <p14:creationId xmlns:p14="http://schemas.microsoft.com/office/powerpoint/2010/main" val="16876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literature on short-term trafﬁc ﬂow </a:t>
            </a:r>
            <a:r>
              <a:rPr lang="en-US" sz="2000" dirty="0" smtClean="0"/>
              <a:t>forecasting has </a:t>
            </a:r>
            <a:r>
              <a:rPr lang="en-US" sz="2000" dirty="0"/>
              <a:t>undergone great development recently.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works, </a:t>
            </a:r>
            <a:r>
              <a:rPr lang="en-US" sz="2000" dirty="0" smtClean="0"/>
              <a:t>describing </a:t>
            </a:r>
            <a:r>
              <a:rPr lang="en-US" sz="2000" dirty="0"/>
              <a:t>a wide variety of different approaches, which very </a:t>
            </a:r>
            <a:r>
              <a:rPr lang="en-US" sz="2000" dirty="0" smtClean="0"/>
              <a:t>often share similar features and ideas, have been published.</a:t>
            </a:r>
          </a:p>
          <a:p>
            <a:r>
              <a:rPr lang="en-US" sz="2000" dirty="0" smtClean="0"/>
              <a:t>However, publications </a:t>
            </a:r>
            <a:r>
              <a:rPr lang="en-US" sz="2000" dirty="0"/>
              <a:t>presenting new prediction algorithms usually employ </a:t>
            </a:r>
            <a:r>
              <a:rPr lang="en-US" sz="2000" dirty="0" smtClean="0"/>
              <a:t>different </a:t>
            </a:r>
            <a:r>
              <a:rPr lang="en-US" sz="2000" dirty="0"/>
              <a:t>settings, data sets, and performance measurements, making </a:t>
            </a:r>
            <a:r>
              <a:rPr lang="en-US" sz="2000" dirty="0" smtClean="0"/>
              <a:t>it difﬁcult </a:t>
            </a:r>
            <a:r>
              <a:rPr lang="en-US" sz="2000" dirty="0"/>
              <a:t>to infer a clear picture of the advantages and </a:t>
            </a:r>
            <a:r>
              <a:rPr lang="en-US" sz="2000" dirty="0" smtClean="0"/>
              <a:t>limitations of </a:t>
            </a:r>
            <a:r>
              <a:rPr lang="en-US" sz="2000" dirty="0"/>
              <a:t>each model.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authors first reviewed existing approaches to traffic flow forecasting the </a:t>
            </a:r>
            <a:r>
              <a:rPr lang="en-US" dirty="0"/>
              <a:t>common view of probabilistic graphical models, </a:t>
            </a:r>
            <a:r>
              <a:rPr lang="en-US" dirty="0" smtClean="0"/>
              <a:t>presenting </a:t>
            </a:r>
            <a:r>
              <a:rPr lang="en-US" dirty="0"/>
              <a:t>an extensive </a:t>
            </a:r>
            <a:r>
              <a:rPr lang="en-US" dirty="0" smtClean="0"/>
              <a:t>experimental comparison</a:t>
            </a:r>
            <a:r>
              <a:rPr lang="en-US" dirty="0"/>
              <a:t>, which proposes </a:t>
            </a:r>
            <a:r>
              <a:rPr lang="en-US" dirty="0" smtClean="0"/>
              <a:t>a common </a:t>
            </a:r>
            <a:r>
              <a:rPr lang="en-US" dirty="0"/>
              <a:t>baseline for their performance analysis and provides </a:t>
            </a:r>
            <a:r>
              <a:rPr lang="en-US" dirty="0" smtClean="0"/>
              <a:t>the infrastructure </a:t>
            </a:r>
            <a:r>
              <a:rPr lang="en-US" dirty="0"/>
              <a:t>to operate on a publicly available data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authors provide two </a:t>
            </a:r>
            <a:r>
              <a:rPr lang="en-US" dirty="0"/>
              <a:t>new support vector regression models, which </a:t>
            </a:r>
            <a:r>
              <a:rPr lang="en-US" dirty="0" smtClean="0"/>
              <a:t>are speciﬁcally </a:t>
            </a:r>
            <a:r>
              <a:rPr lang="en-US" dirty="0"/>
              <a:t>devised to beneﬁt from typical trafﬁc ﬂow </a:t>
            </a:r>
            <a:r>
              <a:rPr lang="en-US" dirty="0" smtClean="0"/>
              <a:t>seasonality and </a:t>
            </a:r>
            <a:r>
              <a:rPr lang="en-US" dirty="0"/>
              <a:t>are shown to represent an interesting compromise </a:t>
            </a:r>
            <a:r>
              <a:rPr lang="en-US" dirty="0" smtClean="0"/>
              <a:t>between prediction </a:t>
            </a:r>
            <a:r>
              <a:rPr lang="en-US" dirty="0"/>
              <a:t>accuracy and computational efﬁciency.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169</TotalTime>
  <Words>548</Words>
  <Application>Microsoft Macintosh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Road Traffic Dataset Aarhus Denmark DS-670 </vt:lpstr>
      <vt:lpstr>Content</vt:lpstr>
      <vt:lpstr>Data Set Introduction and Data Processing</vt:lpstr>
      <vt:lpstr>Data Set Introduction and Data Processing</vt:lpstr>
      <vt:lpstr>Data Set Introduction and Data Processing</vt:lpstr>
      <vt:lpstr>Data Set Introduction and Data Processing</vt:lpstr>
      <vt:lpstr>Competitor Article</vt:lpstr>
      <vt:lpstr>Background </vt:lpstr>
      <vt:lpstr>Method</vt:lpstr>
      <vt:lpstr>Experimental Set-up</vt:lpstr>
      <vt:lpstr>Results</vt:lpstr>
      <vt:lpstr>How to make it better</vt:lpstr>
      <vt:lpstr>Data Visualization Scatter Plot of Average Speed vs. Vehicle Count</vt:lpstr>
      <vt:lpstr>Data Visualization Scatter Plot of Average Speed and Average Measured Time</vt:lpstr>
      <vt:lpstr>Data Visualization Average speed by hour of day</vt:lpstr>
      <vt:lpstr>Data Visualization Average vehicle count by hour of day</vt:lpstr>
      <vt:lpstr>Data Visualization Time series of average speed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Dataset Aarhus Denmark DS-670 </dc:title>
  <dc:creator>Kapil Bastola</dc:creator>
  <cp:lastModifiedBy>Kapil Bastola</cp:lastModifiedBy>
  <cp:revision>13</cp:revision>
  <dcterms:created xsi:type="dcterms:W3CDTF">2017-02-16T04:12:33Z</dcterms:created>
  <dcterms:modified xsi:type="dcterms:W3CDTF">2017-02-16T07:01:36Z</dcterms:modified>
</cp:coreProperties>
</file>