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5" r:id="rId2"/>
    <p:sldId id="258" r:id="rId3"/>
    <p:sldId id="257" r:id="rId4"/>
    <p:sldId id="259" r:id="rId5"/>
    <p:sldId id="260" r:id="rId6"/>
    <p:sldId id="267" r:id="rId7"/>
    <p:sldId id="261" r:id="rId8"/>
    <p:sldId id="262" r:id="rId9"/>
    <p:sldId id="264" r:id="rId10"/>
    <p:sldId id="263"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3" d="100"/>
          <a:sy n="143" d="100"/>
        </p:scale>
        <p:origin x="-142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2A63DC-777A-854B-BE2C-AAEBA2FE085F}" type="datetimeFigureOut">
              <a:rPr lang="en-US" smtClean="0"/>
              <a:t>4/23/17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347470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2A63DC-777A-854B-BE2C-AAEBA2FE085F}" type="datetimeFigureOut">
              <a:rPr lang="en-US" smtClean="0"/>
              <a:t>4/23/17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489928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2A63DC-777A-854B-BE2C-AAEBA2FE085F}" type="datetimeFigureOut">
              <a:rPr lang="en-US" smtClean="0"/>
              <a:t>4/23/17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1830281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spu_shield.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110" y="0"/>
            <a:ext cx="1447800" cy="1447800"/>
          </a:xfrm>
          <a:prstGeom prst="rect">
            <a:avLst/>
          </a:prstGeom>
        </p:spPr>
      </p:pic>
      <p:sp>
        <p:nvSpPr>
          <p:cNvPr id="2" name="Title 1"/>
          <p:cNvSpPr>
            <a:spLocks noGrp="1"/>
          </p:cNvSpPr>
          <p:nvPr>
            <p:ph type="title"/>
          </p:nvPr>
        </p:nvSpPr>
        <p:spPr>
          <a:xfrm>
            <a:off x="1077936" y="274638"/>
            <a:ext cx="7608864" cy="11430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2A63DC-777A-854B-BE2C-AAEBA2FE085F}" type="datetimeFigureOut">
              <a:rPr lang="en-US" smtClean="0"/>
              <a:t>4/23/17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3140532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2A63DC-777A-854B-BE2C-AAEBA2FE085F}" type="datetimeFigureOut">
              <a:rPr lang="en-US" smtClean="0"/>
              <a:t>4/23/17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2711757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2A63DC-777A-854B-BE2C-AAEBA2FE085F}" type="datetimeFigureOut">
              <a:rPr lang="en-US" smtClean="0"/>
              <a:t>4/23/17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4170152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spu_shield.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110" y="0"/>
            <a:ext cx="1447800" cy="1447800"/>
          </a:xfrm>
          <a:prstGeom prst="rect">
            <a:avLst/>
          </a:prstGeom>
        </p:spPr>
      </p:pic>
      <p:sp>
        <p:nvSpPr>
          <p:cNvPr id="2" name="Title 1"/>
          <p:cNvSpPr>
            <a:spLocks noGrp="1"/>
          </p:cNvSpPr>
          <p:nvPr>
            <p:ph type="title"/>
          </p:nvPr>
        </p:nvSpPr>
        <p:spPr>
          <a:xfrm>
            <a:off x="1048404" y="274638"/>
            <a:ext cx="7638396"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2A63DC-777A-854B-BE2C-AAEBA2FE085F}" type="datetimeFigureOut">
              <a:rPr lang="en-US" smtClean="0"/>
              <a:t>4/23/17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370112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2A63DC-777A-854B-BE2C-AAEBA2FE085F}" type="datetimeFigureOut">
              <a:rPr lang="en-US" smtClean="0"/>
              <a:t>4/23/17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843307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2A63DC-777A-854B-BE2C-AAEBA2FE085F}" type="datetimeFigureOut">
              <a:rPr lang="en-US" smtClean="0"/>
              <a:t>4/23/17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1166537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2A63DC-777A-854B-BE2C-AAEBA2FE085F}" type="datetimeFigureOut">
              <a:rPr lang="en-US" smtClean="0"/>
              <a:t>4/23/17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3427733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2A63DC-777A-854B-BE2C-AAEBA2FE085F}" type="datetimeFigureOut">
              <a:rPr lang="en-US" smtClean="0"/>
              <a:t>4/23/17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17813788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2A63DC-777A-854B-BE2C-AAEBA2FE085F}" type="datetimeFigureOut">
              <a:rPr lang="en-US" smtClean="0"/>
              <a:t>4/23/17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6E9C37-0427-6E49-B1C8-9B225E89A978}" type="slidenum">
              <a:rPr lang="en-US" smtClean="0"/>
              <a:t>‹#›</a:t>
            </a:fld>
            <a:endParaRPr lang="en-US"/>
          </a:p>
        </p:txBody>
      </p:sp>
    </p:spTree>
    <p:extLst>
      <p:ext uri="{BB962C8B-B14F-4D97-AF65-F5344CB8AC3E}">
        <p14:creationId xmlns:p14="http://schemas.microsoft.com/office/powerpoint/2010/main" val="3129548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890690" y="868785"/>
            <a:ext cx="4206033" cy="420635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800" dirty="0"/>
          </a:p>
        </p:txBody>
      </p:sp>
      <p:sp>
        <p:nvSpPr>
          <p:cNvPr id="2" name="Title 1"/>
          <p:cNvSpPr>
            <a:spLocks noGrp="1"/>
          </p:cNvSpPr>
          <p:nvPr>
            <p:ph type="title"/>
          </p:nvPr>
        </p:nvSpPr>
        <p:spPr>
          <a:xfrm>
            <a:off x="1077936" y="34384"/>
            <a:ext cx="7608864" cy="1143000"/>
          </a:xfrm>
          <a:noFill/>
        </p:spPr>
        <p:txBody>
          <a:bodyPr>
            <a:normAutofit/>
          </a:bodyPr>
          <a:lstStyle/>
          <a:p>
            <a:r>
              <a:rPr lang="en-US" b="1" dirty="0" smtClean="0">
                <a:solidFill>
                  <a:srgbClr val="1F497D"/>
                </a:solidFill>
              </a:rPr>
              <a:t>Capstone of </a:t>
            </a:r>
            <a:r>
              <a:rPr lang="en-US" b="1" dirty="0">
                <a:solidFill>
                  <a:srgbClr val="1F497D"/>
                </a:solidFill>
              </a:rPr>
              <a:t>Kapil Bastola</a:t>
            </a:r>
            <a:endParaRPr lang="en-US" b="1" dirty="0">
              <a:solidFill>
                <a:srgbClr val="1F497D"/>
              </a:solidFill>
            </a:endParaRPr>
          </a:p>
        </p:txBody>
      </p:sp>
      <p:sp>
        <p:nvSpPr>
          <p:cNvPr id="8" name="Rectangle 7"/>
          <p:cNvSpPr/>
          <p:nvPr/>
        </p:nvSpPr>
        <p:spPr>
          <a:xfrm>
            <a:off x="5619243" y="6455678"/>
            <a:ext cx="3521705" cy="369332"/>
          </a:xfrm>
          <a:prstGeom prst="rect">
            <a:avLst/>
          </a:prstGeom>
        </p:spPr>
        <p:txBody>
          <a:bodyPr wrap="none">
            <a:spAutoFit/>
          </a:bodyPr>
          <a:lstStyle/>
          <a:p>
            <a:r>
              <a:rPr lang="en-US" dirty="0" smtClean="0"/>
              <a:t>Venn Diagram of Data Science Skills</a:t>
            </a:r>
            <a:endParaRPr lang="en-US" dirty="0"/>
          </a:p>
        </p:txBody>
      </p:sp>
      <p:cxnSp>
        <p:nvCxnSpPr>
          <p:cNvPr id="10" name="Straight Arrow Connector 9"/>
          <p:cNvCxnSpPr/>
          <p:nvPr/>
        </p:nvCxnSpPr>
        <p:spPr>
          <a:xfrm flipH="1">
            <a:off x="4599890" y="909539"/>
            <a:ext cx="789535" cy="2454331"/>
          </a:xfrm>
          <a:prstGeom prst="straightConnector1">
            <a:avLst/>
          </a:prstGeom>
          <a:ln w="762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4178886" y="868785"/>
            <a:ext cx="4201533" cy="420635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p>
        </p:txBody>
      </p:sp>
      <p:sp>
        <p:nvSpPr>
          <p:cNvPr id="11" name="Oval 10"/>
          <p:cNvSpPr/>
          <p:nvPr/>
        </p:nvSpPr>
        <p:spPr>
          <a:xfrm>
            <a:off x="2473107" y="2622783"/>
            <a:ext cx="4197787" cy="4206166"/>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dirty="0"/>
          </a:p>
        </p:txBody>
      </p:sp>
      <p:sp>
        <p:nvSpPr>
          <p:cNvPr id="4" name="TextBox 3"/>
          <p:cNvSpPr txBox="1"/>
          <p:nvPr/>
        </p:nvSpPr>
        <p:spPr>
          <a:xfrm>
            <a:off x="2935004" y="5267298"/>
            <a:ext cx="3295445" cy="830997"/>
          </a:xfrm>
          <a:prstGeom prst="rect">
            <a:avLst/>
          </a:prstGeom>
          <a:noFill/>
        </p:spPr>
        <p:txBody>
          <a:bodyPr wrap="square" rtlCol="0">
            <a:spAutoFit/>
          </a:bodyPr>
          <a:lstStyle/>
          <a:p>
            <a:pPr algn="ctr"/>
            <a:r>
              <a:rPr lang="en-US" sz="2400" dirty="0"/>
              <a:t>Communicating Results for Decision-</a:t>
            </a:r>
            <a:r>
              <a:rPr lang="en-US" sz="2400" dirty="0" smtClean="0"/>
              <a:t>Making</a:t>
            </a:r>
            <a:endParaRPr lang="en-US" sz="2400" dirty="0"/>
          </a:p>
        </p:txBody>
      </p:sp>
      <p:sp>
        <p:nvSpPr>
          <p:cNvPr id="5" name="Rectangle 4"/>
          <p:cNvSpPr/>
          <p:nvPr/>
        </p:nvSpPr>
        <p:spPr>
          <a:xfrm>
            <a:off x="5921502" y="2125114"/>
            <a:ext cx="2424590" cy="1200328"/>
          </a:xfrm>
          <a:prstGeom prst="rect">
            <a:avLst/>
          </a:prstGeom>
        </p:spPr>
        <p:txBody>
          <a:bodyPr wrap="square">
            <a:spAutoFit/>
          </a:bodyPr>
          <a:lstStyle/>
          <a:p>
            <a:pPr algn="ctr"/>
            <a:r>
              <a:rPr lang="en-US" sz="2400" dirty="0"/>
              <a:t>Coding </a:t>
            </a:r>
            <a:r>
              <a:rPr lang="en-US" sz="2400" dirty="0" smtClean="0"/>
              <a:t>with Performance </a:t>
            </a:r>
            <a:r>
              <a:rPr lang="en-US" sz="2400" dirty="0"/>
              <a:t>on Big Data</a:t>
            </a:r>
          </a:p>
        </p:txBody>
      </p:sp>
      <p:sp>
        <p:nvSpPr>
          <p:cNvPr id="6" name="Rectangle 5"/>
          <p:cNvSpPr/>
          <p:nvPr/>
        </p:nvSpPr>
        <p:spPr>
          <a:xfrm>
            <a:off x="1042109" y="2193758"/>
            <a:ext cx="2827667" cy="461665"/>
          </a:xfrm>
          <a:prstGeom prst="rect">
            <a:avLst/>
          </a:prstGeom>
        </p:spPr>
        <p:txBody>
          <a:bodyPr wrap="none">
            <a:spAutoFit/>
          </a:bodyPr>
          <a:lstStyle/>
          <a:p>
            <a:pPr algn="ctr"/>
            <a:r>
              <a:rPr lang="en-US" sz="2400" dirty="0" smtClean="0"/>
              <a:t>Statistics &amp; Modeling</a:t>
            </a:r>
            <a:endParaRPr lang="en-US" sz="2400" dirty="0"/>
          </a:p>
        </p:txBody>
      </p:sp>
    </p:spTree>
    <p:extLst>
      <p:ext uri="{BB962C8B-B14F-4D97-AF65-F5344CB8AC3E}">
        <p14:creationId xmlns:p14="http://schemas.microsoft.com/office/powerpoint/2010/main" val="25533326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lstStyle/>
          <a:p>
            <a:r>
              <a:rPr lang="en-US" b="1" dirty="0" smtClean="0">
                <a:solidFill>
                  <a:srgbClr val="1F497D"/>
                </a:solidFill>
              </a:rPr>
              <a:t>Conclusion</a:t>
            </a:r>
            <a:endParaRPr lang="en-US" b="1" dirty="0">
              <a:solidFill>
                <a:srgbClr val="1F497D"/>
              </a:solidFill>
            </a:endParaRPr>
          </a:p>
        </p:txBody>
      </p:sp>
      <p:sp>
        <p:nvSpPr>
          <p:cNvPr id="3" name="Content Placeholder 2"/>
          <p:cNvSpPr>
            <a:spLocks noGrp="1"/>
          </p:cNvSpPr>
          <p:nvPr>
            <p:ph idx="1"/>
          </p:nvPr>
        </p:nvSpPr>
        <p:spPr/>
        <p:txBody>
          <a:bodyPr>
            <a:normAutofit fontScale="85000" lnSpcReduction="10000"/>
          </a:bodyPr>
          <a:lstStyle/>
          <a:p>
            <a:r>
              <a:rPr lang="en-US" dirty="0"/>
              <a:t>As the competitor we also found that </a:t>
            </a:r>
            <a:r>
              <a:rPr lang="en-US" dirty="0" smtClean="0"/>
              <a:t>SARIMA </a:t>
            </a:r>
            <a:r>
              <a:rPr lang="en-US" dirty="0"/>
              <a:t>model is best model to predict traffic flow as we observed the least amount of </a:t>
            </a:r>
            <a:r>
              <a:rPr lang="en-US" dirty="0" smtClean="0"/>
              <a:t>MAPE using </a:t>
            </a:r>
            <a:r>
              <a:rPr lang="en-US" dirty="0"/>
              <a:t>this model. </a:t>
            </a:r>
            <a:endParaRPr lang="en-US" dirty="0" smtClean="0"/>
          </a:p>
          <a:p>
            <a:r>
              <a:rPr lang="en-US" dirty="0"/>
              <a:t>The seasonal ARIMA and ARIMA model that we built had a much lower MAPE compared to the competitor. </a:t>
            </a:r>
            <a:endParaRPr lang="en-US" dirty="0" smtClean="0"/>
          </a:p>
          <a:p>
            <a:r>
              <a:rPr lang="en-US" dirty="0" smtClean="0"/>
              <a:t>Since </a:t>
            </a:r>
            <a:r>
              <a:rPr lang="en-US" dirty="0"/>
              <a:t>the dataset the competitor’s article used and we used are </a:t>
            </a:r>
            <a:r>
              <a:rPr lang="en-US" dirty="0" smtClean="0"/>
              <a:t>different, </a:t>
            </a:r>
            <a:r>
              <a:rPr lang="en-US" dirty="0"/>
              <a:t>it may be difficult to compare the two results but only looking at how the model we built predicted the results compared to the actual values, we can say that </a:t>
            </a:r>
            <a:r>
              <a:rPr lang="en-US" dirty="0" smtClean="0"/>
              <a:t>SARIMA </a:t>
            </a:r>
            <a:r>
              <a:rPr lang="en-US" dirty="0"/>
              <a:t>is the best predictor of traffic flow.</a:t>
            </a:r>
          </a:p>
          <a:p>
            <a:endParaRPr lang="en-US" dirty="0"/>
          </a:p>
        </p:txBody>
      </p:sp>
    </p:spTree>
    <p:extLst>
      <p:ext uri="{BB962C8B-B14F-4D97-AF65-F5344CB8AC3E}">
        <p14:creationId xmlns:p14="http://schemas.microsoft.com/office/powerpoint/2010/main" val="210582975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lstStyle/>
          <a:p>
            <a:r>
              <a:rPr lang="en-US" b="1" dirty="0" smtClean="0">
                <a:solidFill>
                  <a:srgbClr val="1F497D"/>
                </a:solidFill>
              </a:rPr>
              <a:t>Quiz for Your Classmates</a:t>
            </a:r>
            <a:endParaRPr lang="en-US" b="1" dirty="0">
              <a:solidFill>
                <a:srgbClr val="1F497D"/>
              </a:solidFill>
            </a:endParaRPr>
          </a:p>
        </p:txBody>
      </p:sp>
      <p:sp>
        <p:nvSpPr>
          <p:cNvPr id="3" name="Content Placeholder 2"/>
          <p:cNvSpPr>
            <a:spLocks noGrp="1"/>
          </p:cNvSpPr>
          <p:nvPr>
            <p:ph idx="1"/>
          </p:nvPr>
        </p:nvSpPr>
        <p:spPr/>
        <p:txBody>
          <a:bodyPr/>
          <a:lstStyle/>
          <a:p>
            <a:r>
              <a:rPr lang="en-US" dirty="0" smtClean="0">
                <a:solidFill>
                  <a:srgbClr val="1F497D"/>
                </a:solidFill>
              </a:rPr>
              <a:t>What statistical method was used?</a:t>
            </a:r>
          </a:p>
          <a:p>
            <a:pPr marL="0" indent="0">
              <a:buNone/>
            </a:pPr>
            <a:endParaRPr lang="en-US" dirty="0" smtClean="0">
              <a:solidFill>
                <a:srgbClr val="1F497D"/>
              </a:solidFill>
            </a:endParaRPr>
          </a:p>
          <a:p>
            <a:r>
              <a:rPr lang="en-US" dirty="0" smtClean="0">
                <a:solidFill>
                  <a:srgbClr val="1F497D"/>
                </a:solidFill>
              </a:rPr>
              <a:t>What programming tool was used?</a:t>
            </a:r>
          </a:p>
          <a:p>
            <a:pPr marL="0" indent="0">
              <a:buNone/>
            </a:pPr>
            <a:endParaRPr lang="en-US" dirty="0" smtClean="0">
              <a:solidFill>
                <a:srgbClr val="1F497D"/>
              </a:solidFill>
            </a:endParaRPr>
          </a:p>
          <a:p>
            <a:r>
              <a:rPr lang="en-US" dirty="0" smtClean="0">
                <a:solidFill>
                  <a:srgbClr val="1F497D"/>
                </a:solidFill>
              </a:rPr>
              <a:t>What scientific contribution was made?</a:t>
            </a:r>
          </a:p>
          <a:p>
            <a:endParaRPr lang="en-US" dirty="0">
              <a:solidFill>
                <a:srgbClr val="1F497D"/>
              </a:solidFill>
            </a:endParaRPr>
          </a:p>
          <a:p>
            <a:r>
              <a:rPr lang="en-US" dirty="0" smtClean="0">
                <a:solidFill>
                  <a:srgbClr val="1F497D"/>
                </a:solidFill>
              </a:rPr>
              <a:t>What idea could be useful for </a:t>
            </a:r>
            <a:r>
              <a:rPr lang="en-US" smtClean="0">
                <a:solidFill>
                  <a:srgbClr val="1F497D"/>
                </a:solidFill>
              </a:rPr>
              <a:t>your project?</a:t>
            </a:r>
            <a:endParaRPr lang="en-US" dirty="0">
              <a:solidFill>
                <a:srgbClr val="1F497D"/>
              </a:solidFill>
            </a:endParaRPr>
          </a:p>
        </p:txBody>
      </p:sp>
    </p:spTree>
    <p:extLst>
      <p:ext uri="{BB962C8B-B14F-4D97-AF65-F5344CB8AC3E}">
        <p14:creationId xmlns:p14="http://schemas.microsoft.com/office/powerpoint/2010/main" val="78684027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normAutofit fontScale="90000"/>
          </a:bodyPr>
          <a:lstStyle/>
          <a:p>
            <a:r>
              <a:rPr lang="en-US" b="1" dirty="0" smtClean="0">
                <a:solidFill>
                  <a:srgbClr val="1F497D"/>
                </a:solidFill>
              </a:rPr>
              <a:t>Contribution of Competitor’s Article</a:t>
            </a:r>
            <a:endParaRPr lang="en-US" b="1" dirty="0">
              <a:solidFill>
                <a:srgbClr val="1F497D"/>
              </a:solidFill>
            </a:endParaRPr>
          </a:p>
        </p:txBody>
      </p:sp>
      <p:sp>
        <p:nvSpPr>
          <p:cNvPr id="3" name="Content Placeholder 2"/>
          <p:cNvSpPr>
            <a:spLocks noGrp="1"/>
          </p:cNvSpPr>
          <p:nvPr>
            <p:ph idx="1"/>
          </p:nvPr>
        </p:nvSpPr>
        <p:spPr/>
        <p:txBody>
          <a:bodyPr>
            <a:normAutofit fontScale="77500" lnSpcReduction="20000"/>
          </a:bodyPr>
          <a:lstStyle/>
          <a:p>
            <a:pPr marL="342900" lvl="1" indent="-342900">
              <a:buFont typeface="Arial"/>
              <a:buChar char="•"/>
            </a:pPr>
            <a:r>
              <a:rPr lang="en-US" sz="3200" dirty="0"/>
              <a:t>Competitor’s Article: “Short</a:t>
            </a:r>
            <a:r>
              <a:rPr lang="en-US" sz="3200" dirty="0"/>
              <a:t>-Term Trafﬁc Flow Forecasting: An Experimental Comparison of Time-Series Analysis and Supervised </a:t>
            </a:r>
            <a:r>
              <a:rPr lang="en-US" sz="3200" dirty="0"/>
              <a:t>Learning”</a:t>
            </a:r>
          </a:p>
          <a:p>
            <a:r>
              <a:rPr lang="en-US" dirty="0"/>
              <a:t>The authors first reviewed existing approaches to traffic flow forecasting the common view of probabilistic graphical models, presenting an extensive experimental comparison, which proposes a common baseline for their performance analysis and provides the infrastructure to operate on a publicly available data set.</a:t>
            </a:r>
          </a:p>
          <a:p>
            <a:r>
              <a:rPr lang="en-US" dirty="0"/>
              <a:t>Then the authors provide two new support vector regression models, which are speciﬁcally devised to beneﬁt from typical trafﬁc ﬂow seasonality and are shown to represent an interesting compromise between prediction accuracy and computational efﬁciency. </a:t>
            </a:r>
          </a:p>
          <a:p>
            <a:endParaRPr lang="en-US" dirty="0"/>
          </a:p>
        </p:txBody>
      </p:sp>
    </p:spTree>
    <p:extLst>
      <p:ext uri="{BB962C8B-B14F-4D97-AF65-F5344CB8AC3E}">
        <p14:creationId xmlns:p14="http://schemas.microsoft.com/office/powerpoint/2010/main" val="34040815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normAutofit fontScale="90000"/>
          </a:bodyPr>
          <a:lstStyle/>
          <a:p>
            <a:r>
              <a:rPr lang="en-US" b="1" dirty="0" smtClean="0">
                <a:solidFill>
                  <a:srgbClr val="1F497D"/>
                </a:solidFill>
              </a:rPr>
              <a:t>Description of Your Contribution</a:t>
            </a:r>
            <a:endParaRPr lang="en-US" b="1" dirty="0">
              <a:solidFill>
                <a:srgbClr val="1F497D"/>
              </a:solidFill>
            </a:endParaRPr>
          </a:p>
        </p:txBody>
      </p:sp>
      <p:sp>
        <p:nvSpPr>
          <p:cNvPr id="3" name="Content Placeholder 2"/>
          <p:cNvSpPr>
            <a:spLocks noGrp="1"/>
          </p:cNvSpPr>
          <p:nvPr>
            <p:ph idx="1"/>
          </p:nvPr>
        </p:nvSpPr>
        <p:spPr/>
        <p:txBody>
          <a:bodyPr/>
          <a:lstStyle/>
          <a:p>
            <a:r>
              <a:rPr lang="en-US" dirty="0"/>
              <a:t>Conduct supervised </a:t>
            </a:r>
            <a:r>
              <a:rPr lang="en-US" dirty="0" smtClean="0"/>
              <a:t>learning as </a:t>
            </a:r>
            <a:r>
              <a:rPr lang="en-US" dirty="0"/>
              <a:t>well as time series </a:t>
            </a:r>
            <a:r>
              <a:rPr lang="en-US" dirty="0" smtClean="0"/>
              <a:t>analyses </a:t>
            </a:r>
            <a:r>
              <a:rPr lang="en-US" dirty="0"/>
              <a:t>to predict future traffic congestion based on historical data</a:t>
            </a:r>
          </a:p>
          <a:p>
            <a:r>
              <a:rPr lang="en-US" dirty="0"/>
              <a:t>Cross validate the models created </a:t>
            </a:r>
            <a:r>
              <a:rPr lang="en-US" dirty="0" smtClean="0"/>
              <a:t>using accuracy metrics and visualize results to </a:t>
            </a:r>
            <a:r>
              <a:rPr lang="en-US" dirty="0"/>
              <a:t>find the model that performs the best </a:t>
            </a:r>
          </a:p>
          <a:p>
            <a:endParaRPr lang="en-US" dirty="0"/>
          </a:p>
        </p:txBody>
      </p:sp>
    </p:spTree>
    <p:extLst>
      <p:ext uri="{BB962C8B-B14F-4D97-AF65-F5344CB8AC3E}">
        <p14:creationId xmlns:p14="http://schemas.microsoft.com/office/powerpoint/2010/main" val="64643201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lstStyle/>
          <a:p>
            <a:r>
              <a:rPr lang="en-US" b="1" dirty="0" smtClean="0">
                <a:solidFill>
                  <a:srgbClr val="1F497D"/>
                </a:solidFill>
              </a:rPr>
              <a:t>Data Source and Content</a:t>
            </a:r>
            <a:endParaRPr lang="en-US" b="1" dirty="0">
              <a:solidFill>
                <a:srgbClr val="1F497D"/>
              </a:solidFill>
            </a:endParaRPr>
          </a:p>
        </p:txBody>
      </p:sp>
      <p:sp>
        <p:nvSpPr>
          <p:cNvPr id="3" name="Content Placeholder 2"/>
          <p:cNvSpPr>
            <a:spLocks noGrp="1"/>
          </p:cNvSpPr>
          <p:nvPr>
            <p:ph idx="1"/>
          </p:nvPr>
        </p:nvSpPr>
        <p:spPr/>
        <p:txBody>
          <a:bodyPr>
            <a:normAutofit fontScale="70000" lnSpcReduction="20000"/>
          </a:bodyPr>
          <a:lstStyle/>
          <a:p>
            <a:r>
              <a:rPr lang="en-US" dirty="0"/>
              <a:t>This dataset consists of data from traffic in a city called Aarhus in Denmark. This dataset is collection </a:t>
            </a:r>
            <a:r>
              <a:rPr lang="en-US" dirty="0" smtClean="0"/>
              <a:t>of </a:t>
            </a:r>
            <a:r>
              <a:rPr lang="en-US" dirty="0"/>
              <a:t>traffic data between two points for certain duration of time in CSV format for different durations. A CSV metadata file is also available that provides additional information regarding the different two points. </a:t>
            </a:r>
            <a:endParaRPr lang="en-US" dirty="0" smtClean="0"/>
          </a:p>
          <a:p>
            <a:r>
              <a:rPr lang="en-US" dirty="0" smtClean="0"/>
              <a:t>Below were the fields in the dataset</a:t>
            </a:r>
            <a:endParaRPr lang="en-US" dirty="0"/>
          </a:p>
          <a:p>
            <a:pPr lvl="1"/>
            <a:r>
              <a:rPr lang="en-US" dirty="0"/>
              <a:t>status, </a:t>
            </a:r>
          </a:p>
          <a:p>
            <a:pPr lvl="1"/>
            <a:r>
              <a:rPr lang="en-US" dirty="0" err="1"/>
              <a:t>avgMeasuredTime</a:t>
            </a:r>
            <a:r>
              <a:rPr lang="en-US" dirty="0"/>
              <a:t>, </a:t>
            </a:r>
          </a:p>
          <a:p>
            <a:pPr lvl="1"/>
            <a:r>
              <a:rPr lang="en-US" dirty="0" err="1"/>
              <a:t>avgSpeed</a:t>
            </a:r>
            <a:r>
              <a:rPr lang="en-US" dirty="0"/>
              <a:t>, </a:t>
            </a:r>
          </a:p>
          <a:p>
            <a:pPr lvl="1"/>
            <a:r>
              <a:rPr lang="en-US" dirty="0" err="1"/>
              <a:t>extID</a:t>
            </a:r>
            <a:r>
              <a:rPr lang="en-US" dirty="0"/>
              <a:t>, </a:t>
            </a:r>
          </a:p>
          <a:p>
            <a:pPr lvl="1"/>
            <a:r>
              <a:rPr lang="en-US" dirty="0" err="1"/>
              <a:t>medianMeasuredTime</a:t>
            </a:r>
            <a:r>
              <a:rPr lang="en-US" dirty="0"/>
              <a:t>, </a:t>
            </a:r>
          </a:p>
          <a:p>
            <a:pPr lvl="1"/>
            <a:r>
              <a:rPr lang="en-US" dirty="0"/>
              <a:t>TIMESTAMP, </a:t>
            </a:r>
          </a:p>
          <a:p>
            <a:pPr lvl="1"/>
            <a:r>
              <a:rPr lang="en-US" dirty="0" err="1"/>
              <a:t>vehicleCount</a:t>
            </a:r>
            <a:r>
              <a:rPr lang="en-US" dirty="0"/>
              <a:t>, </a:t>
            </a:r>
          </a:p>
          <a:p>
            <a:pPr lvl="1"/>
            <a:r>
              <a:rPr lang="en-US" dirty="0"/>
              <a:t>_id, and </a:t>
            </a:r>
          </a:p>
          <a:p>
            <a:pPr lvl="1"/>
            <a:r>
              <a:rPr lang="en-US" dirty="0"/>
              <a:t>REPORT_ID.</a:t>
            </a:r>
          </a:p>
          <a:p>
            <a:endParaRPr lang="en-US" dirty="0"/>
          </a:p>
        </p:txBody>
      </p:sp>
    </p:spTree>
    <p:extLst>
      <p:ext uri="{BB962C8B-B14F-4D97-AF65-F5344CB8AC3E}">
        <p14:creationId xmlns:p14="http://schemas.microsoft.com/office/powerpoint/2010/main" val="377177342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7936" y="274638"/>
            <a:ext cx="7608864" cy="956599"/>
          </a:xfrm>
          <a:solidFill>
            <a:srgbClr val="FFFFFF"/>
          </a:solidFill>
        </p:spPr>
        <p:txBody>
          <a:bodyPr/>
          <a:lstStyle/>
          <a:p>
            <a:r>
              <a:rPr lang="en-US" b="1" dirty="0" smtClean="0">
                <a:solidFill>
                  <a:srgbClr val="1F497D"/>
                </a:solidFill>
              </a:rPr>
              <a:t>Your Method</a:t>
            </a:r>
            <a:endParaRPr lang="en-US" b="1" dirty="0">
              <a:solidFill>
                <a:srgbClr val="1F497D"/>
              </a:solidFill>
            </a:endParaRPr>
          </a:p>
        </p:txBody>
      </p:sp>
      <p:pic>
        <p:nvPicPr>
          <p:cNvPr id="5" name="Content Placeholder 3" descr="Screen Shot 2017-03-02 at 8.16.43 PM.png"/>
          <p:cNvPicPr>
            <a:picLocks noChangeAspect="1"/>
          </p:cNvPicPr>
          <p:nvPr/>
        </p:nvPicPr>
        <p:blipFill>
          <a:blip r:embed="rId2">
            <a:extLst>
              <a:ext uri="{28A0092B-C50C-407E-A947-70E740481C1C}">
                <a14:useLocalDpi xmlns:a14="http://schemas.microsoft.com/office/drawing/2010/main" val="0"/>
              </a:ext>
            </a:extLst>
          </a:blip>
          <a:srcRect l="2096" r="2096"/>
          <a:stretch>
            <a:fillRect/>
          </a:stretch>
        </p:blipFill>
        <p:spPr>
          <a:xfrm>
            <a:off x="1866400" y="1097254"/>
            <a:ext cx="5726772" cy="2802176"/>
          </a:xfrm>
          <a:prstGeom prst="rect">
            <a:avLst/>
          </a:prstGeom>
        </p:spPr>
      </p:pic>
      <p:sp>
        <p:nvSpPr>
          <p:cNvPr id="3" name="Content Placeholder 2"/>
          <p:cNvSpPr>
            <a:spLocks noGrp="1"/>
          </p:cNvSpPr>
          <p:nvPr>
            <p:ph idx="1"/>
          </p:nvPr>
        </p:nvSpPr>
        <p:spPr>
          <a:xfrm>
            <a:off x="457200" y="3804921"/>
            <a:ext cx="8229600" cy="3033112"/>
          </a:xfrm>
        </p:spPr>
        <p:txBody>
          <a:bodyPr>
            <a:normAutofit fontScale="62500" lnSpcReduction="20000"/>
          </a:bodyPr>
          <a:lstStyle/>
          <a:p>
            <a:pPr lvl="1"/>
            <a:r>
              <a:rPr lang="en-US" dirty="0" smtClean="0"/>
              <a:t>Using </a:t>
            </a:r>
            <a:r>
              <a:rPr lang="en-US" dirty="0"/>
              <a:t>Spark, load and combine all the datasets</a:t>
            </a:r>
          </a:p>
          <a:p>
            <a:pPr lvl="1"/>
            <a:r>
              <a:rPr lang="en-US" dirty="0"/>
              <a:t>Using SQL and R, look at the descriptive statistics of the dataset. </a:t>
            </a:r>
            <a:r>
              <a:rPr lang="en-US" dirty="0" smtClean="0"/>
              <a:t>Split </a:t>
            </a:r>
            <a:r>
              <a:rPr lang="en-US" dirty="0"/>
              <a:t>the dataset into training and test data sets for cross validation and evaluation of the models to be created</a:t>
            </a:r>
          </a:p>
          <a:p>
            <a:pPr lvl="1"/>
            <a:r>
              <a:rPr lang="en-US" dirty="0"/>
              <a:t>Build different supervised learning models based on training datasets using different packages in R</a:t>
            </a:r>
          </a:p>
          <a:p>
            <a:pPr lvl="2"/>
            <a:r>
              <a:rPr lang="en-US" dirty="0"/>
              <a:t>Decision </a:t>
            </a:r>
            <a:r>
              <a:rPr lang="en-US" dirty="0" smtClean="0"/>
              <a:t>Trees</a:t>
            </a:r>
            <a:endParaRPr lang="en-US" dirty="0"/>
          </a:p>
          <a:p>
            <a:pPr lvl="2"/>
            <a:r>
              <a:rPr lang="en-US" dirty="0" smtClean="0"/>
              <a:t>Time </a:t>
            </a:r>
            <a:r>
              <a:rPr lang="en-US" dirty="0"/>
              <a:t>Series </a:t>
            </a:r>
            <a:r>
              <a:rPr lang="en-US" dirty="0" smtClean="0"/>
              <a:t>Analysis </a:t>
            </a:r>
            <a:r>
              <a:rPr lang="mr-IN" dirty="0" smtClean="0"/>
              <a:t>–</a:t>
            </a:r>
            <a:r>
              <a:rPr lang="en-US" dirty="0" smtClean="0"/>
              <a:t> Order (4,1,4)</a:t>
            </a:r>
          </a:p>
          <a:p>
            <a:pPr lvl="2"/>
            <a:r>
              <a:rPr lang="en-US" dirty="0" smtClean="0"/>
              <a:t>Seasonal Time Series Analysis </a:t>
            </a:r>
            <a:r>
              <a:rPr lang="mr-IN" dirty="0" smtClean="0"/>
              <a:t>–</a:t>
            </a:r>
            <a:r>
              <a:rPr lang="en-US" dirty="0" smtClean="0"/>
              <a:t> Order (0, 2, 7) &amp; Seasonality (0, 0, 18)</a:t>
            </a:r>
          </a:p>
          <a:p>
            <a:pPr lvl="1"/>
            <a:r>
              <a:rPr lang="en-US" dirty="0" smtClean="0"/>
              <a:t>Evaluate the models with different performance metrics to pick the best model that can be used for prediction</a:t>
            </a:r>
          </a:p>
          <a:p>
            <a:pPr lvl="1"/>
            <a:r>
              <a:rPr lang="en-US" dirty="0" smtClean="0"/>
              <a:t>Select </a:t>
            </a:r>
            <a:r>
              <a:rPr lang="en-US" dirty="0"/>
              <a:t>the final </a:t>
            </a:r>
            <a:r>
              <a:rPr lang="en-US" dirty="0" smtClean="0"/>
              <a:t>model</a:t>
            </a:r>
            <a:endParaRPr lang="en-US" dirty="0"/>
          </a:p>
        </p:txBody>
      </p:sp>
    </p:spTree>
    <p:extLst>
      <p:ext uri="{BB962C8B-B14F-4D97-AF65-F5344CB8AC3E}">
        <p14:creationId xmlns:p14="http://schemas.microsoft.com/office/powerpoint/2010/main" val="173997963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8" descr="Screen Shot 2017-04-23 at 9.33.21 A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30" r="-218"/>
          <a:stretch/>
        </p:blipFill>
        <p:spPr>
          <a:xfrm>
            <a:off x="17761" y="1289381"/>
            <a:ext cx="4207938" cy="3497232"/>
          </a:xfrm>
        </p:spPr>
      </p:pic>
      <p:pic>
        <p:nvPicPr>
          <p:cNvPr id="10" name="Picture 9" descr="Screen Shot 2017-04-23 at 6.32.5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5699" y="3860195"/>
            <a:ext cx="4793126" cy="2911002"/>
          </a:xfrm>
          <a:prstGeom prst="rect">
            <a:avLst/>
          </a:prstGeom>
        </p:spPr>
      </p:pic>
      <p:sp>
        <p:nvSpPr>
          <p:cNvPr id="2" name="Title 1"/>
          <p:cNvSpPr>
            <a:spLocks noGrp="1"/>
          </p:cNvSpPr>
          <p:nvPr>
            <p:ph type="title"/>
          </p:nvPr>
        </p:nvSpPr>
        <p:spPr>
          <a:solidFill>
            <a:srgbClr val="FFFFFF"/>
          </a:solidFill>
        </p:spPr>
        <p:txBody>
          <a:bodyPr/>
          <a:lstStyle/>
          <a:p>
            <a:r>
              <a:rPr lang="en-US" b="1" dirty="0" smtClean="0">
                <a:solidFill>
                  <a:srgbClr val="1F497D"/>
                </a:solidFill>
              </a:rPr>
              <a:t>Quantitative Results </a:t>
            </a:r>
            <a:r>
              <a:rPr lang="en-US" b="1" dirty="0" smtClean="0">
                <a:solidFill>
                  <a:srgbClr val="1F497D"/>
                </a:solidFill>
              </a:rPr>
              <a:t>1</a:t>
            </a:r>
            <a:endParaRPr lang="en-US" b="1" dirty="0">
              <a:solidFill>
                <a:srgbClr val="1F497D"/>
              </a:solidFill>
            </a:endParaRPr>
          </a:p>
        </p:txBody>
      </p:sp>
      <p:pic>
        <p:nvPicPr>
          <p:cNvPr id="9" name="Picture 8" descr="Screen Shot 2017-04-26 at 11.17.3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1836" y="1289381"/>
            <a:ext cx="4546989" cy="2747046"/>
          </a:xfrm>
          <a:prstGeom prst="rect">
            <a:avLst/>
          </a:prstGeom>
        </p:spPr>
      </p:pic>
    </p:spTree>
    <p:extLst>
      <p:ext uri="{BB962C8B-B14F-4D97-AF65-F5344CB8AC3E}">
        <p14:creationId xmlns:p14="http://schemas.microsoft.com/office/powerpoint/2010/main" val="300012259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lstStyle/>
          <a:p>
            <a:r>
              <a:rPr lang="en-US" b="1" dirty="0" smtClean="0">
                <a:solidFill>
                  <a:srgbClr val="1F497D"/>
                </a:solidFill>
              </a:rPr>
              <a:t>Quantitative Results </a:t>
            </a:r>
            <a:r>
              <a:rPr lang="en-US" b="1" dirty="0" smtClean="0">
                <a:solidFill>
                  <a:srgbClr val="1F497D"/>
                </a:solidFill>
              </a:rPr>
              <a:t>2</a:t>
            </a:r>
            <a:endParaRPr lang="en-US" b="1" dirty="0">
              <a:solidFill>
                <a:srgbClr val="1F497D"/>
              </a:solidFill>
            </a:endParaRPr>
          </a:p>
        </p:txBody>
      </p:sp>
      <p:pic>
        <p:nvPicPr>
          <p:cNvPr id="10" name="Picture 9" descr="Screen Shot 2017-04-23 at 7.02.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236" y="1417638"/>
            <a:ext cx="4250621" cy="2435111"/>
          </a:xfrm>
          <a:prstGeom prst="rect">
            <a:avLst/>
          </a:prstGeom>
        </p:spPr>
      </p:pic>
      <p:sp>
        <p:nvSpPr>
          <p:cNvPr id="11" name="TextBox 10"/>
          <p:cNvSpPr txBox="1"/>
          <p:nvPr/>
        </p:nvSpPr>
        <p:spPr>
          <a:xfrm>
            <a:off x="2944379" y="2789384"/>
            <a:ext cx="1398381" cy="369332"/>
          </a:xfrm>
          <a:prstGeom prst="rect">
            <a:avLst/>
          </a:prstGeom>
          <a:noFill/>
        </p:spPr>
        <p:txBody>
          <a:bodyPr wrap="square" rtlCol="0">
            <a:spAutoFit/>
          </a:bodyPr>
          <a:lstStyle/>
          <a:p>
            <a:r>
              <a:rPr lang="en-US" dirty="0" smtClean="0"/>
              <a:t>MAPE = 2.51</a:t>
            </a:r>
            <a:endParaRPr lang="en-US" dirty="0"/>
          </a:p>
        </p:txBody>
      </p:sp>
      <p:pic>
        <p:nvPicPr>
          <p:cNvPr id="12" name="Content Placeholder 3" descr="Screen Shot 2017-04-23 at 7.04.21 PM.png"/>
          <p:cNvPicPr>
            <a:picLocks noChangeAspect="1"/>
          </p:cNvPicPr>
          <p:nvPr/>
        </p:nvPicPr>
        <p:blipFill>
          <a:blip r:embed="rId3">
            <a:extLst>
              <a:ext uri="{28A0092B-C50C-407E-A947-70E740481C1C}">
                <a14:useLocalDpi xmlns:a14="http://schemas.microsoft.com/office/drawing/2010/main" val="0"/>
              </a:ext>
            </a:extLst>
          </a:blip>
          <a:srcRect t="4013" b="4013"/>
          <a:stretch>
            <a:fillRect/>
          </a:stretch>
        </p:blipFill>
        <p:spPr>
          <a:xfrm>
            <a:off x="4605857" y="1417638"/>
            <a:ext cx="4410478" cy="2425593"/>
          </a:xfrm>
          <a:prstGeom prst="rect">
            <a:avLst/>
          </a:prstGeom>
        </p:spPr>
      </p:pic>
      <p:sp>
        <p:nvSpPr>
          <p:cNvPr id="13" name="TextBox 12"/>
          <p:cNvSpPr txBox="1"/>
          <p:nvPr/>
        </p:nvSpPr>
        <p:spPr>
          <a:xfrm>
            <a:off x="7257380" y="2789384"/>
            <a:ext cx="1429420" cy="369332"/>
          </a:xfrm>
          <a:prstGeom prst="rect">
            <a:avLst/>
          </a:prstGeom>
          <a:noFill/>
        </p:spPr>
        <p:txBody>
          <a:bodyPr wrap="square" rtlCol="0">
            <a:spAutoFit/>
          </a:bodyPr>
          <a:lstStyle/>
          <a:p>
            <a:r>
              <a:rPr lang="en-US" dirty="0" smtClean="0"/>
              <a:t>MAPE = 2.19</a:t>
            </a:r>
            <a:endParaRPr lang="en-US" dirty="0"/>
          </a:p>
        </p:txBody>
      </p:sp>
      <p:pic>
        <p:nvPicPr>
          <p:cNvPr id="15" name="Picture 14" descr="Screen Shot 2017-04-26 at 7.58.1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1044" y="4094429"/>
            <a:ext cx="4462956" cy="2391584"/>
          </a:xfrm>
          <a:prstGeom prst="rect">
            <a:avLst/>
          </a:prstGeom>
        </p:spPr>
      </p:pic>
      <p:pic>
        <p:nvPicPr>
          <p:cNvPr id="16" name="Picture 15" descr="Screen Shot 2017-04-27 at 12.09.35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5236" y="3722434"/>
            <a:ext cx="4039386" cy="3135565"/>
          </a:xfrm>
          <a:prstGeom prst="rect">
            <a:avLst/>
          </a:prstGeom>
        </p:spPr>
      </p:pic>
    </p:spTree>
    <p:extLst>
      <p:ext uri="{BB962C8B-B14F-4D97-AF65-F5344CB8AC3E}">
        <p14:creationId xmlns:p14="http://schemas.microsoft.com/office/powerpoint/2010/main" val="176990834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normAutofit fontScale="90000"/>
          </a:bodyPr>
          <a:lstStyle/>
          <a:p>
            <a:r>
              <a:rPr lang="en-US" b="1" dirty="0" smtClean="0">
                <a:solidFill>
                  <a:srgbClr val="1F497D"/>
                </a:solidFill>
              </a:rPr>
              <a:t>Discussion: Comparison With Your Competitor</a:t>
            </a:r>
            <a:endParaRPr lang="en-US" b="1" dirty="0">
              <a:solidFill>
                <a:srgbClr val="1F497D"/>
              </a:solidFill>
            </a:endParaRPr>
          </a:p>
        </p:txBody>
      </p:sp>
      <p:sp>
        <p:nvSpPr>
          <p:cNvPr id="4" name="Text Placeholder 3"/>
          <p:cNvSpPr>
            <a:spLocks noGrp="1"/>
          </p:cNvSpPr>
          <p:nvPr>
            <p:ph type="body" idx="1"/>
          </p:nvPr>
        </p:nvSpPr>
        <p:spPr>
          <a:solidFill>
            <a:srgbClr val="FFFFFF"/>
          </a:solidFill>
        </p:spPr>
        <p:txBody>
          <a:bodyPr/>
          <a:lstStyle/>
          <a:p>
            <a:r>
              <a:rPr lang="en-US" dirty="0" smtClean="0">
                <a:solidFill>
                  <a:srgbClr val="1F497D"/>
                </a:solidFill>
              </a:rPr>
              <a:t>Competitor’s Results</a:t>
            </a:r>
            <a:endParaRPr lang="en-US" dirty="0">
              <a:solidFill>
                <a:srgbClr val="1F497D"/>
              </a:solidFill>
            </a:endParaRPr>
          </a:p>
        </p:txBody>
      </p:sp>
      <p:sp>
        <p:nvSpPr>
          <p:cNvPr id="5" name="Content Placeholder 4"/>
          <p:cNvSpPr>
            <a:spLocks noGrp="1"/>
          </p:cNvSpPr>
          <p:nvPr>
            <p:ph sz="half" idx="2"/>
          </p:nvPr>
        </p:nvSpPr>
        <p:spPr>
          <a:xfrm>
            <a:off x="457200" y="2174874"/>
            <a:ext cx="4040188" cy="4592099"/>
          </a:xfrm>
        </p:spPr>
        <p:txBody>
          <a:bodyPr>
            <a:noAutofit/>
          </a:bodyPr>
          <a:lstStyle/>
          <a:p>
            <a:r>
              <a:rPr lang="en-US" sz="1600" dirty="0"/>
              <a:t>The set of </a:t>
            </a:r>
            <a:r>
              <a:rPr lang="en-US" sz="1600" dirty="0" smtClean="0"/>
              <a:t>tested models by competitors </a:t>
            </a:r>
            <a:r>
              <a:rPr lang="en-US" sz="1600" dirty="0"/>
              <a:t>consists of the following algorithms:</a:t>
            </a:r>
          </a:p>
          <a:p>
            <a:endParaRPr lang="en-US" sz="1300" dirty="0" smtClean="0"/>
          </a:p>
          <a:p>
            <a:endParaRPr lang="en-US" sz="1300" dirty="0"/>
          </a:p>
          <a:p>
            <a:endParaRPr lang="en-US" sz="1300" dirty="0" smtClean="0"/>
          </a:p>
          <a:p>
            <a:endParaRPr lang="en-US" sz="1300" dirty="0"/>
          </a:p>
          <a:p>
            <a:endParaRPr lang="en-US" sz="1300" dirty="0" smtClean="0"/>
          </a:p>
          <a:p>
            <a:endParaRPr lang="en-US" sz="1300" dirty="0"/>
          </a:p>
          <a:p>
            <a:endParaRPr lang="en-US" sz="1300" dirty="0" smtClean="0"/>
          </a:p>
          <a:p>
            <a:endParaRPr lang="en-US" sz="1300" dirty="0"/>
          </a:p>
          <a:p>
            <a:endParaRPr lang="en-US" sz="1300" dirty="0" smtClean="0"/>
          </a:p>
          <a:p>
            <a:endParaRPr lang="en-US" sz="1300" dirty="0"/>
          </a:p>
          <a:p>
            <a:endParaRPr lang="en-US" sz="1300" dirty="0" smtClean="0"/>
          </a:p>
          <a:p>
            <a:endParaRPr lang="en-US" sz="1300" dirty="0" smtClean="0"/>
          </a:p>
          <a:p>
            <a:endParaRPr lang="en-US" sz="1300" dirty="0"/>
          </a:p>
          <a:p>
            <a:r>
              <a:rPr lang="en-US" sz="1300" dirty="0" smtClean="0"/>
              <a:t>The </a:t>
            </a:r>
            <a:r>
              <a:rPr lang="en-US" sz="1300" dirty="0"/>
              <a:t>table from the competitor article shows that the lowest mean absolute percentage error they got </a:t>
            </a:r>
            <a:r>
              <a:rPr lang="en-US" sz="1300" dirty="0" smtClean="0"/>
              <a:t>as </a:t>
            </a:r>
            <a:r>
              <a:rPr lang="en-US" sz="1300" dirty="0"/>
              <a:t>for a Seasonal ARIMA or SARIMA model with MAPE of 5.0.</a:t>
            </a:r>
            <a:r>
              <a:rPr lang="en-US" sz="1300" dirty="0"/>
              <a:t> </a:t>
            </a:r>
            <a:endParaRPr lang="en-US" sz="1300" dirty="0"/>
          </a:p>
        </p:txBody>
      </p:sp>
      <p:sp>
        <p:nvSpPr>
          <p:cNvPr id="6" name="Text Placeholder 5"/>
          <p:cNvSpPr>
            <a:spLocks noGrp="1"/>
          </p:cNvSpPr>
          <p:nvPr>
            <p:ph type="body" sz="quarter" idx="3"/>
          </p:nvPr>
        </p:nvSpPr>
        <p:spPr>
          <a:solidFill>
            <a:srgbClr val="FFFFFF"/>
          </a:solidFill>
        </p:spPr>
        <p:txBody>
          <a:bodyPr/>
          <a:lstStyle/>
          <a:p>
            <a:r>
              <a:rPr lang="en-US" dirty="0" smtClean="0">
                <a:solidFill>
                  <a:srgbClr val="1F497D"/>
                </a:solidFill>
              </a:rPr>
              <a:t>Your Results</a:t>
            </a:r>
            <a:endParaRPr lang="en-US" dirty="0">
              <a:solidFill>
                <a:srgbClr val="1F497D"/>
              </a:solidFill>
            </a:endParaRPr>
          </a:p>
        </p:txBody>
      </p:sp>
      <p:sp>
        <p:nvSpPr>
          <p:cNvPr id="7" name="Content Placeholder 6"/>
          <p:cNvSpPr>
            <a:spLocks noGrp="1"/>
          </p:cNvSpPr>
          <p:nvPr>
            <p:ph sz="quarter" idx="4"/>
          </p:nvPr>
        </p:nvSpPr>
        <p:spPr>
          <a:xfrm>
            <a:off x="4645025" y="2174874"/>
            <a:ext cx="4041775" cy="4592099"/>
          </a:xfrm>
        </p:spPr>
        <p:txBody>
          <a:bodyPr>
            <a:normAutofit fontScale="70000" lnSpcReduction="20000"/>
          </a:bodyPr>
          <a:lstStyle/>
          <a:p>
            <a:r>
              <a:rPr lang="en-US" dirty="0" smtClean="0"/>
              <a:t>First we performed supervised learning with decision tree with two variables. The errors were high.</a:t>
            </a:r>
          </a:p>
          <a:p>
            <a:r>
              <a:rPr lang="en-US" dirty="0" smtClean="0"/>
              <a:t>Next </a:t>
            </a:r>
            <a:r>
              <a:rPr lang="en-US" dirty="0"/>
              <a:t>we let </a:t>
            </a:r>
            <a:r>
              <a:rPr lang="en-US" dirty="0" smtClean="0"/>
              <a:t>forecast package in R </a:t>
            </a:r>
            <a:r>
              <a:rPr lang="en-US" dirty="0"/>
              <a:t>select the best order for </a:t>
            </a:r>
            <a:r>
              <a:rPr lang="en-US" dirty="0" smtClean="0"/>
              <a:t>ARIMA model and it selected order of (</a:t>
            </a:r>
            <a:r>
              <a:rPr lang="en-US" dirty="0"/>
              <a:t>4, 1, 4) with no seasonality. We got a Mean Absolute Percentage Error of 2.52.</a:t>
            </a:r>
            <a:r>
              <a:rPr lang="en-US" dirty="0"/>
              <a:t> </a:t>
            </a:r>
            <a:endParaRPr lang="en-US" dirty="0" smtClean="0"/>
          </a:p>
          <a:p>
            <a:r>
              <a:rPr lang="en-US" dirty="0"/>
              <a:t>Looking at the ACF and PACF we see that there is some seasonality in the data and decided to add a seasonality component to the ARIMA and performed an ARIMA order of (0, 2, 7) with a seasonality of (0, 0, 18).</a:t>
            </a:r>
            <a:r>
              <a:rPr lang="en-US" dirty="0"/>
              <a:t> </a:t>
            </a:r>
            <a:r>
              <a:rPr lang="en-US" dirty="0"/>
              <a:t>For this model we got an MAPE of 2.19</a:t>
            </a:r>
            <a:r>
              <a:rPr lang="en-US" dirty="0"/>
              <a:t> </a:t>
            </a:r>
            <a:endParaRPr lang="en-US" dirty="0" smtClean="0"/>
          </a:p>
          <a:p>
            <a:r>
              <a:rPr lang="en-US" dirty="0"/>
              <a:t>Both MAPE of models that we created were better than the best MAPE of the competitor’s model.</a:t>
            </a:r>
            <a:r>
              <a:rPr lang="en-US" dirty="0"/>
              <a:t> </a:t>
            </a:r>
            <a:endParaRPr lang="en-US" dirty="0" smtClean="0"/>
          </a:p>
          <a:p>
            <a:endParaRPr lang="en-US" dirty="0" smtClean="0"/>
          </a:p>
          <a:p>
            <a:endParaRPr lang="en-US" dirty="0"/>
          </a:p>
        </p:txBody>
      </p:sp>
      <p:pic>
        <p:nvPicPr>
          <p:cNvPr id="8" name="Picture 7"/>
          <p:cNvPicPr/>
          <p:nvPr/>
        </p:nvPicPr>
        <p:blipFill rotWithShape="1">
          <a:blip r:embed="rId2">
            <a:extLst>
              <a:ext uri="{28A0092B-C50C-407E-A947-70E740481C1C}">
                <a14:useLocalDpi xmlns:a14="http://schemas.microsoft.com/office/drawing/2010/main" val="0"/>
              </a:ext>
            </a:extLst>
          </a:blip>
          <a:srcRect l="2866" t="5789" r="3409" b="3215"/>
          <a:stretch/>
        </p:blipFill>
        <p:spPr>
          <a:xfrm>
            <a:off x="817043" y="2708566"/>
            <a:ext cx="3259292" cy="2868416"/>
          </a:xfrm>
          <a:prstGeom prst="rect">
            <a:avLst/>
          </a:prstGeom>
        </p:spPr>
      </p:pic>
    </p:spTree>
    <p:extLst>
      <p:ext uri="{BB962C8B-B14F-4D97-AF65-F5344CB8AC3E}">
        <p14:creationId xmlns:p14="http://schemas.microsoft.com/office/powerpoint/2010/main" val="279917289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normAutofit fontScale="90000"/>
          </a:bodyPr>
          <a:lstStyle/>
          <a:p>
            <a:r>
              <a:rPr lang="en-US" b="1" dirty="0" smtClean="0">
                <a:solidFill>
                  <a:srgbClr val="1F497D"/>
                </a:solidFill>
              </a:rPr>
              <a:t>Performance on Big Data: Time Measurements</a:t>
            </a:r>
            <a:endParaRPr lang="en-US" b="1" dirty="0">
              <a:solidFill>
                <a:srgbClr val="1F497D"/>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6921689"/>
              </p:ext>
            </p:extLst>
          </p:nvPr>
        </p:nvGraphicFramePr>
        <p:xfrm>
          <a:off x="1895906" y="1637424"/>
          <a:ext cx="5794956" cy="4312541"/>
        </p:xfrm>
        <a:graphic>
          <a:graphicData uri="http://schemas.openxmlformats.org/drawingml/2006/table">
            <a:tbl>
              <a:tblPr firstRow="1" firstCol="1" bandRow="1">
                <a:tableStyleId>{3B4B98B0-60AC-42C2-AFA5-B58CD77FA1E5}</a:tableStyleId>
              </a:tblPr>
              <a:tblGrid>
                <a:gridCol w="574815"/>
                <a:gridCol w="2149264"/>
                <a:gridCol w="3070877"/>
              </a:tblGrid>
              <a:tr h="313245">
                <a:tc>
                  <a:txBody>
                    <a:bodyPr/>
                    <a:lstStyle/>
                    <a:p>
                      <a:pPr marL="0" marR="0" algn="ctr">
                        <a:lnSpc>
                          <a:spcPct val="115000"/>
                        </a:lnSpc>
                        <a:spcBef>
                          <a:spcPts val="600"/>
                        </a:spcBef>
                        <a:spcAft>
                          <a:spcPts val="0"/>
                        </a:spcAft>
                      </a:pPr>
                      <a:r>
                        <a:rPr lang="en-US" sz="1300" dirty="0" smtClean="0">
                          <a:effectLst/>
                        </a:rPr>
                        <a:t>#</a:t>
                      </a:r>
                      <a:endParaRPr lang="en-US" sz="800" dirty="0">
                        <a:effectLst/>
                        <a:latin typeface="Calibri" charset="0"/>
                        <a:ea typeface="Calibri" charset="0"/>
                        <a:cs typeface="Times New Roman" charset="0"/>
                      </a:endParaRPr>
                    </a:p>
                  </a:txBody>
                  <a:tcPr marL="43941" marR="43941" marT="0" marB="0"/>
                </a:tc>
                <a:tc>
                  <a:txBody>
                    <a:bodyPr/>
                    <a:lstStyle/>
                    <a:p>
                      <a:pPr marL="0" marR="0" algn="ctr">
                        <a:lnSpc>
                          <a:spcPct val="115000"/>
                        </a:lnSpc>
                        <a:spcBef>
                          <a:spcPts val="600"/>
                        </a:spcBef>
                        <a:spcAft>
                          <a:spcPts val="0"/>
                        </a:spcAft>
                      </a:pPr>
                      <a:r>
                        <a:rPr lang="en-US" sz="1300">
                          <a:effectLst/>
                        </a:rPr>
                        <a:t>Operation</a:t>
                      </a:r>
                      <a:endParaRPr lang="en-US" sz="800">
                        <a:effectLst/>
                        <a:latin typeface="Calibri" charset="0"/>
                        <a:ea typeface="Calibri" charset="0"/>
                        <a:cs typeface="Times New Roman" charset="0"/>
                      </a:endParaRPr>
                    </a:p>
                  </a:txBody>
                  <a:tcPr marL="43941" marR="43941" marT="0" marB="0"/>
                </a:tc>
                <a:tc>
                  <a:txBody>
                    <a:bodyPr/>
                    <a:lstStyle/>
                    <a:p>
                      <a:pPr marL="0" marR="0">
                        <a:lnSpc>
                          <a:spcPct val="115000"/>
                        </a:lnSpc>
                        <a:spcBef>
                          <a:spcPts val="600"/>
                        </a:spcBef>
                        <a:spcAft>
                          <a:spcPts val="0"/>
                        </a:spcAft>
                      </a:pPr>
                      <a:r>
                        <a:rPr lang="en-US" sz="1300">
                          <a:effectLst/>
                        </a:rPr>
                        <a:t>Time Measured</a:t>
                      </a:r>
                      <a:endParaRPr lang="en-US" sz="800">
                        <a:effectLst/>
                        <a:latin typeface="Calibri" charset="0"/>
                        <a:ea typeface="Calibri" charset="0"/>
                        <a:cs typeface="Times New Roman" charset="0"/>
                      </a:endParaRPr>
                    </a:p>
                  </a:txBody>
                  <a:tcPr marL="43941" marR="43941" marT="0" marB="0"/>
                </a:tc>
              </a:tr>
              <a:tr h="466514">
                <a:tc>
                  <a:txBody>
                    <a:bodyPr/>
                    <a:lstStyle/>
                    <a:p>
                      <a:pPr marL="0" marR="0">
                        <a:lnSpc>
                          <a:spcPct val="115000"/>
                        </a:lnSpc>
                        <a:spcBef>
                          <a:spcPts val="0"/>
                        </a:spcBef>
                        <a:spcAft>
                          <a:spcPts val="0"/>
                        </a:spcAft>
                      </a:pPr>
                      <a:r>
                        <a:rPr lang="en-US" sz="1200">
                          <a:effectLst/>
                        </a:rPr>
                        <a:t>1</a:t>
                      </a:r>
                      <a:endParaRPr lang="en-US" sz="800">
                        <a:effectLst/>
                        <a:latin typeface="Calibri" charset="0"/>
                        <a:ea typeface="Calibri" charset="0"/>
                        <a:cs typeface="Times New Roman" charset="0"/>
                      </a:endParaRPr>
                    </a:p>
                  </a:txBody>
                  <a:tcPr marL="43941" marR="43941" marT="0" marB="0"/>
                </a:tc>
                <a:tc>
                  <a:txBody>
                    <a:bodyPr/>
                    <a:lstStyle/>
                    <a:p>
                      <a:pPr marL="0" marR="0">
                        <a:lnSpc>
                          <a:spcPct val="115000"/>
                        </a:lnSpc>
                        <a:spcBef>
                          <a:spcPts val="0"/>
                        </a:spcBef>
                        <a:spcAft>
                          <a:spcPts val="0"/>
                        </a:spcAft>
                      </a:pPr>
                      <a:r>
                        <a:rPr lang="en-US" sz="1200" dirty="0">
                          <a:effectLst/>
                        </a:rPr>
                        <a:t>Load </a:t>
                      </a:r>
                      <a:r>
                        <a:rPr lang="en-US" sz="1200" dirty="0" smtClean="0">
                          <a:effectLst/>
                        </a:rPr>
                        <a:t>raw </a:t>
                      </a:r>
                      <a:r>
                        <a:rPr lang="en-US" sz="1200" dirty="0" smtClean="0">
                          <a:effectLst/>
                        </a:rPr>
                        <a:t>dataset in Spark</a:t>
                      </a:r>
                      <a:endParaRPr lang="en-US" sz="1200" dirty="0">
                        <a:effectLst/>
                        <a:latin typeface="Times New Roman" charset="0"/>
                        <a:ea typeface="Times New Roman" charset="0"/>
                        <a:cs typeface="Times New Roman" charset="0"/>
                      </a:endParaRPr>
                    </a:p>
                  </a:txBody>
                  <a:tcPr marL="43941" marR="43941" marT="0" marB="0"/>
                </a:tc>
                <a:tc>
                  <a:txBody>
                    <a:bodyPr/>
                    <a:lstStyle/>
                    <a:p>
                      <a:pPr marL="0" marR="0">
                        <a:lnSpc>
                          <a:spcPct val="115000"/>
                        </a:lnSpc>
                        <a:spcBef>
                          <a:spcPts val="0"/>
                        </a:spcBef>
                        <a:spcAft>
                          <a:spcPts val="0"/>
                        </a:spcAft>
                      </a:pPr>
                      <a:r>
                        <a:rPr lang="en-US" sz="1200" dirty="0" smtClean="0">
                          <a:effectLst/>
                        </a:rPr>
                        <a:t>52 sec for 20</a:t>
                      </a:r>
                      <a:r>
                        <a:rPr lang="en-US" sz="1200" baseline="0" dirty="0" smtClean="0">
                          <a:effectLst/>
                        </a:rPr>
                        <a:t> million records</a:t>
                      </a:r>
                      <a:endParaRPr lang="en-US" sz="1200" dirty="0">
                        <a:effectLst/>
                      </a:endParaRPr>
                    </a:p>
                    <a:p>
                      <a:pPr marL="0" marR="0">
                        <a:lnSpc>
                          <a:spcPct val="115000"/>
                        </a:lnSpc>
                        <a:spcBef>
                          <a:spcPts val="0"/>
                        </a:spcBef>
                        <a:spcAft>
                          <a:spcPts val="0"/>
                        </a:spcAft>
                      </a:pPr>
                      <a:r>
                        <a:rPr lang="en-US" sz="1200" dirty="0">
                          <a:effectLst/>
                        </a:rPr>
                        <a:t> </a:t>
                      </a:r>
                      <a:endParaRPr lang="en-US" sz="1200" dirty="0">
                        <a:effectLst/>
                        <a:latin typeface="Times New Roman" charset="0"/>
                        <a:ea typeface="Times New Roman" charset="0"/>
                        <a:cs typeface="Times New Roman" charset="0"/>
                      </a:endParaRPr>
                    </a:p>
                  </a:txBody>
                  <a:tcPr marL="43941" marR="43941" marT="0" marB="0"/>
                </a:tc>
              </a:tr>
              <a:tr h="394342">
                <a:tc>
                  <a:txBody>
                    <a:bodyPr/>
                    <a:lstStyle/>
                    <a:p>
                      <a:pPr marL="0" marR="0">
                        <a:lnSpc>
                          <a:spcPct val="115000"/>
                        </a:lnSpc>
                        <a:spcBef>
                          <a:spcPts val="0"/>
                        </a:spcBef>
                        <a:spcAft>
                          <a:spcPts val="0"/>
                        </a:spcAft>
                      </a:pPr>
                      <a:r>
                        <a:rPr lang="en-US" sz="1200">
                          <a:effectLst/>
                        </a:rPr>
                        <a:t>2</a:t>
                      </a:r>
                      <a:endParaRPr lang="en-US" sz="800">
                        <a:effectLst/>
                        <a:latin typeface="Calibri" charset="0"/>
                        <a:ea typeface="Calibri" charset="0"/>
                        <a:cs typeface="Times New Roman" charset="0"/>
                      </a:endParaRPr>
                    </a:p>
                  </a:txBody>
                  <a:tcPr marL="43941" marR="43941" marT="0" marB="0"/>
                </a:tc>
                <a:tc>
                  <a:txBody>
                    <a:bodyPr/>
                    <a:lstStyle/>
                    <a:p>
                      <a:pPr marL="0" marR="0">
                        <a:lnSpc>
                          <a:spcPct val="115000"/>
                        </a:lnSpc>
                        <a:spcBef>
                          <a:spcPts val="0"/>
                        </a:spcBef>
                        <a:spcAft>
                          <a:spcPts val="0"/>
                        </a:spcAft>
                      </a:pPr>
                      <a:r>
                        <a:rPr lang="en-US" sz="1200" dirty="0">
                          <a:effectLst/>
                        </a:rPr>
                        <a:t>Load </a:t>
                      </a:r>
                      <a:r>
                        <a:rPr lang="en-US" sz="1200" dirty="0" smtClean="0">
                          <a:effectLst/>
                        </a:rPr>
                        <a:t>dataset in R</a:t>
                      </a:r>
                      <a:endParaRPr lang="en-US" sz="1200" dirty="0">
                        <a:effectLst/>
                        <a:latin typeface="Times New Roman" charset="0"/>
                        <a:ea typeface="Times New Roman" charset="0"/>
                        <a:cs typeface="Times New Roman" charset="0"/>
                      </a:endParaRPr>
                    </a:p>
                  </a:txBody>
                  <a:tcPr marL="43941" marR="43941" marT="0" marB="0"/>
                </a:tc>
                <a:tc>
                  <a:txBody>
                    <a:bodyPr/>
                    <a:lstStyle/>
                    <a:p>
                      <a:pPr marL="0" marR="0">
                        <a:lnSpc>
                          <a:spcPct val="115000"/>
                        </a:lnSpc>
                        <a:spcBef>
                          <a:spcPts val="0"/>
                        </a:spcBef>
                        <a:spcAft>
                          <a:spcPts val="0"/>
                        </a:spcAft>
                      </a:pPr>
                      <a:r>
                        <a:rPr lang="en-US" sz="1200" dirty="0" smtClean="0">
                          <a:effectLst/>
                        </a:rPr>
                        <a:t>1 </a:t>
                      </a:r>
                      <a:r>
                        <a:rPr lang="en-US" sz="1200" dirty="0" smtClean="0">
                          <a:effectLst/>
                        </a:rPr>
                        <a:t>min 31 sec</a:t>
                      </a:r>
                      <a:endParaRPr lang="en-US" sz="1200" dirty="0">
                        <a:effectLst/>
                        <a:latin typeface="Times New Roman" charset="0"/>
                        <a:ea typeface="Times New Roman" charset="0"/>
                        <a:cs typeface="Times New Roman" charset="0"/>
                      </a:endParaRPr>
                    </a:p>
                  </a:txBody>
                  <a:tcPr marL="43941" marR="43941" marT="0" marB="0"/>
                </a:tc>
              </a:tr>
              <a:tr h="466514">
                <a:tc>
                  <a:txBody>
                    <a:bodyPr/>
                    <a:lstStyle/>
                    <a:p>
                      <a:pPr marL="0" marR="0">
                        <a:lnSpc>
                          <a:spcPct val="115000"/>
                        </a:lnSpc>
                        <a:spcBef>
                          <a:spcPts val="0"/>
                        </a:spcBef>
                        <a:spcAft>
                          <a:spcPts val="0"/>
                        </a:spcAft>
                      </a:pPr>
                      <a:r>
                        <a:rPr lang="en-US" sz="1200" dirty="0">
                          <a:effectLst/>
                        </a:rPr>
                        <a:t>3</a:t>
                      </a:r>
                      <a:endParaRPr lang="en-US" sz="800" dirty="0">
                        <a:effectLst/>
                        <a:latin typeface="Calibri" charset="0"/>
                        <a:ea typeface="Calibri" charset="0"/>
                        <a:cs typeface="Times New Roman" charset="0"/>
                      </a:endParaRPr>
                    </a:p>
                  </a:txBody>
                  <a:tcPr marL="43941" marR="43941" marT="0" marB="0"/>
                </a:tc>
                <a:tc>
                  <a:txBody>
                    <a:bodyPr/>
                    <a:lstStyle/>
                    <a:p>
                      <a:pPr marL="0" marR="0">
                        <a:lnSpc>
                          <a:spcPct val="115000"/>
                        </a:lnSpc>
                        <a:spcBef>
                          <a:spcPts val="0"/>
                        </a:spcBef>
                        <a:spcAft>
                          <a:spcPts val="0"/>
                        </a:spcAft>
                      </a:pPr>
                      <a:r>
                        <a:rPr lang="en-US" sz="1200" dirty="0" smtClean="0">
                          <a:effectLst/>
                        </a:rPr>
                        <a:t>Aggregate (Group by) data</a:t>
                      </a:r>
                      <a:r>
                        <a:rPr lang="en-US" sz="1200" baseline="0" dirty="0" smtClean="0">
                          <a:effectLst/>
                        </a:rPr>
                        <a:t> by hour</a:t>
                      </a:r>
                      <a:endParaRPr lang="en-US" sz="1200" dirty="0">
                        <a:effectLst/>
                        <a:latin typeface="Times New Roman" charset="0"/>
                        <a:ea typeface="Times New Roman" charset="0"/>
                        <a:cs typeface="Times New Roman" charset="0"/>
                      </a:endParaRPr>
                    </a:p>
                  </a:txBody>
                  <a:tcPr marL="43941" marR="43941" marT="0" marB="0"/>
                </a:tc>
                <a:tc>
                  <a:txBody>
                    <a:bodyPr/>
                    <a:lstStyle/>
                    <a:p>
                      <a:pPr marL="0" marR="0">
                        <a:lnSpc>
                          <a:spcPct val="115000"/>
                        </a:lnSpc>
                        <a:spcBef>
                          <a:spcPts val="0"/>
                        </a:spcBef>
                        <a:spcAft>
                          <a:spcPts val="0"/>
                        </a:spcAft>
                      </a:pPr>
                      <a:r>
                        <a:rPr lang="en-US" sz="1200" dirty="0" smtClean="0">
                          <a:effectLst/>
                        </a:rPr>
                        <a:t>4 min 18 sec</a:t>
                      </a:r>
                      <a:endParaRPr lang="en-US" sz="1200" dirty="0">
                        <a:effectLst/>
                        <a:latin typeface="Times New Roman" charset="0"/>
                        <a:ea typeface="Times New Roman" charset="0"/>
                        <a:cs typeface="Times New Roman" charset="0"/>
                      </a:endParaRPr>
                    </a:p>
                  </a:txBody>
                  <a:tcPr marL="43941" marR="43941" marT="0" marB="0"/>
                </a:tc>
              </a:tr>
              <a:tr h="466514">
                <a:tc>
                  <a:txBody>
                    <a:bodyPr/>
                    <a:lstStyle/>
                    <a:p>
                      <a:pPr marL="0" marR="0">
                        <a:lnSpc>
                          <a:spcPct val="115000"/>
                        </a:lnSpc>
                        <a:spcBef>
                          <a:spcPts val="0"/>
                        </a:spcBef>
                        <a:spcAft>
                          <a:spcPts val="0"/>
                        </a:spcAft>
                      </a:pPr>
                      <a:r>
                        <a:rPr lang="en-US" sz="1200" dirty="0" smtClean="0">
                          <a:effectLst/>
                        </a:rPr>
                        <a:t>4</a:t>
                      </a:r>
                      <a:endParaRPr lang="en-US" sz="1200" dirty="0">
                        <a:effectLst/>
                        <a:latin typeface="Calibri" charset="0"/>
                        <a:ea typeface="Calibri" charset="0"/>
                        <a:cs typeface="Times New Roman" charset="0"/>
                      </a:endParaRPr>
                    </a:p>
                  </a:txBody>
                  <a:tcPr marL="43941" marR="43941" marT="0" marB="0"/>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US" sz="1200" dirty="0" smtClean="0">
                          <a:effectLst/>
                        </a:rPr>
                        <a:t>Look</a:t>
                      </a:r>
                      <a:r>
                        <a:rPr lang="en-US" sz="1200" baseline="0" dirty="0" smtClean="0">
                          <a:effectLst/>
                        </a:rPr>
                        <a:t> at descriptive statistics</a:t>
                      </a:r>
                      <a:endParaRPr lang="en-US" sz="1200" dirty="0" smtClean="0">
                        <a:effectLst/>
                      </a:endParaRPr>
                    </a:p>
                    <a:p>
                      <a:pPr marL="0" marR="0">
                        <a:lnSpc>
                          <a:spcPct val="115000"/>
                        </a:lnSpc>
                        <a:spcBef>
                          <a:spcPts val="0"/>
                        </a:spcBef>
                        <a:spcAft>
                          <a:spcPts val="0"/>
                        </a:spcAft>
                      </a:pPr>
                      <a:endParaRPr lang="en-US" sz="1200" dirty="0">
                        <a:effectLst/>
                        <a:latin typeface="Times New Roman" charset="0"/>
                        <a:ea typeface="Times New Roman" charset="0"/>
                        <a:cs typeface="Times New Roman" charset="0"/>
                      </a:endParaRPr>
                    </a:p>
                  </a:txBody>
                  <a:tcPr marL="43941" marR="43941" marT="0" marB="0"/>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US" sz="1200" dirty="0" smtClean="0">
                          <a:effectLst/>
                        </a:rPr>
                        <a:t>4 seconds</a:t>
                      </a:r>
                      <a:endParaRPr lang="en-US" sz="1200" dirty="0">
                        <a:effectLst/>
                        <a:latin typeface="Times New Roman" charset="0"/>
                        <a:ea typeface="Times New Roman" charset="0"/>
                        <a:cs typeface="Times New Roman" charset="0"/>
                      </a:endParaRPr>
                    </a:p>
                  </a:txBody>
                  <a:tcPr marL="43941" marR="43941" marT="0" marB="0"/>
                </a:tc>
              </a:tr>
              <a:tr h="466514">
                <a:tc>
                  <a:txBody>
                    <a:bodyPr/>
                    <a:lstStyle/>
                    <a:p>
                      <a:pPr marL="0" marR="0">
                        <a:lnSpc>
                          <a:spcPct val="115000"/>
                        </a:lnSpc>
                        <a:spcBef>
                          <a:spcPts val="0"/>
                        </a:spcBef>
                        <a:spcAft>
                          <a:spcPts val="0"/>
                        </a:spcAft>
                      </a:pPr>
                      <a:r>
                        <a:rPr lang="en-US" sz="1200" dirty="0">
                          <a:effectLst/>
                        </a:rPr>
                        <a:t>5</a:t>
                      </a:r>
                      <a:endParaRPr lang="en-US" sz="800" dirty="0">
                        <a:effectLst/>
                        <a:latin typeface="Calibri" charset="0"/>
                        <a:ea typeface="Calibri" charset="0"/>
                        <a:cs typeface="Times New Roman" charset="0"/>
                      </a:endParaRPr>
                    </a:p>
                  </a:txBody>
                  <a:tcPr marL="43941" marR="43941" marT="0" marB="0"/>
                </a:tc>
                <a:tc>
                  <a:txBody>
                    <a:bodyPr/>
                    <a:lstStyle/>
                    <a:p>
                      <a:pPr marL="0" marR="0">
                        <a:lnSpc>
                          <a:spcPct val="115000"/>
                        </a:lnSpc>
                        <a:spcBef>
                          <a:spcPts val="0"/>
                        </a:spcBef>
                        <a:spcAft>
                          <a:spcPts val="0"/>
                        </a:spcAft>
                      </a:pPr>
                      <a:r>
                        <a:rPr lang="en-US" sz="1200" dirty="0" smtClean="0">
                          <a:effectLst/>
                        </a:rPr>
                        <a:t>Decision</a:t>
                      </a:r>
                      <a:r>
                        <a:rPr lang="en-US" sz="1200" baseline="0" dirty="0" smtClean="0">
                          <a:effectLst/>
                        </a:rPr>
                        <a:t> Tree (20 million Records)</a:t>
                      </a:r>
                      <a:endParaRPr lang="en-US" sz="1200" dirty="0">
                        <a:effectLst/>
                        <a:latin typeface="Times New Roman" charset="0"/>
                        <a:ea typeface="Times New Roman" charset="0"/>
                        <a:cs typeface="Times New Roman" charset="0"/>
                      </a:endParaRPr>
                    </a:p>
                  </a:txBody>
                  <a:tcPr marL="43941" marR="43941" marT="0" marB="0"/>
                </a:tc>
                <a:tc>
                  <a:txBody>
                    <a:bodyPr/>
                    <a:lstStyle/>
                    <a:p>
                      <a:pPr marL="0" marR="0">
                        <a:lnSpc>
                          <a:spcPct val="115000"/>
                        </a:lnSpc>
                        <a:spcBef>
                          <a:spcPts val="0"/>
                        </a:spcBef>
                        <a:spcAft>
                          <a:spcPts val="0"/>
                        </a:spcAft>
                      </a:pPr>
                      <a:r>
                        <a:rPr lang="en-US" sz="1200" dirty="0" smtClean="0">
                          <a:effectLst/>
                        </a:rPr>
                        <a:t>3 min</a:t>
                      </a:r>
                      <a:r>
                        <a:rPr lang="en-US" sz="1200" baseline="0" dirty="0" smtClean="0">
                          <a:effectLst/>
                        </a:rPr>
                        <a:t> 5 sec</a:t>
                      </a:r>
                      <a:endParaRPr lang="en-US" sz="1200" dirty="0">
                        <a:effectLst/>
                        <a:latin typeface="Times New Roman" charset="0"/>
                        <a:ea typeface="Times New Roman" charset="0"/>
                        <a:cs typeface="Times New Roman" charset="0"/>
                      </a:endParaRPr>
                    </a:p>
                  </a:txBody>
                  <a:tcPr marL="43941" marR="43941" marT="0" marB="0"/>
                </a:tc>
              </a:tr>
              <a:tr h="320390">
                <a:tc>
                  <a:txBody>
                    <a:bodyPr/>
                    <a:lstStyle/>
                    <a:p>
                      <a:pPr marL="0" marR="0">
                        <a:lnSpc>
                          <a:spcPct val="115000"/>
                        </a:lnSpc>
                        <a:spcBef>
                          <a:spcPts val="0"/>
                        </a:spcBef>
                        <a:spcAft>
                          <a:spcPts val="0"/>
                        </a:spcAft>
                      </a:pPr>
                      <a:r>
                        <a:rPr lang="en-US" sz="1200" dirty="0">
                          <a:effectLst/>
                        </a:rPr>
                        <a:t>6</a:t>
                      </a:r>
                      <a:endParaRPr lang="en-US" sz="800" dirty="0">
                        <a:effectLst/>
                        <a:latin typeface="Calibri" charset="0"/>
                        <a:ea typeface="Calibri" charset="0"/>
                        <a:cs typeface="Times New Roman" charset="0"/>
                      </a:endParaRPr>
                    </a:p>
                  </a:txBody>
                  <a:tcPr marL="43941" marR="43941" marT="0" marB="0"/>
                </a:tc>
                <a:tc>
                  <a:txBody>
                    <a:bodyPr/>
                    <a:lstStyle/>
                    <a:p>
                      <a:pPr marL="0" marR="0">
                        <a:lnSpc>
                          <a:spcPct val="115000"/>
                        </a:lnSpc>
                        <a:spcBef>
                          <a:spcPts val="0"/>
                        </a:spcBef>
                        <a:spcAft>
                          <a:spcPts val="0"/>
                        </a:spcAft>
                      </a:pPr>
                      <a:r>
                        <a:rPr lang="en-US" sz="1200" dirty="0" smtClean="0">
                          <a:effectLst/>
                        </a:rPr>
                        <a:t>Time</a:t>
                      </a:r>
                      <a:r>
                        <a:rPr lang="en-US" sz="1200" baseline="0" dirty="0" smtClean="0">
                          <a:effectLst/>
                        </a:rPr>
                        <a:t> Series Non-Seasonal</a:t>
                      </a:r>
                      <a:endParaRPr lang="en-US" sz="1200" dirty="0">
                        <a:effectLst/>
                        <a:latin typeface="Times New Roman" charset="0"/>
                        <a:ea typeface="Times New Roman" charset="0"/>
                        <a:cs typeface="Times New Roman" charset="0"/>
                      </a:endParaRPr>
                    </a:p>
                  </a:txBody>
                  <a:tcPr marL="43941" marR="43941" marT="0" marB="0"/>
                </a:tc>
                <a:tc>
                  <a:txBody>
                    <a:bodyPr/>
                    <a:lstStyle/>
                    <a:p>
                      <a:pPr marL="0" marR="0">
                        <a:lnSpc>
                          <a:spcPct val="115000"/>
                        </a:lnSpc>
                        <a:spcBef>
                          <a:spcPts val="0"/>
                        </a:spcBef>
                        <a:spcAft>
                          <a:spcPts val="0"/>
                        </a:spcAft>
                      </a:pPr>
                      <a:r>
                        <a:rPr lang="en-US" sz="1200" dirty="0" smtClean="0">
                          <a:effectLst/>
                        </a:rPr>
                        <a:t>32 sec</a:t>
                      </a:r>
                      <a:endParaRPr lang="en-US" sz="1200" dirty="0">
                        <a:effectLst/>
                        <a:latin typeface="Times New Roman" charset="0"/>
                        <a:ea typeface="Times New Roman" charset="0"/>
                        <a:cs typeface="Times New Roman" charset="0"/>
                      </a:endParaRPr>
                    </a:p>
                  </a:txBody>
                  <a:tcPr marL="43941" marR="43941" marT="0" marB="0"/>
                </a:tc>
              </a:tr>
              <a:tr h="307734">
                <a:tc>
                  <a:txBody>
                    <a:bodyPr/>
                    <a:lstStyle/>
                    <a:p>
                      <a:pPr marL="0" marR="0">
                        <a:lnSpc>
                          <a:spcPct val="115000"/>
                        </a:lnSpc>
                        <a:spcBef>
                          <a:spcPts val="0"/>
                        </a:spcBef>
                        <a:spcAft>
                          <a:spcPts val="0"/>
                        </a:spcAft>
                      </a:pPr>
                      <a:r>
                        <a:rPr lang="en-US" sz="1200" dirty="0">
                          <a:effectLst/>
                        </a:rPr>
                        <a:t>7</a:t>
                      </a:r>
                      <a:endParaRPr lang="en-US" sz="800" dirty="0">
                        <a:effectLst/>
                        <a:latin typeface="Calibri" charset="0"/>
                        <a:ea typeface="Calibri" charset="0"/>
                        <a:cs typeface="Times New Roman" charset="0"/>
                      </a:endParaRPr>
                    </a:p>
                  </a:txBody>
                  <a:tcPr marL="43941" marR="43941" marT="0" marB="0"/>
                </a:tc>
                <a:tc>
                  <a:txBody>
                    <a:bodyPr/>
                    <a:lstStyle/>
                    <a:p>
                      <a:pPr marL="0" marR="0">
                        <a:lnSpc>
                          <a:spcPct val="115000"/>
                        </a:lnSpc>
                        <a:spcBef>
                          <a:spcPts val="0"/>
                        </a:spcBef>
                        <a:spcAft>
                          <a:spcPts val="0"/>
                        </a:spcAft>
                      </a:pPr>
                      <a:r>
                        <a:rPr lang="en-US" sz="1200" dirty="0" smtClean="0">
                          <a:effectLst/>
                        </a:rPr>
                        <a:t>Time Series</a:t>
                      </a:r>
                      <a:r>
                        <a:rPr lang="en-US" sz="1200" baseline="0" dirty="0" smtClean="0">
                          <a:effectLst/>
                        </a:rPr>
                        <a:t> Seasonal</a:t>
                      </a:r>
                      <a:endParaRPr lang="en-US" sz="1200" dirty="0">
                        <a:effectLst/>
                        <a:latin typeface="Times New Roman" charset="0"/>
                        <a:ea typeface="Times New Roman" charset="0"/>
                        <a:cs typeface="Times New Roman" charset="0"/>
                      </a:endParaRPr>
                    </a:p>
                  </a:txBody>
                  <a:tcPr marL="43941" marR="43941" marT="0" marB="0"/>
                </a:tc>
                <a:tc>
                  <a:txBody>
                    <a:bodyPr/>
                    <a:lstStyle/>
                    <a:p>
                      <a:pPr marL="0" marR="0">
                        <a:lnSpc>
                          <a:spcPct val="115000"/>
                        </a:lnSpc>
                        <a:spcBef>
                          <a:spcPts val="0"/>
                        </a:spcBef>
                        <a:spcAft>
                          <a:spcPts val="0"/>
                        </a:spcAft>
                      </a:pPr>
                      <a:r>
                        <a:rPr lang="en-US" sz="1200" dirty="0" smtClean="0">
                          <a:effectLst/>
                        </a:rPr>
                        <a:t>4</a:t>
                      </a:r>
                      <a:r>
                        <a:rPr lang="en-US" sz="1200" baseline="0" dirty="0" smtClean="0">
                          <a:effectLst/>
                        </a:rPr>
                        <a:t> min 1 sec</a:t>
                      </a:r>
                      <a:endParaRPr lang="en-US" sz="1200" dirty="0">
                        <a:effectLst/>
                        <a:latin typeface="Times New Roman" charset="0"/>
                        <a:ea typeface="Times New Roman" charset="0"/>
                        <a:cs typeface="Times New Roman" charset="0"/>
                      </a:endParaRPr>
                    </a:p>
                  </a:txBody>
                  <a:tcPr marL="43941" marR="43941" marT="0" marB="0"/>
                </a:tc>
              </a:tr>
              <a:tr h="411060">
                <a:tc>
                  <a:txBody>
                    <a:bodyPr/>
                    <a:lstStyle/>
                    <a:p>
                      <a:pPr marL="0" marR="0">
                        <a:lnSpc>
                          <a:spcPct val="115000"/>
                        </a:lnSpc>
                        <a:spcBef>
                          <a:spcPts val="0"/>
                        </a:spcBef>
                        <a:spcAft>
                          <a:spcPts val="0"/>
                        </a:spcAft>
                      </a:pPr>
                      <a:r>
                        <a:rPr lang="en-US" sz="1200" dirty="0">
                          <a:effectLst/>
                        </a:rPr>
                        <a:t>8</a:t>
                      </a:r>
                      <a:endParaRPr lang="en-US" sz="800" dirty="0">
                        <a:effectLst/>
                        <a:latin typeface="Calibri" charset="0"/>
                        <a:ea typeface="Calibri" charset="0"/>
                        <a:cs typeface="Times New Roman" charset="0"/>
                      </a:endParaRPr>
                    </a:p>
                  </a:txBody>
                  <a:tcPr marL="43941" marR="43941" marT="0" marB="0"/>
                </a:tc>
                <a:tc>
                  <a:txBody>
                    <a:bodyPr/>
                    <a:lstStyle/>
                    <a:p>
                      <a:pPr marL="0" marR="0">
                        <a:lnSpc>
                          <a:spcPct val="115000"/>
                        </a:lnSpc>
                        <a:spcBef>
                          <a:spcPts val="0"/>
                        </a:spcBef>
                        <a:spcAft>
                          <a:spcPts val="0"/>
                        </a:spcAft>
                      </a:pPr>
                      <a:r>
                        <a:rPr lang="en-US" sz="1200" dirty="0" smtClean="0">
                          <a:effectLst/>
                        </a:rPr>
                        <a:t>Count using SQL</a:t>
                      </a:r>
                      <a:endParaRPr lang="en-US" sz="1200" dirty="0">
                        <a:effectLst/>
                        <a:latin typeface="Times New Roman" charset="0"/>
                        <a:ea typeface="Times New Roman" charset="0"/>
                        <a:cs typeface="Times New Roman" charset="0"/>
                      </a:endParaRPr>
                    </a:p>
                  </a:txBody>
                  <a:tcPr marL="43941" marR="43941" marT="0" marB="0"/>
                </a:tc>
                <a:tc>
                  <a:txBody>
                    <a:bodyPr/>
                    <a:lstStyle/>
                    <a:p>
                      <a:pPr marL="0" marR="0">
                        <a:lnSpc>
                          <a:spcPct val="115000"/>
                        </a:lnSpc>
                        <a:spcBef>
                          <a:spcPts val="0"/>
                        </a:spcBef>
                        <a:spcAft>
                          <a:spcPts val="0"/>
                        </a:spcAft>
                      </a:pPr>
                      <a:r>
                        <a:rPr lang="en-US" sz="1200" dirty="0" smtClean="0">
                          <a:effectLst/>
                        </a:rPr>
                        <a:t>18 sec</a:t>
                      </a:r>
                      <a:endParaRPr lang="en-US" sz="1200" dirty="0">
                        <a:effectLst/>
                        <a:latin typeface="Times New Roman" charset="0"/>
                        <a:ea typeface="Times New Roman" charset="0"/>
                        <a:cs typeface="Times New Roman" charset="0"/>
                      </a:endParaRPr>
                    </a:p>
                  </a:txBody>
                  <a:tcPr marL="43941" marR="43941" marT="0" marB="0"/>
                </a:tc>
              </a:tr>
              <a:tr h="448366">
                <a:tc>
                  <a:txBody>
                    <a:bodyPr/>
                    <a:lstStyle/>
                    <a:p>
                      <a:pPr marL="0" marR="0">
                        <a:lnSpc>
                          <a:spcPct val="115000"/>
                        </a:lnSpc>
                        <a:spcBef>
                          <a:spcPts val="0"/>
                        </a:spcBef>
                        <a:spcAft>
                          <a:spcPts val="0"/>
                        </a:spcAft>
                      </a:pPr>
                      <a:r>
                        <a:rPr lang="en-US" sz="1200" dirty="0">
                          <a:effectLst/>
                        </a:rPr>
                        <a:t>9</a:t>
                      </a:r>
                      <a:endParaRPr lang="en-US" sz="800" dirty="0">
                        <a:effectLst/>
                        <a:latin typeface="Calibri" charset="0"/>
                        <a:ea typeface="Calibri" charset="0"/>
                        <a:cs typeface="Times New Roman" charset="0"/>
                      </a:endParaRPr>
                    </a:p>
                  </a:txBody>
                  <a:tcPr marL="43941" marR="43941" marT="0" marB="0"/>
                </a:tc>
                <a:tc>
                  <a:txBody>
                    <a:bodyPr/>
                    <a:lstStyle/>
                    <a:p>
                      <a:pPr marL="0" marR="0">
                        <a:lnSpc>
                          <a:spcPct val="115000"/>
                        </a:lnSpc>
                        <a:spcBef>
                          <a:spcPts val="0"/>
                        </a:spcBef>
                        <a:spcAft>
                          <a:spcPts val="0"/>
                        </a:spcAft>
                      </a:pPr>
                      <a:r>
                        <a:rPr lang="en-US" sz="1200" dirty="0" smtClean="0">
                          <a:effectLst/>
                        </a:rPr>
                        <a:t>Plot</a:t>
                      </a:r>
                      <a:r>
                        <a:rPr lang="en-US" sz="1200" baseline="0" dirty="0" smtClean="0">
                          <a:effectLst/>
                        </a:rPr>
                        <a:t> non-seasonal TS result</a:t>
                      </a:r>
                      <a:endParaRPr lang="en-US" sz="1200" dirty="0">
                        <a:effectLst/>
                        <a:latin typeface="Times New Roman" charset="0"/>
                        <a:ea typeface="Times New Roman" charset="0"/>
                        <a:cs typeface="Times New Roman" charset="0"/>
                      </a:endParaRPr>
                    </a:p>
                  </a:txBody>
                  <a:tcPr marL="43941" marR="43941" marT="0" marB="0"/>
                </a:tc>
                <a:tc>
                  <a:txBody>
                    <a:bodyPr/>
                    <a:lstStyle/>
                    <a:p>
                      <a:pPr marL="0" marR="0">
                        <a:lnSpc>
                          <a:spcPct val="115000"/>
                        </a:lnSpc>
                        <a:spcBef>
                          <a:spcPts val="0"/>
                        </a:spcBef>
                        <a:spcAft>
                          <a:spcPts val="0"/>
                        </a:spcAft>
                      </a:pPr>
                      <a:r>
                        <a:rPr lang="en-US" sz="1200" dirty="0" smtClean="0">
                          <a:effectLst/>
                        </a:rPr>
                        <a:t>&lt;1 sec</a:t>
                      </a:r>
                      <a:endParaRPr lang="en-US" sz="1200" dirty="0">
                        <a:effectLst/>
                        <a:latin typeface="Times New Roman" charset="0"/>
                        <a:ea typeface="Times New Roman" charset="0"/>
                        <a:cs typeface="Times New Roman" charset="0"/>
                      </a:endParaRPr>
                    </a:p>
                  </a:txBody>
                  <a:tcPr marL="43941" marR="43941" marT="0" marB="0"/>
                </a:tc>
              </a:tr>
              <a:tr h="251348">
                <a:tc>
                  <a:txBody>
                    <a:bodyPr/>
                    <a:lstStyle/>
                    <a:p>
                      <a:pPr marL="0" marR="0">
                        <a:lnSpc>
                          <a:spcPct val="115000"/>
                        </a:lnSpc>
                        <a:spcBef>
                          <a:spcPts val="0"/>
                        </a:spcBef>
                        <a:spcAft>
                          <a:spcPts val="0"/>
                        </a:spcAft>
                      </a:pPr>
                      <a:r>
                        <a:rPr lang="en-US" sz="1200" dirty="0" smtClean="0">
                          <a:effectLst/>
                        </a:rPr>
                        <a:t>10</a:t>
                      </a:r>
                      <a:endParaRPr lang="en-US" sz="800" dirty="0">
                        <a:effectLst/>
                        <a:latin typeface="Calibri" charset="0"/>
                        <a:ea typeface="Calibri" charset="0"/>
                        <a:cs typeface="Times New Roman" charset="0"/>
                      </a:endParaRPr>
                    </a:p>
                  </a:txBody>
                  <a:tcPr marL="43941" marR="43941" marT="0" marB="0"/>
                </a:tc>
                <a:tc>
                  <a:txBody>
                    <a:bodyPr/>
                    <a:lstStyle/>
                    <a:p>
                      <a:pPr marL="0" marR="0">
                        <a:lnSpc>
                          <a:spcPct val="115000"/>
                        </a:lnSpc>
                        <a:spcBef>
                          <a:spcPts val="0"/>
                        </a:spcBef>
                        <a:spcAft>
                          <a:spcPts val="0"/>
                        </a:spcAft>
                      </a:pPr>
                      <a:r>
                        <a:rPr lang="en-US" sz="1200" dirty="0" smtClean="0">
                          <a:effectLst/>
                        </a:rPr>
                        <a:t>Plot seasonal</a:t>
                      </a:r>
                      <a:r>
                        <a:rPr lang="en-US" sz="1200" baseline="0" dirty="0" smtClean="0">
                          <a:effectLst/>
                        </a:rPr>
                        <a:t> TS result</a:t>
                      </a:r>
                      <a:endParaRPr lang="en-US" sz="1200" dirty="0">
                        <a:effectLst/>
                        <a:latin typeface="Times New Roman" charset="0"/>
                        <a:ea typeface="Times New Roman" charset="0"/>
                        <a:cs typeface="Times New Roman" charset="0"/>
                      </a:endParaRPr>
                    </a:p>
                  </a:txBody>
                  <a:tcPr marL="43941" marR="43941" marT="0" marB="0"/>
                </a:tc>
                <a:tc>
                  <a:txBody>
                    <a:bodyPr/>
                    <a:lstStyle/>
                    <a:p>
                      <a:pPr marL="0" marR="0">
                        <a:lnSpc>
                          <a:spcPct val="115000"/>
                        </a:lnSpc>
                        <a:spcBef>
                          <a:spcPts val="0"/>
                        </a:spcBef>
                        <a:spcAft>
                          <a:spcPts val="0"/>
                        </a:spcAft>
                      </a:pPr>
                      <a:r>
                        <a:rPr lang="en-US" sz="1200" dirty="0" smtClean="0">
                          <a:effectLst/>
                        </a:rPr>
                        <a:t>2 sec</a:t>
                      </a:r>
                      <a:endParaRPr lang="en-US" sz="1200" dirty="0">
                        <a:effectLst/>
                        <a:latin typeface="Times New Roman" charset="0"/>
                        <a:ea typeface="Times New Roman" charset="0"/>
                        <a:cs typeface="Times New Roman" charset="0"/>
                      </a:endParaRPr>
                    </a:p>
                  </a:txBody>
                  <a:tcPr marL="43941" marR="43941" marT="0" marB="0"/>
                </a:tc>
              </a:tr>
            </a:tbl>
          </a:graphicData>
        </a:graphic>
      </p:graphicFrame>
    </p:spTree>
    <p:extLst>
      <p:ext uri="{BB962C8B-B14F-4D97-AF65-F5344CB8AC3E}">
        <p14:creationId xmlns:p14="http://schemas.microsoft.com/office/powerpoint/2010/main" val="107490171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4695</TotalTime>
  <Words>807</Words>
  <Application>Microsoft Macintosh PowerPoint</Application>
  <PresentationFormat>On-screen Show (4:3)</PresentationFormat>
  <Paragraphs>106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Capstone of Kapil Bastola</vt:lpstr>
      <vt:lpstr>Contribution of Competitor’s Article</vt:lpstr>
      <vt:lpstr>Description of Your Contribution</vt:lpstr>
      <vt:lpstr>Data Source and Content</vt:lpstr>
      <vt:lpstr>Your Method</vt:lpstr>
      <vt:lpstr>Quantitative Results 1</vt:lpstr>
      <vt:lpstr>Quantitative Results 2</vt:lpstr>
      <vt:lpstr>Discussion: Comparison With Your Competitor</vt:lpstr>
      <vt:lpstr>Performance on Big Data: Time Measurements</vt:lpstr>
      <vt:lpstr>Conclusion</vt:lpstr>
      <vt:lpstr>Quiz for Your Classmates</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of FirstName LastName</dc:title>
  <dc:subject/>
  <dc:creator>Kapil Bastola</dc:creator>
  <cp:keywords/>
  <dc:description/>
  <cp:lastModifiedBy>Kapil Bastola</cp:lastModifiedBy>
  <cp:revision>39</cp:revision>
  <dcterms:created xsi:type="dcterms:W3CDTF">2017-04-16T22:38:03Z</dcterms:created>
  <dcterms:modified xsi:type="dcterms:W3CDTF">2017-04-27T04:22:06Z</dcterms:modified>
  <cp:category/>
</cp:coreProperties>
</file>