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92" r:id="rId5"/>
    <p:sldId id="275" r:id="rId6"/>
    <p:sldId id="276" r:id="rId7"/>
    <p:sldId id="296" r:id="rId8"/>
    <p:sldId id="299" r:id="rId9"/>
    <p:sldId id="297" r:id="rId10"/>
    <p:sldId id="298" r:id="rId11"/>
    <p:sldId id="283" r:id="rId12"/>
    <p:sldId id="288" r:id="rId13"/>
    <p:sldId id="28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95B3A"/>
    <a:srgbClr val="98432A"/>
    <a:srgbClr val="446992"/>
    <a:srgbClr val="AEC2D8"/>
    <a:srgbClr val="D84400"/>
    <a:srgbClr val="44678D"/>
    <a:srgbClr val="263E5A"/>
    <a:srgbClr val="D6E0EB"/>
    <a:srgbClr val="728DAB"/>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634"/>
  </p:normalViewPr>
  <p:slideViewPr>
    <p:cSldViewPr snapToGrid="0" showGuides="1">
      <p:cViewPr>
        <p:scale>
          <a:sx n="50" d="100"/>
          <a:sy n="50" d="100"/>
        </p:scale>
        <p:origin x="1934" y="758"/>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4/5/2024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4/5/2024</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820645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2979302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pxhere.com/en/photo/177092"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15.jpeg"/><Relationship Id="rId5" Type="http://schemas.openxmlformats.org/officeDocument/2006/relationships/hyperlink" Target="https://www.flickr.com/photos/stockcatalog/38960496520" TargetMode="External"/><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pexels.com/photo/barista-coffee-shop-cozy-hd-wallpaper-702249/"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owl.excelsior.edu/rhetorical-styles/process-essay/" TargetMode="External"/><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hyperlink" Target="https://creativecommons.org/licenses/by/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freepngimg.com/png/49047-risk-png-file-hd" TargetMode="External"/><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536734" y="1289222"/>
            <a:ext cx="4975826" cy="1545418"/>
          </a:xfrm>
        </p:spPr>
        <p:txBody>
          <a:bodyPr/>
          <a:lstStyle/>
          <a:p>
            <a:r>
              <a:rPr lang="en-US" i="1" dirty="0"/>
              <a:t>Presented by:</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774086" y="3578449"/>
            <a:ext cx="3224636" cy="664077"/>
          </a:xfrm>
        </p:spPr>
        <p:txBody>
          <a:bodyPr/>
          <a:lstStyle/>
          <a:p>
            <a:r>
              <a:rPr lang="en-US" sz="3600" b="1" i="1" dirty="0"/>
              <a:t>AAMNA SHAIK</a:t>
            </a:r>
          </a:p>
          <a:p>
            <a:r>
              <a:rPr lang="en-US" sz="2400" dirty="0"/>
              <a:t>Reg no:573CS23007</a:t>
            </a:r>
          </a:p>
          <a:p>
            <a:r>
              <a:rPr lang="en-US" i="1" dirty="0"/>
              <a:t>Course: PROJECT MANAGEMENT SKILLS</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3">
            <a:extLst>
              <a:ext uri="{837473B0-CC2E-450A-ABE3-18F120FF3D39}">
                <a1611:picAttrSrcUrl xmlns:a1611="http://schemas.microsoft.com/office/drawing/2016/11/main" r:id="rId4"/>
              </a:ext>
            </a:extLst>
          </a:blip>
          <a:srcRect l="21123" r="21123"/>
          <a:stretch/>
        </p:blipFill>
        <p:spPr>
          <a:xfrm>
            <a:off x="6982263" y="1183581"/>
            <a:ext cx="2814995" cy="3237255"/>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sz="6600" dirty="0">
                <a:latin typeface="Algerian" panose="04020705040A02060702" pitchFamily="82" charset="0"/>
              </a:rPr>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a:xfrm>
            <a:off x="2806932" y="2513564"/>
            <a:ext cx="1465840" cy="1289394"/>
          </a:xfrm>
        </p:spPr>
      </p:pic>
      <p:pic>
        <p:nvPicPr>
          <p:cNvPr id="16" name="Picture Placeholder 15">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a:blip r:embed="rId4">
            <a:extLst>
              <a:ext uri="{837473B0-CC2E-450A-ABE3-18F120FF3D39}">
                <a1611:picAttrSrcUrl xmlns:a1611="http://schemas.microsoft.com/office/drawing/2016/11/main" r:id="rId5"/>
              </a:ext>
            </a:extLst>
          </a:blip>
          <a:srcRect/>
          <a:stretch/>
        </p:blipFill>
        <p:spPr>
          <a:xfrm>
            <a:off x="359819" y="2562311"/>
            <a:ext cx="1465840" cy="1289394"/>
          </a:xfrm>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6" cstate="print">
            <a:extLst>
              <a:ext uri="{28A0092B-C50C-407E-A947-70E740481C1C}">
                <a14:useLocalDpi xmlns:a14="http://schemas.microsoft.com/office/drawing/2010/main"/>
              </a:ext>
            </a:extLst>
          </a:blip>
          <a:srcRect/>
          <a:stretch/>
        </p:blipFill>
        <p:spPr>
          <a:xfrm>
            <a:off x="4027621" y="3207008"/>
            <a:ext cx="1465840" cy="1289394"/>
          </a:xfrm>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endParaRPr lang="en-US" dirty="0"/>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7"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Risks</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Overcoming challenges</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Summary</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Challenges</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US" dirty="0"/>
              <a:t>Start up </a:t>
            </a:r>
            <a:r>
              <a:rPr lang="en-US" dirty="0" err="1"/>
              <a:t>idea:CAFE</a:t>
            </a:r>
            <a:endParaRPr lang="en-US" dirty="0"/>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p:txBody>
          <a:bodyPr/>
          <a:lstStyle/>
          <a:p>
            <a:endParaRPr lang="en-US" dirty="0"/>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a:t>Presentation title</a:t>
            </a:r>
            <a:endParaRPr lang="en-US" dirty="0"/>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3">
            <a:extLst>
              <a:ext uri="{837473B0-CC2E-450A-ABE3-18F120FF3D39}">
                <a1611:picAttrSrcUrl xmlns:a1611="http://schemas.microsoft.com/office/drawing/2016/11/main" r:id="rId4"/>
              </a:ext>
            </a:extLst>
          </a:blip>
          <a:srcRect l="-82" t="-943" r="82" b="943"/>
          <a:stretch/>
        </p:blipFill>
        <p:spPr>
          <a:xfrm>
            <a:off x="5626736" y="1540698"/>
            <a:ext cx="4705727" cy="5005721"/>
          </a:xfrm>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a:xfrm>
            <a:off x="10720036" y="5551876"/>
            <a:ext cx="458592" cy="365125"/>
          </a:xfrm>
        </p:spPr>
        <p:txBody>
          <a:bodyPr/>
          <a:lstStyle/>
          <a:p>
            <a:fld id="{47FEACEE-25B4-4A2D-B147-27296E36371D}" type="slidenum">
              <a:rPr lang="en-US" altLang="zh-CN" smtClean="0"/>
              <a:pPr/>
              <a:t>3</a:t>
            </a:fld>
            <a:endParaRPr lang="en-US" altLang="zh-CN" dirty="0"/>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3FAB8-A222-90BD-5486-A9FFBAFD456B}"/>
              </a:ext>
            </a:extLst>
          </p:cNvPr>
          <p:cNvSpPr>
            <a:spLocks noGrp="1"/>
          </p:cNvSpPr>
          <p:nvPr>
            <p:ph type="title"/>
          </p:nvPr>
        </p:nvSpPr>
        <p:spPr>
          <a:xfrm>
            <a:off x="699912" y="3036712"/>
            <a:ext cx="6276622" cy="135465"/>
          </a:xfrm>
        </p:spPr>
        <p:txBody>
          <a:bodyPr/>
          <a:lstStyle/>
          <a:p>
            <a:r>
              <a:rPr lang="en-US" sz="6600" b="0" i="1" u="sng" dirty="0">
                <a:solidFill>
                  <a:srgbClr val="C95B3A"/>
                </a:solidFill>
                <a:latin typeface="Adobe Arabic" panose="02040503050201020203" pitchFamily="18" charset="-78"/>
                <a:ea typeface="Adobe Song Std L" panose="02020300000000000000" pitchFamily="18" charset="-128"/>
                <a:cs typeface="Adobe Arabic" panose="02040503050201020203" pitchFamily="18" charset="-78"/>
              </a:rPr>
              <a:t>STARTING UP A CAFÉ</a:t>
            </a:r>
            <a:br>
              <a:rPr lang="en-US" sz="3200" dirty="0">
                <a:solidFill>
                  <a:srgbClr val="C95B3A"/>
                </a:solidFill>
              </a:rPr>
            </a:br>
            <a:r>
              <a:rPr lang="en-US" sz="3200" dirty="0">
                <a:solidFill>
                  <a:schemeClr val="tx1"/>
                </a:solidFill>
              </a:rPr>
              <a:t>-</a:t>
            </a:r>
            <a:r>
              <a:rPr lang="en-US" sz="3200" dirty="0"/>
              <a:t>Market research</a:t>
            </a:r>
            <a:br>
              <a:rPr lang="en-US" sz="3200" dirty="0"/>
            </a:br>
            <a:r>
              <a:rPr lang="en-US" sz="3200" dirty="0"/>
              <a:t>-Business plan</a:t>
            </a:r>
            <a:br>
              <a:rPr lang="en-US" sz="3200" dirty="0"/>
            </a:br>
            <a:r>
              <a:rPr lang="en-US" sz="3200" dirty="0"/>
              <a:t>-Location</a:t>
            </a:r>
            <a:br>
              <a:rPr lang="en-US" sz="3200" dirty="0"/>
            </a:br>
            <a:r>
              <a:rPr lang="en-US" sz="3200" dirty="0"/>
              <a:t>-Legal requirements</a:t>
            </a:r>
            <a:br>
              <a:rPr lang="en-US" sz="3200" dirty="0"/>
            </a:br>
            <a:r>
              <a:rPr lang="en-US" sz="3200" dirty="0"/>
              <a:t>-Interior design</a:t>
            </a:r>
            <a:br>
              <a:rPr lang="en-US" sz="3200" dirty="0"/>
            </a:br>
            <a:r>
              <a:rPr lang="en-US" sz="3200" dirty="0"/>
              <a:t>-</a:t>
            </a:r>
            <a:r>
              <a:rPr lang="en-US" sz="3200" dirty="0" err="1"/>
              <a:t>Equipments</a:t>
            </a:r>
            <a:r>
              <a:rPr lang="en-US" sz="3200" dirty="0"/>
              <a:t> and Supplies</a:t>
            </a:r>
            <a:br>
              <a:rPr lang="en-US" sz="3200" dirty="0"/>
            </a:br>
            <a:r>
              <a:rPr lang="en-US" sz="3200" dirty="0"/>
              <a:t>-Hiring staff</a:t>
            </a:r>
            <a:br>
              <a:rPr lang="en-US" sz="3200" dirty="0"/>
            </a:br>
            <a:r>
              <a:rPr lang="en-US" sz="3200" dirty="0"/>
              <a:t>-Marketing and promotion</a:t>
            </a:r>
            <a:br>
              <a:rPr lang="en-US" sz="3200" dirty="0"/>
            </a:br>
            <a:r>
              <a:rPr lang="en-US" sz="3200" dirty="0"/>
              <a:t>-Launch</a:t>
            </a:r>
          </a:p>
        </p:txBody>
      </p:sp>
      <p:sp>
        <p:nvSpPr>
          <p:cNvPr id="4" name="Footer Placeholder 3">
            <a:extLst>
              <a:ext uri="{FF2B5EF4-FFF2-40B4-BE49-F238E27FC236}">
                <a16:creationId xmlns:a16="http://schemas.microsoft.com/office/drawing/2014/main" id="{3E46FDCB-179D-3A11-2319-5E77033229D5}"/>
              </a:ext>
            </a:extLst>
          </p:cNvPr>
          <p:cNvSpPr>
            <a:spLocks noGrp="1"/>
          </p:cNvSpPr>
          <p:nvPr>
            <p:ph type="ftr" sz="quarter" idx="28"/>
          </p:nvPr>
        </p:nvSpPr>
        <p:spPr>
          <a:xfrm>
            <a:off x="448929" y="7078133"/>
            <a:ext cx="2328138" cy="541867"/>
          </a:xfrm>
        </p:spPr>
        <p:txBody>
          <a:bodyPr/>
          <a:lstStyle/>
          <a:p>
            <a:endParaRPr lang="en-US" sz="2400" dirty="0"/>
          </a:p>
        </p:txBody>
      </p:sp>
      <p:sp>
        <p:nvSpPr>
          <p:cNvPr id="5" name="Slide Number Placeholder 4">
            <a:extLst>
              <a:ext uri="{FF2B5EF4-FFF2-40B4-BE49-F238E27FC236}">
                <a16:creationId xmlns:a16="http://schemas.microsoft.com/office/drawing/2014/main" id="{CF3BAD88-A021-B1EF-91E1-FC6F53A83109}"/>
              </a:ext>
            </a:extLst>
          </p:cNvPr>
          <p:cNvSpPr>
            <a:spLocks noGrp="1"/>
          </p:cNvSpPr>
          <p:nvPr>
            <p:ph type="sldNum" sz="quarter" idx="29"/>
          </p:nvPr>
        </p:nvSpPr>
        <p:spPr/>
        <p:txBody>
          <a:bodyPr/>
          <a:lstStyle/>
          <a:p>
            <a:fld id="{47FEACEE-25B4-4A2D-B147-27296E36371D}" type="slidenum">
              <a:rPr lang="en-US" altLang="zh-CN" smtClean="0"/>
              <a:pPr/>
              <a:t>4</a:t>
            </a:fld>
            <a:endParaRPr lang="en-US" altLang="zh-CN" dirty="0"/>
          </a:p>
        </p:txBody>
      </p:sp>
      <p:pic>
        <p:nvPicPr>
          <p:cNvPr id="14" name="Picture 13">
            <a:extLst>
              <a:ext uri="{FF2B5EF4-FFF2-40B4-BE49-F238E27FC236}">
                <a16:creationId xmlns:a16="http://schemas.microsoft.com/office/drawing/2014/main" id="{FE74A934-148E-CA8E-9DB1-86F6918BD88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rot="10800000" flipH="1" flipV="1">
            <a:off x="6976534" y="1989574"/>
            <a:ext cx="4075288" cy="2709747"/>
          </a:xfrm>
          <a:prstGeom prst="rect">
            <a:avLst/>
          </a:prstGeom>
        </p:spPr>
      </p:pic>
      <p:sp>
        <p:nvSpPr>
          <p:cNvPr id="15" name="TextBox 14">
            <a:extLst>
              <a:ext uri="{FF2B5EF4-FFF2-40B4-BE49-F238E27FC236}">
                <a16:creationId xmlns:a16="http://schemas.microsoft.com/office/drawing/2014/main" id="{6EC0EF44-D433-C4A3-7E00-8B511AAC3DFC}"/>
              </a:ext>
            </a:extLst>
          </p:cNvPr>
          <p:cNvSpPr txBox="1"/>
          <p:nvPr/>
        </p:nvSpPr>
        <p:spPr>
          <a:xfrm flipV="1">
            <a:off x="11423465" y="7349066"/>
            <a:ext cx="3612684" cy="230832"/>
          </a:xfrm>
          <a:prstGeom prst="rect">
            <a:avLst/>
          </a:prstGeom>
        </p:spPr>
        <p:txBody>
          <a:bodyPr wrap="square" rtlCol="0">
            <a:spAutoFit/>
          </a:bodyPr>
          <a:lstStyle/>
          <a:p>
            <a:r>
              <a:rPr lang="en-IN" sz="900" dirty="0">
                <a:hlinkClick r:id="rId3" tooltip="https://owl.excelsior.edu/rhetorical-styles/process-essay/"/>
              </a:rPr>
              <a:t>This Photo</a:t>
            </a:r>
            <a:r>
              <a:rPr lang="en-IN" sz="900" dirty="0"/>
              <a:t> by Unknown Author is licensed under </a:t>
            </a:r>
            <a:r>
              <a:rPr lang="en-IN" sz="900" dirty="0">
                <a:hlinkClick r:id="rId4" tooltip="https://creativecommons.org/licenses/by/3.0/"/>
              </a:rPr>
              <a:t>CC BY</a:t>
            </a:r>
            <a:endParaRPr lang="en-IN" sz="900" dirty="0"/>
          </a:p>
        </p:txBody>
      </p:sp>
    </p:spTree>
    <p:extLst>
      <p:ext uri="{BB962C8B-B14F-4D97-AF65-F5344CB8AC3E}">
        <p14:creationId xmlns:p14="http://schemas.microsoft.com/office/powerpoint/2010/main" val="3350978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3FAB8-A222-90BD-5486-A9FFBAFD456B}"/>
              </a:ext>
            </a:extLst>
          </p:cNvPr>
          <p:cNvSpPr>
            <a:spLocks noGrp="1"/>
          </p:cNvSpPr>
          <p:nvPr>
            <p:ph type="title"/>
          </p:nvPr>
        </p:nvSpPr>
        <p:spPr>
          <a:xfrm>
            <a:off x="-4709160" y="2821658"/>
            <a:ext cx="590974" cy="714022"/>
          </a:xfrm>
        </p:spPr>
        <p:txBody>
          <a:bodyPr/>
          <a:lstStyle/>
          <a:p>
            <a:endParaRPr lang="en-US" sz="3200" dirty="0"/>
          </a:p>
        </p:txBody>
      </p:sp>
      <p:sp>
        <p:nvSpPr>
          <p:cNvPr id="4" name="Footer Placeholder 3">
            <a:extLst>
              <a:ext uri="{FF2B5EF4-FFF2-40B4-BE49-F238E27FC236}">
                <a16:creationId xmlns:a16="http://schemas.microsoft.com/office/drawing/2014/main" id="{3E46FDCB-179D-3A11-2319-5E77033229D5}"/>
              </a:ext>
            </a:extLst>
          </p:cNvPr>
          <p:cNvSpPr>
            <a:spLocks noGrp="1"/>
          </p:cNvSpPr>
          <p:nvPr>
            <p:ph type="ftr" sz="quarter" idx="28"/>
          </p:nvPr>
        </p:nvSpPr>
        <p:spPr>
          <a:xfrm>
            <a:off x="448929" y="7078133"/>
            <a:ext cx="2328138" cy="541867"/>
          </a:xfrm>
        </p:spPr>
        <p:txBody>
          <a:bodyPr/>
          <a:lstStyle/>
          <a:p>
            <a:endParaRPr lang="en-US" sz="2400" dirty="0"/>
          </a:p>
        </p:txBody>
      </p:sp>
      <p:sp>
        <p:nvSpPr>
          <p:cNvPr id="5" name="Slide Number Placeholder 4">
            <a:extLst>
              <a:ext uri="{FF2B5EF4-FFF2-40B4-BE49-F238E27FC236}">
                <a16:creationId xmlns:a16="http://schemas.microsoft.com/office/drawing/2014/main" id="{CF3BAD88-A021-B1EF-91E1-FC6F53A83109}"/>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pic>
        <p:nvPicPr>
          <p:cNvPr id="6" name="Picture 5">
            <a:extLst>
              <a:ext uri="{FF2B5EF4-FFF2-40B4-BE49-F238E27FC236}">
                <a16:creationId xmlns:a16="http://schemas.microsoft.com/office/drawing/2014/main" id="{C2624485-4210-D6AA-CBBB-A22E2A2C28C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333165" y="2022254"/>
            <a:ext cx="5203516" cy="2813491"/>
          </a:xfrm>
          <a:prstGeom prst="rect">
            <a:avLst/>
          </a:prstGeom>
        </p:spPr>
      </p:pic>
      <p:sp>
        <p:nvSpPr>
          <p:cNvPr id="9" name="TextBox 8">
            <a:extLst>
              <a:ext uri="{FF2B5EF4-FFF2-40B4-BE49-F238E27FC236}">
                <a16:creationId xmlns:a16="http://schemas.microsoft.com/office/drawing/2014/main" id="{19AC0139-4B27-260F-950A-479CA7D2AA8B}"/>
              </a:ext>
            </a:extLst>
          </p:cNvPr>
          <p:cNvSpPr txBox="1"/>
          <p:nvPr/>
        </p:nvSpPr>
        <p:spPr>
          <a:xfrm>
            <a:off x="84764" y="680145"/>
            <a:ext cx="6424311" cy="584775"/>
          </a:xfrm>
          <a:prstGeom prst="rect">
            <a:avLst/>
          </a:prstGeom>
        </p:spPr>
        <p:txBody>
          <a:bodyPr wrap="square" rtlCol="0">
            <a:spAutoFit/>
          </a:bodyPr>
          <a:lstStyle/>
          <a:p>
            <a:pPr marL="0" indent="0" algn="ctr">
              <a:lnSpc>
                <a:spcPct val="100000"/>
              </a:lnSpc>
              <a:spcBef>
                <a:spcPts val="0"/>
              </a:spcBef>
              <a:buFontTx/>
              <a:buNone/>
            </a:pPr>
            <a:r>
              <a:rPr lang="en-US" sz="3200" u="sng" dirty="0">
                <a:solidFill>
                  <a:schemeClr val="tx1">
                    <a:lumMod val="85000"/>
                    <a:lumOff val="15000"/>
                  </a:schemeClr>
                </a:solidFill>
                <a:latin typeface="Segoe Script" panose="030B0504020000000003" pitchFamily="66" charset="0"/>
                <a:ea typeface="微软雅黑"/>
                <a:cs typeface="Posterama" panose="020B0504020200020000" pitchFamily="34" charset="0"/>
              </a:rPr>
              <a:t>RISKS OF THE STARTUP</a:t>
            </a:r>
            <a:endParaRPr lang="en-IN" sz="3200" u="sng" dirty="0">
              <a:solidFill>
                <a:schemeClr val="tx1">
                  <a:lumMod val="85000"/>
                  <a:lumOff val="15000"/>
                </a:schemeClr>
              </a:solidFill>
              <a:latin typeface="Segoe Script" panose="030B0504020000000003" pitchFamily="66" charset="0"/>
              <a:ea typeface="微软雅黑"/>
              <a:cs typeface="Posterama" panose="020B0504020200020000" pitchFamily="34" charset="0"/>
            </a:endParaRPr>
          </a:p>
        </p:txBody>
      </p:sp>
      <p:sp>
        <p:nvSpPr>
          <p:cNvPr id="12" name="TextBox 11">
            <a:extLst>
              <a:ext uri="{FF2B5EF4-FFF2-40B4-BE49-F238E27FC236}">
                <a16:creationId xmlns:a16="http://schemas.microsoft.com/office/drawing/2014/main" id="{AB91D3AC-B37D-8869-8222-CBF2F858D70E}"/>
              </a:ext>
            </a:extLst>
          </p:cNvPr>
          <p:cNvSpPr txBox="1"/>
          <p:nvPr/>
        </p:nvSpPr>
        <p:spPr>
          <a:xfrm>
            <a:off x="448929" y="1791421"/>
            <a:ext cx="3642360" cy="461665"/>
          </a:xfrm>
          <a:prstGeom prst="rect">
            <a:avLst/>
          </a:prstGeom>
        </p:spPr>
        <p:txBody>
          <a:bodyPr wrap="square" rtlCol="0">
            <a:spAutoFit/>
          </a:bodyPr>
          <a:lstStyle/>
          <a:p>
            <a:pPr marL="285750" indent="-285750" algn="ctr">
              <a:lnSpc>
                <a:spcPct val="100000"/>
              </a:lnSpc>
              <a:spcBef>
                <a:spcPts val="0"/>
              </a:spcBef>
              <a:buFont typeface="Wingdings" panose="05000000000000000000" pitchFamily="2" charset="2"/>
              <a:buChar char="Ø"/>
            </a:pPr>
            <a:r>
              <a:rPr lang="en-US" sz="2400" dirty="0">
                <a:solidFill>
                  <a:schemeClr val="bg2">
                    <a:lumMod val="50000"/>
                  </a:schemeClr>
                </a:solidFill>
                <a:latin typeface="Posterama" panose="020B0504020200020000" pitchFamily="34" charset="0"/>
                <a:ea typeface="微软雅黑"/>
                <a:cs typeface="Posterama" panose="020B0504020200020000" pitchFamily="34" charset="0"/>
              </a:rPr>
              <a:t>Strong </a:t>
            </a:r>
            <a:r>
              <a:rPr lang="en-US" sz="2400" dirty="0" err="1">
                <a:solidFill>
                  <a:schemeClr val="bg2">
                    <a:lumMod val="50000"/>
                  </a:schemeClr>
                </a:solidFill>
                <a:latin typeface="Posterama" panose="020B0504020200020000" pitchFamily="34" charset="0"/>
                <a:ea typeface="微软雅黑"/>
                <a:cs typeface="Posterama" panose="020B0504020200020000" pitchFamily="34" charset="0"/>
              </a:rPr>
              <a:t>competetion</a:t>
            </a:r>
            <a:endParaRPr lang="en-IN" sz="2400" dirty="0">
              <a:solidFill>
                <a:schemeClr val="bg2">
                  <a:lumMod val="50000"/>
                </a:schemeClr>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1173571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4AA64-FCD8-99AF-CD27-C7AEEFD7DFA9}"/>
              </a:ext>
            </a:extLst>
          </p:cNvPr>
          <p:cNvSpPr>
            <a:spLocks noGrp="1"/>
          </p:cNvSpPr>
          <p:nvPr>
            <p:ph type="title"/>
          </p:nvPr>
        </p:nvSpPr>
        <p:spPr>
          <a:xfrm>
            <a:off x="656700" y="666917"/>
            <a:ext cx="9554099" cy="857083"/>
          </a:xfrm>
        </p:spPr>
        <p:txBody>
          <a:bodyPr/>
          <a:lstStyle/>
          <a:p>
            <a:r>
              <a:rPr lang="en-US" sz="3600" b="0" i="1" u="sng" dirty="0">
                <a:solidFill>
                  <a:schemeClr val="accent4">
                    <a:lumMod val="50000"/>
                  </a:schemeClr>
                </a:solidFill>
              </a:rPr>
              <a:t>IDEAS FOR GROWTH/DEVELOPMENT OF  CAFE</a:t>
            </a:r>
            <a:endParaRPr lang="en-IN" sz="3600" b="0" i="1" u="sng" dirty="0">
              <a:solidFill>
                <a:schemeClr val="accent4">
                  <a:lumMod val="50000"/>
                </a:schemeClr>
              </a:solidFill>
            </a:endParaRPr>
          </a:p>
        </p:txBody>
      </p:sp>
      <p:sp>
        <p:nvSpPr>
          <p:cNvPr id="4" name="Footer Placeholder 3">
            <a:extLst>
              <a:ext uri="{FF2B5EF4-FFF2-40B4-BE49-F238E27FC236}">
                <a16:creationId xmlns:a16="http://schemas.microsoft.com/office/drawing/2014/main" id="{9C260C2A-0964-AB0F-5B49-ACAE643A93C9}"/>
              </a:ext>
            </a:extLst>
          </p:cNvPr>
          <p:cNvSpPr>
            <a:spLocks noGrp="1"/>
          </p:cNvSpPr>
          <p:nvPr>
            <p:ph type="ftr" sz="quarter" idx="28"/>
          </p:nvPr>
        </p:nvSpPr>
        <p:spPr>
          <a:xfrm flipV="1">
            <a:off x="12146281" y="7180204"/>
            <a:ext cx="45719" cy="45719"/>
          </a:xfrm>
        </p:spPr>
        <p:txBody>
          <a:bodyPr/>
          <a:lstStyle/>
          <a:p>
            <a:endParaRPr lang="en-US" dirty="0"/>
          </a:p>
        </p:txBody>
      </p:sp>
      <p:sp>
        <p:nvSpPr>
          <p:cNvPr id="5" name="Slide Number Placeholder 4">
            <a:extLst>
              <a:ext uri="{FF2B5EF4-FFF2-40B4-BE49-F238E27FC236}">
                <a16:creationId xmlns:a16="http://schemas.microsoft.com/office/drawing/2014/main" id="{A2D01501-E41D-D04E-C794-0E1281A0D562}"/>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sp>
        <p:nvSpPr>
          <p:cNvPr id="9" name="TextBox 8">
            <a:extLst>
              <a:ext uri="{FF2B5EF4-FFF2-40B4-BE49-F238E27FC236}">
                <a16:creationId xmlns:a16="http://schemas.microsoft.com/office/drawing/2014/main" id="{0DD5E3D7-9726-D0F4-F18F-E9E3CB8703DE}"/>
              </a:ext>
            </a:extLst>
          </p:cNvPr>
          <p:cNvSpPr txBox="1"/>
          <p:nvPr/>
        </p:nvSpPr>
        <p:spPr>
          <a:xfrm>
            <a:off x="656700" y="1524000"/>
            <a:ext cx="7178040" cy="4832092"/>
          </a:xfrm>
          <a:prstGeom prst="rect">
            <a:avLst/>
          </a:prstGeom>
        </p:spPr>
        <p:txBody>
          <a:bodyPr wrap="square" rtlCol="0">
            <a:spAutoFit/>
          </a:bodyPr>
          <a:lstStyle/>
          <a:p>
            <a:pPr marL="285750" indent="-285750">
              <a:lnSpc>
                <a:spcPct val="100000"/>
              </a:lnSpc>
              <a:spcBef>
                <a:spcPts val="0"/>
              </a:spcBef>
              <a:buFont typeface="Wingdings" panose="05000000000000000000" pitchFamily="2" charset="2"/>
              <a:buChar char="Ø"/>
            </a:pPr>
            <a:r>
              <a:rPr lang="en-US" sz="2800" i="1" dirty="0">
                <a:latin typeface="Nirmala UI Semilight" panose="020B0402040204020203" pitchFamily="34" charset="0"/>
                <a:ea typeface="Nirmala UI Semilight" panose="020B0402040204020203" pitchFamily="34" charset="0"/>
                <a:cs typeface="Nirmala UI Semilight" panose="020B0402040204020203" pitchFamily="34" charset="0"/>
              </a:rPr>
              <a:t>Unique theme or concept</a:t>
            </a:r>
          </a:p>
          <a:p>
            <a:pPr marL="285750" indent="-285750">
              <a:lnSpc>
                <a:spcPct val="100000"/>
              </a:lnSpc>
              <a:spcBef>
                <a:spcPts val="0"/>
              </a:spcBef>
              <a:buFont typeface="Wingdings" panose="05000000000000000000" pitchFamily="2" charset="2"/>
              <a:buChar char="Ø"/>
            </a:pPr>
            <a:r>
              <a:rPr lang="en-US" sz="2800" i="1" dirty="0">
                <a:latin typeface="Nirmala UI Semilight" panose="020B0402040204020203" pitchFamily="34" charset="0"/>
                <a:ea typeface="Nirmala UI Semilight" panose="020B0402040204020203" pitchFamily="34" charset="0"/>
                <a:cs typeface="Nirmala UI Semilight" panose="020B0402040204020203" pitchFamily="34" charset="0"/>
              </a:rPr>
              <a:t>Interactive Experiences</a:t>
            </a:r>
          </a:p>
          <a:p>
            <a:pPr marL="285750" indent="-285750">
              <a:lnSpc>
                <a:spcPct val="100000"/>
              </a:lnSpc>
              <a:spcBef>
                <a:spcPts val="0"/>
              </a:spcBef>
              <a:buFont typeface="Wingdings" panose="05000000000000000000" pitchFamily="2" charset="2"/>
              <a:buChar char="Ø"/>
            </a:pPr>
            <a:r>
              <a:rPr lang="en-US" sz="2800" i="1" dirty="0">
                <a:latin typeface="Nirmala UI Semilight" panose="020B0402040204020203" pitchFamily="34" charset="0"/>
                <a:ea typeface="Nirmala UI Semilight" panose="020B0402040204020203" pitchFamily="34" charset="0"/>
                <a:cs typeface="Nirmala UI Semilight" panose="020B0402040204020203" pitchFamily="34" charset="0"/>
              </a:rPr>
              <a:t>Local and sustainable sourcing</a:t>
            </a:r>
          </a:p>
          <a:p>
            <a:pPr marL="285750" indent="-285750">
              <a:lnSpc>
                <a:spcPct val="100000"/>
              </a:lnSpc>
              <a:spcBef>
                <a:spcPts val="0"/>
              </a:spcBef>
              <a:buFont typeface="Wingdings" panose="05000000000000000000" pitchFamily="2" charset="2"/>
              <a:buChar char="Ø"/>
            </a:pPr>
            <a:r>
              <a:rPr lang="en-US" sz="2800" i="1" dirty="0">
                <a:latin typeface="Nirmala UI Semilight" panose="020B0402040204020203" pitchFamily="34" charset="0"/>
                <a:ea typeface="Nirmala UI Semilight" panose="020B0402040204020203" pitchFamily="34" charset="0"/>
                <a:cs typeface="Nirmala UI Semilight" panose="020B0402040204020203" pitchFamily="34" charset="0"/>
              </a:rPr>
              <a:t>Community engagement</a:t>
            </a:r>
          </a:p>
          <a:p>
            <a:pPr marL="285750" indent="-285750">
              <a:lnSpc>
                <a:spcPct val="100000"/>
              </a:lnSpc>
              <a:spcBef>
                <a:spcPts val="0"/>
              </a:spcBef>
              <a:buFont typeface="Wingdings" panose="05000000000000000000" pitchFamily="2" charset="2"/>
              <a:buChar char="Ø"/>
            </a:pPr>
            <a:r>
              <a:rPr lang="en-US" sz="2800" i="1" dirty="0">
                <a:latin typeface="Nirmala UI Semilight" panose="020B0402040204020203" pitchFamily="34" charset="0"/>
                <a:ea typeface="Nirmala UI Semilight" panose="020B0402040204020203" pitchFamily="34" charset="0"/>
                <a:cs typeface="Nirmala UI Semilight" panose="020B0402040204020203" pitchFamily="34" charset="0"/>
              </a:rPr>
              <a:t>Flexible seating arrangement</a:t>
            </a:r>
          </a:p>
          <a:p>
            <a:pPr marL="285750" indent="-285750">
              <a:lnSpc>
                <a:spcPct val="100000"/>
              </a:lnSpc>
              <a:spcBef>
                <a:spcPts val="0"/>
              </a:spcBef>
              <a:buFont typeface="Wingdings" panose="05000000000000000000" pitchFamily="2" charset="2"/>
              <a:buChar char="Ø"/>
            </a:pPr>
            <a:r>
              <a:rPr lang="en-US" sz="2800" i="1" dirty="0">
                <a:latin typeface="Nirmala UI Semilight" panose="020B0402040204020203" pitchFamily="34" charset="0"/>
                <a:ea typeface="Nirmala UI Semilight" panose="020B0402040204020203" pitchFamily="34" charset="0"/>
                <a:cs typeface="Nirmala UI Semilight" panose="020B0402040204020203" pitchFamily="34" charset="0"/>
              </a:rPr>
              <a:t>Tech integration</a:t>
            </a:r>
          </a:p>
          <a:p>
            <a:pPr marL="285750" indent="-285750">
              <a:lnSpc>
                <a:spcPct val="100000"/>
              </a:lnSpc>
              <a:spcBef>
                <a:spcPts val="0"/>
              </a:spcBef>
              <a:buFont typeface="Wingdings" panose="05000000000000000000" pitchFamily="2" charset="2"/>
              <a:buChar char="Ø"/>
            </a:pPr>
            <a:r>
              <a:rPr lang="en-US" sz="2800" i="1" dirty="0">
                <a:latin typeface="Nirmala UI Semilight" panose="020B0402040204020203" pitchFamily="34" charset="0"/>
                <a:ea typeface="Nirmala UI Semilight" panose="020B0402040204020203" pitchFamily="34" charset="0"/>
                <a:cs typeface="Nirmala UI Semilight" panose="020B0402040204020203" pitchFamily="34" charset="0"/>
              </a:rPr>
              <a:t>Art and Entertainment</a:t>
            </a:r>
          </a:p>
          <a:p>
            <a:pPr marL="285750" indent="-285750">
              <a:lnSpc>
                <a:spcPct val="100000"/>
              </a:lnSpc>
              <a:spcBef>
                <a:spcPts val="0"/>
              </a:spcBef>
              <a:buFont typeface="Wingdings" panose="05000000000000000000" pitchFamily="2" charset="2"/>
              <a:buChar char="Ø"/>
            </a:pPr>
            <a:r>
              <a:rPr lang="en-US" sz="2800" i="1" dirty="0">
                <a:latin typeface="Nirmala UI Semilight" panose="020B0402040204020203" pitchFamily="34" charset="0"/>
                <a:ea typeface="Nirmala UI Semilight" panose="020B0402040204020203" pitchFamily="34" charset="0"/>
                <a:cs typeface="Nirmala UI Semilight" panose="020B0402040204020203" pitchFamily="34" charset="0"/>
              </a:rPr>
              <a:t>Heathy and Dietary-friendly options</a:t>
            </a:r>
          </a:p>
          <a:p>
            <a:pPr marL="285750" indent="-285750">
              <a:lnSpc>
                <a:spcPct val="100000"/>
              </a:lnSpc>
              <a:spcBef>
                <a:spcPts val="0"/>
              </a:spcBef>
              <a:buFont typeface="Wingdings" panose="05000000000000000000" pitchFamily="2" charset="2"/>
              <a:buChar char="Ø"/>
            </a:pPr>
            <a:r>
              <a:rPr lang="en-US" sz="2800" i="1" dirty="0">
                <a:latin typeface="Nirmala UI Semilight" panose="020B0402040204020203" pitchFamily="34" charset="0"/>
                <a:ea typeface="Nirmala UI Semilight" panose="020B0402040204020203" pitchFamily="34" charset="0"/>
                <a:cs typeface="Nirmala UI Semilight" panose="020B0402040204020203" pitchFamily="34" charset="0"/>
              </a:rPr>
              <a:t>Personalized service</a:t>
            </a:r>
          </a:p>
          <a:p>
            <a:pPr marL="285750" indent="-285750">
              <a:lnSpc>
                <a:spcPct val="100000"/>
              </a:lnSpc>
              <a:spcBef>
                <a:spcPts val="0"/>
              </a:spcBef>
              <a:buFont typeface="Wingdings" panose="05000000000000000000" pitchFamily="2" charset="2"/>
              <a:buChar char="Ø"/>
            </a:pPr>
            <a:r>
              <a:rPr lang="en-US" sz="2800" i="1" dirty="0">
                <a:latin typeface="Nirmala UI Semilight" panose="020B0402040204020203" pitchFamily="34" charset="0"/>
                <a:ea typeface="Nirmala UI Semilight" panose="020B0402040204020203" pitchFamily="34" charset="0"/>
                <a:cs typeface="Nirmala UI Semilight" panose="020B0402040204020203" pitchFamily="34" charset="0"/>
              </a:rPr>
              <a:t>Adapting to Digital marketing</a:t>
            </a:r>
          </a:p>
          <a:p>
            <a:pPr marL="285750" indent="-285750">
              <a:lnSpc>
                <a:spcPct val="100000"/>
              </a:lnSpc>
              <a:spcBef>
                <a:spcPts val="0"/>
              </a:spcBef>
              <a:buFont typeface="Wingdings" panose="05000000000000000000" pitchFamily="2" charset="2"/>
              <a:buChar char="Ø"/>
            </a:pPr>
            <a:r>
              <a:rPr lang="en-US" sz="2800" i="1" dirty="0">
                <a:latin typeface="Nirmala UI Semilight" panose="020B0402040204020203" pitchFamily="34" charset="0"/>
                <a:ea typeface="Nirmala UI Semilight" panose="020B0402040204020203" pitchFamily="34" charset="0"/>
                <a:cs typeface="Nirmala UI Semilight" panose="020B0402040204020203" pitchFamily="34" charset="0"/>
              </a:rPr>
              <a:t>Personal selling</a:t>
            </a:r>
            <a:endParaRPr lang="en-IN" sz="2800" i="1" dirty="0">
              <a:latin typeface="Nirmala UI Semilight" panose="020B0402040204020203" pitchFamily="34" charset="0"/>
              <a:ea typeface="Nirmala UI Semilight" panose="020B0402040204020203" pitchFamily="34" charset="0"/>
              <a:cs typeface="Nirmala UI Semilight" panose="020B0402040204020203" pitchFamily="34" charset="0"/>
            </a:endParaRPr>
          </a:p>
        </p:txBody>
      </p:sp>
    </p:spTree>
    <p:extLst>
      <p:ext uri="{BB962C8B-B14F-4D97-AF65-F5344CB8AC3E}">
        <p14:creationId xmlns:p14="http://schemas.microsoft.com/office/powerpoint/2010/main" val="3394040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B2CC6-871E-10CC-484E-AAF52E8C2958}"/>
              </a:ext>
            </a:extLst>
          </p:cNvPr>
          <p:cNvSpPr>
            <a:spLocks noGrp="1"/>
          </p:cNvSpPr>
          <p:nvPr>
            <p:ph type="title"/>
          </p:nvPr>
        </p:nvSpPr>
        <p:spPr>
          <a:xfrm rot="9959257" flipH="1">
            <a:off x="-983360" y="6402213"/>
            <a:ext cx="45719" cy="255726"/>
          </a:xfrm>
        </p:spPr>
        <p:txBody>
          <a:bodyPr/>
          <a:lstStyle/>
          <a:p>
            <a:endParaRPr lang="en-IN" dirty="0"/>
          </a:p>
        </p:txBody>
      </p:sp>
      <p:sp>
        <p:nvSpPr>
          <p:cNvPr id="3" name="Table Placeholder 2">
            <a:extLst>
              <a:ext uri="{FF2B5EF4-FFF2-40B4-BE49-F238E27FC236}">
                <a16:creationId xmlns:a16="http://schemas.microsoft.com/office/drawing/2014/main" id="{799C9D1C-FED2-3947-F839-FD9D9CA010FA}"/>
              </a:ext>
            </a:extLst>
          </p:cNvPr>
          <p:cNvSpPr>
            <a:spLocks noGrp="1"/>
          </p:cNvSpPr>
          <p:nvPr>
            <p:ph type="tbl" sz="quarter" idx="27"/>
          </p:nvPr>
        </p:nvSpPr>
        <p:spPr>
          <a:xfrm>
            <a:off x="-2532778" y="3361159"/>
            <a:ext cx="2532778" cy="585612"/>
          </a:xfrm>
        </p:spPr>
      </p:sp>
      <p:sp>
        <p:nvSpPr>
          <p:cNvPr id="4" name="Footer Placeholder 3">
            <a:extLst>
              <a:ext uri="{FF2B5EF4-FFF2-40B4-BE49-F238E27FC236}">
                <a16:creationId xmlns:a16="http://schemas.microsoft.com/office/drawing/2014/main" id="{235F4B83-0464-4F0E-6257-DB59462B59B1}"/>
              </a:ext>
            </a:extLst>
          </p:cNvPr>
          <p:cNvSpPr>
            <a:spLocks noGrp="1"/>
          </p:cNvSpPr>
          <p:nvPr>
            <p:ph type="ftr" sz="quarter" idx="28"/>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07570B0-5955-FDB6-4B2E-ED3F9DF58FC3}"/>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pic>
        <p:nvPicPr>
          <p:cNvPr id="9" name="Picture 8">
            <a:extLst>
              <a:ext uri="{FF2B5EF4-FFF2-40B4-BE49-F238E27FC236}">
                <a16:creationId xmlns:a16="http://schemas.microsoft.com/office/drawing/2014/main" id="{3E12672B-22C8-D839-F85F-383179C477D2}"/>
              </a:ext>
            </a:extLst>
          </p:cNvPr>
          <p:cNvPicPr>
            <a:picLocks noChangeAspect="1"/>
          </p:cNvPicPr>
          <p:nvPr/>
        </p:nvPicPr>
        <p:blipFill>
          <a:blip r:embed="rId2"/>
          <a:stretch>
            <a:fillRect/>
          </a:stretch>
        </p:blipFill>
        <p:spPr>
          <a:xfrm>
            <a:off x="358139" y="275990"/>
            <a:ext cx="9411102" cy="6251297"/>
          </a:xfrm>
          <a:prstGeom prst="rect">
            <a:avLst/>
          </a:prstGeom>
        </p:spPr>
      </p:pic>
    </p:spTree>
    <p:extLst>
      <p:ext uri="{BB962C8B-B14F-4D97-AF65-F5344CB8AC3E}">
        <p14:creationId xmlns:p14="http://schemas.microsoft.com/office/powerpoint/2010/main" val="3894413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85">
            <a:extLst>
              <a:ext uri="{FF2B5EF4-FFF2-40B4-BE49-F238E27FC236}">
                <a16:creationId xmlns:a16="http://schemas.microsoft.com/office/drawing/2014/main" id="{1E3F7726-AC85-55B8-BDED-51E7BA85CD1C}"/>
              </a:ext>
            </a:extLst>
          </p:cNvPr>
          <p:cNvSpPr>
            <a:spLocks noGrp="1"/>
          </p:cNvSpPr>
          <p:nvPr>
            <p:ph type="title"/>
          </p:nvPr>
        </p:nvSpPr>
        <p:spPr/>
        <p:txBody>
          <a:bodyPr/>
          <a:lstStyle/>
          <a:p>
            <a:r>
              <a:rPr lang="en-US" dirty="0"/>
              <a:t>Plan for cafe’s launch</a:t>
            </a:r>
          </a:p>
        </p:txBody>
      </p:sp>
      <p:pic>
        <p:nvPicPr>
          <p:cNvPr id="8" name="Picture Placeholder 7" descr="Businesswoman reviewing sticky notes on a wall">
            <a:extLst>
              <a:ext uri="{FF2B5EF4-FFF2-40B4-BE49-F238E27FC236}">
                <a16:creationId xmlns:a16="http://schemas.microsoft.com/office/drawing/2014/main" id="{66D3A5E9-F687-402F-8477-EE4CD418CA67}"/>
              </a:ext>
            </a:extLst>
          </p:cNvPr>
          <p:cNvPicPr>
            <a:picLocks noGrp="1" noChangeAspect="1"/>
          </p:cNvPicPr>
          <p:nvPr>
            <p:ph type="pic" sz="quarter" idx="57"/>
          </p:nvPr>
        </p:nvPicPr>
        <p:blipFill>
          <a:blip r:embed="rId3" cstate="print">
            <a:extLst>
              <a:ext uri="{28A0092B-C50C-407E-A947-70E740481C1C}">
                <a14:useLocalDpi xmlns:a14="http://schemas.microsoft.com/office/drawing/2010/main"/>
              </a:ext>
            </a:extLst>
          </a:blip>
          <a:srcRect/>
          <a:stretch>
            <a:fillRect/>
          </a:stretch>
        </p:blipFill>
        <p:spPr/>
      </p:pic>
      <p:sp>
        <p:nvSpPr>
          <p:cNvPr id="29" name="Text Placeholder">
            <a:extLst>
              <a:ext uri="{FF2B5EF4-FFF2-40B4-BE49-F238E27FC236}">
                <a16:creationId xmlns:a16="http://schemas.microsoft.com/office/drawing/2014/main" id="{0490F6D4-84D0-42DF-A807-E56706B577D6}"/>
              </a:ext>
            </a:extLst>
          </p:cNvPr>
          <p:cNvSpPr>
            <a:spLocks noGrp="1"/>
          </p:cNvSpPr>
          <p:nvPr>
            <p:ph type="body" sz="quarter" idx="27"/>
          </p:nvPr>
        </p:nvSpPr>
        <p:spPr/>
        <p:txBody>
          <a:bodyPr/>
          <a:lstStyle/>
          <a:p>
            <a:r>
              <a:rPr lang="en-US" altLang="zh-CN" dirty="0"/>
              <a:t>Planning</a:t>
            </a:r>
          </a:p>
          <a:p>
            <a:endParaRPr lang="zh-CN" altLang="en-US"/>
          </a:p>
        </p:txBody>
      </p:sp>
      <p:sp>
        <p:nvSpPr>
          <p:cNvPr id="30" name="Text Placeholder">
            <a:extLst>
              <a:ext uri="{FF2B5EF4-FFF2-40B4-BE49-F238E27FC236}">
                <a16:creationId xmlns:a16="http://schemas.microsoft.com/office/drawing/2014/main" id="{99E3B6AA-5679-428D-B466-0173CBC55728}"/>
              </a:ext>
            </a:extLst>
          </p:cNvPr>
          <p:cNvSpPr>
            <a:spLocks noGrp="1"/>
          </p:cNvSpPr>
          <p:nvPr>
            <p:ph type="body" sz="quarter" idx="28"/>
          </p:nvPr>
        </p:nvSpPr>
        <p:spPr/>
        <p:txBody>
          <a:bodyPr/>
          <a:lstStyle/>
          <a:p>
            <a:r>
              <a:rPr lang="en-US" altLang="zh-CN" dirty="0"/>
              <a:t>Synergize scalable e-commerce</a:t>
            </a:r>
          </a:p>
          <a:p>
            <a:endParaRPr lang="zh-CN" altLang="en-US" dirty="0"/>
          </a:p>
        </p:txBody>
      </p:sp>
      <p:pic>
        <p:nvPicPr>
          <p:cNvPr id="10" name="Picture Placeholder 9" descr="People working in office">
            <a:extLst>
              <a:ext uri="{FF2B5EF4-FFF2-40B4-BE49-F238E27FC236}">
                <a16:creationId xmlns:a16="http://schemas.microsoft.com/office/drawing/2014/main" id="{D249D9CF-86A2-4E7B-8B6F-D02EE968C997}"/>
              </a:ext>
            </a:extLst>
          </p:cNvPr>
          <p:cNvPicPr>
            <a:picLocks noGrp="1" noChangeAspect="1"/>
          </p:cNvPicPr>
          <p:nvPr>
            <p:ph type="pic" sz="quarter" idx="58"/>
          </p:nvPr>
        </p:nvPicPr>
        <p:blipFill>
          <a:blip r:embed="rId4" cstate="print">
            <a:extLst>
              <a:ext uri="{28A0092B-C50C-407E-A947-70E740481C1C}">
                <a14:useLocalDpi xmlns:a14="http://schemas.microsoft.com/office/drawing/2010/main"/>
              </a:ext>
            </a:extLst>
          </a:blip>
          <a:srcRect/>
          <a:stretch>
            <a:fillRect/>
          </a:stretch>
        </p:blipFill>
        <p:spPr/>
      </p:pic>
      <p:sp>
        <p:nvSpPr>
          <p:cNvPr id="37" name="Text Placeholder">
            <a:extLst>
              <a:ext uri="{FF2B5EF4-FFF2-40B4-BE49-F238E27FC236}">
                <a16:creationId xmlns:a16="http://schemas.microsoft.com/office/drawing/2014/main" id="{3A30B02E-FBE1-41C5-AF6E-E1013275E84A}"/>
              </a:ext>
            </a:extLst>
          </p:cNvPr>
          <p:cNvSpPr>
            <a:spLocks noGrp="1"/>
          </p:cNvSpPr>
          <p:nvPr>
            <p:ph type="body" sz="quarter" idx="49"/>
          </p:nvPr>
        </p:nvSpPr>
        <p:spPr/>
        <p:txBody>
          <a:bodyPr/>
          <a:lstStyle/>
          <a:p>
            <a:r>
              <a:rPr lang="en-US" altLang="zh-CN" dirty="0"/>
              <a:t>Marketing</a:t>
            </a:r>
          </a:p>
          <a:p>
            <a:endParaRPr lang="zh-CN" altLang="en-US"/>
          </a:p>
        </p:txBody>
      </p:sp>
      <p:sp>
        <p:nvSpPr>
          <p:cNvPr id="38" name="Text Placeholder">
            <a:extLst>
              <a:ext uri="{FF2B5EF4-FFF2-40B4-BE49-F238E27FC236}">
                <a16:creationId xmlns:a16="http://schemas.microsoft.com/office/drawing/2014/main" id="{6BEF3457-28AE-41BA-B285-C77561919C1A}"/>
              </a:ext>
            </a:extLst>
          </p:cNvPr>
          <p:cNvSpPr>
            <a:spLocks noGrp="1"/>
          </p:cNvSpPr>
          <p:nvPr>
            <p:ph type="body" sz="quarter" idx="50"/>
          </p:nvPr>
        </p:nvSpPr>
        <p:spPr/>
        <p:txBody>
          <a:bodyPr/>
          <a:lstStyle/>
          <a:p>
            <a:r>
              <a:rPr lang="en-US" altLang="zh-CN" dirty="0"/>
              <a:t>Disseminate standardized </a:t>
            </a:r>
          </a:p>
          <a:p>
            <a:r>
              <a:rPr lang="en-US" altLang="zh-CN" dirty="0"/>
              <a:t>metrics</a:t>
            </a:r>
          </a:p>
          <a:p>
            <a:endParaRPr lang="zh-CN" altLang="en-US" dirty="0"/>
          </a:p>
        </p:txBody>
      </p:sp>
      <p:pic>
        <p:nvPicPr>
          <p:cNvPr id="12" name="Picture Placeholder 11" descr="Layout of website design sketches on white paper">
            <a:extLst>
              <a:ext uri="{FF2B5EF4-FFF2-40B4-BE49-F238E27FC236}">
                <a16:creationId xmlns:a16="http://schemas.microsoft.com/office/drawing/2014/main" id="{3D51D04D-653C-45AE-9DDF-BE96BA267A6B}"/>
              </a:ext>
            </a:extLst>
          </p:cNvPr>
          <p:cNvPicPr>
            <a:picLocks noGrp="1" noChangeAspect="1"/>
          </p:cNvPicPr>
          <p:nvPr>
            <p:ph type="pic" sz="quarter" idx="59"/>
          </p:nvPr>
        </p:nvPicPr>
        <p:blipFill>
          <a:blip r:embed="rId5" cstate="print">
            <a:extLst>
              <a:ext uri="{28A0092B-C50C-407E-A947-70E740481C1C}">
                <a14:useLocalDpi xmlns:a14="http://schemas.microsoft.com/office/drawing/2010/main"/>
              </a:ext>
            </a:extLst>
          </a:blip>
          <a:srcRect/>
          <a:stretch>
            <a:fillRect/>
          </a:stretch>
        </p:blipFill>
        <p:spPr/>
      </p:pic>
      <p:sp>
        <p:nvSpPr>
          <p:cNvPr id="39" name="Text Placeholder">
            <a:extLst>
              <a:ext uri="{FF2B5EF4-FFF2-40B4-BE49-F238E27FC236}">
                <a16:creationId xmlns:a16="http://schemas.microsoft.com/office/drawing/2014/main" id="{1B558BFC-AA9F-4991-A6BB-D56BEC07C16E}"/>
              </a:ext>
            </a:extLst>
          </p:cNvPr>
          <p:cNvSpPr>
            <a:spLocks noGrp="1"/>
          </p:cNvSpPr>
          <p:nvPr>
            <p:ph type="body" sz="quarter" idx="51"/>
          </p:nvPr>
        </p:nvSpPr>
        <p:spPr/>
        <p:txBody>
          <a:bodyPr/>
          <a:lstStyle/>
          <a:p>
            <a:r>
              <a:rPr lang="en-US" altLang="zh-CN" dirty="0"/>
              <a:t>Design</a:t>
            </a:r>
          </a:p>
          <a:p>
            <a:endParaRPr lang="zh-CN" altLang="en-US"/>
          </a:p>
        </p:txBody>
      </p:sp>
      <p:sp>
        <p:nvSpPr>
          <p:cNvPr id="40" name="Text Placeholder">
            <a:extLst>
              <a:ext uri="{FF2B5EF4-FFF2-40B4-BE49-F238E27FC236}">
                <a16:creationId xmlns:a16="http://schemas.microsoft.com/office/drawing/2014/main" id="{17095E6E-F279-4342-B53E-E53B820336B3}"/>
              </a:ext>
            </a:extLst>
          </p:cNvPr>
          <p:cNvSpPr>
            <a:spLocks noGrp="1"/>
          </p:cNvSpPr>
          <p:nvPr>
            <p:ph type="body" sz="quarter" idx="52"/>
          </p:nvPr>
        </p:nvSpPr>
        <p:spPr/>
        <p:txBody>
          <a:bodyPr/>
          <a:lstStyle/>
          <a:p>
            <a:r>
              <a:rPr lang="en-US" altLang="zh-CN" dirty="0"/>
              <a:t>Coordinate</a:t>
            </a:r>
          </a:p>
          <a:p>
            <a:r>
              <a:rPr lang="en-US" altLang="zh-CN" dirty="0"/>
              <a:t>e-business applications</a:t>
            </a:r>
          </a:p>
        </p:txBody>
      </p:sp>
      <p:pic>
        <p:nvPicPr>
          <p:cNvPr id="14" name="Picture Placeholder 13" descr="Empty office chairs">
            <a:extLst>
              <a:ext uri="{FF2B5EF4-FFF2-40B4-BE49-F238E27FC236}">
                <a16:creationId xmlns:a16="http://schemas.microsoft.com/office/drawing/2014/main" id="{33C59A08-3A06-4556-AC83-C1337E73D0B3}"/>
              </a:ext>
            </a:extLst>
          </p:cNvPr>
          <p:cNvPicPr>
            <a:picLocks noGrp="1" noChangeAspect="1"/>
          </p:cNvPicPr>
          <p:nvPr>
            <p:ph type="pic" sz="quarter" idx="60"/>
          </p:nvPr>
        </p:nvPicPr>
        <p:blipFill>
          <a:blip r:embed="rId6" cstate="print">
            <a:extLst>
              <a:ext uri="{28A0092B-C50C-407E-A947-70E740481C1C}">
                <a14:useLocalDpi xmlns:a14="http://schemas.microsoft.com/office/drawing/2010/main"/>
              </a:ext>
            </a:extLst>
          </a:blip>
          <a:srcRect/>
          <a:stretch>
            <a:fillRect/>
          </a:stretch>
        </p:blipFill>
        <p:spPr>
          <a:xfrm>
            <a:off x="7361472" y="2073439"/>
            <a:ext cx="1621032" cy="1841551"/>
          </a:xfrm>
        </p:spPr>
      </p:pic>
      <p:sp>
        <p:nvSpPr>
          <p:cNvPr id="41" name="Text Placeholder">
            <a:extLst>
              <a:ext uri="{FF2B5EF4-FFF2-40B4-BE49-F238E27FC236}">
                <a16:creationId xmlns:a16="http://schemas.microsoft.com/office/drawing/2014/main" id="{DBA8686B-D3EF-40DF-939C-F875885DD598}"/>
              </a:ext>
            </a:extLst>
          </p:cNvPr>
          <p:cNvSpPr>
            <a:spLocks noGrp="1"/>
          </p:cNvSpPr>
          <p:nvPr>
            <p:ph type="body" sz="quarter" idx="53"/>
          </p:nvPr>
        </p:nvSpPr>
        <p:spPr/>
        <p:txBody>
          <a:bodyPr/>
          <a:lstStyle/>
          <a:p>
            <a:r>
              <a:rPr lang="en-US" altLang="zh-CN" dirty="0"/>
              <a:t>Strategy</a:t>
            </a:r>
          </a:p>
          <a:p>
            <a:endParaRPr lang="zh-CN" altLang="en-US"/>
          </a:p>
        </p:txBody>
      </p:sp>
      <p:sp>
        <p:nvSpPr>
          <p:cNvPr id="42" name="Text Placeholder">
            <a:extLst>
              <a:ext uri="{FF2B5EF4-FFF2-40B4-BE49-F238E27FC236}">
                <a16:creationId xmlns:a16="http://schemas.microsoft.com/office/drawing/2014/main" id="{6BF979FF-A4F0-4625-889A-AB985F98B2D4}"/>
              </a:ext>
            </a:extLst>
          </p:cNvPr>
          <p:cNvSpPr>
            <a:spLocks noGrp="1"/>
          </p:cNvSpPr>
          <p:nvPr>
            <p:ph type="body" sz="quarter" idx="54"/>
          </p:nvPr>
        </p:nvSpPr>
        <p:spPr/>
        <p:txBody>
          <a:bodyPr/>
          <a:lstStyle/>
          <a:p>
            <a:pPr lvl="0"/>
            <a:r>
              <a:rPr lang="en-US" dirty="0"/>
              <a:t>Foster holistically superior methodologies</a:t>
            </a:r>
          </a:p>
        </p:txBody>
      </p:sp>
      <p:pic>
        <p:nvPicPr>
          <p:cNvPr id="90" name="Picture Placeholder 89" descr="People around a table on their laptops">
            <a:extLst>
              <a:ext uri="{FF2B5EF4-FFF2-40B4-BE49-F238E27FC236}">
                <a16:creationId xmlns:a16="http://schemas.microsoft.com/office/drawing/2014/main" id="{241F4F4E-4DAB-34E3-D036-85F0CB76A536}"/>
              </a:ext>
            </a:extLst>
          </p:cNvPr>
          <p:cNvPicPr>
            <a:picLocks noGrp="1" noChangeAspect="1"/>
          </p:cNvPicPr>
          <p:nvPr>
            <p:ph type="pic" sz="quarter" idx="61"/>
          </p:nvPr>
        </p:nvPicPr>
        <p:blipFill rotWithShape="1">
          <a:blip r:embed="rId7" cstate="print">
            <a:extLst>
              <a:ext uri="{28A0092B-C50C-407E-A947-70E740481C1C}">
                <a14:useLocalDpi xmlns:a14="http://schemas.microsoft.com/office/drawing/2010/main"/>
              </a:ext>
            </a:extLst>
          </a:blip>
          <a:srcRect/>
          <a:stretch/>
        </p:blipFill>
        <p:spPr/>
      </p:pic>
      <p:sp>
        <p:nvSpPr>
          <p:cNvPr id="43" name="Text Placeholder">
            <a:extLst>
              <a:ext uri="{FF2B5EF4-FFF2-40B4-BE49-F238E27FC236}">
                <a16:creationId xmlns:a16="http://schemas.microsoft.com/office/drawing/2014/main" id="{759A333C-6D37-427A-BE2A-4C2660134A5A}"/>
              </a:ext>
            </a:extLst>
          </p:cNvPr>
          <p:cNvSpPr>
            <a:spLocks noGrp="1"/>
          </p:cNvSpPr>
          <p:nvPr>
            <p:ph type="body" sz="quarter" idx="55"/>
          </p:nvPr>
        </p:nvSpPr>
        <p:spPr/>
        <p:txBody>
          <a:bodyPr/>
          <a:lstStyle/>
          <a:p>
            <a:r>
              <a:rPr lang="en-US" altLang="zh-CN" dirty="0"/>
              <a:t>Launch</a:t>
            </a:r>
          </a:p>
          <a:p>
            <a:endParaRPr lang="zh-CN" altLang="en-US"/>
          </a:p>
        </p:txBody>
      </p:sp>
      <p:sp>
        <p:nvSpPr>
          <p:cNvPr id="50" name="Text Placeholder">
            <a:extLst>
              <a:ext uri="{FF2B5EF4-FFF2-40B4-BE49-F238E27FC236}">
                <a16:creationId xmlns:a16="http://schemas.microsoft.com/office/drawing/2014/main" id="{4E9BE8F8-2FF1-43CB-B1AA-4F07E411D171}"/>
              </a:ext>
            </a:extLst>
          </p:cNvPr>
          <p:cNvSpPr>
            <a:spLocks noGrp="1"/>
          </p:cNvSpPr>
          <p:nvPr>
            <p:ph type="body" sz="quarter" idx="56"/>
          </p:nvPr>
        </p:nvSpPr>
        <p:spPr/>
        <p:txBody>
          <a:bodyPr/>
          <a:lstStyle/>
          <a:p>
            <a:r>
              <a:rPr lang="en-US" altLang="zh-CN" dirty="0"/>
              <a:t>Deploy strategic networks with compelling</a:t>
            </a:r>
          </a:p>
          <a:p>
            <a:r>
              <a:rPr lang="en-US" altLang="zh-CN" dirty="0"/>
              <a:t>e-business needs</a:t>
            </a:r>
          </a:p>
          <a:p>
            <a:endParaRPr lang="zh-CN" altLang="en-US" dirty="0"/>
          </a:p>
        </p:txBody>
      </p:sp>
      <p:sp>
        <p:nvSpPr>
          <p:cNvPr id="4" name="Footer Placeholder 3">
            <a:extLst>
              <a:ext uri="{FF2B5EF4-FFF2-40B4-BE49-F238E27FC236}">
                <a16:creationId xmlns:a16="http://schemas.microsoft.com/office/drawing/2014/main" id="{695DA9C9-8185-D0AB-3C76-BC1CABABA354}"/>
              </a:ext>
            </a:extLst>
          </p:cNvPr>
          <p:cNvSpPr>
            <a:spLocks noGrp="1"/>
          </p:cNvSpPr>
          <p:nvPr>
            <p:ph type="ftr" sz="quarter" idx="62"/>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58D9DED-0D81-19D6-DF40-E6B4B5BFEF9E}"/>
              </a:ext>
            </a:extLst>
          </p:cNvPr>
          <p:cNvSpPr>
            <a:spLocks noGrp="1"/>
          </p:cNvSpPr>
          <p:nvPr>
            <p:ph type="sldNum" sz="quarter" idx="63"/>
          </p:nvPr>
        </p:nvSpPr>
        <p:spPr/>
        <p:txBody>
          <a:bodyPr/>
          <a:lstStyle/>
          <a:p>
            <a:fld id="{47FEACEE-25B4-4A2D-B147-27296E36371D}" type="slidenum">
              <a:rPr lang="en-US" altLang="zh-CN" smtClean="0"/>
              <a:pPr/>
              <a:t>8</a:t>
            </a:fld>
            <a:endParaRPr lang="en-US" altLang="zh-CN" dirty="0"/>
          </a:p>
        </p:txBody>
      </p:sp>
    </p:spTree>
    <p:extLst>
      <p:ext uri="{BB962C8B-B14F-4D97-AF65-F5344CB8AC3E}">
        <p14:creationId xmlns:p14="http://schemas.microsoft.com/office/powerpoint/2010/main" val="2517140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p:txBody>
          <a:bodyPr/>
          <a:lstStyle/>
          <a:p>
            <a:r>
              <a:rPr lang="en-US" altLang="zh-CN"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pic>
        <p:nvPicPr>
          <p:cNvPr id="38" name="Picture Placeholder 37" descr="People working in office">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cstate="print">
            <a:extLst>
              <a:ext uri="{28A0092B-C50C-407E-A947-70E740481C1C}">
                <a14:useLocalDpi xmlns:a14="http://schemas.microsoft.com/office/drawing/2010/main"/>
              </a:ext>
            </a:extLst>
          </a:blip>
          <a:srcRect/>
          <a:stretch>
            <a:fillRect/>
          </a:stretch>
        </p:blipFill>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8E531165-F745-171F-F6EC-07FDD4E3E06C}"/>
              </a:ext>
            </a:extLst>
          </p:cNvPr>
          <p:cNvSpPr>
            <a:spLocks noGrp="1"/>
          </p:cNvSpPr>
          <p:nvPr>
            <p:ph type="ftr" sz="quarter" idx="49"/>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9</a:t>
            </a:fld>
            <a:endParaRPr lang="en-US" altLang="zh-CN" dirty="0"/>
          </a:p>
        </p:txBody>
      </p:sp>
    </p:spTree>
    <p:extLst>
      <p:ext uri="{BB962C8B-B14F-4D97-AF65-F5344CB8AC3E}">
        <p14:creationId xmlns:p14="http://schemas.microsoft.com/office/powerpoint/2010/main" val="4157533387"/>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515263-A3DE-4193-B6AA-5C449C94519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588</TotalTime>
  <Words>233</Words>
  <Application>Microsoft Office PowerPoint</Application>
  <PresentationFormat>Widescreen</PresentationFormat>
  <Paragraphs>64</Paragraphs>
  <Slides>10</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vt:i4>
      </vt:variant>
    </vt:vector>
  </HeadingPairs>
  <TitlesOfParts>
    <vt:vector size="23" baseType="lpstr">
      <vt:lpstr>等线</vt:lpstr>
      <vt:lpstr>Abadi</vt:lpstr>
      <vt:lpstr>Adobe Arabic</vt:lpstr>
      <vt:lpstr>Algerian</vt:lpstr>
      <vt:lpstr>Arial</vt:lpstr>
      <vt:lpstr>Calibri</vt:lpstr>
      <vt:lpstr>Nirmala UI Semilight</vt:lpstr>
      <vt:lpstr>Posterama</vt:lpstr>
      <vt:lpstr>Posterama Text Black</vt:lpstr>
      <vt:lpstr>Posterama Text SemiBold</vt:lpstr>
      <vt:lpstr>Segoe Script</vt:lpstr>
      <vt:lpstr>Wingdings</vt:lpstr>
      <vt:lpstr>Custom​​</vt:lpstr>
      <vt:lpstr>Presented by:</vt:lpstr>
      <vt:lpstr>Agenda</vt:lpstr>
      <vt:lpstr>Introduction</vt:lpstr>
      <vt:lpstr>STARTING UP A CAFÉ -Market research -Business plan -Location -Legal requirements -Interior design -Equipments and Supplies -Hiring staff -Marketing and promotion -Launch</vt:lpstr>
      <vt:lpstr>PowerPoint Presentation</vt:lpstr>
      <vt:lpstr>IDEAS FOR GROWTH/DEVELOPMENT OF  CAFE</vt:lpstr>
      <vt:lpstr>PowerPoint Presentation</vt:lpstr>
      <vt:lpstr>Plan for cafe’s launch</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dc:title>
  <dc:creator>Riza Shaikh</dc:creator>
  <cp:lastModifiedBy>Riza Shaikh</cp:lastModifiedBy>
  <cp:revision>2</cp:revision>
  <dcterms:created xsi:type="dcterms:W3CDTF">2024-04-04T15:14:24Z</dcterms:created>
  <dcterms:modified xsi:type="dcterms:W3CDTF">2024-04-05T15:09:36Z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