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9" r:id="rId8"/>
    <p:sldId id="265" r:id="rId9"/>
    <p:sldId id="266" r:id="rId10"/>
    <p:sldId id="268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0" r:id="rId19"/>
    <p:sldId id="260" r:id="rId20"/>
    <p:sldId id="262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ED7D31"/>
    <a:srgbClr val="0000FF"/>
    <a:srgbClr val="005EA4"/>
    <a:srgbClr val="C46CC6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47E1-C7E2-44E2-B59C-6156E8DEBE25}" v="21" dt="2018-12-10T08:09:26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f Amnony" userId="6479d606-4dba-46cc-8d04-4b1a59f0044c" providerId="ADAL" clId="{947A47E1-C7E2-44E2-B59C-6156E8DEBE25}"/>
    <pc:docChg chg="custSel addSld modSld">
      <pc:chgData name="Asaf Amnony" userId="6479d606-4dba-46cc-8d04-4b1a59f0044c" providerId="ADAL" clId="{947A47E1-C7E2-44E2-B59C-6156E8DEBE25}" dt="2018-12-10T08:10:09.872" v="732" actId="20577"/>
      <pc:docMkLst>
        <pc:docMk/>
      </pc:docMkLst>
      <pc:sldChg chg="modSp">
        <pc:chgData name="Asaf Amnony" userId="6479d606-4dba-46cc-8d04-4b1a59f0044c" providerId="ADAL" clId="{947A47E1-C7E2-44E2-B59C-6156E8DEBE25}" dt="2018-12-10T08:01:04.596" v="305" actId="27636"/>
        <pc:sldMkLst>
          <pc:docMk/>
          <pc:sldMk cId="4039191129" sldId="258"/>
        </pc:sldMkLst>
        <pc:spChg chg="mod">
          <ac:chgData name="Asaf Amnony" userId="6479d606-4dba-46cc-8d04-4b1a59f0044c" providerId="ADAL" clId="{947A47E1-C7E2-44E2-B59C-6156E8DEBE25}" dt="2018-12-10T08:01:04.596" v="305" actId="27636"/>
          <ac:spMkLst>
            <pc:docMk/>
            <pc:sldMk cId="4039191129" sldId="258"/>
            <ac:spMk id="3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06T07:02:46.272" v="0" actId="27636"/>
        <pc:sldMkLst>
          <pc:docMk/>
          <pc:sldMk cId="2066746527" sldId="263"/>
        </pc:sldMkLst>
        <pc:spChg chg="mod">
          <ac:chgData name="Asaf Amnony" userId="6479d606-4dba-46cc-8d04-4b1a59f0044c" providerId="ADAL" clId="{947A47E1-C7E2-44E2-B59C-6156E8DEBE25}" dt="2018-12-06T07:02:46.272" v="0" actId="27636"/>
          <ac:spMkLst>
            <pc:docMk/>
            <pc:sldMk cId="2066746527" sldId="263"/>
            <ac:spMk id="16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10T07:59:31.922" v="298" actId="20577"/>
        <pc:sldMkLst>
          <pc:docMk/>
          <pc:sldMk cId="1753127920" sldId="267"/>
        </pc:sldMkLst>
        <pc:spChg chg="mod">
          <ac:chgData name="Asaf Amnony" userId="6479d606-4dba-46cc-8d04-4b1a59f0044c" providerId="ADAL" clId="{947A47E1-C7E2-44E2-B59C-6156E8DEBE25}" dt="2018-12-10T07:59:31.922" v="298" actId="20577"/>
          <ac:spMkLst>
            <pc:docMk/>
            <pc:sldMk cId="1753127920" sldId="267"/>
            <ac:spMk id="3" creationId="{00000000-0000-0000-0000-000000000000}"/>
          </ac:spMkLst>
        </pc:spChg>
      </pc:sldChg>
      <pc:sldChg chg="modSp add">
        <pc:chgData name="Asaf Amnony" userId="6479d606-4dba-46cc-8d04-4b1a59f0044c" providerId="ADAL" clId="{947A47E1-C7E2-44E2-B59C-6156E8DEBE25}" dt="2018-12-10T08:10:09.872" v="732" actId="20577"/>
        <pc:sldMkLst>
          <pc:docMk/>
          <pc:sldMk cId="2678785596" sldId="268"/>
        </pc:sldMkLst>
        <pc:spChg chg="mod">
          <ac:chgData name="Asaf Amnony" userId="6479d606-4dba-46cc-8d04-4b1a59f0044c" providerId="ADAL" clId="{947A47E1-C7E2-44E2-B59C-6156E8DEBE25}" dt="2018-12-10T08:01:24.393" v="312" actId="20577"/>
          <ac:spMkLst>
            <pc:docMk/>
            <pc:sldMk cId="2678785596" sldId="268"/>
            <ac:spMk id="2" creationId="{8E185C07-8D74-49E3-9471-B060530998B6}"/>
          </ac:spMkLst>
        </pc:spChg>
        <pc:spChg chg="mod">
          <ac:chgData name="Asaf Amnony" userId="6479d606-4dba-46cc-8d04-4b1a59f0044c" providerId="ADAL" clId="{947A47E1-C7E2-44E2-B59C-6156E8DEBE25}" dt="2018-12-10T08:10:09.872" v="732" actId="20577"/>
          <ac:spMkLst>
            <pc:docMk/>
            <pc:sldMk cId="2678785596" sldId="268"/>
            <ac:spMk id="3" creationId="{AE6EAE18-6502-40EC-A17F-FE141BB83C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83064-43A3-4C44-90F0-4FCA45542D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1DB738-BCF1-4839-B8F4-4CEC73968EC4}">
      <dgm:prSet phldrT="[Text]"/>
      <dgm:spPr/>
      <dgm:t>
        <a:bodyPr/>
        <a:lstStyle/>
        <a:p>
          <a:r>
            <a:rPr lang="en-US" dirty="0"/>
            <a:t>Capture image from camera</a:t>
          </a:r>
        </a:p>
      </dgm:t>
    </dgm:pt>
    <dgm:pt modelId="{4355E1BF-1AE4-49D3-909D-7A6063CF7472}" type="parTrans" cxnId="{D7A4EE36-9631-45F3-8C93-A4CF1F99562F}">
      <dgm:prSet/>
      <dgm:spPr/>
      <dgm:t>
        <a:bodyPr/>
        <a:lstStyle/>
        <a:p>
          <a:endParaRPr lang="en-US"/>
        </a:p>
      </dgm:t>
    </dgm:pt>
    <dgm:pt modelId="{B2368275-65BA-476D-B6FC-A7136DF83EC7}" type="sibTrans" cxnId="{D7A4EE36-9631-45F3-8C93-A4CF1F99562F}">
      <dgm:prSet/>
      <dgm:spPr/>
      <dgm:t>
        <a:bodyPr/>
        <a:lstStyle/>
        <a:p>
          <a:endParaRPr lang="en-US" dirty="0"/>
        </a:p>
      </dgm:t>
    </dgm:pt>
    <dgm:pt modelId="{8F0763DB-7F50-44D9-9B47-A49FBA3E1BD3}">
      <dgm:prSet phldrT="[Text]"/>
      <dgm:spPr/>
      <dgm:t>
        <a:bodyPr/>
        <a:lstStyle/>
        <a:p>
          <a:r>
            <a:rPr lang="en-US" dirty="0"/>
            <a:t>Use OpenCV to check for face in image</a:t>
          </a:r>
        </a:p>
      </dgm:t>
    </dgm:pt>
    <dgm:pt modelId="{AA31B289-1AD6-4205-9CA3-54FA089FF435}" type="parTrans" cxnId="{B0B47681-63E7-48D3-8F1C-B7827FBE0920}">
      <dgm:prSet/>
      <dgm:spPr/>
      <dgm:t>
        <a:bodyPr/>
        <a:lstStyle/>
        <a:p>
          <a:endParaRPr lang="en-US"/>
        </a:p>
      </dgm:t>
    </dgm:pt>
    <dgm:pt modelId="{16F6EF43-0B92-472E-91DC-BB831B1E584B}" type="sibTrans" cxnId="{B0B47681-63E7-48D3-8F1C-B7827FBE0920}">
      <dgm:prSet/>
      <dgm:spPr/>
      <dgm:t>
        <a:bodyPr/>
        <a:lstStyle/>
        <a:p>
          <a:endParaRPr lang="en-US"/>
        </a:p>
      </dgm:t>
    </dgm:pt>
    <dgm:pt modelId="{A9D0E751-C0A8-4526-B6B3-D18CE1BA0B96}">
      <dgm:prSet phldrT="[Text]"/>
      <dgm:spPr/>
      <dgm:t>
        <a:bodyPr/>
        <a:lstStyle/>
        <a:p>
          <a:r>
            <a:rPr lang="en-US" dirty="0"/>
            <a:t>Send last image to AWS Rekognition</a:t>
          </a:r>
        </a:p>
      </dgm:t>
    </dgm:pt>
    <dgm:pt modelId="{014F3558-6644-4E1B-90E8-9A25C0201806}" type="parTrans" cxnId="{3BFA51E6-6226-45F3-8C4E-4235E221F29E}">
      <dgm:prSet/>
      <dgm:spPr/>
      <dgm:t>
        <a:bodyPr/>
        <a:lstStyle/>
        <a:p>
          <a:endParaRPr lang="en-US"/>
        </a:p>
      </dgm:t>
    </dgm:pt>
    <dgm:pt modelId="{8094F22A-E984-4EB6-9976-FDEB6F4B36F0}" type="sibTrans" cxnId="{3BFA51E6-6226-45F3-8C4E-4235E221F29E}">
      <dgm:prSet/>
      <dgm:spPr/>
      <dgm:t>
        <a:bodyPr/>
        <a:lstStyle/>
        <a:p>
          <a:endParaRPr lang="en-US"/>
        </a:p>
      </dgm:t>
    </dgm:pt>
    <dgm:pt modelId="{34B47423-578B-4FD1-9FD7-E185AEBFA026}">
      <dgm:prSet phldrT="[Text]"/>
      <dgm:spPr/>
      <dgm:t>
        <a:bodyPr/>
        <a:lstStyle/>
        <a:p>
          <a:r>
            <a:rPr lang="en-US" dirty="0"/>
            <a:t>Open door</a:t>
          </a:r>
        </a:p>
      </dgm:t>
    </dgm:pt>
    <dgm:pt modelId="{CAB2B5C4-AFB1-4864-B1B8-34CDFF34896D}" type="parTrans" cxnId="{039E0075-C49B-4F46-A68C-5D489DEC5AF4}">
      <dgm:prSet/>
      <dgm:spPr/>
      <dgm:t>
        <a:bodyPr/>
        <a:lstStyle/>
        <a:p>
          <a:endParaRPr lang="en-US"/>
        </a:p>
      </dgm:t>
    </dgm:pt>
    <dgm:pt modelId="{3CD44A95-ECE3-46CE-AB40-6E1706A8203B}" type="sibTrans" cxnId="{039E0075-C49B-4F46-A68C-5D489DEC5AF4}">
      <dgm:prSet/>
      <dgm:spPr/>
      <dgm:t>
        <a:bodyPr/>
        <a:lstStyle/>
        <a:p>
          <a:endParaRPr lang="en-US"/>
        </a:p>
      </dgm:t>
    </dgm:pt>
    <dgm:pt modelId="{FA998C47-1B88-4D55-BBCD-B419E7334589}" type="pres">
      <dgm:prSet presAssocID="{C5183064-43A3-4C44-90F0-4FCA45542DB1}" presName="Name0" presStyleCnt="0">
        <dgm:presLayoutVars>
          <dgm:dir/>
          <dgm:resizeHandles val="exact"/>
        </dgm:presLayoutVars>
      </dgm:prSet>
      <dgm:spPr/>
    </dgm:pt>
    <dgm:pt modelId="{058383B9-BA43-4B03-BF0E-39F64B058799}" type="pres">
      <dgm:prSet presAssocID="{D31DB738-BCF1-4839-B8F4-4CEC73968EC4}" presName="node" presStyleLbl="node1" presStyleIdx="0" presStyleCnt="4" custScaleX="50782">
        <dgm:presLayoutVars>
          <dgm:bulletEnabled val="1"/>
        </dgm:presLayoutVars>
      </dgm:prSet>
      <dgm:spPr/>
    </dgm:pt>
    <dgm:pt modelId="{95D886FA-4449-41C7-BD98-A9E6B01D8618}" type="pres">
      <dgm:prSet presAssocID="{B2368275-65BA-476D-B6FC-A7136DF83EC7}" presName="sibTrans" presStyleLbl="sibTrans2D1" presStyleIdx="0" presStyleCnt="3" custScaleX="162026"/>
      <dgm:spPr/>
    </dgm:pt>
    <dgm:pt modelId="{B6B9009F-96DE-470B-8E20-343EC676F0B5}" type="pres">
      <dgm:prSet presAssocID="{B2368275-65BA-476D-B6FC-A7136DF83EC7}" presName="connectorText" presStyleLbl="sibTrans2D1" presStyleIdx="0" presStyleCnt="3"/>
      <dgm:spPr/>
    </dgm:pt>
    <dgm:pt modelId="{9D74F2E7-74AB-4D0D-84E9-E922286F723B}" type="pres">
      <dgm:prSet presAssocID="{8F0763DB-7F50-44D9-9B47-A49FBA3E1BD3}" presName="node" presStyleLbl="node1" presStyleIdx="1" presStyleCnt="4" custScaleX="69809">
        <dgm:presLayoutVars>
          <dgm:bulletEnabled val="1"/>
        </dgm:presLayoutVars>
      </dgm:prSet>
      <dgm:spPr/>
    </dgm:pt>
    <dgm:pt modelId="{C2298381-DA34-4B3A-9A64-2FC9A63336FB}" type="pres">
      <dgm:prSet presAssocID="{16F6EF43-0B92-472E-91DC-BB831B1E584B}" presName="sibTrans" presStyleLbl="sibTrans2D1" presStyleIdx="1" presStyleCnt="3" custScaleX="150746"/>
      <dgm:spPr/>
    </dgm:pt>
    <dgm:pt modelId="{6B634D63-2597-406A-B66D-54AA4E27521E}" type="pres">
      <dgm:prSet presAssocID="{16F6EF43-0B92-472E-91DC-BB831B1E584B}" presName="connectorText" presStyleLbl="sibTrans2D1" presStyleIdx="1" presStyleCnt="3"/>
      <dgm:spPr/>
    </dgm:pt>
    <dgm:pt modelId="{8D11C474-59DB-4822-A218-348C48480140}" type="pres">
      <dgm:prSet presAssocID="{A9D0E751-C0A8-4526-B6B3-D18CE1BA0B96}" presName="node" presStyleLbl="node1" presStyleIdx="2" presStyleCnt="4" custScaleX="70739">
        <dgm:presLayoutVars>
          <dgm:bulletEnabled val="1"/>
        </dgm:presLayoutVars>
      </dgm:prSet>
      <dgm:spPr/>
    </dgm:pt>
    <dgm:pt modelId="{8B59CE8C-CAD9-4FB4-8E43-79414C90D227}" type="pres">
      <dgm:prSet presAssocID="{8094F22A-E984-4EB6-9976-FDEB6F4B36F0}" presName="sibTrans" presStyleLbl="sibTrans2D1" presStyleIdx="2" presStyleCnt="3" custScaleX="158333"/>
      <dgm:spPr/>
    </dgm:pt>
    <dgm:pt modelId="{20AC97F4-0028-433B-A1EE-7CE61B6F10DC}" type="pres">
      <dgm:prSet presAssocID="{8094F22A-E984-4EB6-9976-FDEB6F4B36F0}" presName="connectorText" presStyleLbl="sibTrans2D1" presStyleIdx="2" presStyleCnt="3"/>
      <dgm:spPr/>
    </dgm:pt>
    <dgm:pt modelId="{D7E6A7AD-3791-44CB-8B3F-CBBB10FDE873}" type="pres">
      <dgm:prSet presAssocID="{34B47423-578B-4FD1-9FD7-E185AEBFA026}" presName="node" presStyleLbl="node1" presStyleIdx="3" presStyleCnt="4" custScaleX="47673">
        <dgm:presLayoutVars>
          <dgm:bulletEnabled val="1"/>
        </dgm:presLayoutVars>
      </dgm:prSet>
      <dgm:spPr/>
    </dgm:pt>
  </dgm:ptLst>
  <dgm:cxnLst>
    <dgm:cxn modelId="{E356680A-9FD8-41D1-9493-8196E3518F0C}" type="presOf" srcId="{C5183064-43A3-4C44-90F0-4FCA45542DB1}" destId="{FA998C47-1B88-4D55-BBCD-B419E7334589}" srcOrd="0" destOrd="0" presId="urn:microsoft.com/office/officeart/2005/8/layout/process1"/>
    <dgm:cxn modelId="{67BB732A-1724-471E-818C-2D7C56FB6BED}" type="presOf" srcId="{A9D0E751-C0A8-4526-B6B3-D18CE1BA0B96}" destId="{8D11C474-59DB-4822-A218-348C48480140}" srcOrd="0" destOrd="0" presId="urn:microsoft.com/office/officeart/2005/8/layout/process1"/>
    <dgm:cxn modelId="{AE47C031-0CEF-4688-95AD-414C1D590066}" type="presOf" srcId="{8094F22A-E984-4EB6-9976-FDEB6F4B36F0}" destId="{8B59CE8C-CAD9-4FB4-8E43-79414C90D227}" srcOrd="0" destOrd="0" presId="urn:microsoft.com/office/officeart/2005/8/layout/process1"/>
    <dgm:cxn modelId="{D7A4EE36-9631-45F3-8C93-A4CF1F99562F}" srcId="{C5183064-43A3-4C44-90F0-4FCA45542DB1}" destId="{D31DB738-BCF1-4839-B8F4-4CEC73968EC4}" srcOrd="0" destOrd="0" parTransId="{4355E1BF-1AE4-49D3-909D-7A6063CF7472}" sibTransId="{B2368275-65BA-476D-B6FC-A7136DF83EC7}"/>
    <dgm:cxn modelId="{3AA6E066-795A-49CD-A0EA-FD999C506049}" type="presOf" srcId="{8094F22A-E984-4EB6-9976-FDEB6F4B36F0}" destId="{20AC97F4-0028-433B-A1EE-7CE61B6F10DC}" srcOrd="1" destOrd="0" presId="urn:microsoft.com/office/officeart/2005/8/layout/process1"/>
    <dgm:cxn modelId="{10616070-FFB9-4F49-92BE-E79D84E360CD}" type="presOf" srcId="{8F0763DB-7F50-44D9-9B47-A49FBA3E1BD3}" destId="{9D74F2E7-74AB-4D0D-84E9-E922286F723B}" srcOrd="0" destOrd="0" presId="urn:microsoft.com/office/officeart/2005/8/layout/process1"/>
    <dgm:cxn modelId="{997F9752-B717-43A3-8A7A-18DAC955B4AD}" type="presOf" srcId="{D31DB738-BCF1-4839-B8F4-4CEC73968EC4}" destId="{058383B9-BA43-4B03-BF0E-39F64B058799}" srcOrd="0" destOrd="0" presId="urn:microsoft.com/office/officeart/2005/8/layout/process1"/>
    <dgm:cxn modelId="{039E0075-C49B-4F46-A68C-5D489DEC5AF4}" srcId="{C5183064-43A3-4C44-90F0-4FCA45542DB1}" destId="{34B47423-578B-4FD1-9FD7-E185AEBFA026}" srcOrd="3" destOrd="0" parTransId="{CAB2B5C4-AFB1-4864-B1B8-34CDFF34896D}" sibTransId="{3CD44A95-ECE3-46CE-AB40-6E1706A8203B}"/>
    <dgm:cxn modelId="{B0B47681-63E7-48D3-8F1C-B7827FBE0920}" srcId="{C5183064-43A3-4C44-90F0-4FCA45542DB1}" destId="{8F0763DB-7F50-44D9-9B47-A49FBA3E1BD3}" srcOrd="1" destOrd="0" parTransId="{AA31B289-1AD6-4205-9CA3-54FA089FF435}" sibTransId="{16F6EF43-0B92-472E-91DC-BB831B1E584B}"/>
    <dgm:cxn modelId="{840CB382-6809-4946-9673-483012199CD0}" type="presOf" srcId="{B2368275-65BA-476D-B6FC-A7136DF83EC7}" destId="{95D886FA-4449-41C7-BD98-A9E6B01D8618}" srcOrd="0" destOrd="0" presId="urn:microsoft.com/office/officeart/2005/8/layout/process1"/>
    <dgm:cxn modelId="{0ABE85A5-5872-43C7-9E4F-E782023B4F0B}" type="presOf" srcId="{34B47423-578B-4FD1-9FD7-E185AEBFA026}" destId="{D7E6A7AD-3791-44CB-8B3F-CBBB10FDE873}" srcOrd="0" destOrd="0" presId="urn:microsoft.com/office/officeart/2005/8/layout/process1"/>
    <dgm:cxn modelId="{F9A12DDC-5409-4DB5-A25D-EB701026F5AA}" type="presOf" srcId="{16F6EF43-0B92-472E-91DC-BB831B1E584B}" destId="{C2298381-DA34-4B3A-9A64-2FC9A63336FB}" srcOrd="0" destOrd="0" presId="urn:microsoft.com/office/officeart/2005/8/layout/process1"/>
    <dgm:cxn modelId="{D99C16E0-B70B-4885-9E27-54446041B1C5}" type="presOf" srcId="{B2368275-65BA-476D-B6FC-A7136DF83EC7}" destId="{B6B9009F-96DE-470B-8E20-343EC676F0B5}" srcOrd="1" destOrd="0" presId="urn:microsoft.com/office/officeart/2005/8/layout/process1"/>
    <dgm:cxn modelId="{3BFA51E6-6226-45F3-8C4E-4235E221F29E}" srcId="{C5183064-43A3-4C44-90F0-4FCA45542DB1}" destId="{A9D0E751-C0A8-4526-B6B3-D18CE1BA0B96}" srcOrd="2" destOrd="0" parTransId="{014F3558-6644-4E1B-90E8-9A25C0201806}" sibTransId="{8094F22A-E984-4EB6-9976-FDEB6F4B36F0}"/>
    <dgm:cxn modelId="{BB54E7F2-4E3C-439E-BA2B-8CD85E09CB9E}" type="presOf" srcId="{16F6EF43-0B92-472E-91DC-BB831B1E584B}" destId="{6B634D63-2597-406A-B66D-54AA4E27521E}" srcOrd="1" destOrd="0" presId="urn:microsoft.com/office/officeart/2005/8/layout/process1"/>
    <dgm:cxn modelId="{EE9AF47D-0DD3-4C04-8E92-6CE56DA783E8}" type="presParOf" srcId="{FA998C47-1B88-4D55-BBCD-B419E7334589}" destId="{058383B9-BA43-4B03-BF0E-39F64B058799}" srcOrd="0" destOrd="0" presId="urn:microsoft.com/office/officeart/2005/8/layout/process1"/>
    <dgm:cxn modelId="{4B35BB35-1DE5-44AB-AF62-50FEABECA124}" type="presParOf" srcId="{FA998C47-1B88-4D55-BBCD-B419E7334589}" destId="{95D886FA-4449-41C7-BD98-A9E6B01D8618}" srcOrd="1" destOrd="0" presId="urn:microsoft.com/office/officeart/2005/8/layout/process1"/>
    <dgm:cxn modelId="{9F696DFE-6491-4E7E-A0A4-2EAF9621B326}" type="presParOf" srcId="{95D886FA-4449-41C7-BD98-A9E6B01D8618}" destId="{B6B9009F-96DE-470B-8E20-343EC676F0B5}" srcOrd="0" destOrd="0" presId="urn:microsoft.com/office/officeart/2005/8/layout/process1"/>
    <dgm:cxn modelId="{42FCB273-34D8-4988-89E7-29A151CFC211}" type="presParOf" srcId="{FA998C47-1B88-4D55-BBCD-B419E7334589}" destId="{9D74F2E7-74AB-4D0D-84E9-E922286F723B}" srcOrd="2" destOrd="0" presId="urn:microsoft.com/office/officeart/2005/8/layout/process1"/>
    <dgm:cxn modelId="{8C7325BD-431A-42EB-AAF8-CF2E63D62F76}" type="presParOf" srcId="{FA998C47-1B88-4D55-BBCD-B419E7334589}" destId="{C2298381-DA34-4B3A-9A64-2FC9A63336FB}" srcOrd="3" destOrd="0" presId="urn:microsoft.com/office/officeart/2005/8/layout/process1"/>
    <dgm:cxn modelId="{681886E1-C4F9-4176-98FB-998FF66D6742}" type="presParOf" srcId="{C2298381-DA34-4B3A-9A64-2FC9A63336FB}" destId="{6B634D63-2597-406A-B66D-54AA4E27521E}" srcOrd="0" destOrd="0" presId="urn:microsoft.com/office/officeart/2005/8/layout/process1"/>
    <dgm:cxn modelId="{87C503CD-8B14-4630-BB3F-5C0DE79BFBC3}" type="presParOf" srcId="{FA998C47-1B88-4D55-BBCD-B419E7334589}" destId="{8D11C474-59DB-4822-A218-348C48480140}" srcOrd="4" destOrd="0" presId="urn:microsoft.com/office/officeart/2005/8/layout/process1"/>
    <dgm:cxn modelId="{0E3BE2D2-BA66-4C14-BB7B-5F36984F328A}" type="presParOf" srcId="{FA998C47-1B88-4D55-BBCD-B419E7334589}" destId="{8B59CE8C-CAD9-4FB4-8E43-79414C90D227}" srcOrd="5" destOrd="0" presId="urn:microsoft.com/office/officeart/2005/8/layout/process1"/>
    <dgm:cxn modelId="{163ACE64-3515-4BCD-BDE7-E8232475615C}" type="presParOf" srcId="{8B59CE8C-CAD9-4FB4-8E43-79414C90D227}" destId="{20AC97F4-0028-433B-A1EE-7CE61B6F10DC}" srcOrd="0" destOrd="0" presId="urn:microsoft.com/office/officeart/2005/8/layout/process1"/>
    <dgm:cxn modelId="{B52DB75E-1889-49B5-A00A-FB64F4EA26B3}" type="presParOf" srcId="{FA998C47-1B88-4D55-BBCD-B419E7334589}" destId="{D7E6A7AD-3791-44CB-8B3F-CBBB10FDE8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383B9-BA43-4B03-BF0E-39F64B058799}">
      <dsp:nvSpPr>
        <dsp:cNvPr id="0" name=""/>
        <dsp:cNvSpPr/>
      </dsp:nvSpPr>
      <dsp:spPr>
        <a:xfrm>
          <a:off x="4320" y="0"/>
          <a:ext cx="1486239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Capture image from camera</a:t>
          </a:r>
        </a:p>
      </dsp:txBody>
      <dsp:txXfrm>
        <a:off x="47097" y="42777"/>
        <a:ext cx="1400685" cy="1374946"/>
      </dsp:txXfrm>
    </dsp:sp>
    <dsp:sp modelId="{95D886FA-4449-41C7-BD98-A9E6B01D8618}">
      <dsp:nvSpPr>
        <dsp:cNvPr id="0" name=""/>
        <dsp:cNvSpPr/>
      </dsp:nvSpPr>
      <dsp:spPr>
        <a:xfrm>
          <a:off x="1590806" y="367338"/>
          <a:ext cx="1005308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590806" y="512502"/>
        <a:ext cx="787561" cy="435494"/>
      </dsp:txXfrm>
    </dsp:sp>
    <dsp:sp modelId="{9D74F2E7-74AB-4D0D-84E9-E922286F723B}">
      <dsp:nvSpPr>
        <dsp:cNvPr id="0" name=""/>
        <dsp:cNvSpPr/>
      </dsp:nvSpPr>
      <dsp:spPr>
        <a:xfrm>
          <a:off x="2661241" y="0"/>
          <a:ext cx="2043103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OpenCV to check for face in image</a:t>
          </a:r>
        </a:p>
      </dsp:txBody>
      <dsp:txXfrm>
        <a:off x="2704018" y="42777"/>
        <a:ext cx="1957549" cy="1374946"/>
      </dsp:txXfrm>
    </dsp:sp>
    <dsp:sp modelId="{C2298381-DA34-4B3A-9A64-2FC9A63336FB}">
      <dsp:nvSpPr>
        <dsp:cNvPr id="0" name=""/>
        <dsp:cNvSpPr/>
      </dsp:nvSpPr>
      <dsp:spPr>
        <a:xfrm>
          <a:off x="4839586" y="367338"/>
          <a:ext cx="935320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39586" y="512502"/>
        <a:ext cx="717573" cy="435494"/>
      </dsp:txXfrm>
    </dsp:sp>
    <dsp:sp modelId="{8D11C474-59DB-4822-A218-348C48480140}">
      <dsp:nvSpPr>
        <dsp:cNvPr id="0" name=""/>
        <dsp:cNvSpPr/>
      </dsp:nvSpPr>
      <dsp:spPr>
        <a:xfrm>
          <a:off x="5875027" y="0"/>
          <a:ext cx="2070321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Send last image to AWS Rekognition</a:t>
          </a:r>
        </a:p>
      </dsp:txBody>
      <dsp:txXfrm>
        <a:off x="5917804" y="42777"/>
        <a:ext cx="1984767" cy="1374946"/>
      </dsp:txXfrm>
    </dsp:sp>
    <dsp:sp modelId="{8B59CE8C-CAD9-4FB4-8E43-79414C90D227}">
      <dsp:nvSpPr>
        <dsp:cNvPr id="0" name=""/>
        <dsp:cNvSpPr/>
      </dsp:nvSpPr>
      <dsp:spPr>
        <a:xfrm>
          <a:off x="8057052" y="367338"/>
          <a:ext cx="982395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057052" y="512502"/>
        <a:ext cx="764648" cy="435494"/>
      </dsp:txXfrm>
    </dsp:sp>
    <dsp:sp modelId="{D7E6A7AD-3791-44CB-8B3F-CBBB10FDE873}">
      <dsp:nvSpPr>
        <dsp:cNvPr id="0" name=""/>
        <dsp:cNvSpPr/>
      </dsp:nvSpPr>
      <dsp:spPr>
        <a:xfrm>
          <a:off x="9116031" y="0"/>
          <a:ext cx="1395248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door</a:t>
          </a:r>
        </a:p>
      </dsp:txBody>
      <dsp:txXfrm>
        <a:off x="9156896" y="40865"/>
        <a:ext cx="1313518" cy="137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u0Bd8Lx7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nom.com/" TargetMode="External"/><Relationship Id="rId2" Type="http://schemas.openxmlformats.org/officeDocument/2006/relationships/hyperlink" Target="https://www.smartdoorbell.g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Doorbell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Performed by: </a:t>
            </a:r>
            <a:r>
              <a:rPr lang="en-US" dirty="0"/>
              <a:t>Guy </a:t>
            </a:r>
            <a:r>
              <a:rPr lang="en-US" dirty="0" err="1"/>
              <a:t>Abramovich</a:t>
            </a:r>
            <a:r>
              <a:rPr lang="en-US" dirty="0"/>
              <a:t>, Asaf Amnony</a:t>
            </a:r>
          </a:p>
          <a:p>
            <a:pPr algn="l"/>
            <a:r>
              <a:rPr lang="en-US" b="1" dirty="0"/>
              <a:t>Instructor: </a:t>
            </a:r>
            <a:r>
              <a:rPr lang="en-US" dirty="0"/>
              <a:t>Oren </a:t>
            </a:r>
            <a:r>
              <a:rPr lang="en-US" dirty="0" err="1"/>
              <a:t>Kalinsky</a:t>
            </a:r>
            <a:endParaRPr lang="en-US" dirty="0"/>
          </a:p>
          <a:p>
            <a:pPr algn="l"/>
            <a:r>
              <a:rPr lang="en-US" b="1" dirty="0"/>
              <a:t>16.09.2019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E649-951E-406C-8077-9A44FED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915" y="629444"/>
            <a:ext cx="3251787" cy="80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37855-8D40-433D-BDCD-C4CEE75D8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29444"/>
            <a:ext cx="1780706" cy="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7519-D6EE-4F38-9852-E2334AA4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8C751-BF9E-46C2-BB1C-352DAE73D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15" y="1419762"/>
            <a:ext cx="9661769" cy="5342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80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LoginActivity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login with the home's username as password</a:t>
            </a:r>
          </a:p>
          <a:p>
            <a:r>
              <a:rPr lang="en-US" dirty="0"/>
              <a:t>Registration of a user to the system is done manually. </a:t>
            </a:r>
          </a:p>
          <a:p>
            <a:r>
              <a:rPr lang="en-US" dirty="0"/>
              <a:t>If the username and password are approved by </a:t>
            </a:r>
            <a:r>
              <a:rPr lang="en-US" dirty="0" err="1"/>
              <a:t>IAM+Cognito</a:t>
            </a:r>
            <a:r>
              <a:rPr lang="en-US" dirty="0"/>
              <a:t>, the app switches to </a:t>
            </a:r>
            <a:r>
              <a:rPr lang="en-US" dirty="0" err="1"/>
              <a:t>MenuActivity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an error message is displayed.</a:t>
            </a:r>
          </a:p>
        </p:txBody>
      </p:sp>
      <p:pic>
        <p:nvPicPr>
          <p:cNvPr id="11" name="תמונה 13">
            <a:extLst>
              <a:ext uri="{FF2B5EF4-FFF2-40B4-BE49-F238E27FC236}">
                <a16:creationId xmlns:a16="http://schemas.microsoft.com/office/drawing/2014/main" id="{C1672A57-B5C8-4F60-9E57-4439296294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8" y="1583756"/>
            <a:ext cx="2762900" cy="48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MenuActivity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Acts as the gate to all other screens of the application.</a:t>
            </a:r>
          </a:p>
        </p:txBody>
      </p:sp>
      <p:pic>
        <p:nvPicPr>
          <p:cNvPr id="5" name="תמונה 23">
            <a:extLst>
              <a:ext uri="{FF2B5EF4-FFF2-40B4-BE49-F238E27FC236}">
                <a16:creationId xmlns:a16="http://schemas.microsoft.com/office/drawing/2014/main" id="{4D809604-C298-4664-81B3-FC72C9D28C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03" y="1690688"/>
            <a:ext cx="2638950" cy="4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Displays log entries in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Log entries are fetched from DynamoDB</a:t>
            </a:r>
          </a:p>
          <a:p>
            <a:r>
              <a:rPr lang="en-US" dirty="0"/>
              <a:t>Images are not stored directly on DynamoDB</a:t>
            </a:r>
          </a:p>
          <a:p>
            <a:pPr lvl="1"/>
            <a:r>
              <a:rPr lang="en-US" dirty="0"/>
              <a:t>Images are stored in S3 and DynamoDB contains their locations</a:t>
            </a:r>
          </a:p>
          <a:p>
            <a:r>
              <a:rPr lang="en-US" dirty="0"/>
              <a:t>Some actions don't have snapshots or person names, so default values are displayed ("null" for the person name, empty image for the snapshot).</a:t>
            </a:r>
          </a:p>
        </p:txBody>
      </p:sp>
      <p:pic>
        <p:nvPicPr>
          <p:cNvPr id="6" name="תמונה 26">
            <a:extLst>
              <a:ext uri="{FF2B5EF4-FFF2-40B4-BE49-F238E27FC236}">
                <a16:creationId xmlns:a16="http://schemas.microsoft.com/office/drawing/2014/main" id="{714D64C8-5641-4E86-873E-B317C877C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20" y="1632523"/>
            <a:ext cx="2884089" cy="47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MessagesActivity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perform two main actions:</a:t>
            </a:r>
          </a:p>
          <a:p>
            <a:pPr lvl="1"/>
            <a:r>
              <a:rPr lang="en-US" dirty="0"/>
              <a:t>Unlock the door</a:t>
            </a:r>
          </a:p>
          <a:p>
            <a:pPr lvl="1"/>
            <a:r>
              <a:rPr lang="en-US" dirty="0"/>
              <a:t>View stream</a:t>
            </a:r>
          </a:p>
          <a:p>
            <a:r>
              <a:rPr lang="en-US" dirty="0"/>
              <a:t>Actions are sent as MQTT messages</a:t>
            </a:r>
          </a:p>
        </p:txBody>
      </p:sp>
      <p:pic>
        <p:nvPicPr>
          <p:cNvPr id="5" name="תמונה 27">
            <a:extLst>
              <a:ext uri="{FF2B5EF4-FFF2-40B4-BE49-F238E27FC236}">
                <a16:creationId xmlns:a16="http://schemas.microsoft.com/office/drawing/2014/main" id="{9F1B2C87-B604-43D3-BC4D-DA82581D1D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51" y="1825625"/>
            <a:ext cx="2574301" cy="40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FcmNotification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Displays “Ring” messages as Android notifications.</a:t>
            </a:r>
          </a:p>
          <a:p>
            <a:r>
              <a:rPr lang="en-US" dirty="0"/>
              <a:t>“Ring” messages are received from the Raspberry Pi via FCM service</a:t>
            </a:r>
          </a:p>
          <a:p>
            <a:r>
              <a:rPr lang="en-US" dirty="0"/>
              <a:t>Each notification contains: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snapshot the camera took when the doorbell was 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view stream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 and add the current snapshot to the recognized faces database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25F1F-AE90-4BEC-9805-9D2D94567636}"/>
              </a:ext>
            </a:extLst>
          </p:cNvPr>
          <p:cNvGrpSpPr/>
          <p:nvPr/>
        </p:nvGrpSpPr>
        <p:grpSpPr>
          <a:xfrm>
            <a:off x="8002617" y="1763121"/>
            <a:ext cx="3535805" cy="2893939"/>
            <a:chOff x="0" y="0"/>
            <a:chExt cx="3179445" cy="2446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CE3133-2D73-4B52-8AF2-6C1F8DA41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" t="2139" r="-1"/>
            <a:stretch/>
          </p:blipFill>
          <p:spPr bwMode="auto">
            <a:xfrm>
              <a:off x="0" y="0"/>
              <a:ext cx="3179445" cy="2446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888A9E52-51A9-4463-B39C-E3F69D1F9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188" y="559558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390CE6CB-0DEF-44A8-9D16-6A8202886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3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14E3C98-4D09-4292-9C44-867AB66ED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821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C1878572-6BD4-42E1-BEFE-082B1B83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095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91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Messages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2795" cy="4351338"/>
          </a:xfrm>
        </p:spPr>
        <p:txBody>
          <a:bodyPr>
            <a:normAutofit/>
          </a:bodyPr>
          <a:lstStyle/>
          <a:p>
            <a:r>
              <a:rPr lang="en-US" dirty="0"/>
              <a:t>FCM messages contain Maps with the following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MQTT messages have the following format: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472D84-41FA-4C50-B392-8595B2A2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401"/>
              </p:ext>
            </p:extLst>
          </p:nvPr>
        </p:nvGraphicFramePr>
        <p:xfrm>
          <a:off x="838200" y="2347986"/>
          <a:ext cx="10802680" cy="8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47">
                  <a:extLst>
                    <a:ext uri="{9D8B030D-6E8A-4147-A177-3AD203B41FA5}">
                      <a16:colId xmlns:a16="http://schemas.microsoft.com/office/drawing/2014/main" val="2239482189"/>
                    </a:ext>
                  </a:extLst>
                </a:gridCol>
                <a:gridCol w="9078433">
                  <a:extLst>
                    <a:ext uri="{9D8B030D-6E8A-4147-A177-3AD203B41FA5}">
                      <a16:colId xmlns:a16="http://schemas.microsoft.com/office/drawing/2014/main" val="234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4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camera_name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name/ID of the camera/RP that sent the message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06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image_name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 of the image snapshot in the S3 bucket, at the time when the doorbell was rung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25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2646C1-86B4-4C6E-BB20-B175FF54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26388"/>
              </p:ext>
            </p:extLst>
          </p:nvPr>
        </p:nvGraphicFramePr>
        <p:xfrm>
          <a:off x="828040" y="4633791"/>
          <a:ext cx="10802680" cy="1121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346">
                  <a:extLst>
                    <a:ext uri="{9D8B030D-6E8A-4147-A177-3AD203B41FA5}">
                      <a16:colId xmlns:a16="http://schemas.microsoft.com/office/drawing/2014/main" val="739807066"/>
                    </a:ext>
                  </a:extLst>
                </a:gridCol>
                <a:gridCol w="9153334">
                  <a:extLst>
                    <a:ext uri="{9D8B030D-6E8A-4147-A177-3AD203B41FA5}">
                      <a16:colId xmlns:a16="http://schemas.microsoft.com/office/drawing/2014/main" val="744063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Message Format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1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44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16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 &amp; Add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&lt;</a:t>
                      </a:r>
                      <a:r>
                        <a:rPr lang="en-US" sz="1800" dirty="0" err="1">
                          <a:effectLst/>
                        </a:rPr>
                        <a:t>added_person_name</a:t>
                      </a:r>
                      <a:r>
                        <a:rPr lang="en-US" sz="1800" dirty="0">
                          <a:effectLst/>
                        </a:rPr>
                        <a:t>&gt; &lt;</a:t>
                      </a:r>
                      <a:r>
                        <a:rPr lang="en-US" sz="1800" dirty="0" err="1">
                          <a:effectLst/>
                        </a:rPr>
                        <a:t>snapshot_id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32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4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StreamActivity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Extends </a:t>
            </a:r>
            <a:r>
              <a:rPr lang="en-US" dirty="0" err="1"/>
              <a:t>JitsiMeetActivity</a:t>
            </a:r>
            <a:r>
              <a:rPr lang="en-US" dirty="0"/>
              <a:t> that is supplied directly from </a:t>
            </a:r>
            <a:r>
              <a:rPr lang="en-US" dirty="0" err="1"/>
              <a:t>Jitsi</a:t>
            </a:r>
            <a:r>
              <a:rPr lang="en-US" dirty="0"/>
              <a:t>. Two extensions were added:</a:t>
            </a:r>
          </a:p>
          <a:p>
            <a:pPr lvl="1"/>
            <a:r>
              <a:rPr lang="en-US" dirty="0"/>
              <a:t>Unlock the door directly from this activity</a:t>
            </a:r>
          </a:p>
          <a:p>
            <a:pPr lvl="1"/>
            <a:r>
              <a:rPr lang="en-US" dirty="0"/>
              <a:t>A messages mechanism that sends keepalive messages to the Raspberry Pi:</a:t>
            </a:r>
            <a:br>
              <a:rPr lang="en-US" dirty="0"/>
            </a:br>
            <a:r>
              <a:rPr lang="en-US" dirty="0"/>
              <a:t>While the activity is alive, it sends MQTT "stream" messages, so that the Raspberry Pi keeps streaming video.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11E5-9E1F-4532-B391-B5E87D2815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70" y="1690687"/>
            <a:ext cx="2319530" cy="4123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32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lock couldn’t be toggled directly from PI outputs because of lack of current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relay</a:t>
            </a:r>
          </a:p>
          <a:p>
            <a:r>
              <a:rPr lang="en-US" dirty="0"/>
              <a:t>Camera module not detected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Installed TC358743 driver and replaced faulty flat cable</a:t>
            </a:r>
          </a:p>
          <a:p>
            <a:r>
              <a:rPr lang="en-US" dirty="0"/>
              <a:t>OpenCV installation failed countless times, including freezing and ruining the SD-card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 </a:t>
            </a:r>
            <a:r>
              <a:rPr lang="en-US" dirty="0"/>
              <a:t>used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1 job instead of 4 jobs: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make -j1</a:t>
            </a:r>
            <a:r>
              <a:rPr lang="en-US" dirty="0"/>
              <a:t> (instead of </a:t>
            </a:r>
            <a:r>
              <a:rPr lang="en-US" sz="2000" dirty="0">
                <a:latin typeface="Consolas" panose="020B0609020204030204" pitchFamily="49" charset="0"/>
              </a:rPr>
              <a:t>-j4</a:t>
            </a:r>
            <a:r>
              <a:rPr lang="en-US" dirty="0"/>
              <a:t>)</a:t>
            </a:r>
          </a:p>
          <a:p>
            <a:r>
              <a:rPr lang="en-US" dirty="0" err="1"/>
              <a:t>Jitsi</a:t>
            </a:r>
            <a:r>
              <a:rPr lang="en-US" dirty="0"/>
              <a:t> released a new version (with backward incompatible API) and Android compiled the new 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explicit </a:t>
            </a:r>
            <a:r>
              <a:rPr lang="en-US" dirty="0" err="1"/>
              <a:t>gradle</a:t>
            </a:r>
            <a:r>
              <a:rPr lang="en-US" dirty="0"/>
              <a:t> library versions for all libraries in Android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C9C8-5B70-45F2-9879-641BF4F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BDCF-5DFA-4629-975E-269964B8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of using cloud services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libraries – FCM, AWS, </a:t>
            </a:r>
            <a:r>
              <a:rPr lang="en-US" dirty="0" err="1"/>
              <a:t>Jitsi</a:t>
            </a:r>
            <a:endParaRPr lang="en-US" dirty="0"/>
          </a:p>
          <a:p>
            <a:r>
              <a:rPr lang="en-US" dirty="0"/>
              <a:t>Pros and cons of Raspberry Pi</a:t>
            </a:r>
          </a:p>
          <a:p>
            <a:r>
              <a:rPr lang="en-US" dirty="0"/>
              <a:t>Programming in Java and Python</a:t>
            </a:r>
          </a:p>
          <a:p>
            <a:r>
              <a:rPr lang="en-US" dirty="0"/>
              <a:t>Pros of using Git</a:t>
            </a:r>
          </a:p>
          <a:p>
            <a:r>
              <a:rPr lang="en-US" dirty="0"/>
              <a:t>Correct teamwork and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opens door for authorized people using face recognition.</a:t>
            </a:r>
          </a:p>
          <a:p>
            <a:r>
              <a:rPr lang="en-US" dirty="0"/>
              <a:t>Notifies owner when unauthorized people try to access house.</a:t>
            </a:r>
          </a:p>
          <a:p>
            <a:r>
              <a:rPr lang="en-US" dirty="0"/>
              <a:t>Allows owner to alter his/her authorized people database.</a:t>
            </a:r>
          </a:p>
          <a:p>
            <a:pPr lvl="1"/>
            <a:r>
              <a:rPr lang="en-US" dirty="0"/>
              <a:t>Owner can authorize people in real time.</a:t>
            </a:r>
          </a:p>
          <a:p>
            <a:r>
              <a:rPr lang="en-US" dirty="0"/>
              <a:t>Stream video of door area to its owner.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current state the system supports a single user and a single camera</a:t>
            </a:r>
          </a:p>
          <a:p>
            <a:pPr lvl="1"/>
            <a:r>
              <a:rPr lang="en-US" dirty="0"/>
              <a:t>New users need to be registered in AWS manually by the system administrator</a:t>
            </a:r>
          </a:p>
          <a:p>
            <a:pPr lvl="1"/>
            <a:r>
              <a:rPr lang="en-US" dirty="0"/>
              <a:t>The Android app supports a specific camera in streaming</a:t>
            </a:r>
          </a:p>
          <a:p>
            <a:pPr lvl="1"/>
            <a:r>
              <a:rPr lang="en-US" dirty="0"/>
              <a:t>The Raspberry Pi is designed as a single camera for a specific user and can be configured easily as a different camera for a different user</a:t>
            </a:r>
          </a:p>
          <a:p>
            <a:pPr lvl="1"/>
            <a:r>
              <a:rPr lang="en-US" dirty="0"/>
              <a:t>We designed all AWS infrastructure, so it supports multi-users and multi-cameras without further adjustments</a:t>
            </a:r>
          </a:p>
        </p:txBody>
      </p:sp>
    </p:spTree>
    <p:extLst>
      <p:ext uri="{BB962C8B-B14F-4D97-AF65-F5344CB8AC3E}">
        <p14:creationId xmlns:p14="http://schemas.microsoft.com/office/powerpoint/2010/main" val="346780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automatic registration process</a:t>
            </a:r>
          </a:p>
          <a:p>
            <a:r>
              <a:rPr lang="en-US" dirty="0"/>
              <a:t>Add support for multi-cameras in Android app</a:t>
            </a:r>
          </a:p>
          <a:p>
            <a:r>
              <a:rPr lang="en-US" dirty="0"/>
              <a:t>Secure MQTT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4922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System Demonstration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login platform for owners using AWS </a:t>
            </a:r>
            <a:r>
              <a:rPr lang="en-US" dirty="0" err="1"/>
              <a:t>Cognito</a:t>
            </a:r>
            <a:r>
              <a:rPr lang="en-US" dirty="0"/>
              <a:t> and IAM.</a:t>
            </a:r>
          </a:p>
          <a:p>
            <a:r>
              <a:rPr lang="en-US" dirty="0"/>
              <a:t>Create database for authorized people using AWS DynamoDB.</a:t>
            </a:r>
          </a:p>
          <a:p>
            <a:r>
              <a:rPr lang="en-US" dirty="0"/>
              <a:t>Create log of last successful and failed entrances, along with images.</a:t>
            </a:r>
          </a:p>
          <a:p>
            <a:r>
              <a:rPr lang="en-US" dirty="0"/>
              <a:t>Implement video streaming from Raspberry Pi to Android using </a:t>
            </a:r>
            <a:r>
              <a:rPr lang="en-US" dirty="0" err="1"/>
              <a:t>Jitsi</a:t>
            </a:r>
            <a:r>
              <a:rPr lang="en-US" dirty="0"/>
              <a:t>.</a:t>
            </a:r>
          </a:p>
          <a:p>
            <a:r>
              <a:rPr lang="en-US" dirty="0"/>
              <a:t>Implement motion detection on Raspberry Pi.</a:t>
            </a:r>
          </a:p>
          <a:p>
            <a:r>
              <a:rPr lang="en-US" dirty="0"/>
              <a:t>Use AWS </a:t>
            </a:r>
            <a:r>
              <a:rPr lang="en-US" dirty="0" err="1"/>
              <a:t>Rekognition</a:t>
            </a:r>
            <a:r>
              <a:rPr lang="en-US" dirty="0"/>
              <a:t> to recognize familiar faces.</a:t>
            </a:r>
          </a:p>
          <a:p>
            <a:r>
              <a:rPr lang="en-US" dirty="0"/>
              <a:t>Implement communication using MQTT protocol and Google FCM.</a:t>
            </a:r>
          </a:p>
          <a:p>
            <a:r>
              <a:rPr lang="en-US" dirty="0"/>
              <a:t>Create interactive Android application for owners.</a:t>
            </a:r>
          </a:p>
        </p:txBody>
      </p:sp>
    </p:spTree>
    <p:extLst>
      <p:ext uri="{BB962C8B-B14F-4D97-AF65-F5344CB8AC3E}">
        <p14:creationId xmlns:p14="http://schemas.microsoft.com/office/powerpoint/2010/main" val="40391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49967" y="673126"/>
            <a:ext cx="1259837" cy="1116863"/>
            <a:chOff x="1581368" y="2692689"/>
            <a:chExt cx="2518942" cy="2326179"/>
          </a:xfrm>
        </p:grpSpPr>
        <p:pic>
          <p:nvPicPr>
            <p:cNvPr id="1030" name="Picture 6" descr="Image result for aws cognit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560" y="2692689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81368" y="4550945"/>
              <a:ext cx="1917241" cy="467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Amazon </a:t>
              </a:r>
              <a:r>
                <a:rPr lang="en-US" sz="1400" dirty="0" err="1"/>
                <a:t>Cognito</a:t>
              </a:r>
              <a:endParaRPr lang="en-US" sz="1400" dirty="0"/>
            </a:p>
          </p:txBody>
        </p:sp>
      </p:grpSp>
      <p:pic>
        <p:nvPicPr>
          <p:cNvPr id="1032" name="Picture 8" descr="Image result for aws rek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2238" y="5100067"/>
            <a:ext cx="1059200" cy="1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dynamodb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688" y="5202703"/>
            <a:ext cx="1688448" cy="10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ws i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6358" y="749480"/>
            <a:ext cx="1041238" cy="9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phon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9112" y="2582481"/>
            <a:ext cx="2021962" cy="20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980779" y="1456797"/>
            <a:ext cx="1985749" cy="3087612"/>
            <a:chOff x="3212091" y="4972220"/>
            <a:chExt cx="1985749" cy="3087612"/>
          </a:xfrm>
        </p:grpSpPr>
        <p:pic>
          <p:nvPicPr>
            <p:cNvPr id="1042" name="Picture 18" descr="Image result for raspberry pi camera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12091" y="6447162"/>
              <a:ext cx="1964344" cy="161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raspberry pi logo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17041" y="4972220"/>
              <a:ext cx="1195923" cy="95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31422" y="5935288"/>
              <a:ext cx="1666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Raspberry Pi</a:t>
              </a:r>
              <a:br>
                <a:rPr lang="en-US" sz="1600" dirty="0"/>
              </a:br>
              <a:r>
                <a:rPr lang="en-US" sz="1600" dirty="0"/>
                <a:t>+ Camera Module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21394436">
            <a:off x="1820628" y="1333001"/>
            <a:ext cx="1841832" cy="620005"/>
            <a:chOff x="2254554" y="1748218"/>
            <a:chExt cx="2152792" cy="620005"/>
          </a:xfrm>
        </p:grpSpPr>
        <p:sp>
          <p:nvSpPr>
            <p:cNvPr id="9" name="Left-Right Arrow 8"/>
            <p:cNvSpPr/>
            <p:nvPr/>
          </p:nvSpPr>
          <p:spPr>
            <a:xfrm rot="21082766">
              <a:off x="2254554" y="2021476"/>
              <a:ext cx="2152792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21196588">
              <a:off x="3015800" y="1748218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Login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3485" y="749480"/>
            <a:ext cx="1423018" cy="702415"/>
            <a:chOff x="6003423" y="1459101"/>
            <a:chExt cx="1423018" cy="702415"/>
          </a:xfrm>
        </p:grpSpPr>
        <p:sp>
          <p:nvSpPr>
            <p:cNvPr id="21" name="Left-Right Arrow 20"/>
            <p:cNvSpPr/>
            <p:nvPr/>
          </p:nvSpPr>
          <p:spPr>
            <a:xfrm>
              <a:off x="6197688" y="1814769"/>
              <a:ext cx="1034488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423" y="1459101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Authentication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4356" y="5001347"/>
            <a:ext cx="2142178" cy="626424"/>
            <a:chOff x="2165232" y="1398544"/>
            <a:chExt cx="2152792" cy="575506"/>
          </a:xfrm>
        </p:grpSpPr>
        <p:sp>
          <p:nvSpPr>
            <p:cNvPr id="28" name="Left-Right Arrow 27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5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567945">
              <a:off x="2868769" y="1398544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NoSQL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20214675">
            <a:off x="8089880" y="5066229"/>
            <a:ext cx="1882019" cy="635613"/>
            <a:chOff x="2165232" y="1338437"/>
            <a:chExt cx="2152792" cy="635613"/>
          </a:xfrm>
        </p:grpSpPr>
        <p:sp>
          <p:nvSpPr>
            <p:cNvPr id="47" name="Left-Right Arrow 46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567945">
              <a:off x="2423233" y="1338437"/>
              <a:ext cx="1594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Face Recognition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9176" y="3761486"/>
            <a:ext cx="1164421" cy="1299731"/>
            <a:chOff x="4900937" y="3974236"/>
            <a:chExt cx="1164421" cy="1299731"/>
          </a:xfrm>
        </p:grpSpPr>
        <p:pic>
          <p:nvPicPr>
            <p:cNvPr id="1050" name="Picture 26" descr="Image result for aws iot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12406" y="3974236"/>
              <a:ext cx="1003342" cy="108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00937" y="4935413"/>
              <a:ext cx="116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Amazon </a:t>
              </a:r>
              <a:r>
                <a:rPr lang="en-US" sz="1600" dirty="0" err="1"/>
                <a:t>IoT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0021" y="2547402"/>
            <a:ext cx="1848153" cy="690240"/>
            <a:chOff x="2165232" y="1283810"/>
            <a:chExt cx="2152792" cy="690240"/>
          </a:xfrm>
        </p:grpSpPr>
        <p:sp>
          <p:nvSpPr>
            <p:cNvPr id="57" name="Left-Right Arrow 56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12888" y="3745181"/>
            <a:ext cx="1848153" cy="641966"/>
            <a:chOff x="2165232" y="1332084"/>
            <a:chExt cx="2152792" cy="641966"/>
          </a:xfrm>
        </p:grpSpPr>
        <p:sp>
          <p:nvSpPr>
            <p:cNvPr id="60" name="Left-Right Arrow 5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54276" y="2491987"/>
            <a:ext cx="1848153" cy="690240"/>
            <a:chOff x="2165232" y="1283810"/>
            <a:chExt cx="2152792" cy="690240"/>
          </a:xfrm>
        </p:grpSpPr>
        <p:sp>
          <p:nvSpPr>
            <p:cNvPr id="50" name="Left-Right Arrow 4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47143" y="3689766"/>
            <a:ext cx="1848153" cy="641966"/>
            <a:chOff x="2165232" y="1332084"/>
            <a:chExt cx="2152792" cy="641966"/>
          </a:xfrm>
        </p:grpSpPr>
        <p:sp>
          <p:nvSpPr>
            <p:cNvPr id="53" name="Left-Right Arrow 52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97CA5-16CC-47FA-9391-DF91FC5D6419}"/>
              </a:ext>
            </a:extLst>
          </p:cNvPr>
          <p:cNvGrpSpPr/>
          <p:nvPr/>
        </p:nvGrpSpPr>
        <p:grpSpPr>
          <a:xfrm>
            <a:off x="4924552" y="1995181"/>
            <a:ext cx="2161846" cy="1624820"/>
            <a:chOff x="4924552" y="1995181"/>
            <a:chExt cx="2161846" cy="1624820"/>
          </a:xfrm>
        </p:grpSpPr>
        <p:grpSp>
          <p:nvGrpSpPr>
            <p:cNvPr id="8" name="Group 7"/>
            <p:cNvGrpSpPr/>
            <p:nvPr/>
          </p:nvGrpSpPr>
          <p:grpSpPr>
            <a:xfrm>
              <a:off x="4924552" y="2186066"/>
              <a:ext cx="2098820" cy="1433935"/>
              <a:chOff x="4924552" y="2186066"/>
              <a:chExt cx="2098820" cy="1433935"/>
            </a:xfrm>
          </p:grpSpPr>
          <p:pic>
            <p:nvPicPr>
              <p:cNvPr id="1028" name="Picture 4" descr="Image title"/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924552" y="2186066"/>
                <a:ext cx="1075527" cy="1433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170254" y="3076843"/>
                <a:ext cx="85311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UV4L</a:t>
                </a: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8F85C3-13CB-4120-B2D5-437D5BEF6655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28" y="1995181"/>
              <a:ext cx="979170" cy="979170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8A9F38E-7DA7-47D6-A73E-C9FF66525901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14" y="3839463"/>
            <a:ext cx="681355" cy="965200"/>
          </a:xfrm>
          <a:prstGeom prst="rect">
            <a:avLst/>
          </a:prstGeom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9F3405D-9556-4F61-835C-7C221E02FED5}"/>
              </a:ext>
            </a:extLst>
          </p:cNvPr>
          <p:cNvSpPr txBox="1"/>
          <p:nvPr/>
        </p:nvSpPr>
        <p:spPr>
          <a:xfrm>
            <a:off x="6542341" y="4759889"/>
            <a:ext cx="1074333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FCM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5EEEFE-63B5-42C6-B806-50CB3D193999}"/>
              </a:ext>
            </a:extLst>
          </p:cNvPr>
          <p:cNvSpPr/>
          <p:nvPr/>
        </p:nvSpPr>
        <p:spPr>
          <a:xfrm>
            <a:off x="4414111" y="1997331"/>
            <a:ext cx="3234763" cy="1657604"/>
          </a:xfrm>
          <a:prstGeom prst="roundRect">
            <a:avLst/>
          </a:prstGeom>
          <a:solidFill>
            <a:srgbClr val="ED7D31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837DFE8-AF37-460D-BB1A-BFF6A7B2C034}"/>
              </a:ext>
            </a:extLst>
          </p:cNvPr>
          <p:cNvSpPr/>
          <p:nvPr/>
        </p:nvSpPr>
        <p:spPr>
          <a:xfrm>
            <a:off x="4470839" y="3817847"/>
            <a:ext cx="3169723" cy="1310062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2B2FEA0-3D73-492D-8E87-F9A045030234}"/>
              </a:ext>
            </a:extLst>
          </p:cNvPr>
          <p:cNvSpPr/>
          <p:nvPr/>
        </p:nvSpPr>
        <p:spPr>
          <a:xfrm>
            <a:off x="4362519" y="5158663"/>
            <a:ext cx="3328887" cy="1393112"/>
          </a:xfrm>
          <a:prstGeom prst="round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7" name="Picture 66" descr="C:\Users\Asaf\AppData\Local\Microsoft\Windows\INetCache\Content.MSO\A576BDEA.tmp">
            <a:extLst>
              <a:ext uri="{FF2B5EF4-FFF2-40B4-BE49-F238E27FC236}">
                <a16:creationId xmlns:a16="http://schemas.microsoft.com/office/drawing/2014/main" id="{4A450397-8DFE-4A23-8B86-7F1D23014FD7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17" y="5567407"/>
            <a:ext cx="693420" cy="11188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E67EFB8B-59DC-4857-94CE-696EEF275520}"/>
              </a:ext>
            </a:extLst>
          </p:cNvPr>
          <p:cNvSpPr/>
          <p:nvPr/>
        </p:nvSpPr>
        <p:spPr>
          <a:xfrm rot="5400000">
            <a:off x="10720251" y="4903693"/>
            <a:ext cx="826135" cy="2774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66B-4D3D-4864-9688-B6BBA8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07C-8247-4771-B44A-8F5936A9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EC2 instance runs UV4L and </a:t>
            </a:r>
            <a:r>
              <a:rPr lang="en-US" dirty="0" err="1"/>
              <a:t>Jitsi</a:t>
            </a:r>
            <a:r>
              <a:rPr lang="en-US" dirty="0"/>
              <a:t> on Ubuntu 18.04 to provide the video streaming capabilities.</a:t>
            </a:r>
          </a:p>
          <a:p>
            <a:r>
              <a:rPr lang="en-US" dirty="0"/>
              <a:t>UV4L and </a:t>
            </a:r>
            <a:r>
              <a:rPr lang="en-US" dirty="0" err="1"/>
              <a:t>Jitsi</a:t>
            </a:r>
            <a:r>
              <a:rPr lang="en-US" dirty="0"/>
              <a:t> were installed by following the official UV4L guide.</a:t>
            </a:r>
          </a:p>
          <a:p>
            <a:r>
              <a:rPr lang="en-US" dirty="0"/>
              <a:t>The EC2 instance is hosted on the AWS domain but is forwarded from the URL: </a:t>
            </a:r>
            <a:r>
              <a:rPr lang="en-US" dirty="0">
                <a:hlinkClick r:id="rId2"/>
              </a:rPr>
              <a:t>smartdoorbell.ga</a:t>
            </a:r>
            <a:r>
              <a:rPr lang="en-US" dirty="0"/>
              <a:t> (provided by </a:t>
            </a:r>
            <a:r>
              <a:rPr lang="en-US" dirty="0">
                <a:hlinkClick r:id="rId3"/>
              </a:rPr>
              <a:t>freenom.com</a:t>
            </a:r>
            <a:r>
              <a:rPr lang="en-US" dirty="0"/>
              <a:t>) which we certified using AWS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and Rekognition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976BC5-C426-487C-8609-4703E3C4A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31363"/>
              </p:ext>
            </p:extLst>
          </p:nvPr>
        </p:nvGraphicFramePr>
        <p:xfrm>
          <a:off x="838200" y="4122256"/>
          <a:ext cx="10515600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FA9C57-7655-4514-A9F7-A6A9132930B7}"/>
              </a:ext>
            </a:extLst>
          </p:cNvPr>
          <p:cNvSpPr txBox="1"/>
          <p:nvPr/>
        </p:nvSpPr>
        <p:spPr>
          <a:xfrm>
            <a:off x="5622851" y="5197404"/>
            <a:ext cx="120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exists in 10 consecutive frames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E800-99D9-433C-AC35-8CCE68682CF5}"/>
              </a:ext>
            </a:extLst>
          </p:cNvPr>
          <p:cNvSpPr txBox="1"/>
          <p:nvPr/>
        </p:nvSpPr>
        <p:spPr>
          <a:xfrm>
            <a:off x="8805530" y="5220298"/>
            <a:ext cx="120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is recognized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C4BC3-CEE5-4A0D-AA44-EEDA19BBB3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7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AF65FC-F9A0-402B-8597-63140A26D4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OpenCV runs on the Raspberry Pi and is used to minimize web traffic to AWS Rekognition</a:t>
            </a:r>
          </a:p>
          <a:p>
            <a:pPr lvl="1"/>
            <a:r>
              <a:rPr lang="en-US" dirty="0"/>
              <a:t>Only images that contain faces are sent to the cloud</a:t>
            </a:r>
          </a:p>
        </p:txBody>
      </p:sp>
    </p:spTree>
    <p:extLst>
      <p:ext uri="{BB962C8B-B14F-4D97-AF65-F5344CB8AC3E}">
        <p14:creationId xmlns:p14="http://schemas.microsoft.com/office/powerpoint/2010/main" val="210661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FA37-5A1D-4D53-BC36-FF53E9A0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 runs a Python script which consists of:</a:t>
            </a:r>
          </a:p>
          <a:p>
            <a:pPr lvl="1"/>
            <a:r>
              <a:rPr lang="en-US" dirty="0"/>
              <a:t>A finite state machine (FSM) running indefinitely on a thread</a:t>
            </a:r>
          </a:p>
          <a:p>
            <a:pPr lvl="1"/>
            <a:r>
              <a:rPr lang="en-US" dirty="0"/>
              <a:t>A listener running indefinitely on a thread for detecting incoming MQTT messages</a:t>
            </a:r>
          </a:p>
          <a:p>
            <a:pPr lvl="1"/>
            <a:r>
              <a:rPr lang="en-US" dirty="0"/>
              <a:t>A listener running indefinitely on a thread for detecting presses on the ring button</a:t>
            </a:r>
          </a:p>
        </p:txBody>
      </p:sp>
    </p:spTree>
    <p:extLst>
      <p:ext uri="{BB962C8B-B14F-4D97-AF65-F5344CB8AC3E}">
        <p14:creationId xmlns:p14="http://schemas.microsoft.com/office/powerpoint/2010/main" val="352707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 (2)</a:t>
            </a:r>
          </a:p>
        </p:txBody>
      </p:sp>
      <p:pic>
        <p:nvPicPr>
          <p:cNvPr id="4" name="Content Placeholder 3" descr="C:\Users\Asaf\AppData\Local\Microsoft\Windows\INetCache\Content.MSO\7DF1FF54.tmp">
            <a:extLst>
              <a:ext uri="{FF2B5EF4-FFF2-40B4-BE49-F238E27FC236}">
                <a16:creationId xmlns:a16="http://schemas.microsoft.com/office/drawing/2014/main" id="{1B2BB841-A9BC-4C0C-8125-5E9E897B15E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879" y="1456660"/>
            <a:ext cx="7960242" cy="5089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7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9278C-1235-41CF-912D-46FA656F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Raspberry Pi circuit consists of a pushbutton which act as a ringer, and a lock</a:t>
            </a:r>
          </a:p>
          <a:p>
            <a:r>
              <a:rPr lang="en-US" dirty="0"/>
              <a:t>The relay is used to drive the lock due to lack of current from the Raspberry Pi user pins (i.e. the “Unlock” pin in the diagram).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38169-B7A6-444D-BF3B-943D7D3F37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89" y="3096586"/>
            <a:ext cx="8711612" cy="34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981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Smart Doorbell Camera</vt:lpstr>
      <vt:lpstr>Project Description</vt:lpstr>
      <vt:lpstr>Project Goals</vt:lpstr>
      <vt:lpstr>PowerPoint Presentation</vt:lpstr>
      <vt:lpstr>EC2 Design</vt:lpstr>
      <vt:lpstr>OpenCV and Rekognition</vt:lpstr>
      <vt:lpstr>Raspberry Pi – Software</vt:lpstr>
      <vt:lpstr>Raspberry Pi – Software (2)</vt:lpstr>
      <vt:lpstr>Raspberry Pi – Hardware</vt:lpstr>
      <vt:lpstr>Android App – Overview</vt:lpstr>
      <vt:lpstr>Android App – LoginActivity</vt:lpstr>
      <vt:lpstr>Android App – MenuActivity</vt:lpstr>
      <vt:lpstr>Android App – LogActivity</vt:lpstr>
      <vt:lpstr>Android App – MessagesActivity</vt:lpstr>
      <vt:lpstr>Android App – FcmNotification</vt:lpstr>
      <vt:lpstr>Android App – Messages Structure</vt:lpstr>
      <vt:lpstr>Android App – StreamActivity</vt:lpstr>
      <vt:lpstr>Issues</vt:lpstr>
      <vt:lpstr>What Did We Learn</vt:lpstr>
      <vt:lpstr>Current System State</vt:lpstr>
      <vt:lpstr>Future Development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Amnony</dc:creator>
  <cp:lastModifiedBy>Asaf Amnony</cp:lastModifiedBy>
  <cp:revision>55</cp:revision>
  <dcterms:created xsi:type="dcterms:W3CDTF">2018-12-05T07:21:03Z</dcterms:created>
  <dcterms:modified xsi:type="dcterms:W3CDTF">2019-09-16T03:48:22Z</dcterms:modified>
</cp:coreProperties>
</file>