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58" r:id="rId5"/>
    <p:sldId id="266" r:id="rId6"/>
    <p:sldId id="265" r:id="rId7"/>
    <p:sldId id="262" r:id="rId8"/>
    <p:sldId id="261" r:id="rId9"/>
    <p:sldId id="263" r:id="rId10"/>
    <p:sldId id="264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5EA4"/>
    <a:srgbClr val="C46CC6"/>
    <a:srgbClr val="A36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7A47E1-C7E2-44E2-B59C-6156E8DEBE25}" v="21" dt="2018-12-10T08:09:26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af Amnony" userId="6479d606-4dba-46cc-8d04-4b1a59f0044c" providerId="ADAL" clId="{947A47E1-C7E2-44E2-B59C-6156E8DEBE25}"/>
    <pc:docChg chg="custSel addSld modSld">
      <pc:chgData name="Asaf Amnony" userId="6479d606-4dba-46cc-8d04-4b1a59f0044c" providerId="ADAL" clId="{947A47E1-C7E2-44E2-B59C-6156E8DEBE25}" dt="2018-12-10T08:10:09.872" v="732" actId="20577"/>
      <pc:docMkLst>
        <pc:docMk/>
      </pc:docMkLst>
      <pc:sldChg chg="modSp">
        <pc:chgData name="Asaf Amnony" userId="6479d606-4dba-46cc-8d04-4b1a59f0044c" providerId="ADAL" clId="{947A47E1-C7E2-44E2-B59C-6156E8DEBE25}" dt="2018-12-10T08:01:04.596" v="305" actId="27636"/>
        <pc:sldMkLst>
          <pc:docMk/>
          <pc:sldMk cId="4039191129" sldId="258"/>
        </pc:sldMkLst>
        <pc:spChg chg="mod">
          <ac:chgData name="Asaf Amnony" userId="6479d606-4dba-46cc-8d04-4b1a59f0044c" providerId="ADAL" clId="{947A47E1-C7E2-44E2-B59C-6156E8DEBE25}" dt="2018-12-10T08:01:04.596" v="305" actId="27636"/>
          <ac:spMkLst>
            <pc:docMk/>
            <pc:sldMk cId="4039191129" sldId="258"/>
            <ac:spMk id="3" creationId="{00000000-0000-0000-0000-000000000000}"/>
          </ac:spMkLst>
        </pc:spChg>
      </pc:sldChg>
      <pc:sldChg chg="modSp">
        <pc:chgData name="Asaf Amnony" userId="6479d606-4dba-46cc-8d04-4b1a59f0044c" providerId="ADAL" clId="{947A47E1-C7E2-44E2-B59C-6156E8DEBE25}" dt="2018-12-06T07:02:46.272" v="0" actId="27636"/>
        <pc:sldMkLst>
          <pc:docMk/>
          <pc:sldMk cId="2066746527" sldId="263"/>
        </pc:sldMkLst>
        <pc:spChg chg="mod">
          <ac:chgData name="Asaf Amnony" userId="6479d606-4dba-46cc-8d04-4b1a59f0044c" providerId="ADAL" clId="{947A47E1-C7E2-44E2-B59C-6156E8DEBE25}" dt="2018-12-06T07:02:46.272" v="0" actId="27636"/>
          <ac:spMkLst>
            <pc:docMk/>
            <pc:sldMk cId="2066746527" sldId="263"/>
            <ac:spMk id="16" creationId="{00000000-0000-0000-0000-000000000000}"/>
          </ac:spMkLst>
        </pc:spChg>
      </pc:sldChg>
      <pc:sldChg chg="modSp">
        <pc:chgData name="Asaf Amnony" userId="6479d606-4dba-46cc-8d04-4b1a59f0044c" providerId="ADAL" clId="{947A47E1-C7E2-44E2-B59C-6156E8DEBE25}" dt="2018-12-10T07:59:31.922" v="298" actId="20577"/>
        <pc:sldMkLst>
          <pc:docMk/>
          <pc:sldMk cId="1753127920" sldId="267"/>
        </pc:sldMkLst>
        <pc:spChg chg="mod">
          <ac:chgData name="Asaf Amnony" userId="6479d606-4dba-46cc-8d04-4b1a59f0044c" providerId="ADAL" clId="{947A47E1-C7E2-44E2-B59C-6156E8DEBE25}" dt="2018-12-10T07:59:31.922" v="298" actId="20577"/>
          <ac:spMkLst>
            <pc:docMk/>
            <pc:sldMk cId="1753127920" sldId="267"/>
            <ac:spMk id="3" creationId="{00000000-0000-0000-0000-000000000000}"/>
          </ac:spMkLst>
        </pc:spChg>
      </pc:sldChg>
      <pc:sldChg chg="modSp add">
        <pc:chgData name="Asaf Amnony" userId="6479d606-4dba-46cc-8d04-4b1a59f0044c" providerId="ADAL" clId="{947A47E1-C7E2-44E2-B59C-6156E8DEBE25}" dt="2018-12-10T08:10:09.872" v="732" actId="20577"/>
        <pc:sldMkLst>
          <pc:docMk/>
          <pc:sldMk cId="2678785596" sldId="268"/>
        </pc:sldMkLst>
        <pc:spChg chg="mod">
          <ac:chgData name="Asaf Amnony" userId="6479d606-4dba-46cc-8d04-4b1a59f0044c" providerId="ADAL" clId="{947A47E1-C7E2-44E2-B59C-6156E8DEBE25}" dt="2018-12-10T08:01:24.393" v="312" actId="20577"/>
          <ac:spMkLst>
            <pc:docMk/>
            <pc:sldMk cId="2678785596" sldId="268"/>
            <ac:spMk id="2" creationId="{8E185C07-8D74-49E3-9471-B060530998B6}"/>
          </ac:spMkLst>
        </pc:spChg>
        <pc:spChg chg="mod">
          <ac:chgData name="Asaf Amnony" userId="6479d606-4dba-46cc-8d04-4b1a59f0044c" providerId="ADAL" clId="{947A47E1-C7E2-44E2-B59C-6156E8DEBE25}" dt="2018-12-10T08:10:09.872" v="732" actId="20577"/>
          <ac:spMkLst>
            <pc:docMk/>
            <pc:sldMk cId="2678785596" sldId="268"/>
            <ac:spMk id="3" creationId="{AE6EAE18-6502-40EC-A17F-FE141BB83C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2018-12-10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9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2018-12-10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2018-12-10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6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2018-12-10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8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2018-12-10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6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2018-12-10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2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2018-12-10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9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2018-12-10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7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2018-12-10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5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2018-12-10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2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1170-9040-4F08-A1C6-060965C8E8FC}" type="datetimeFigureOut">
              <a:rPr lang="en-US" smtClean="0"/>
              <a:t>2018-12-10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3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B1170-9040-4F08-A1C6-060965C8E8FC}" type="datetimeFigureOut">
              <a:rPr lang="en-US" smtClean="0"/>
              <a:t>2018-12-10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62392-2D74-4476-8408-9EC63B609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5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martdoorbell.ga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Doorbell Camera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US" b="1" dirty="0"/>
          </a:p>
          <a:p>
            <a:pPr algn="l"/>
            <a:r>
              <a:rPr lang="en-US" b="1" dirty="0"/>
              <a:t>Performed by: </a:t>
            </a:r>
            <a:r>
              <a:rPr lang="en-US" dirty="0"/>
              <a:t>Guy </a:t>
            </a:r>
            <a:r>
              <a:rPr lang="en-US" dirty="0" err="1"/>
              <a:t>Abramovich</a:t>
            </a:r>
            <a:r>
              <a:rPr lang="en-US" dirty="0"/>
              <a:t>, Asaf Amnony</a:t>
            </a:r>
          </a:p>
          <a:p>
            <a:pPr algn="l"/>
            <a:r>
              <a:rPr lang="en-US" b="1" dirty="0"/>
              <a:t>Instructor: </a:t>
            </a:r>
            <a:r>
              <a:rPr lang="en-US" dirty="0"/>
              <a:t>Oren </a:t>
            </a:r>
            <a:r>
              <a:rPr lang="en-US" dirty="0" err="1"/>
              <a:t>Kalinsky</a:t>
            </a:r>
            <a:endParaRPr lang="en-US" dirty="0"/>
          </a:p>
          <a:p>
            <a:pPr algn="l"/>
            <a:r>
              <a:rPr lang="en-US" b="1" dirty="0"/>
              <a:t>12.12.2018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8E649-951E-406C-8077-9A44FEDFE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0915" y="629444"/>
            <a:ext cx="3251787" cy="801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B37855-8D40-433D-BDCD-C4CEE75D85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629444"/>
            <a:ext cx="1780706" cy="80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28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DynamoDB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114"/>
          <a:stretch/>
        </p:blipFill>
        <p:spPr>
          <a:xfrm>
            <a:off x="838200" y="1690688"/>
            <a:ext cx="4834177" cy="36163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4363" y="2112690"/>
            <a:ext cx="2485540" cy="4418738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2967135" y="4982549"/>
            <a:ext cx="4027228" cy="3732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334278" y="5262466"/>
            <a:ext cx="5660085" cy="1156996"/>
            <a:chOff x="1334278" y="5262466"/>
            <a:chExt cx="5660085" cy="1156996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1334278" y="6382138"/>
              <a:ext cx="5660085" cy="933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1362271" y="5262466"/>
              <a:ext cx="0" cy="115699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7623110" y="3853543"/>
            <a:ext cx="802433" cy="3825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32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5C07-8D74-49E3-9471-B0605309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EAE18-6502-40EC-A17F-FE141BB8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UV4L+Jitsi setup on EC2 – solved by using Ubuntu 18.04.</a:t>
            </a:r>
          </a:p>
          <a:p>
            <a:r>
              <a:rPr lang="en-US" dirty="0" err="1"/>
              <a:t>Jitsi</a:t>
            </a:r>
            <a:r>
              <a:rPr lang="en-US" dirty="0"/>
              <a:t> requires secured connection with certificate – solved by:</a:t>
            </a:r>
          </a:p>
          <a:p>
            <a:pPr lvl="1"/>
            <a:r>
              <a:rPr lang="en-US" dirty="0"/>
              <a:t>External domain – </a:t>
            </a:r>
            <a:r>
              <a:rPr lang="en-US" dirty="0">
                <a:hlinkClick r:id="rId2"/>
              </a:rPr>
              <a:t>www.smartdoorbell.ga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Connecting domain to our ELB DNS.</a:t>
            </a:r>
          </a:p>
          <a:p>
            <a:pPr lvl="1"/>
            <a:r>
              <a:rPr lang="en-US" dirty="0"/>
              <a:t>Connecting ELB to our EC2 instance.</a:t>
            </a:r>
          </a:p>
          <a:p>
            <a:pPr lvl="1"/>
            <a:r>
              <a:rPr lang="en-US" dirty="0"/>
              <a:t>Getting certificate from AWS ACM for the external domain.</a:t>
            </a:r>
          </a:p>
          <a:p>
            <a:r>
              <a:rPr lang="en-US" dirty="0"/>
              <a:t>Raspberry Pi</a:t>
            </a:r>
          </a:p>
          <a:p>
            <a:pPr lvl="1"/>
            <a:r>
              <a:rPr lang="en-US" dirty="0"/>
              <a:t>Faulty SD card – bought a new one.</a:t>
            </a:r>
          </a:p>
          <a:p>
            <a:pPr lvl="1"/>
            <a:r>
              <a:rPr lang="en-US" dirty="0"/>
              <a:t>Possibly faulty device – need to verify.</a:t>
            </a:r>
          </a:p>
          <a:p>
            <a:r>
              <a:rPr lang="en-US" dirty="0"/>
              <a:t>Android authenticated </a:t>
            </a:r>
            <a:r>
              <a:rPr lang="en-US" dirty="0" err="1"/>
              <a:t>PubSub</a:t>
            </a:r>
            <a:r>
              <a:rPr lang="en-US" dirty="0"/>
              <a:t> </a:t>
            </a:r>
            <a:r>
              <a:rPr lang="en-US"/>
              <a:t>connection – doesn’t seem to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85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Raspberry Pi</a:t>
            </a:r>
          </a:p>
          <a:p>
            <a:pPr lvl="1"/>
            <a:r>
              <a:rPr lang="en-US" dirty="0" err="1"/>
              <a:t>PubSub</a:t>
            </a:r>
            <a:r>
              <a:rPr lang="en-US" dirty="0"/>
              <a:t> – 1 week</a:t>
            </a:r>
          </a:p>
          <a:p>
            <a:pPr lvl="1"/>
            <a:r>
              <a:rPr lang="en-US" dirty="0"/>
              <a:t>Video streaming – &lt; 1 week</a:t>
            </a:r>
          </a:p>
          <a:p>
            <a:pPr lvl="1"/>
            <a:r>
              <a:rPr lang="en-US" dirty="0"/>
              <a:t>Motion detection – 1 week</a:t>
            </a:r>
          </a:p>
          <a:p>
            <a:pPr lvl="1"/>
            <a:r>
              <a:rPr lang="en-US" dirty="0"/>
              <a:t>Door open/close switch indication –  &lt; 1 week</a:t>
            </a:r>
          </a:p>
          <a:p>
            <a:r>
              <a:rPr lang="en-US" dirty="0"/>
              <a:t>AWS</a:t>
            </a:r>
          </a:p>
          <a:p>
            <a:pPr lvl="1"/>
            <a:r>
              <a:rPr lang="en-US" dirty="0"/>
              <a:t>Face recognition – 1 week</a:t>
            </a:r>
          </a:p>
          <a:p>
            <a:pPr lvl="1"/>
            <a:r>
              <a:rPr lang="en-US" dirty="0"/>
              <a:t>Database – 1-2 week</a:t>
            </a:r>
          </a:p>
          <a:p>
            <a:r>
              <a:rPr lang="en-US" dirty="0"/>
              <a:t>Android</a:t>
            </a:r>
          </a:p>
          <a:p>
            <a:pPr lvl="1"/>
            <a:r>
              <a:rPr lang="en-US" dirty="0"/>
              <a:t>Notifications – 2 weeks</a:t>
            </a:r>
          </a:p>
          <a:p>
            <a:pPr lvl="1"/>
            <a:r>
              <a:rPr lang="en-US" dirty="0"/>
              <a:t>GUI – 1 week</a:t>
            </a:r>
          </a:p>
          <a:p>
            <a:r>
              <a:rPr lang="en-US" dirty="0"/>
              <a:t>Integration – 2-3 weeks</a:t>
            </a:r>
          </a:p>
        </p:txBody>
      </p:sp>
    </p:spTree>
    <p:extLst>
      <p:ext uri="{BB962C8B-B14F-4D97-AF65-F5344CB8AC3E}">
        <p14:creationId xmlns:p14="http://schemas.microsoft.com/office/powerpoint/2010/main" val="175312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opens door for authorized people using face recognition.</a:t>
            </a:r>
          </a:p>
          <a:p>
            <a:r>
              <a:rPr lang="en-US" dirty="0"/>
              <a:t>Notifies owner when unauthorized people try to access house.</a:t>
            </a:r>
          </a:p>
          <a:p>
            <a:r>
              <a:rPr lang="en-US" dirty="0"/>
              <a:t>Allows owner to alter his/her authorized people database.</a:t>
            </a:r>
          </a:p>
          <a:p>
            <a:pPr lvl="1"/>
            <a:r>
              <a:rPr lang="en-US" dirty="0"/>
              <a:t>Owner can authorize people in real time.</a:t>
            </a:r>
          </a:p>
          <a:p>
            <a:r>
              <a:rPr lang="en-US" dirty="0"/>
              <a:t>Stream video of door area to its owner.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44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249967" y="673126"/>
            <a:ext cx="1259837" cy="1116863"/>
            <a:chOff x="1581368" y="2692689"/>
            <a:chExt cx="2518942" cy="2326179"/>
          </a:xfrm>
        </p:grpSpPr>
        <p:pic>
          <p:nvPicPr>
            <p:cNvPr id="1030" name="Picture 6" descr="Image result for aws cognit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9560" y="2692689"/>
              <a:ext cx="2190750" cy="2190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581368" y="4550945"/>
              <a:ext cx="1917241" cy="467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Amazon </a:t>
              </a:r>
              <a:r>
                <a:rPr lang="en-US" sz="1400" dirty="0" err="1"/>
                <a:t>Cognito</a:t>
              </a:r>
              <a:endParaRPr lang="en-US" sz="1400" dirty="0"/>
            </a:p>
          </p:txBody>
        </p:sp>
      </p:grpSp>
      <p:pic>
        <p:nvPicPr>
          <p:cNvPr id="1032" name="Picture 8" descr="Image result for aws rekogni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2238" y="5100067"/>
            <a:ext cx="1059200" cy="131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ws dynamodb"/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259688" y="5202703"/>
            <a:ext cx="1688448" cy="107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ws ia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66358" y="749480"/>
            <a:ext cx="1041238" cy="97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android phon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19112" y="2582481"/>
            <a:ext cx="2021962" cy="202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9980779" y="2052221"/>
            <a:ext cx="1985749" cy="3087612"/>
            <a:chOff x="3212091" y="4972220"/>
            <a:chExt cx="1985749" cy="3087612"/>
          </a:xfrm>
        </p:grpSpPr>
        <p:pic>
          <p:nvPicPr>
            <p:cNvPr id="1042" name="Picture 18" descr="Image result for raspberry pi camera"/>
            <p:cNvPicPr>
              <a:picLocks noChangeAspect="1" noChangeArrowheads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212091" y="6447162"/>
              <a:ext cx="1964344" cy="1612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Image result for raspberry pi logo"/>
            <p:cNvPicPr>
              <a:picLocks noChangeAspect="1" noChangeArrowheads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617041" y="4972220"/>
              <a:ext cx="1195923" cy="955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531422" y="5935288"/>
              <a:ext cx="16664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Raspberry Pi</a:t>
              </a:r>
              <a:br>
                <a:rPr lang="en-US" sz="1600" dirty="0"/>
              </a:br>
              <a:r>
                <a:rPr lang="en-US" sz="1600" dirty="0"/>
                <a:t>+ Camera Module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 rot="21394436">
            <a:off x="1820628" y="1333001"/>
            <a:ext cx="1841832" cy="620005"/>
            <a:chOff x="2254554" y="1748218"/>
            <a:chExt cx="2152792" cy="620005"/>
          </a:xfrm>
        </p:grpSpPr>
        <p:sp>
          <p:nvSpPr>
            <p:cNvPr id="9" name="Left-Right Arrow 8"/>
            <p:cNvSpPr/>
            <p:nvPr/>
          </p:nvSpPr>
          <p:spPr>
            <a:xfrm rot="21082766">
              <a:off x="2254554" y="2021476"/>
              <a:ext cx="2152792" cy="346747"/>
            </a:xfrm>
            <a:prstGeom prst="left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 rot="21196588">
              <a:off x="3015800" y="1748218"/>
              <a:ext cx="630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Login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93485" y="749480"/>
            <a:ext cx="1423018" cy="702415"/>
            <a:chOff x="6003423" y="1459101"/>
            <a:chExt cx="1423018" cy="702415"/>
          </a:xfrm>
        </p:grpSpPr>
        <p:sp>
          <p:nvSpPr>
            <p:cNvPr id="21" name="Left-Right Arrow 20"/>
            <p:cNvSpPr/>
            <p:nvPr/>
          </p:nvSpPr>
          <p:spPr>
            <a:xfrm>
              <a:off x="6197688" y="1814769"/>
              <a:ext cx="1034488" cy="346747"/>
            </a:xfrm>
            <a:prstGeom prst="left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03423" y="1459101"/>
              <a:ext cx="14230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Authentication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604356" y="5001347"/>
            <a:ext cx="2142178" cy="626424"/>
            <a:chOff x="2165232" y="1398544"/>
            <a:chExt cx="2152792" cy="575506"/>
          </a:xfrm>
        </p:grpSpPr>
        <p:sp>
          <p:nvSpPr>
            <p:cNvPr id="28" name="Left-Right Arrow 27"/>
            <p:cNvSpPr/>
            <p:nvPr/>
          </p:nvSpPr>
          <p:spPr>
            <a:xfrm rot="619196">
              <a:off x="2165232" y="1627303"/>
              <a:ext cx="2152792" cy="346747"/>
            </a:xfrm>
            <a:prstGeom prst="leftRightArrow">
              <a:avLst/>
            </a:prstGeom>
            <a:solidFill>
              <a:srgbClr val="005E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 rot="567945">
              <a:off x="2868769" y="1398544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NoSQL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4188392" y="494522"/>
            <a:ext cx="3684586" cy="5915608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 rot="20214675">
            <a:off x="8089880" y="5066229"/>
            <a:ext cx="1882019" cy="635613"/>
            <a:chOff x="2165232" y="1338437"/>
            <a:chExt cx="2152792" cy="635613"/>
          </a:xfrm>
        </p:grpSpPr>
        <p:sp>
          <p:nvSpPr>
            <p:cNvPr id="47" name="Left-Right Arrow 46"/>
            <p:cNvSpPr/>
            <p:nvPr/>
          </p:nvSpPr>
          <p:spPr>
            <a:xfrm rot="619196">
              <a:off x="2165232" y="1627303"/>
              <a:ext cx="2152792" cy="346747"/>
            </a:xfrm>
            <a:prstGeom prst="left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 rot="567945">
              <a:off x="2423233" y="1338437"/>
              <a:ext cx="15940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Face Recognition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62312" y="3761486"/>
            <a:ext cx="1164421" cy="1299731"/>
            <a:chOff x="4900937" y="3974236"/>
            <a:chExt cx="1164421" cy="1299731"/>
          </a:xfrm>
        </p:grpSpPr>
        <p:pic>
          <p:nvPicPr>
            <p:cNvPr id="1050" name="Picture 26" descr="Image result for aws iot"/>
            <p:cNvPicPr>
              <a:picLocks noChangeAspect="1" noChangeArrowheads="1"/>
            </p:cNvPicPr>
            <p:nvPr/>
          </p:nvPicPr>
          <p:blipFill rotWithShape="1"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012406" y="3974236"/>
              <a:ext cx="1003342" cy="1087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4900937" y="4935413"/>
              <a:ext cx="11644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Amazon </a:t>
              </a:r>
              <a:r>
                <a:rPr lang="en-US" sz="1600" dirty="0" err="1"/>
                <a:t>IoT</a:t>
              </a:r>
              <a:endParaRPr lang="en-US" sz="16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820021" y="2547402"/>
            <a:ext cx="1848153" cy="690240"/>
            <a:chOff x="2165232" y="1283810"/>
            <a:chExt cx="2152792" cy="690240"/>
          </a:xfrm>
        </p:grpSpPr>
        <p:sp>
          <p:nvSpPr>
            <p:cNvPr id="57" name="Left-Right Arrow 56"/>
            <p:cNvSpPr/>
            <p:nvPr/>
          </p:nvSpPr>
          <p:spPr>
            <a:xfrm>
              <a:off x="2165232" y="1627303"/>
              <a:ext cx="2152792" cy="346747"/>
            </a:xfrm>
            <a:prstGeom prst="left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75549" y="1283810"/>
              <a:ext cx="15605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Video Streaming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812888" y="3745181"/>
            <a:ext cx="1848153" cy="641966"/>
            <a:chOff x="2165232" y="1332084"/>
            <a:chExt cx="2152792" cy="641966"/>
          </a:xfrm>
        </p:grpSpPr>
        <p:sp>
          <p:nvSpPr>
            <p:cNvPr id="60" name="Left-Right Arrow 59"/>
            <p:cNvSpPr/>
            <p:nvPr/>
          </p:nvSpPr>
          <p:spPr>
            <a:xfrm>
              <a:off x="2165232" y="1627303"/>
              <a:ext cx="2152792" cy="346747"/>
            </a:xfrm>
            <a:prstGeom prst="left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68854" y="1332084"/>
              <a:ext cx="945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MQTT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24549" y="2154661"/>
            <a:ext cx="2258634" cy="1465341"/>
            <a:chOff x="4924549" y="2154661"/>
            <a:chExt cx="2258634" cy="1465341"/>
          </a:xfrm>
        </p:grpSpPr>
        <p:grpSp>
          <p:nvGrpSpPr>
            <p:cNvPr id="13" name="Group 12"/>
            <p:cNvGrpSpPr/>
            <p:nvPr/>
          </p:nvGrpSpPr>
          <p:grpSpPr>
            <a:xfrm>
              <a:off x="4924549" y="2154661"/>
              <a:ext cx="2258634" cy="1465341"/>
              <a:chOff x="7374150" y="3416171"/>
              <a:chExt cx="1891798" cy="1194079"/>
            </a:xfrm>
          </p:grpSpPr>
          <p:pic>
            <p:nvPicPr>
              <p:cNvPr id="1028" name="Picture 4" descr="Image title"/>
              <p:cNvPicPr>
                <a:picLocks noChangeAspect="1" noChangeArrowheads="1"/>
              </p:cNvPicPr>
              <p:nvPr/>
            </p:nvPicPr>
            <p:blipFill rotWithShape="1">
              <a:blip r:embed="rId10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7374150" y="3441763"/>
                <a:ext cx="900845" cy="11684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8" name="Picture 24" descr="Image result for jitsi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83679" y="3416171"/>
                <a:ext cx="982269" cy="7367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Rectangle 2"/>
            <p:cNvSpPr/>
            <p:nvPr/>
          </p:nvSpPr>
          <p:spPr>
            <a:xfrm>
              <a:off x="6170254" y="3076843"/>
              <a:ext cx="85311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UV4L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054276" y="2491987"/>
            <a:ext cx="1848153" cy="690240"/>
            <a:chOff x="2165232" y="1283810"/>
            <a:chExt cx="2152792" cy="690240"/>
          </a:xfrm>
        </p:grpSpPr>
        <p:sp>
          <p:nvSpPr>
            <p:cNvPr id="50" name="Left-Right Arrow 49"/>
            <p:cNvSpPr/>
            <p:nvPr/>
          </p:nvSpPr>
          <p:spPr>
            <a:xfrm>
              <a:off x="2165232" y="1627303"/>
              <a:ext cx="2152792" cy="346747"/>
            </a:xfrm>
            <a:prstGeom prst="left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75549" y="1283810"/>
              <a:ext cx="15605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Video Streaming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047143" y="3689766"/>
            <a:ext cx="1848153" cy="641966"/>
            <a:chOff x="2165232" y="1332084"/>
            <a:chExt cx="2152792" cy="641966"/>
          </a:xfrm>
        </p:grpSpPr>
        <p:sp>
          <p:nvSpPr>
            <p:cNvPr id="53" name="Left-Right Arrow 52"/>
            <p:cNvSpPr/>
            <p:nvPr/>
          </p:nvSpPr>
          <p:spPr>
            <a:xfrm>
              <a:off x="2165232" y="1627303"/>
              <a:ext cx="2152792" cy="346747"/>
            </a:xfrm>
            <a:prstGeom prst="left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68854" y="1332084"/>
              <a:ext cx="945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MQTT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957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login platform for owners using AWS </a:t>
            </a:r>
            <a:r>
              <a:rPr lang="en-US" dirty="0" err="1"/>
              <a:t>Cognito</a:t>
            </a:r>
            <a:r>
              <a:rPr lang="en-US" dirty="0"/>
              <a:t> and IAM.</a:t>
            </a:r>
          </a:p>
          <a:p>
            <a:r>
              <a:rPr lang="en-US" dirty="0"/>
              <a:t>Create database for authorized people using AWS DynamoDB.</a:t>
            </a:r>
          </a:p>
          <a:p>
            <a:r>
              <a:rPr lang="en-US" dirty="0"/>
              <a:t>Create log of last successful and failed entrances, along with images.</a:t>
            </a:r>
          </a:p>
          <a:p>
            <a:r>
              <a:rPr lang="en-US" dirty="0"/>
              <a:t>Implement video streaming from Raspberry Pi to Android using </a:t>
            </a:r>
            <a:r>
              <a:rPr lang="en-US" dirty="0" err="1"/>
              <a:t>Jitsi</a:t>
            </a:r>
            <a:r>
              <a:rPr lang="en-US" dirty="0"/>
              <a:t>.</a:t>
            </a:r>
          </a:p>
          <a:p>
            <a:r>
              <a:rPr lang="en-US" dirty="0"/>
              <a:t>Implement motion detection on Raspberry Pi.</a:t>
            </a:r>
          </a:p>
          <a:p>
            <a:r>
              <a:rPr lang="en-US" dirty="0"/>
              <a:t>Use AWS </a:t>
            </a:r>
            <a:r>
              <a:rPr lang="en-US" dirty="0" err="1"/>
              <a:t>Rekognition</a:t>
            </a:r>
            <a:r>
              <a:rPr lang="en-US" dirty="0"/>
              <a:t> to recognize familiar faces.</a:t>
            </a:r>
          </a:p>
          <a:p>
            <a:r>
              <a:rPr lang="en-US" dirty="0"/>
              <a:t>Implement </a:t>
            </a:r>
            <a:r>
              <a:rPr lang="en-US" dirty="0" err="1"/>
              <a:t>PubSub</a:t>
            </a:r>
            <a:r>
              <a:rPr lang="en-US" dirty="0"/>
              <a:t> communication using MQTT protocol.</a:t>
            </a:r>
          </a:p>
          <a:p>
            <a:r>
              <a:rPr lang="en-US" dirty="0"/>
              <a:t>Create interactive Android application for owners.</a:t>
            </a:r>
          </a:p>
        </p:txBody>
      </p:sp>
    </p:spTree>
    <p:extLst>
      <p:ext uri="{BB962C8B-B14F-4D97-AF65-F5344CB8AC3E}">
        <p14:creationId xmlns:p14="http://schemas.microsoft.com/office/powerpoint/2010/main" val="403919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We’ve Done so Far</a:t>
            </a:r>
          </a:p>
        </p:txBody>
      </p:sp>
    </p:spTree>
    <p:extLst>
      <p:ext uri="{BB962C8B-B14F-4D97-AF65-F5344CB8AC3E}">
        <p14:creationId xmlns:p14="http://schemas.microsoft.com/office/powerpoint/2010/main" val="201898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(</a:t>
            </a:r>
            <a:r>
              <a:rPr lang="en-US" dirty="0" err="1"/>
              <a:t>Cognito</a:t>
            </a:r>
            <a:r>
              <a:rPr lang="en-US" dirty="0"/>
              <a:t> + IAM)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20314" cy="2180318"/>
          </a:xfrm>
        </p:spPr>
        <p:txBody>
          <a:bodyPr/>
          <a:lstStyle/>
          <a:p>
            <a:r>
              <a:rPr lang="en-US" dirty="0"/>
              <a:t>One user per house.</a:t>
            </a:r>
          </a:p>
          <a:p>
            <a:r>
              <a:rPr lang="en-US" dirty="0"/>
              <a:t>User management is manual in </a:t>
            </a:r>
            <a:r>
              <a:rPr lang="en-US" dirty="0" err="1"/>
              <a:t>Cognito</a:t>
            </a:r>
            <a:r>
              <a:rPr lang="en-US" dirty="0"/>
              <a:t> (for now).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6221"/>
          <a:stretch/>
        </p:blipFill>
        <p:spPr>
          <a:xfrm>
            <a:off x="9427611" y="1886880"/>
            <a:ext cx="2474103" cy="19255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534" r="3994"/>
          <a:stretch/>
        </p:blipFill>
        <p:spPr>
          <a:xfrm>
            <a:off x="203199" y="3419865"/>
            <a:ext cx="11698515" cy="327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9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Streaming </a:t>
            </a:r>
            <a:r>
              <a:rPr lang="en-IL" dirty="0"/>
              <a:t>–</a:t>
            </a:r>
            <a:r>
              <a:rPr lang="en-US" dirty="0"/>
              <a:t> Why </a:t>
            </a:r>
            <a:r>
              <a:rPr lang="en-US" dirty="0" err="1"/>
              <a:t>Jitsi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Introduced to 2 main options: </a:t>
            </a:r>
            <a:r>
              <a:rPr lang="en-US" dirty="0" err="1"/>
              <a:t>Jitsi</a:t>
            </a:r>
            <a:r>
              <a:rPr lang="en-US" dirty="0"/>
              <a:t> and Janus.</a:t>
            </a:r>
          </a:p>
          <a:p>
            <a:r>
              <a:rPr lang="en-US" dirty="0"/>
              <a:t>Found that </a:t>
            </a:r>
            <a:r>
              <a:rPr lang="en-US" dirty="0" err="1"/>
              <a:t>Jitsi</a:t>
            </a:r>
            <a:r>
              <a:rPr lang="en-US" dirty="0"/>
              <a:t> has:</a:t>
            </a:r>
          </a:p>
          <a:p>
            <a:pPr lvl="1"/>
            <a:r>
              <a:rPr lang="en-US" dirty="0"/>
              <a:t>Good documented SDK.</a:t>
            </a:r>
          </a:p>
          <a:p>
            <a:pPr lvl="1"/>
            <a:r>
              <a:rPr lang="en-US" dirty="0"/>
              <a:t>An official Android application that works.</a:t>
            </a:r>
          </a:p>
          <a:p>
            <a:pPr lvl="1"/>
            <a:r>
              <a:rPr lang="en-US" dirty="0"/>
              <a:t>Native Android View.</a:t>
            </a:r>
          </a:p>
          <a:p>
            <a:r>
              <a:rPr lang="en-US" dirty="0"/>
              <a:t>Janus has none of these.</a:t>
            </a:r>
          </a:p>
          <a:p>
            <a:pPr lvl="1"/>
            <a:r>
              <a:rPr lang="en-US" dirty="0"/>
              <a:t>There is a reference Janus based project.</a:t>
            </a:r>
          </a:p>
          <a:p>
            <a:r>
              <a:rPr lang="en-US" dirty="0"/>
              <a:t>Chose </a:t>
            </a:r>
            <a:r>
              <a:rPr lang="en-US" dirty="0" err="1"/>
              <a:t>Jitsi</a:t>
            </a:r>
            <a:r>
              <a:rPr lang="en-US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3194382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</a:t>
            </a:r>
            <a:r>
              <a:rPr lang="en-US" dirty="0" err="1"/>
              <a:t>Jitsi</a:t>
            </a:r>
            <a:r>
              <a:rPr lang="en-US" dirty="0"/>
              <a:t> + UV4L on EC2.</a:t>
            </a:r>
          </a:p>
          <a:p>
            <a:pPr lvl="1"/>
            <a:r>
              <a:rPr lang="en-US" dirty="0"/>
              <a:t>Ran streaming test between two computers.</a:t>
            </a:r>
          </a:p>
          <a:p>
            <a:r>
              <a:rPr lang="en-US" dirty="0"/>
              <a:t>Added </a:t>
            </a:r>
            <a:r>
              <a:rPr lang="en-US" dirty="0" err="1"/>
              <a:t>Jitsi</a:t>
            </a:r>
            <a:r>
              <a:rPr lang="en-US" dirty="0"/>
              <a:t> SDK to our Android app.</a:t>
            </a:r>
          </a:p>
          <a:p>
            <a:pPr lvl="1"/>
            <a:r>
              <a:rPr lang="en-US" dirty="0"/>
              <a:t>Started testing between Android and computer.</a:t>
            </a:r>
          </a:p>
          <a:p>
            <a:pPr lvl="1"/>
            <a:r>
              <a:rPr lang="en-US" dirty="0"/>
              <a:t>So far on official </a:t>
            </a:r>
            <a:r>
              <a:rPr lang="en-US" dirty="0" err="1"/>
              <a:t>Jitsi</a:t>
            </a:r>
            <a:r>
              <a:rPr lang="en-US" dirty="0"/>
              <a:t> server (due to EC2 certification issues).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4255980"/>
            <a:ext cx="4800600" cy="2207925"/>
          </a:xfrm>
          <a:prstGeom prst="rect">
            <a:avLst/>
          </a:prstGeom>
        </p:spPr>
      </p:pic>
      <p:pic>
        <p:nvPicPr>
          <p:cNvPr id="1026" name="Picture 2" descr="https://attachment.outlook.office.net/owa/amnonya@campus.technion.ac.il/service.svc/s/GetFileAttachment?id=AAMkADZiODI5ZTAyLWIzMzctNDllZi1hMzQxLWEzMzAzZjBlNjQ1ZgBGAAAAAABYvbHhQqMZTbV3kG5W6kq%2BBwA46z%2BaXh3KS5sX3zI1d2UJAAAAAAEMAAA46z%2BaXh3KS5sX3zI1d2UJAAPQj%2FSPAAABEgAQANMpnYiNg5BIrj82bnhyu%2Bk%3D&amp;X-OWA-CANARY=lYmAkJa8iEuTqD4coieoT4Afk-iQWtYYcLTvutqf_n6JkX3yWpKWH-_myqWBx-PmNqyMy0I55Ac.&amp;token=eyJhbGciOiJSUzI1NiIsImtpZCI6IjA2MDBGOUY2NzQ2MjA3MzdFNzM0MDRFMjg3QzQ1QTgxOENCN0NFQjgiLCJ4NXQiOiJCZ0Q1OW5SaUJ6Zm5OQVRpaDhSYWdZeTN6cmciLCJ0eXAiOiJKV1QifQ.eyJ2ZXIiOiJFeGNoYW5nZS5DYWxsYmFjay5WMSIsImFwcGN0eHNlbmRlciI6Ik93YURvd25sb2FkQGYxNTAyYzRjLWVlMmUtNDExYy05NzE1LWM4NTVmNjc1M2I4NCIsImFwcGN0eCI6IntcIm1zZXhjaHByb3RcIjpcIm93YVwiLFwicHJpbWFyeXNpZFwiOlwiUy0xLTUtMjEtMjE0Mzk3NDg0Ni02NjExMTIyNTYtMjQ1OTE4ODk4Mi0xMzM4NTQwMFwiLFwicHVpZFwiOlwiMTE1MzkwNjY2MDc4NjkyMzU4OFwiLFwib2lkXCI6XCI2NDc5ZDYwNi00ZGJhLTQ2Y2MtOGQwNC00YjFhNTlmMDA0NGNcIixcInNjb3BlXCI6XCJPd2FEb3dubG9hZFwifSIsIm5iZiI6MTU0NDAwMDY4NywiZXhwIjoxNTQ0MDAxMjg3LCJpc3MiOiIwMDAwMDAwMi0wMDAwLTBmZjEtY2UwMC0wMDAwMDAwMDAwMDBAZjE1MDJjNGMtZWUyZS00MTFjLTk3MTUtYzg1NWY2NzUzYjg0IiwiYXVkIjoiMDAwMDAwMDItMDAwMC0wZmYxLWNlMDAtMDAwMDAwMDAwMDAwL2F0dGFjaG1lbnQub3V0bG9vay5vZmZpY2UubmV0QGYxNTAyYzRjLWVlMmUtNDExYy05NzE1LWM4NTVmNjc1M2I4NCJ9.joUMM6P0Y0XlGw4M5Iil24gNI4ERtiEmvUmuUqA2kqg5TCo_h3gG2OzKDvpUR5_zEJD4AKGsRuZgCg3wphvTFRKA4Zgg0CaPxNWKAR9AvyFRZF9_TkFb_mqknScMrkoAcHU1r_AFedFF8cHvyAijM9tw7HPtkvDczVWwG8tpEkp9nGzCxHoUDdtlm-BkC3qCszJyy-wyN_P0jOdo43xeTPXvvBY57BRjTU7n8n3QzJ53Od5hveVTvtCSZbO8rDJ8KeVbcl4p0mmE8t0nJ5x_aPG7ZhR-2roYmVh4_Za30BElYI0faPxcsLGAUCdd-glYRXN7h3vM4YXsqLNfw3Qd5g&amp;owa=outlook.office365.com&amp;isImagePreview=Tru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48350" y="4281965"/>
            <a:ext cx="4533900" cy="218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047750" y="4255980"/>
            <a:ext cx="1962150" cy="15727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5008" y="3956556"/>
            <a:ext cx="242765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Our EC2 Server Address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26376" y="1081575"/>
            <a:ext cx="1725730" cy="2705914"/>
            <a:chOff x="7866744" y="736343"/>
            <a:chExt cx="1725730" cy="2705914"/>
          </a:xfrm>
        </p:grpSpPr>
        <p:pic>
          <p:nvPicPr>
            <p:cNvPr id="1028" name="Picture 4" descr="Image result for android phone frame"/>
            <p:cNvPicPr>
              <a:picLocks noChangeAspect="1" noChangeArrowheads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866744" y="1092200"/>
              <a:ext cx="1725730" cy="2350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Image result for android phone frame"/>
            <p:cNvPicPr>
              <a:picLocks noChangeAspect="1" noChangeArrowheads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871990" y="736343"/>
              <a:ext cx="1720484" cy="374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976670" y="1114331"/>
              <a:ext cx="1463636" cy="17757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747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PubSub</a:t>
            </a:r>
            <a:r>
              <a:rPr lang="en-US" dirty="0"/>
              <a:t> (MQTT)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0" y="1825625"/>
            <a:ext cx="6324942" cy="6189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Implementing messaging service between Android and AWS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392" y="2600836"/>
            <a:ext cx="6334317" cy="4007805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9497590" y="1262813"/>
            <a:ext cx="2262091" cy="4802762"/>
            <a:chOff x="6959664" y="1244151"/>
            <a:chExt cx="2262091" cy="480276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59664" y="1244151"/>
              <a:ext cx="2262091" cy="4021494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>
            <a:xfrm>
              <a:off x="7576456" y="2679106"/>
              <a:ext cx="1548835" cy="1574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56385" y="5400582"/>
              <a:ext cx="1703095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Android Publish</a:t>
              </a:r>
            </a:p>
            <a:p>
              <a:pPr algn="ctr"/>
              <a:r>
                <a:rPr lang="en-US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Everyone Subs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33141" y="1262813"/>
            <a:ext cx="2262090" cy="4782259"/>
            <a:chOff x="9333335" y="1244151"/>
            <a:chExt cx="2262090" cy="478225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33335" y="1244151"/>
              <a:ext cx="2262090" cy="4021494"/>
            </a:xfrm>
            <a:prstGeom prst="rect">
              <a:avLst/>
            </a:prstGeom>
          </p:spPr>
        </p:pic>
        <p:sp>
          <p:nvSpPr>
            <p:cNvPr id="27" name="Rounded Rectangle 26"/>
            <p:cNvSpPr/>
            <p:nvPr/>
          </p:nvSpPr>
          <p:spPr>
            <a:xfrm>
              <a:off x="9958872" y="2679106"/>
              <a:ext cx="1548835" cy="157400"/>
            </a:xfrm>
            <a:prstGeom prst="round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719823" y="5380079"/>
              <a:ext cx="1563761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AWS Publish</a:t>
              </a:r>
            </a:p>
            <a:p>
              <a:pPr algn="ctr"/>
              <a:r>
                <a:rPr lang="en-US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Everyone Subs</a:t>
              </a:r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374392" y="5419244"/>
            <a:ext cx="2023575" cy="253768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374392" y="6329392"/>
            <a:ext cx="2023575" cy="2537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445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Smart Doorbell Camera</vt:lpstr>
      <vt:lpstr>Project Description</vt:lpstr>
      <vt:lpstr>PowerPoint Presentation</vt:lpstr>
      <vt:lpstr>Project Goals</vt:lpstr>
      <vt:lpstr>What We’ve Done so Far</vt:lpstr>
      <vt:lpstr>Login (Cognito + IAM)</vt:lpstr>
      <vt:lpstr>Video Streaming – Why Jitsi?</vt:lpstr>
      <vt:lpstr>Video Streaming</vt:lpstr>
      <vt:lpstr>PubSub (MQTT)</vt:lpstr>
      <vt:lpstr>DynamoDB</vt:lpstr>
      <vt:lpstr>Issues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Asaf Amnony</dc:creator>
  <cp:lastModifiedBy>Asaf Amnony</cp:lastModifiedBy>
  <cp:revision>38</cp:revision>
  <dcterms:created xsi:type="dcterms:W3CDTF">2018-12-05T07:21:03Z</dcterms:created>
  <dcterms:modified xsi:type="dcterms:W3CDTF">2018-12-10T08:10:11Z</dcterms:modified>
</cp:coreProperties>
</file>