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79" autoAdjust="0"/>
    <p:restoredTop sz="94660"/>
  </p:normalViewPr>
  <p:slideViewPr>
    <p:cSldViewPr snapToGrid="0">
      <p:cViewPr varScale="1">
        <p:scale>
          <a:sx n="72" d="100"/>
          <a:sy n="72" d="100"/>
        </p:scale>
        <p:origin x="9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3303-1422-4895-B6D6-FE519DD9C3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289BDE-396F-4823-A839-1DB2837A71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719387-18E4-465A-860D-AFF73059B705}"/>
              </a:ext>
            </a:extLst>
          </p:cNvPr>
          <p:cNvSpPr>
            <a:spLocks noGrp="1"/>
          </p:cNvSpPr>
          <p:nvPr>
            <p:ph type="dt" sz="half" idx="10"/>
          </p:nvPr>
        </p:nvSpPr>
        <p:spPr/>
        <p:txBody>
          <a:bodyPr/>
          <a:lstStyle/>
          <a:p>
            <a:fld id="{3BC61300-7018-4CB9-89E7-FACE4758676A}" type="datetimeFigureOut">
              <a:rPr lang="en-US" smtClean="0"/>
              <a:t>5/2/2020</a:t>
            </a:fld>
            <a:endParaRPr lang="en-US"/>
          </a:p>
        </p:txBody>
      </p:sp>
      <p:sp>
        <p:nvSpPr>
          <p:cNvPr id="5" name="Footer Placeholder 4">
            <a:extLst>
              <a:ext uri="{FF2B5EF4-FFF2-40B4-BE49-F238E27FC236}">
                <a16:creationId xmlns:a16="http://schemas.microsoft.com/office/drawing/2014/main" id="{AA7AFE4C-ECD8-4368-84D7-0D84DAE8D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E49CC-FEA9-4336-B8AC-359EA34D8D40}"/>
              </a:ext>
            </a:extLst>
          </p:cNvPr>
          <p:cNvSpPr>
            <a:spLocks noGrp="1"/>
          </p:cNvSpPr>
          <p:nvPr>
            <p:ph type="sldNum" sz="quarter" idx="12"/>
          </p:nvPr>
        </p:nvSpPr>
        <p:spPr/>
        <p:txBody>
          <a:bodyPr/>
          <a:lstStyle/>
          <a:p>
            <a:fld id="{9DA04F46-3075-47F3-B446-6AE8338E8DA0}" type="slidenum">
              <a:rPr lang="en-US" smtClean="0"/>
              <a:t>‹#›</a:t>
            </a:fld>
            <a:endParaRPr lang="en-US"/>
          </a:p>
        </p:txBody>
      </p:sp>
    </p:spTree>
    <p:extLst>
      <p:ext uri="{BB962C8B-B14F-4D97-AF65-F5344CB8AC3E}">
        <p14:creationId xmlns:p14="http://schemas.microsoft.com/office/powerpoint/2010/main" val="249916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CB72-F823-44DF-9BA9-771A231049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805B98-B971-4321-B207-595F350C9F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5609E-6A3F-40A5-BD26-4314EDA995A5}"/>
              </a:ext>
            </a:extLst>
          </p:cNvPr>
          <p:cNvSpPr>
            <a:spLocks noGrp="1"/>
          </p:cNvSpPr>
          <p:nvPr>
            <p:ph type="dt" sz="half" idx="10"/>
          </p:nvPr>
        </p:nvSpPr>
        <p:spPr/>
        <p:txBody>
          <a:bodyPr/>
          <a:lstStyle/>
          <a:p>
            <a:fld id="{3BC61300-7018-4CB9-89E7-FACE4758676A}" type="datetimeFigureOut">
              <a:rPr lang="en-US" smtClean="0"/>
              <a:t>5/2/2020</a:t>
            </a:fld>
            <a:endParaRPr lang="en-US"/>
          </a:p>
        </p:txBody>
      </p:sp>
      <p:sp>
        <p:nvSpPr>
          <p:cNvPr id="5" name="Footer Placeholder 4">
            <a:extLst>
              <a:ext uri="{FF2B5EF4-FFF2-40B4-BE49-F238E27FC236}">
                <a16:creationId xmlns:a16="http://schemas.microsoft.com/office/drawing/2014/main" id="{47A9A4C6-AA8D-4314-88B1-2DF7BBFC0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FB1F2-5AD4-4006-80A3-FB684A279395}"/>
              </a:ext>
            </a:extLst>
          </p:cNvPr>
          <p:cNvSpPr>
            <a:spLocks noGrp="1"/>
          </p:cNvSpPr>
          <p:nvPr>
            <p:ph type="sldNum" sz="quarter" idx="12"/>
          </p:nvPr>
        </p:nvSpPr>
        <p:spPr/>
        <p:txBody>
          <a:bodyPr/>
          <a:lstStyle/>
          <a:p>
            <a:fld id="{9DA04F46-3075-47F3-B446-6AE8338E8DA0}" type="slidenum">
              <a:rPr lang="en-US" smtClean="0"/>
              <a:t>‹#›</a:t>
            </a:fld>
            <a:endParaRPr lang="en-US"/>
          </a:p>
        </p:txBody>
      </p:sp>
    </p:spTree>
    <p:extLst>
      <p:ext uri="{BB962C8B-B14F-4D97-AF65-F5344CB8AC3E}">
        <p14:creationId xmlns:p14="http://schemas.microsoft.com/office/powerpoint/2010/main" val="40887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4D4E73-9AC0-4A63-A968-F91649EFBB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6CB201-1738-431D-8FD8-601E3B9DFE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52CAE-B31B-41F0-A0AF-064C46EB737A}"/>
              </a:ext>
            </a:extLst>
          </p:cNvPr>
          <p:cNvSpPr>
            <a:spLocks noGrp="1"/>
          </p:cNvSpPr>
          <p:nvPr>
            <p:ph type="dt" sz="half" idx="10"/>
          </p:nvPr>
        </p:nvSpPr>
        <p:spPr/>
        <p:txBody>
          <a:bodyPr/>
          <a:lstStyle/>
          <a:p>
            <a:fld id="{3BC61300-7018-4CB9-89E7-FACE4758676A}" type="datetimeFigureOut">
              <a:rPr lang="en-US" smtClean="0"/>
              <a:t>5/2/2020</a:t>
            </a:fld>
            <a:endParaRPr lang="en-US"/>
          </a:p>
        </p:txBody>
      </p:sp>
      <p:sp>
        <p:nvSpPr>
          <p:cNvPr id="5" name="Footer Placeholder 4">
            <a:extLst>
              <a:ext uri="{FF2B5EF4-FFF2-40B4-BE49-F238E27FC236}">
                <a16:creationId xmlns:a16="http://schemas.microsoft.com/office/drawing/2014/main" id="{26724C6D-6B71-4AC5-9DAF-A52159DCE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9F211-71B2-4EC1-8418-B1C3CD25D122}"/>
              </a:ext>
            </a:extLst>
          </p:cNvPr>
          <p:cNvSpPr>
            <a:spLocks noGrp="1"/>
          </p:cNvSpPr>
          <p:nvPr>
            <p:ph type="sldNum" sz="quarter" idx="12"/>
          </p:nvPr>
        </p:nvSpPr>
        <p:spPr/>
        <p:txBody>
          <a:bodyPr/>
          <a:lstStyle/>
          <a:p>
            <a:fld id="{9DA04F46-3075-47F3-B446-6AE8338E8DA0}" type="slidenum">
              <a:rPr lang="en-US" smtClean="0"/>
              <a:t>‹#›</a:t>
            </a:fld>
            <a:endParaRPr lang="en-US"/>
          </a:p>
        </p:txBody>
      </p:sp>
    </p:spTree>
    <p:extLst>
      <p:ext uri="{BB962C8B-B14F-4D97-AF65-F5344CB8AC3E}">
        <p14:creationId xmlns:p14="http://schemas.microsoft.com/office/powerpoint/2010/main" val="180553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6195-5126-4894-B713-43AADF6D4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B4A8E-9273-4B99-A127-65543B75DB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B14F1-1D6F-4734-A48D-5BA7B76A96B1}"/>
              </a:ext>
            </a:extLst>
          </p:cNvPr>
          <p:cNvSpPr>
            <a:spLocks noGrp="1"/>
          </p:cNvSpPr>
          <p:nvPr>
            <p:ph type="dt" sz="half" idx="10"/>
          </p:nvPr>
        </p:nvSpPr>
        <p:spPr/>
        <p:txBody>
          <a:bodyPr/>
          <a:lstStyle/>
          <a:p>
            <a:fld id="{3BC61300-7018-4CB9-89E7-FACE4758676A}" type="datetimeFigureOut">
              <a:rPr lang="en-US" smtClean="0"/>
              <a:t>5/2/2020</a:t>
            </a:fld>
            <a:endParaRPr lang="en-US"/>
          </a:p>
        </p:txBody>
      </p:sp>
      <p:sp>
        <p:nvSpPr>
          <p:cNvPr id="5" name="Footer Placeholder 4">
            <a:extLst>
              <a:ext uri="{FF2B5EF4-FFF2-40B4-BE49-F238E27FC236}">
                <a16:creationId xmlns:a16="http://schemas.microsoft.com/office/drawing/2014/main" id="{96573FEF-4592-4C5F-AFFE-4BE78B8D8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B2EBE-69A3-4179-B134-E568B4CBE5EC}"/>
              </a:ext>
            </a:extLst>
          </p:cNvPr>
          <p:cNvSpPr>
            <a:spLocks noGrp="1"/>
          </p:cNvSpPr>
          <p:nvPr>
            <p:ph type="sldNum" sz="quarter" idx="12"/>
          </p:nvPr>
        </p:nvSpPr>
        <p:spPr/>
        <p:txBody>
          <a:bodyPr/>
          <a:lstStyle/>
          <a:p>
            <a:fld id="{9DA04F46-3075-47F3-B446-6AE8338E8DA0}" type="slidenum">
              <a:rPr lang="en-US" smtClean="0"/>
              <a:t>‹#›</a:t>
            </a:fld>
            <a:endParaRPr lang="en-US"/>
          </a:p>
        </p:txBody>
      </p:sp>
    </p:spTree>
    <p:extLst>
      <p:ext uri="{BB962C8B-B14F-4D97-AF65-F5344CB8AC3E}">
        <p14:creationId xmlns:p14="http://schemas.microsoft.com/office/powerpoint/2010/main" val="1120982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C4E3-BD33-4A3C-967E-BD533DA37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EE84B1-10C6-4961-AD0D-30742396DE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DB0635-3659-4689-8C8B-D9E05E04107D}"/>
              </a:ext>
            </a:extLst>
          </p:cNvPr>
          <p:cNvSpPr>
            <a:spLocks noGrp="1"/>
          </p:cNvSpPr>
          <p:nvPr>
            <p:ph type="dt" sz="half" idx="10"/>
          </p:nvPr>
        </p:nvSpPr>
        <p:spPr/>
        <p:txBody>
          <a:bodyPr/>
          <a:lstStyle/>
          <a:p>
            <a:fld id="{3BC61300-7018-4CB9-89E7-FACE4758676A}" type="datetimeFigureOut">
              <a:rPr lang="en-US" smtClean="0"/>
              <a:t>5/2/2020</a:t>
            </a:fld>
            <a:endParaRPr lang="en-US"/>
          </a:p>
        </p:txBody>
      </p:sp>
      <p:sp>
        <p:nvSpPr>
          <p:cNvPr id="5" name="Footer Placeholder 4">
            <a:extLst>
              <a:ext uri="{FF2B5EF4-FFF2-40B4-BE49-F238E27FC236}">
                <a16:creationId xmlns:a16="http://schemas.microsoft.com/office/drawing/2014/main" id="{33E86214-1895-4506-B5CD-0BA59A77A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FC22D-1465-4245-82FF-E5FB19501244}"/>
              </a:ext>
            </a:extLst>
          </p:cNvPr>
          <p:cNvSpPr>
            <a:spLocks noGrp="1"/>
          </p:cNvSpPr>
          <p:nvPr>
            <p:ph type="sldNum" sz="quarter" idx="12"/>
          </p:nvPr>
        </p:nvSpPr>
        <p:spPr/>
        <p:txBody>
          <a:bodyPr/>
          <a:lstStyle/>
          <a:p>
            <a:fld id="{9DA04F46-3075-47F3-B446-6AE8338E8DA0}" type="slidenum">
              <a:rPr lang="en-US" smtClean="0"/>
              <a:t>‹#›</a:t>
            </a:fld>
            <a:endParaRPr lang="en-US"/>
          </a:p>
        </p:txBody>
      </p:sp>
    </p:spTree>
    <p:extLst>
      <p:ext uri="{BB962C8B-B14F-4D97-AF65-F5344CB8AC3E}">
        <p14:creationId xmlns:p14="http://schemas.microsoft.com/office/powerpoint/2010/main" val="106197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1F62-B90C-4849-855A-470D00C3CE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ED176-8F5C-493A-ACCA-E7D8172AE3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B25096-D625-4B56-8FDD-99FDB675F1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381A0B-36B5-4F38-8D58-88E1238FD44C}"/>
              </a:ext>
            </a:extLst>
          </p:cNvPr>
          <p:cNvSpPr>
            <a:spLocks noGrp="1"/>
          </p:cNvSpPr>
          <p:nvPr>
            <p:ph type="dt" sz="half" idx="10"/>
          </p:nvPr>
        </p:nvSpPr>
        <p:spPr/>
        <p:txBody>
          <a:bodyPr/>
          <a:lstStyle/>
          <a:p>
            <a:fld id="{3BC61300-7018-4CB9-89E7-FACE4758676A}" type="datetimeFigureOut">
              <a:rPr lang="en-US" smtClean="0"/>
              <a:t>5/2/2020</a:t>
            </a:fld>
            <a:endParaRPr lang="en-US"/>
          </a:p>
        </p:txBody>
      </p:sp>
      <p:sp>
        <p:nvSpPr>
          <p:cNvPr id="6" name="Footer Placeholder 5">
            <a:extLst>
              <a:ext uri="{FF2B5EF4-FFF2-40B4-BE49-F238E27FC236}">
                <a16:creationId xmlns:a16="http://schemas.microsoft.com/office/drawing/2014/main" id="{9DFA7151-02F8-4FCD-8295-2FF9D964A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E1E96-9D30-401A-88B6-4481E5C1F687}"/>
              </a:ext>
            </a:extLst>
          </p:cNvPr>
          <p:cNvSpPr>
            <a:spLocks noGrp="1"/>
          </p:cNvSpPr>
          <p:nvPr>
            <p:ph type="sldNum" sz="quarter" idx="12"/>
          </p:nvPr>
        </p:nvSpPr>
        <p:spPr/>
        <p:txBody>
          <a:bodyPr/>
          <a:lstStyle/>
          <a:p>
            <a:fld id="{9DA04F46-3075-47F3-B446-6AE8338E8DA0}" type="slidenum">
              <a:rPr lang="en-US" smtClean="0"/>
              <a:t>‹#›</a:t>
            </a:fld>
            <a:endParaRPr lang="en-US"/>
          </a:p>
        </p:txBody>
      </p:sp>
    </p:spTree>
    <p:extLst>
      <p:ext uri="{BB962C8B-B14F-4D97-AF65-F5344CB8AC3E}">
        <p14:creationId xmlns:p14="http://schemas.microsoft.com/office/powerpoint/2010/main" val="193547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C578-91D2-4E51-99A1-F4E3D0963D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B9BAF0-48AA-4EC3-9693-7B9CF1F14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593DCD-BA84-4652-B35F-F6FE5D4A7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52C93-7789-45F2-82CC-4F6DCBDFC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814CC4-0B49-463D-9F81-8EBB5E6C9F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0A5657-413D-4BFF-8E3C-06E6DFA01909}"/>
              </a:ext>
            </a:extLst>
          </p:cNvPr>
          <p:cNvSpPr>
            <a:spLocks noGrp="1"/>
          </p:cNvSpPr>
          <p:nvPr>
            <p:ph type="dt" sz="half" idx="10"/>
          </p:nvPr>
        </p:nvSpPr>
        <p:spPr/>
        <p:txBody>
          <a:bodyPr/>
          <a:lstStyle/>
          <a:p>
            <a:fld id="{3BC61300-7018-4CB9-89E7-FACE4758676A}" type="datetimeFigureOut">
              <a:rPr lang="en-US" smtClean="0"/>
              <a:t>5/2/2020</a:t>
            </a:fld>
            <a:endParaRPr lang="en-US"/>
          </a:p>
        </p:txBody>
      </p:sp>
      <p:sp>
        <p:nvSpPr>
          <p:cNvPr id="8" name="Footer Placeholder 7">
            <a:extLst>
              <a:ext uri="{FF2B5EF4-FFF2-40B4-BE49-F238E27FC236}">
                <a16:creationId xmlns:a16="http://schemas.microsoft.com/office/drawing/2014/main" id="{13E798D1-7E74-4974-9A52-1E4BF989E3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19275A-B583-4E98-A88A-EA94F5E7D480}"/>
              </a:ext>
            </a:extLst>
          </p:cNvPr>
          <p:cNvSpPr>
            <a:spLocks noGrp="1"/>
          </p:cNvSpPr>
          <p:nvPr>
            <p:ph type="sldNum" sz="quarter" idx="12"/>
          </p:nvPr>
        </p:nvSpPr>
        <p:spPr/>
        <p:txBody>
          <a:bodyPr/>
          <a:lstStyle/>
          <a:p>
            <a:fld id="{9DA04F46-3075-47F3-B446-6AE8338E8DA0}" type="slidenum">
              <a:rPr lang="en-US" smtClean="0"/>
              <a:t>‹#›</a:t>
            </a:fld>
            <a:endParaRPr lang="en-US"/>
          </a:p>
        </p:txBody>
      </p:sp>
    </p:spTree>
    <p:extLst>
      <p:ext uri="{BB962C8B-B14F-4D97-AF65-F5344CB8AC3E}">
        <p14:creationId xmlns:p14="http://schemas.microsoft.com/office/powerpoint/2010/main" val="412954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79A1-0EAB-42FC-87FF-2311DB9105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6D866-55C7-40F2-8BCF-4C8B81A1639C}"/>
              </a:ext>
            </a:extLst>
          </p:cNvPr>
          <p:cNvSpPr>
            <a:spLocks noGrp="1"/>
          </p:cNvSpPr>
          <p:nvPr>
            <p:ph type="dt" sz="half" idx="10"/>
          </p:nvPr>
        </p:nvSpPr>
        <p:spPr/>
        <p:txBody>
          <a:bodyPr/>
          <a:lstStyle/>
          <a:p>
            <a:fld id="{3BC61300-7018-4CB9-89E7-FACE4758676A}" type="datetimeFigureOut">
              <a:rPr lang="en-US" smtClean="0"/>
              <a:t>5/2/2020</a:t>
            </a:fld>
            <a:endParaRPr lang="en-US"/>
          </a:p>
        </p:txBody>
      </p:sp>
      <p:sp>
        <p:nvSpPr>
          <p:cNvPr id="4" name="Footer Placeholder 3">
            <a:extLst>
              <a:ext uri="{FF2B5EF4-FFF2-40B4-BE49-F238E27FC236}">
                <a16:creationId xmlns:a16="http://schemas.microsoft.com/office/drawing/2014/main" id="{5356F6AA-A8E7-42F7-998E-95AF23A347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5B3CFB-F715-4601-BC95-FAE1FFD2F245}"/>
              </a:ext>
            </a:extLst>
          </p:cNvPr>
          <p:cNvSpPr>
            <a:spLocks noGrp="1"/>
          </p:cNvSpPr>
          <p:nvPr>
            <p:ph type="sldNum" sz="quarter" idx="12"/>
          </p:nvPr>
        </p:nvSpPr>
        <p:spPr/>
        <p:txBody>
          <a:bodyPr/>
          <a:lstStyle/>
          <a:p>
            <a:fld id="{9DA04F46-3075-47F3-B446-6AE8338E8DA0}" type="slidenum">
              <a:rPr lang="en-US" smtClean="0"/>
              <a:t>‹#›</a:t>
            </a:fld>
            <a:endParaRPr lang="en-US"/>
          </a:p>
        </p:txBody>
      </p:sp>
    </p:spTree>
    <p:extLst>
      <p:ext uri="{BB962C8B-B14F-4D97-AF65-F5344CB8AC3E}">
        <p14:creationId xmlns:p14="http://schemas.microsoft.com/office/powerpoint/2010/main" val="279640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699E2-A3DE-4F6C-BF2B-A4244683F477}"/>
              </a:ext>
            </a:extLst>
          </p:cNvPr>
          <p:cNvSpPr>
            <a:spLocks noGrp="1"/>
          </p:cNvSpPr>
          <p:nvPr>
            <p:ph type="dt" sz="half" idx="10"/>
          </p:nvPr>
        </p:nvSpPr>
        <p:spPr/>
        <p:txBody>
          <a:bodyPr/>
          <a:lstStyle/>
          <a:p>
            <a:fld id="{3BC61300-7018-4CB9-89E7-FACE4758676A}" type="datetimeFigureOut">
              <a:rPr lang="en-US" smtClean="0"/>
              <a:t>5/2/2020</a:t>
            </a:fld>
            <a:endParaRPr lang="en-US"/>
          </a:p>
        </p:txBody>
      </p:sp>
      <p:sp>
        <p:nvSpPr>
          <p:cNvPr id="3" name="Footer Placeholder 2">
            <a:extLst>
              <a:ext uri="{FF2B5EF4-FFF2-40B4-BE49-F238E27FC236}">
                <a16:creationId xmlns:a16="http://schemas.microsoft.com/office/drawing/2014/main" id="{3082C4D7-D402-4E93-8864-A556625A7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CD399E-AE87-4896-88BD-D46D6AD41648}"/>
              </a:ext>
            </a:extLst>
          </p:cNvPr>
          <p:cNvSpPr>
            <a:spLocks noGrp="1"/>
          </p:cNvSpPr>
          <p:nvPr>
            <p:ph type="sldNum" sz="quarter" idx="12"/>
          </p:nvPr>
        </p:nvSpPr>
        <p:spPr/>
        <p:txBody>
          <a:bodyPr/>
          <a:lstStyle/>
          <a:p>
            <a:fld id="{9DA04F46-3075-47F3-B446-6AE8338E8DA0}" type="slidenum">
              <a:rPr lang="en-US" smtClean="0"/>
              <a:t>‹#›</a:t>
            </a:fld>
            <a:endParaRPr lang="en-US"/>
          </a:p>
        </p:txBody>
      </p:sp>
    </p:spTree>
    <p:extLst>
      <p:ext uri="{BB962C8B-B14F-4D97-AF65-F5344CB8AC3E}">
        <p14:creationId xmlns:p14="http://schemas.microsoft.com/office/powerpoint/2010/main" val="127976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74EE-25F6-4F15-B722-8B05B89E7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581B57-A2FF-4B4B-B9D5-F0ECB540C3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F2E646-4F4A-41C9-AFB0-CFDCC6472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C63FC-C923-49EA-AEF0-269ACFC1A4FC}"/>
              </a:ext>
            </a:extLst>
          </p:cNvPr>
          <p:cNvSpPr>
            <a:spLocks noGrp="1"/>
          </p:cNvSpPr>
          <p:nvPr>
            <p:ph type="dt" sz="half" idx="10"/>
          </p:nvPr>
        </p:nvSpPr>
        <p:spPr/>
        <p:txBody>
          <a:bodyPr/>
          <a:lstStyle/>
          <a:p>
            <a:fld id="{3BC61300-7018-4CB9-89E7-FACE4758676A}" type="datetimeFigureOut">
              <a:rPr lang="en-US" smtClean="0"/>
              <a:t>5/2/2020</a:t>
            </a:fld>
            <a:endParaRPr lang="en-US"/>
          </a:p>
        </p:txBody>
      </p:sp>
      <p:sp>
        <p:nvSpPr>
          <p:cNvPr id="6" name="Footer Placeholder 5">
            <a:extLst>
              <a:ext uri="{FF2B5EF4-FFF2-40B4-BE49-F238E27FC236}">
                <a16:creationId xmlns:a16="http://schemas.microsoft.com/office/drawing/2014/main" id="{FCAF34B1-4296-478B-9EF6-AC2D90148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8B32C-9E8C-432E-B3FC-DACBCCEA0CCC}"/>
              </a:ext>
            </a:extLst>
          </p:cNvPr>
          <p:cNvSpPr>
            <a:spLocks noGrp="1"/>
          </p:cNvSpPr>
          <p:nvPr>
            <p:ph type="sldNum" sz="quarter" idx="12"/>
          </p:nvPr>
        </p:nvSpPr>
        <p:spPr/>
        <p:txBody>
          <a:bodyPr/>
          <a:lstStyle/>
          <a:p>
            <a:fld id="{9DA04F46-3075-47F3-B446-6AE8338E8DA0}" type="slidenum">
              <a:rPr lang="en-US" smtClean="0"/>
              <a:t>‹#›</a:t>
            </a:fld>
            <a:endParaRPr lang="en-US"/>
          </a:p>
        </p:txBody>
      </p:sp>
    </p:spTree>
    <p:extLst>
      <p:ext uri="{BB962C8B-B14F-4D97-AF65-F5344CB8AC3E}">
        <p14:creationId xmlns:p14="http://schemas.microsoft.com/office/powerpoint/2010/main" val="48520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A92F-A277-4BDC-B72D-1732FBD7D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AAC4F-10F8-4235-9F94-9059CB1AE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2CD173-5AE0-45FB-9EE2-F4A7EC1E4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AE49F-A184-4360-905D-C8E21D83F212}"/>
              </a:ext>
            </a:extLst>
          </p:cNvPr>
          <p:cNvSpPr>
            <a:spLocks noGrp="1"/>
          </p:cNvSpPr>
          <p:nvPr>
            <p:ph type="dt" sz="half" idx="10"/>
          </p:nvPr>
        </p:nvSpPr>
        <p:spPr/>
        <p:txBody>
          <a:bodyPr/>
          <a:lstStyle/>
          <a:p>
            <a:fld id="{3BC61300-7018-4CB9-89E7-FACE4758676A}" type="datetimeFigureOut">
              <a:rPr lang="en-US" smtClean="0"/>
              <a:t>5/2/2020</a:t>
            </a:fld>
            <a:endParaRPr lang="en-US"/>
          </a:p>
        </p:txBody>
      </p:sp>
      <p:sp>
        <p:nvSpPr>
          <p:cNvPr id="6" name="Footer Placeholder 5">
            <a:extLst>
              <a:ext uri="{FF2B5EF4-FFF2-40B4-BE49-F238E27FC236}">
                <a16:creationId xmlns:a16="http://schemas.microsoft.com/office/drawing/2014/main" id="{F78ACB16-5438-40B5-9C14-6536A9BF1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B0628-AD03-45BD-97AF-AD70C612F946}"/>
              </a:ext>
            </a:extLst>
          </p:cNvPr>
          <p:cNvSpPr>
            <a:spLocks noGrp="1"/>
          </p:cNvSpPr>
          <p:nvPr>
            <p:ph type="sldNum" sz="quarter" idx="12"/>
          </p:nvPr>
        </p:nvSpPr>
        <p:spPr/>
        <p:txBody>
          <a:bodyPr/>
          <a:lstStyle/>
          <a:p>
            <a:fld id="{9DA04F46-3075-47F3-B446-6AE8338E8DA0}" type="slidenum">
              <a:rPr lang="en-US" smtClean="0"/>
              <a:t>‹#›</a:t>
            </a:fld>
            <a:endParaRPr lang="en-US"/>
          </a:p>
        </p:txBody>
      </p:sp>
    </p:spTree>
    <p:extLst>
      <p:ext uri="{BB962C8B-B14F-4D97-AF65-F5344CB8AC3E}">
        <p14:creationId xmlns:p14="http://schemas.microsoft.com/office/powerpoint/2010/main" val="372299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F3441D-7944-4B30-92DD-1FF66CED1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0FCBB4-F579-4DB1-AB6F-36D46D7700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44BDE-225D-4608-BD79-8AB14CF6D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61300-7018-4CB9-89E7-FACE4758676A}" type="datetimeFigureOut">
              <a:rPr lang="en-US" smtClean="0"/>
              <a:t>5/2/2020</a:t>
            </a:fld>
            <a:endParaRPr lang="en-US"/>
          </a:p>
        </p:txBody>
      </p:sp>
      <p:sp>
        <p:nvSpPr>
          <p:cNvPr id="5" name="Footer Placeholder 4">
            <a:extLst>
              <a:ext uri="{FF2B5EF4-FFF2-40B4-BE49-F238E27FC236}">
                <a16:creationId xmlns:a16="http://schemas.microsoft.com/office/drawing/2014/main" id="{66479ACE-AD66-4BB8-8199-AF9989E22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EB2E1A-F984-47DD-83AB-37F41F16C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4F46-3075-47F3-B446-6AE8338E8DA0}" type="slidenum">
              <a:rPr lang="en-US" smtClean="0"/>
              <a:t>‹#›</a:t>
            </a:fld>
            <a:endParaRPr lang="en-US"/>
          </a:p>
        </p:txBody>
      </p:sp>
    </p:spTree>
    <p:extLst>
      <p:ext uri="{BB962C8B-B14F-4D97-AF65-F5344CB8AC3E}">
        <p14:creationId xmlns:p14="http://schemas.microsoft.com/office/powerpoint/2010/main" val="1006991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CF414A-8286-4182-ADD7-E57C0A476D2D}"/>
              </a:ext>
            </a:extLst>
          </p:cNvPr>
          <p:cNvSpPr txBox="1"/>
          <p:nvPr/>
        </p:nvSpPr>
        <p:spPr>
          <a:xfrm>
            <a:off x="233404" y="904331"/>
            <a:ext cx="3183467" cy="3262432"/>
          </a:xfrm>
          <a:prstGeom prst="rect">
            <a:avLst/>
          </a:prstGeom>
          <a:noFill/>
        </p:spPr>
        <p:txBody>
          <a:bodyPr wrap="square" rtlCol="0">
            <a:spAutoFit/>
          </a:bodyPr>
          <a:lstStyle/>
          <a:p>
            <a:pPr algn="ctr">
              <a:defRPr/>
            </a:pPr>
            <a:r>
              <a:rPr lang="en-US" sz="1400" b="1" dirty="0">
                <a:latin typeface="Times New Roman" panose="02020603050405020304" pitchFamily="18" charset="0"/>
                <a:cs typeface="Times New Roman" panose="02020603050405020304" pitchFamily="18" charset="0"/>
              </a:rPr>
              <a:t>Abstract</a:t>
            </a:r>
          </a:p>
          <a:p>
            <a:pPr algn="just">
              <a:defRPr/>
            </a:pPr>
            <a:r>
              <a:rPr lang="en-US" sz="1200" dirty="0">
                <a:latin typeface="Times New Roman" panose="02020603050405020304" pitchFamily="18" charset="0"/>
                <a:cs typeface="Times New Roman" panose="02020603050405020304" pitchFamily="18" charset="0"/>
              </a:rPr>
              <a:t>This project compares the classification performances among the Naïve Bayes Classifier, Support Vector Machine (SVM), Sequential Model, and Convolutional Neural Network (CNN). The airline review twitter dataset from Kaggle was used, which consists of Positive, Negative, and Neutral as the classification labels. The models were trained using the same dataset and the four different algorithms. The best classification accuracy obtained from all four models were used for the final comparison. The visualization tools like graphs and word clouds are used to support the results. The project concludes that the deep learning models are more accurate on the classification task for the selected dataset. </a:t>
            </a:r>
          </a:p>
        </p:txBody>
      </p:sp>
      <p:sp>
        <p:nvSpPr>
          <p:cNvPr id="3" name="TextBox 2">
            <a:extLst>
              <a:ext uri="{FF2B5EF4-FFF2-40B4-BE49-F238E27FC236}">
                <a16:creationId xmlns:a16="http://schemas.microsoft.com/office/drawing/2014/main" id="{CF73073F-4171-479E-BDCA-C71AAE0F157B}"/>
              </a:ext>
            </a:extLst>
          </p:cNvPr>
          <p:cNvSpPr txBox="1"/>
          <p:nvPr/>
        </p:nvSpPr>
        <p:spPr>
          <a:xfrm>
            <a:off x="186267" y="4244714"/>
            <a:ext cx="3149601" cy="1046440"/>
          </a:xfrm>
          <a:prstGeom prst="rect">
            <a:avLst/>
          </a:prstGeom>
          <a:noFill/>
        </p:spPr>
        <p:txBody>
          <a:bodyPr wrap="square" rtlCol="0">
            <a:spAutoFit/>
          </a:bodyPr>
          <a:lstStyle/>
          <a:p>
            <a:pPr algn="ctr">
              <a:defRPr/>
            </a:pPr>
            <a:r>
              <a:rPr lang="en-US" sz="1400" b="1" dirty="0">
                <a:latin typeface="Times New Roman" panose="02020603050405020304" pitchFamily="18" charset="0"/>
                <a:cs typeface="Times New Roman" panose="02020603050405020304" pitchFamily="18" charset="0"/>
              </a:rPr>
              <a:t>Primary Objective</a:t>
            </a:r>
          </a:p>
          <a:p>
            <a:pPr marL="285750" indent="-285750" algn="just">
              <a:buFont typeface="Arial" panose="020B0604020202020204" pitchFamily="34" charset="0"/>
              <a:buChar char="•"/>
              <a:defRPr/>
            </a:pPr>
            <a:r>
              <a:rPr lang="en-US" sz="1200" dirty="0">
                <a:latin typeface="Times New Roman" panose="02020603050405020304" pitchFamily="18" charset="0"/>
                <a:cs typeface="Times New Roman" panose="02020603050405020304" pitchFamily="18" charset="0"/>
              </a:rPr>
              <a:t>To compare the text sentiment classification accuracy of SVM, Naïve Bayes, sequential, and CNN for an Airline review twitter dataset.</a:t>
            </a:r>
          </a:p>
        </p:txBody>
      </p:sp>
      <p:cxnSp>
        <p:nvCxnSpPr>
          <p:cNvPr id="5" name="Straight Connector 4">
            <a:extLst>
              <a:ext uri="{FF2B5EF4-FFF2-40B4-BE49-F238E27FC236}">
                <a16:creationId xmlns:a16="http://schemas.microsoft.com/office/drawing/2014/main" id="{23F25A6C-6300-44EE-AAC8-81E3E8FA6830}"/>
              </a:ext>
            </a:extLst>
          </p:cNvPr>
          <p:cNvCxnSpPr>
            <a:cxnSpLocks/>
          </p:cNvCxnSpPr>
          <p:nvPr/>
        </p:nvCxnSpPr>
        <p:spPr>
          <a:xfrm>
            <a:off x="27265" y="4142366"/>
            <a:ext cx="3447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15DB22F-8AAF-4972-902D-C5D452351B37}"/>
              </a:ext>
            </a:extLst>
          </p:cNvPr>
          <p:cNvCxnSpPr>
            <a:cxnSpLocks/>
          </p:cNvCxnSpPr>
          <p:nvPr/>
        </p:nvCxnSpPr>
        <p:spPr>
          <a:xfrm>
            <a:off x="3488267" y="658192"/>
            <a:ext cx="0" cy="4573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45C5A3-74AC-4A02-B34D-AD3D85F735F7}"/>
              </a:ext>
            </a:extLst>
          </p:cNvPr>
          <p:cNvCxnSpPr>
            <a:cxnSpLocks/>
          </p:cNvCxnSpPr>
          <p:nvPr/>
        </p:nvCxnSpPr>
        <p:spPr>
          <a:xfrm flipV="1">
            <a:off x="27265" y="5231790"/>
            <a:ext cx="3461002" cy="17436"/>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descr="A screen shot of a calculator&#10;&#10;Description automatically generated">
            <a:extLst>
              <a:ext uri="{FF2B5EF4-FFF2-40B4-BE49-F238E27FC236}">
                <a16:creationId xmlns:a16="http://schemas.microsoft.com/office/drawing/2014/main" id="{26AE1911-2ECC-46B6-8A3C-FE767E88697E}"/>
              </a:ext>
            </a:extLst>
          </p:cNvPr>
          <p:cNvPicPr>
            <a:picLocks noChangeAspect="1"/>
          </p:cNvPicPr>
          <p:nvPr/>
        </p:nvPicPr>
        <p:blipFill>
          <a:blip r:embed="rId2"/>
          <a:stretch>
            <a:fillRect/>
          </a:stretch>
        </p:blipFill>
        <p:spPr>
          <a:xfrm>
            <a:off x="3593816" y="3769033"/>
            <a:ext cx="2929468" cy="1399343"/>
          </a:xfrm>
          <a:prstGeom prst="rect">
            <a:avLst/>
          </a:prstGeom>
        </p:spPr>
      </p:pic>
      <p:sp>
        <p:nvSpPr>
          <p:cNvPr id="16" name="TextBox 15">
            <a:extLst>
              <a:ext uri="{FF2B5EF4-FFF2-40B4-BE49-F238E27FC236}">
                <a16:creationId xmlns:a16="http://schemas.microsoft.com/office/drawing/2014/main" id="{EDDC61BD-766B-469D-B0FA-ABEB82D4516F}"/>
              </a:ext>
            </a:extLst>
          </p:cNvPr>
          <p:cNvSpPr txBox="1"/>
          <p:nvPr/>
        </p:nvSpPr>
        <p:spPr>
          <a:xfrm>
            <a:off x="3624149" y="3457997"/>
            <a:ext cx="3153382"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SVM classifier for Gamma=0.7, C=1.5</a:t>
            </a:r>
          </a:p>
        </p:txBody>
      </p:sp>
      <p:pic>
        <p:nvPicPr>
          <p:cNvPr id="17" name="Content Placeholder 10" descr="A close up of a calculator&#10;&#10;Description automatically generated">
            <a:extLst>
              <a:ext uri="{FF2B5EF4-FFF2-40B4-BE49-F238E27FC236}">
                <a16:creationId xmlns:a16="http://schemas.microsoft.com/office/drawing/2014/main" id="{D4D22D60-6D13-402F-B930-CC5DCCFE271A}"/>
              </a:ext>
            </a:extLst>
          </p:cNvPr>
          <p:cNvPicPr>
            <a:picLocks noGrp="1" noChangeAspect="1"/>
          </p:cNvPicPr>
          <p:nvPr/>
        </p:nvPicPr>
        <p:blipFill>
          <a:blip r:embed="rId3"/>
          <a:stretch>
            <a:fillRect/>
          </a:stretch>
        </p:blipFill>
        <p:spPr bwMode="auto">
          <a:xfrm>
            <a:off x="6742600" y="3767365"/>
            <a:ext cx="2929468" cy="1399343"/>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xmlns:lc="http://schemas.openxmlformats.org/drawingml/2006/lockedCanvas" val="1"/>
            </a:ext>
          </a:extLst>
        </p:spPr>
      </p:pic>
      <p:sp>
        <p:nvSpPr>
          <p:cNvPr id="19" name="TextBox 18">
            <a:extLst>
              <a:ext uri="{FF2B5EF4-FFF2-40B4-BE49-F238E27FC236}">
                <a16:creationId xmlns:a16="http://schemas.microsoft.com/office/drawing/2014/main" id="{4C8AC9F4-1435-4F3F-BE80-4E5E6F6D2476}"/>
              </a:ext>
            </a:extLst>
          </p:cNvPr>
          <p:cNvSpPr txBox="1"/>
          <p:nvPr/>
        </p:nvSpPr>
        <p:spPr>
          <a:xfrm>
            <a:off x="7258926" y="3441337"/>
            <a:ext cx="2499358"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Naïve Bayes Classifier</a:t>
            </a:r>
          </a:p>
        </p:txBody>
      </p:sp>
      <p:cxnSp>
        <p:nvCxnSpPr>
          <p:cNvPr id="26" name="Straight Connector 25">
            <a:extLst>
              <a:ext uri="{FF2B5EF4-FFF2-40B4-BE49-F238E27FC236}">
                <a16:creationId xmlns:a16="http://schemas.microsoft.com/office/drawing/2014/main" id="{37646888-3783-4256-A026-E542C199A92E}"/>
              </a:ext>
            </a:extLst>
          </p:cNvPr>
          <p:cNvCxnSpPr>
            <a:cxnSpLocks/>
          </p:cNvCxnSpPr>
          <p:nvPr/>
        </p:nvCxnSpPr>
        <p:spPr>
          <a:xfrm>
            <a:off x="27265" y="605185"/>
            <a:ext cx="0" cy="621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3AC4ED-31DB-45AC-A425-5756271BA0D0}"/>
              </a:ext>
            </a:extLst>
          </p:cNvPr>
          <p:cNvCxnSpPr>
            <a:cxnSpLocks/>
          </p:cNvCxnSpPr>
          <p:nvPr/>
        </p:nvCxnSpPr>
        <p:spPr>
          <a:xfrm>
            <a:off x="159763" y="658192"/>
            <a:ext cx="118629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EAEFEB-93C8-4DE9-9894-E294B85AE86E}"/>
              </a:ext>
            </a:extLst>
          </p:cNvPr>
          <p:cNvCxnSpPr>
            <a:cxnSpLocks/>
          </p:cNvCxnSpPr>
          <p:nvPr/>
        </p:nvCxnSpPr>
        <p:spPr>
          <a:xfrm flipH="1">
            <a:off x="12134434" y="681447"/>
            <a:ext cx="26619" cy="6156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9FD6BA-EBAD-4ED7-8D6F-8FDA75315B19}"/>
              </a:ext>
            </a:extLst>
          </p:cNvPr>
          <p:cNvCxnSpPr>
            <a:cxnSpLocks/>
          </p:cNvCxnSpPr>
          <p:nvPr/>
        </p:nvCxnSpPr>
        <p:spPr>
          <a:xfrm>
            <a:off x="8125" y="6830082"/>
            <a:ext cx="12152928"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070D87E-4D36-4063-BCCF-8AE64F335C69}"/>
              </a:ext>
            </a:extLst>
          </p:cNvPr>
          <p:cNvSpPr txBox="1"/>
          <p:nvPr/>
        </p:nvSpPr>
        <p:spPr>
          <a:xfrm>
            <a:off x="9804045" y="4476310"/>
            <a:ext cx="2178048" cy="2339102"/>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Conclusion</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Naïve Bayes and SVM: Almost equal accuracy.</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Sequential model and CNN: Almost equal accuracy.</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Higher classification Accuracy seen on deep learning models with CNN leading among the two.</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Most inaccurate classification in general: Neutral Sentiment Texts</a:t>
            </a:r>
          </a:p>
        </p:txBody>
      </p:sp>
      <p:pic>
        <p:nvPicPr>
          <p:cNvPr id="47" name="Picture 46" descr="A close up of a map&#10;&#10;Description automatically generated">
            <a:extLst>
              <a:ext uri="{FF2B5EF4-FFF2-40B4-BE49-F238E27FC236}">
                <a16:creationId xmlns:a16="http://schemas.microsoft.com/office/drawing/2014/main" id="{078A94A6-F4F1-094E-8857-61AFEA65AD71}"/>
              </a:ext>
            </a:extLst>
          </p:cNvPr>
          <p:cNvPicPr>
            <a:picLocks noChangeAspect="1"/>
          </p:cNvPicPr>
          <p:nvPr/>
        </p:nvPicPr>
        <p:blipFill>
          <a:blip r:embed="rId4"/>
          <a:stretch>
            <a:fillRect/>
          </a:stretch>
        </p:blipFill>
        <p:spPr>
          <a:xfrm>
            <a:off x="169332" y="5541035"/>
            <a:ext cx="2369965" cy="1171318"/>
          </a:xfrm>
          <a:prstGeom prst="rect">
            <a:avLst/>
          </a:prstGeom>
        </p:spPr>
      </p:pic>
      <p:pic>
        <p:nvPicPr>
          <p:cNvPr id="49" name="Picture 48" descr="A screenshot of a cell phone&#10;&#10;Description automatically generated">
            <a:extLst>
              <a:ext uri="{FF2B5EF4-FFF2-40B4-BE49-F238E27FC236}">
                <a16:creationId xmlns:a16="http://schemas.microsoft.com/office/drawing/2014/main" id="{655371B7-FD5D-0842-85E2-5C2764EE0952}"/>
              </a:ext>
            </a:extLst>
          </p:cNvPr>
          <p:cNvPicPr>
            <a:picLocks noChangeAspect="1"/>
          </p:cNvPicPr>
          <p:nvPr/>
        </p:nvPicPr>
        <p:blipFill>
          <a:blip r:embed="rId5"/>
          <a:stretch>
            <a:fillRect/>
          </a:stretch>
        </p:blipFill>
        <p:spPr>
          <a:xfrm>
            <a:off x="2414383" y="5562804"/>
            <a:ext cx="2283233" cy="1233796"/>
          </a:xfrm>
          <a:prstGeom prst="rect">
            <a:avLst/>
          </a:prstGeom>
        </p:spPr>
      </p:pic>
      <p:sp>
        <p:nvSpPr>
          <p:cNvPr id="50" name="TextBox 49">
            <a:extLst>
              <a:ext uri="{FF2B5EF4-FFF2-40B4-BE49-F238E27FC236}">
                <a16:creationId xmlns:a16="http://schemas.microsoft.com/office/drawing/2014/main" id="{6FF8FC78-D8D5-4986-A7B6-3A32D8769C73}"/>
              </a:ext>
            </a:extLst>
          </p:cNvPr>
          <p:cNvSpPr txBox="1"/>
          <p:nvPr/>
        </p:nvSpPr>
        <p:spPr>
          <a:xfrm>
            <a:off x="387060" y="5299241"/>
            <a:ext cx="4131013"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Sequential (1 embedding layer and 1 dense layer</a:t>
            </a:r>
            <a:r>
              <a:rPr lang="en-US" sz="1400" dirty="0">
                <a:latin typeface="Times New Roman" panose="02020603050405020304" pitchFamily="18" charset="0"/>
                <a:cs typeface="Times New Roman" panose="02020603050405020304" pitchFamily="18" charset="0"/>
              </a:rPr>
              <a:t>)</a:t>
            </a:r>
          </a:p>
        </p:txBody>
      </p:sp>
      <p:pic>
        <p:nvPicPr>
          <p:cNvPr id="51" name="Picture 50" descr="A screenshot of a cell phone&#10;&#10;Description automatically generated">
            <a:extLst>
              <a:ext uri="{FF2B5EF4-FFF2-40B4-BE49-F238E27FC236}">
                <a16:creationId xmlns:a16="http://schemas.microsoft.com/office/drawing/2014/main" id="{B3024169-9C36-3448-B989-EBCAA0B34949}"/>
              </a:ext>
            </a:extLst>
          </p:cNvPr>
          <p:cNvPicPr>
            <a:picLocks noChangeAspect="1"/>
          </p:cNvPicPr>
          <p:nvPr/>
        </p:nvPicPr>
        <p:blipFill>
          <a:blip r:embed="rId6"/>
          <a:stretch>
            <a:fillRect/>
          </a:stretch>
        </p:blipFill>
        <p:spPr>
          <a:xfrm>
            <a:off x="5001267" y="5559411"/>
            <a:ext cx="2466325" cy="1233796"/>
          </a:xfrm>
          <a:prstGeom prst="rect">
            <a:avLst/>
          </a:prstGeom>
        </p:spPr>
      </p:pic>
      <p:pic>
        <p:nvPicPr>
          <p:cNvPr id="52" name="Picture 51" descr="A screenshot of a cell phone&#10;&#10;Description automatically generated">
            <a:extLst>
              <a:ext uri="{FF2B5EF4-FFF2-40B4-BE49-F238E27FC236}">
                <a16:creationId xmlns:a16="http://schemas.microsoft.com/office/drawing/2014/main" id="{B5DA4F8C-35D8-984D-8CF4-32E02AF9DA27}"/>
              </a:ext>
            </a:extLst>
          </p:cNvPr>
          <p:cNvPicPr>
            <a:picLocks noChangeAspect="1"/>
          </p:cNvPicPr>
          <p:nvPr/>
        </p:nvPicPr>
        <p:blipFill>
          <a:blip r:embed="rId7"/>
          <a:stretch>
            <a:fillRect/>
          </a:stretch>
        </p:blipFill>
        <p:spPr>
          <a:xfrm>
            <a:off x="7347282" y="5561397"/>
            <a:ext cx="2466323" cy="1207516"/>
          </a:xfrm>
          <a:prstGeom prst="rect">
            <a:avLst/>
          </a:prstGeom>
        </p:spPr>
      </p:pic>
      <p:sp>
        <p:nvSpPr>
          <p:cNvPr id="53" name="TextBox 52">
            <a:extLst>
              <a:ext uri="{FF2B5EF4-FFF2-40B4-BE49-F238E27FC236}">
                <a16:creationId xmlns:a16="http://schemas.microsoft.com/office/drawing/2014/main" id="{34FA48AC-72F9-421F-A569-0FC38F55CF35}"/>
              </a:ext>
            </a:extLst>
          </p:cNvPr>
          <p:cNvSpPr txBox="1"/>
          <p:nvPr/>
        </p:nvSpPr>
        <p:spPr>
          <a:xfrm>
            <a:off x="5323748" y="5351924"/>
            <a:ext cx="4291560"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CNN (1D convolutional layer and 1 pooling layer) </a:t>
            </a:r>
          </a:p>
        </p:txBody>
      </p:sp>
      <p:cxnSp>
        <p:nvCxnSpPr>
          <p:cNvPr id="62" name="Straight Connector 61">
            <a:extLst>
              <a:ext uri="{FF2B5EF4-FFF2-40B4-BE49-F238E27FC236}">
                <a16:creationId xmlns:a16="http://schemas.microsoft.com/office/drawing/2014/main" id="{4B8EDC92-59CA-4B0D-8A63-5E43D789C687}"/>
              </a:ext>
            </a:extLst>
          </p:cNvPr>
          <p:cNvCxnSpPr/>
          <p:nvPr/>
        </p:nvCxnSpPr>
        <p:spPr>
          <a:xfrm>
            <a:off x="3488267" y="5231788"/>
            <a:ext cx="62893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A2E5F10-4259-4513-B3C4-B6CD3E602F04}"/>
              </a:ext>
            </a:extLst>
          </p:cNvPr>
          <p:cNvCxnSpPr>
            <a:cxnSpLocks/>
          </p:cNvCxnSpPr>
          <p:nvPr/>
        </p:nvCxnSpPr>
        <p:spPr>
          <a:xfrm flipH="1">
            <a:off x="9777607" y="658192"/>
            <a:ext cx="26439" cy="6169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EB7A71F-46DA-4C2C-AA58-783DD1CE2CF6}"/>
              </a:ext>
            </a:extLst>
          </p:cNvPr>
          <p:cNvCxnSpPr>
            <a:cxnSpLocks/>
          </p:cNvCxnSpPr>
          <p:nvPr/>
        </p:nvCxnSpPr>
        <p:spPr>
          <a:xfrm>
            <a:off x="4697616" y="5249363"/>
            <a:ext cx="0" cy="1562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6C4251-7C2B-4EEE-8851-0AAA86734ACB}"/>
              </a:ext>
            </a:extLst>
          </p:cNvPr>
          <p:cNvCxnSpPr>
            <a:cxnSpLocks/>
          </p:cNvCxnSpPr>
          <p:nvPr/>
        </p:nvCxnSpPr>
        <p:spPr>
          <a:xfrm>
            <a:off x="9777617" y="4468006"/>
            <a:ext cx="2370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51659B4-9A8F-4BA0-A271-8B8C60ECEE9B}"/>
              </a:ext>
            </a:extLst>
          </p:cNvPr>
          <p:cNvCxnSpPr>
            <a:cxnSpLocks/>
          </p:cNvCxnSpPr>
          <p:nvPr/>
        </p:nvCxnSpPr>
        <p:spPr>
          <a:xfrm flipV="1">
            <a:off x="3488267" y="3439425"/>
            <a:ext cx="6289350" cy="26937"/>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3CD7BFB-2A48-4BA0-B795-358AD09A9A9C}"/>
              </a:ext>
            </a:extLst>
          </p:cNvPr>
          <p:cNvSpPr txBox="1"/>
          <p:nvPr/>
        </p:nvSpPr>
        <p:spPr>
          <a:xfrm>
            <a:off x="3491819" y="946163"/>
            <a:ext cx="2912398" cy="2508379"/>
          </a:xfrm>
          <a:prstGeom prst="rect">
            <a:avLst/>
          </a:prstGeom>
          <a:noFill/>
        </p:spPr>
        <p:txBody>
          <a:bodyPr wrap="square" rtlCol="0">
            <a:spAutoFit/>
          </a:bodyPr>
          <a:lstStyle/>
          <a:p>
            <a:pPr algn="ctr">
              <a:defRPr/>
            </a:pPr>
            <a:r>
              <a:rPr lang="en-US" sz="1400" b="1" dirty="0">
                <a:latin typeface="Times New Roman" panose="02020603050405020304" pitchFamily="18" charset="0"/>
                <a:cs typeface="Times New Roman" panose="02020603050405020304" pitchFamily="18" charset="0"/>
              </a:rPr>
              <a:t>Dataset Introduction</a:t>
            </a:r>
            <a:endParaRPr lang="en-US" sz="12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Dataset: Twitter US Airline Sentiment</a:t>
            </a:r>
          </a:p>
          <a:p>
            <a:pPr marL="171450" indent="-171450">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Dataset was obtained from Kaggle.</a:t>
            </a:r>
          </a:p>
          <a:p>
            <a:pPr marL="171450" indent="-171450">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The tweets were collected according to 3 classes: </a:t>
            </a:r>
            <a:r>
              <a:rPr lang="en-US" sz="1300" dirty="0">
                <a:solidFill>
                  <a:srgbClr val="009F00"/>
                </a:solidFill>
                <a:latin typeface="Times New Roman" panose="02020603050405020304" pitchFamily="18" charset="0"/>
                <a:cs typeface="Times New Roman" panose="02020603050405020304" pitchFamily="18" charset="0"/>
              </a:rPr>
              <a:t>positive</a:t>
            </a:r>
            <a:r>
              <a:rPr lang="en-US" sz="1300" dirty="0">
                <a:latin typeface="Times New Roman" panose="02020603050405020304" pitchFamily="18" charset="0"/>
                <a:cs typeface="Times New Roman" panose="02020603050405020304" pitchFamily="18" charset="0"/>
              </a:rPr>
              <a:t>, </a:t>
            </a:r>
            <a:r>
              <a:rPr lang="en-US" sz="1300" dirty="0">
                <a:solidFill>
                  <a:srgbClr val="C00000"/>
                </a:solidFill>
                <a:latin typeface="Times New Roman" panose="02020603050405020304" pitchFamily="18" charset="0"/>
                <a:cs typeface="Times New Roman" panose="02020603050405020304" pitchFamily="18" charset="0"/>
              </a:rPr>
              <a:t>negative</a:t>
            </a:r>
            <a:r>
              <a:rPr lang="en-US" sz="1300" dirty="0">
                <a:latin typeface="Times New Roman" panose="02020603050405020304" pitchFamily="18" charset="0"/>
                <a:cs typeface="Times New Roman" panose="02020603050405020304" pitchFamily="18" charset="0"/>
              </a:rPr>
              <a:t> and </a:t>
            </a:r>
            <a:r>
              <a:rPr lang="en-US" sz="1300" dirty="0">
                <a:solidFill>
                  <a:schemeClr val="tx1">
                    <a:lumMod val="65000"/>
                    <a:lumOff val="35000"/>
                  </a:schemeClr>
                </a:solidFill>
                <a:latin typeface="Times New Roman" panose="02020603050405020304" pitchFamily="18" charset="0"/>
                <a:cs typeface="Times New Roman" panose="02020603050405020304" pitchFamily="18" charset="0"/>
              </a:rPr>
              <a:t>neutral</a:t>
            </a:r>
            <a:r>
              <a:rPr lang="en-US" sz="1300"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Total number of Tweets: 3000</a:t>
            </a:r>
          </a:p>
          <a:p>
            <a:pPr marL="171450" indent="-171450">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2400 for training (80%).</a:t>
            </a:r>
          </a:p>
          <a:p>
            <a:pPr marL="171450" indent="-171450">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600 for testing (20%).</a:t>
            </a:r>
          </a:p>
          <a:p>
            <a:pPr marL="171450" indent="-171450">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Positive: 1000</a:t>
            </a:r>
          </a:p>
          <a:p>
            <a:pPr marL="171450" indent="-171450">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Negative: 1000</a:t>
            </a:r>
          </a:p>
          <a:p>
            <a:pPr marL="171450" indent="-171450">
              <a:buFont typeface="Arial" panose="020B0604020202020204" pitchFamily="34" charset="0"/>
              <a:buChar char="•"/>
              <a:defRPr/>
            </a:pPr>
            <a:r>
              <a:rPr lang="en-US" sz="1300" dirty="0">
                <a:latin typeface="Times New Roman" panose="02020603050405020304" pitchFamily="18" charset="0"/>
                <a:cs typeface="Times New Roman" panose="02020603050405020304" pitchFamily="18" charset="0"/>
              </a:rPr>
              <a:t>Neutral: 1000</a:t>
            </a:r>
          </a:p>
        </p:txBody>
      </p:sp>
      <p:cxnSp>
        <p:nvCxnSpPr>
          <p:cNvPr id="80" name="Straight Connector 79">
            <a:extLst>
              <a:ext uri="{FF2B5EF4-FFF2-40B4-BE49-F238E27FC236}">
                <a16:creationId xmlns:a16="http://schemas.microsoft.com/office/drawing/2014/main" id="{5785C420-C0C4-4991-A332-625472D1C52D}"/>
              </a:ext>
            </a:extLst>
          </p:cNvPr>
          <p:cNvCxnSpPr>
            <a:cxnSpLocks/>
          </p:cNvCxnSpPr>
          <p:nvPr/>
        </p:nvCxnSpPr>
        <p:spPr>
          <a:xfrm>
            <a:off x="6391228" y="681447"/>
            <a:ext cx="25718" cy="2771446"/>
          </a:xfrm>
          <a:prstGeom prst="line">
            <a:avLst/>
          </a:prstGeom>
        </p:spPr>
        <p:style>
          <a:lnRef idx="1">
            <a:schemeClr val="accent1"/>
          </a:lnRef>
          <a:fillRef idx="0">
            <a:schemeClr val="accent1"/>
          </a:fillRef>
          <a:effectRef idx="0">
            <a:schemeClr val="accent1"/>
          </a:effectRef>
          <a:fontRef idx="minor">
            <a:schemeClr val="tx1"/>
          </a:fontRef>
        </p:style>
      </p:cxnSp>
      <p:pic>
        <p:nvPicPr>
          <p:cNvPr id="82" name="Content Placeholder 6" descr="A close up of text on a white background&#10;&#10;Description automatically generated">
            <a:extLst>
              <a:ext uri="{FF2B5EF4-FFF2-40B4-BE49-F238E27FC236}">
                <a16:creationId xmlns:a16="http://schemas.microsoft.com/office/drawing/2014/main" id="{2406EA18-9E35-45BD-BB31-7D11F19C7477}"/>
              </a:ext>
            </a:extLst>
          </p:cNvPr>
          <p:cNvPicPr>
            <a:picLocks noGrp="1" noChangeAspect="1"/>
          </p:cNvPicPr>
          <p:nvPr/>
        </p:nvPicPr>
        <p:blipFill>
          <a:blip r:embed="rId8"/>
          <a:stretch>
            <a:fillRect/>
          </a:stretch>
        </p:blipFill>
        <p:spPr bwMode="auto">
          <a:xfrm>
            <a:off x="6580806" y="2412838"/>
            <a:ext cx="1130863" cy="1018354"/>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xmlns:lc="http://schemas.openxmlformats.org/drawingml/2006/lockedCanvas" val="1"/>
            </a:ext>
          </a:extLst>
        </p:spPr>
      </p:pic>
      <p:pic>
        <p:nvPicPr>
          <p:cNvPr id="83" name="Picture 82" descr="A screenshot of a cell phone&#10;&#10;Description automatically generated">
            <a:extLst>
              <a:ext uri="{FF2B5EF4-FFF2-40B4-BE49-F238E27FC236}">
                <a16:creationId xmlns:a16="http://schemas.microsoft.com/office/drawing/2014/main" id="{26523A0F-E270-4948-AE31-99F92E4B1321}"/>
              </a:ext>
            </a:extLst>
          </p:cNvPr>
          <p:cNvPicPr>
            <a:picLocks noChangeAspect="1"/>
          </p:cNvPicPr>
          <p:nvPr/>
        </p:nvPicPr>
        <p:blipFill>
          <a:blip r:embed="rId9"/>
          <a:stretch>
            <a:fillRect/>
          </a:stretch>
        </p:blipFill>
        <p:spPr>
          <a:xfrm>
            <a:off x="6586658" y="1189664"/>
            <a:ext cx="1114334" cy="1033198"/>
          </a:xfrm>
          <a:prstGeom prst="rect">
            <a:avLst/>
          </a:prstGeom>
        </p:spPr>
      </p:pic>
      <p:sp>
        <p:nvSpPr>
          <p:cNvPr id="84" name="TextBox 83">
            <a:extLst>
              <a:ext uri="{FF2B5EF4-FFF2-40B4-BE49-F238E27FC236}">
                <a16:creationId xmlns:a16="http://schemas.microsoft.com/office/drawing/2014/main" id="{222F78B9-E3CE-4E22-9BAB-04AE00A70FA2}"/>
              </a:ext>
            </a:extLst>
          </p:cNvPr>
          <p:cNvSpPr txBox="1"/>
          <p:nvPr/>
        </p:nvSpPr>
        <p:spPr>
          <a:xfrm>
            <a:off x="7452664" y="1745416"/>
            <a:ext cx="1143150" cy="461665"/>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SVM Word Cloud </a:t>
            </a:r>
          </a:p>
        </p:txBody>
      </p:sp>
      <p:sp>
        <p:nvSpPr>
          <p:cNvPr id="85" name="TextBox 84">
            <a:extLst>
              <a:ext uri="{FF2B5EF4-FFF2-40B4-BE49-F238E27FC236}">
                <a16:creationId xmlns:a16="http://schemas.microsoft.com/office/drawing/2014/main" id="{C1C62116-BEA4-4636-89BF-A884F367A972}"/>
              </a:ext>
            </a:extLst>
          </p:cNvPr>
          <p:cNvSpPr txBox="1"/>
          <p:nvPr/>
        </p:nvSpPr>
        <p:spPr>
          <a:xfrm>
            <a:off x="7650741" y="2960954"/>
            <a:ext cx="1062898"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Naïve Bayes</a:t>
            </a:r>
          </a:p>
          <a:p>
            <a:r>
              <a:rPr lang="en-US" sz="1200" b="1" dirty="0">
                <a:latin typeface="Times New Roman" panose="02020603050405020304" pitchFamily="18" charset="0"/>
                <a:cs typeface="Times New Roman" panose="02020603050405020304" pitchFamily="18" charset="0"/>
              </a:rPr>
              <a:t>Word Cloud</a:t>
            </a:r>
          </a:p>
        </p:txBody>
      </p:sp>
      <p:pic>
        <p:nvPicPr>
          <p:cNvPr id="88" name="Content Placeholder 8" descr="A close up of text on a white background&#10;&#10;Description automatically generated">
            <a:extLst>
              <a:ext uri="{FF2B5EF4-FFF2-40B4-BE49-F238E27FC236}">
                <a16:creationId xmlns:a16="http://schemas.microsoft.com/office/drawing/2014/main" id="{B5F7EAD9-2809-4889-AF31-BF0857A8B136}"/>
              </a:ext>
            </a:extLst>
          </p:cNvPr>
          <p:cNvPicPr>
            <a:picLocks noGrp="1" noChangeAspect="1"/>
          </p:cNvPicPr>
          <p:nvPr/>
        </p:nvPicPr>
        <p:blipFill>
          <a:blip r:embed="rId10"/>
          <a:stretch>
            <a:fillRect/>
          </a:stretch>
        </p:blipFill>
        <p:spPr bwMode="auto">
          <a:xfrm>
            <a:off x="8590225" y="2324812"/>
            <a:ext cx="1134010" cy="1060556"/>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xmlns:lc="http://schemas.openxmlformats.org/drawingml/2006/lockedCanvas" val="1"/>
            </a:ext>
          </a:extLst>
        </p:spPr>
      </p:pic>
      <p:pic>
        <p:nvPicPr>
          <p:cNvPr id="89" name="Picture 88" descr="A close up of text on a white background&#10;&#10;Description automatically generated">
            <a:extLst>
              <a:ext uri="{FF2B5EF4-FFF2-40B4-BE49-F238E27FC236}">
                <a16:creationId xmlns:a16="http://schemas.microsoft.com/office/drawing/2014/main" id="{EBCDAE57-18C8-F443-B527-8139B39720F9}"/>
              </a:ext>
            </a:extLst>
          </p:cNvPr>
          <p:cNvPicPr>
            <a:picLocks noChangeAspect="1"/>
          </p:cNvPicPr>
          <p:nvPr/>
        </p:nvPicPr>
        <p:blipFill>
          <a:blip r:embed="rId11"/>
          <a:stretch>
            <a:fillRect/>
          </a:stretch>
        </p:blipFill>
        <p:spPr>
          <a:xfrm>
            <a:off x="8470049" y="1144937"/>
            <a:ext cx="1112138" cy="1023868"/>
          </a:xfrm>
          <a:prstGeom prst="rect">
            <a:avLst/>
          </a:prstGeom>
        </p:spPr>
      </p:pic>
      <p:sp>
        <p:nvSpPr>
          <p:cNvPr id="94" name="TextBox 93">
            <a:extLst>
              <a:ext uri="{FF2B5EF4-FFF2-40B4-BE49-F238E27FC236}">
                <a16:creationId xmlns:a16="http://schemas.microsoft.com/office/drawing/2014/main" id="{6893B206-8783-443F-87F2-D82A09063C0E}"/>
              </a:ext>
            </a:extLst>
          </p:cNvPr>
          <p:cNvSpPr txBox="1"/>
          <p:nvPr/>
        </p:nvSpPr>
        <p:spPr>
          <a:xfrm>
            <a:off x="8130200" y="897963"/>
            <a:ext cx="1774189"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Predicted</a:t>
            </a:r>
          </a:p>
        </p:txBody>
      </p:sp>
      <p:sp>
        <p:nvSpPr>
          <p:cNvPr id="99" name="TextBox 98">
            <a:extLst>
              <a:ext uri="{FF2B5EF4-FFF2-40B4-BE49-F238E27FC236}">
                <a16:creationId xmlns:a16="http://schemas.microsoft.com/office/drawing/2014/main" id="{4A6BAB29-8EA7-409A-B7C7-06ECAB52B64A}"/>
              </a:ext>
            </a:extLst>
          </p:cNvPr>
          <p:cNvSpPr txBox="1"/>
          <p:nvPr/>
        </p:nvSpPr>
        <p:spPr>
          <a:xfrm>
            <a:off x="9842285" y="972987"/>
            <a:ext cx="2010738" cy="1492716"/>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Sequential Model</a:t>
            </a:r>
          </a:p>
          <a:p>
            <a:pPr marL="171450" indent="-171450">
              <a:buFont typeface="Arial" panose="020B0604020202020204" pitchFamily="34" charset="0"/>
              <a:buChar char="•"/>
            </a:pPr>
            <a:r>
              <a:rPr lang="en-US" sz="1100" dirty="0">
                <a:latin typeface="Cambria Math" panose="02040503050406030204" pitchFamily="18" charset="0"/>
              </a:rPr>
              <a:t>1 embedding layer and 1 dense layer</a:t>
            </a:r>
          </a:p>
          <a:p>
            <a:pPr marL="171450" indent="-171450">
              <a:buFont typeface="Arial" panose="020B0604020202020204" pitchFamily="34" charset="0"/>
              <a:buChar char="•"/>
            </a:pPr>
            <a:r>
              <a:rPr lang="en-US" sz="1100" dirty="0">
                <a:latin typeface="Cambria Math" panose="02040503050406030204" pitchFamily="18" charset="0"/>
              </a:rPr>
              <a:t>Activation Function: Sigmoid</a:t>
            </a:r>
          </a:p>
          <a:p>
            <a:pPr marL="171450" indent="-171450">
              <a:buFont typeface="Arial" panose="020B0604020202020204" pitchFamily="34" charset="0"/>
              <a:buChar char="•"/>
            </a:pPr>
            <a:r>
              <a:rPr lang="en-US" sz="1100" dirty="0">
                <a:latin typeface="Cambria Math" panose="02040503050406030204" pitchFamily="18" charset="0"/>
              </a:rPr>
              <a:t>Number of epochs (number of times the model will cycle through the data): 6</a:t>
            </a:r>
          </a:p>
        </p:txBody>
      </p:sp>
      <p:sp>
        <p:nvSpPr>
          <p:cNvPr id="100" name="TextBox 99">
            <a:extLst>
              <a:ext uri="{FF2B5EF4-FFF2-40B4-BE49-F238E27FC236}">
                <a16:creationId xmlns:a16="http://schemas.microsoft.com/office/drawing/2014/main" id="{67A718E9-E4DC-4CA1-9291-2AC8BEAD8C14}"/>
              </a:ext>
            </a:extLst>
          </p:cNvPr>
          <p:cNvSpPr txBox="1"/>
          <p:nvPr/>
        </p:nvSpPr>
        <p:spPr>
          <a:xfrm>
            <a:off x="9891360" y="2537772"/>
            <a:ext cx="2076611" cy="187743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Convolutional Neural Network</a:t>
            </a:r>
          </a:p>
          <a:p>
            <a:pPr marL="171450" indent="-171450">
              <a:buFont typeface="Arial" panose="020B0604020202020204" pitchFamily="34" charset="0"/>
              <a:buChar char="•"/>
            </a:pPr>
            <a:r>
              <a:rPr lang="en-US" sz="1100" dirty="0">
                <a:latin typeface="Cambria Math" panose="02040503050406030204" pitchFamily="18" charset="0"/>
              </a:rPr>
              <a:t>1D convolutional layer and 1 pooling layer</a:t>
            </a:r>
          </a:p>
          <a:p>
            <a:pPr marL="171450" indent="-171450">
              <a:buFont typeface="Arial" panose="020B0604020202020204" pitchFamily="34" charset="0"/>
              <a:buChar char="•"/>
            </a:pPr>
            <a:r>
              <a:rPr lang="en-US" sz="1100" dirty="0">
                <a:latin typeface="Cambria Math" panose="02040503050406030204" pitchFamily="18" charset="0"/>
              </a:rPr>
              <a:t>Activation Function: Sigmoid</a:t>
            </a:r>
          </a:p>
          <a:p>
            <a:pPr marL="171450" indent="-171450">
              <a:buFont typeface="Arial" panose="020B0604020202020204" pitchFamily="34" charset="0"/>
              <a:buChar char="•"/>
            </a:pPr>
            <a:r>
              <a:rPr lang="en-US" sz="1100" dirty="0">
                <a:latin typeface="Cambria Math" panose="02040503050406030204" pitchFamily="18" charset="0"/>
              </a:rPr>
              <a:t>Number of epochs (number of times the model will cycle through the data): 6</a:t>
            </a:r>
          </a:p>
          <a:p>
            <a:pPr marL="171450" indent="-171450">
              <a:buFont typeface="Arial" panose="020B0604020202020204" pitchFamily="34" charset="0"/>
              <a:buChar char="•"/>
            </a:pPr>
            <a:r>
              <a:rPr lang="en-US" sz="1100" dirty="0">
                <a:latin typeface="Cambria Math" panose="02040503050406030204" pitchFamily="18" charset="0"/>
              </a:rPr>
              <a:t>128 kernels (kernel size = 5)</a:t>
            </a:r>
            <a:endParaRPr lang="en-US" sz="1100" dirty="0"/>
          </a:p>
        </p:txBody>
      </p:sp>
      <p:cxnSp>
        <p:nvCxnSpPr>
          <p:cNvPr id="104" name="Straight Connector 103">
            <a:extLst>
              <a:ext uri="{FF2B5EF4-FFF2-40B4-BE49-F238E27FC236}">
                <a16:creationId xmlns:a16="http://schemas.microsoft.com/office/drawing/2014/main" id="{860485CB-5C65-4515-AE5D-CBA8E423846C}"/>
              </a:ext>
            </a:extLst>
          </p:cNvPr>
          <p:cNvCxnSpPr>
            <a:cxnSpLocks/>
          </p:cNvCxnSpPr>
          <p:nvPr/>
        </p:nvCxnSpPr>
        <p:spPr>
          <a:xfrm>
            <a:off x="9764288" y="2493598"/>
            <a:ext cx="2370261"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CA944BD-5E9C-4AB2-9B5E-38AC1451EE52}"/>
              </a:ext>
            </a:extLst>
          </p:cNvPr>
          <p:cNvSpPr txBox="1"/>
          <p:nvPr/>
        </p:nvSpPr>
        <p:spPr>
          <a:xfrm>
            <a:off x="6724481" y="904951"/>
            <a:ext cx="783445"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Actual</a:t>
            </a:r>
          </a:p>
        </p:txBody>
      </p:sp>
      <p:sp>
        <p:nvSpPr>
          <p:cNvPr id="4" name="TextBox 3">
            <a:extLst>
              <a:ext uri="{FF2B5EF4-FFF2-40B4-BE49-F238E27FC236}">
                <a16:creationId xmlns:a16="http://schemas.microsoft.com/office/drawing/2014/main" id="{2E535D42-F2D3-47B3-A509-D0043EAC6081}"/>
              </a:ext>
            </a:extLst>
          </p:cNvPr>
          <p:cNvSpPr txBox="1"/>
          <p:nvPr/>
        </p:nvSpPr>
        <p:spPr>
          <a:xfrm>
            <a:off x="25818" y="-30537"/>
            <a:ext cx="12135234" cy="877163"/>
          </a:xfrm>
          <a:prstGeom prst="rect">
            <a:avLst/>
          </a:prstGeom>
          <a:solidFill>
            <a:schemeClr val="bg1">
              <a:lumMod val="95000"/>
            </a:schemeClr>
          </a:solidFill>
          <a:ln>
            <a:solidFill>
              <a:schemeClr val="accent1"/>
            </a:solidFill>
          </a:ln>
        </p:spPr>
        <p:txBody>
          <a:bodyPr wrap="square" rtlCol="0">
            <a:spAutoFit/>
          </a:bodyPr>
          <a:lstStyle/>
          <a:p>
            <a:pPr algn="ctr"/>
            <a:r>
              <a:rPr lang="en-US" sz="1700" b="1" dirty="0">
                <a:latin typeface="Times New Roman" panose="02020603050405020304" pitchFamily="18" charset="0"/>
                <a:cs typeface="Times New Roman" panose="02020603050405020304" pitchFamily="18" charset="0"/>
              </a:rPr>
              <a:t>PERFORMANCE COMPARISON BETWEEN SUPPORT VECTOR MACHINE, NAÏVE BAYES CLASSIFIER, SEQUENTIAL MODEL, AND CONVOLUTIONAL NEURAL NETWORK FOR TEXT DATASET SENTIMENT ANALYSIS</a:t>
            </a:r>
          </a:p>
          <a:p>
            <a:pPr algn="ctr"/>
            <a:r>
              <a:rPr lang="en-US" sz="1700" b="1" dirty="0">
                <a:latin typeface="Times New Roman" panose="02020603050405020304" pitchFamily="18" charset="0"/>
                <a:cs typeface="Times New Roman" panose="02020603050405020304" pitchFamily="18" charset="0"/>
              </a:rPr>
              <a:t>Aamod Khatiwada, </a:t>
            </a:r>
            <a:r>
              <a:rPr lang="en-US" sz="1700" b="1" dirty="0" err="1">
                <a:latin typeface="Times New Roman" panose="02020603050405020304" pitchFamily="18" charset="0"/>
                <a:cs typeface="Times New Roman" panose="02020603050405020304" pitchFamily="18" charset="0"/>
              </a:rPr>
              <a:t>Nitisha</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Patange</a:t>
            </a:r>
            <a:r>
              <a:rPr lang="en-US" sz="1700" b="1" dirty="0">
                <a:latin typeface="Times New Roman" panose="02020603050405020304" pitchFamily="18" charset="0"/>
                <a:cs typeface="Times New Roman" panose="02020603050405020304" pitchFamily="18" charset="0"/>
              </a:rPr>
              <a:t>, Humberto Pinon</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993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384</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nitishapatange1997@gmail.com</dc:creator>
  <cp:lastModifiedBy>Khatiwada, Aamod</cp:lastModifiedBy>
  <cp:revision>21</cp:revision>
  <dcterms:created xsi:type="dcterms:W3CDTF">2020-05-02T16:39:26Z</dcterms:created>
  <dcterms:modified xsi:type="dcterms:W3CDTF">2020-05-02T19:21:59Z</dcterms:modified>
</cp:coreProperties>
</file>