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70" r:id="rId7"/>
    <p:sldId id="271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1" d="100"/>
          <a:sy n="71" d="100"/>
        </p:scale>
        <p:origin x="48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16233-5323-45CC-A9F4-C25FDD09EE7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41B8991-D2D0-4109-B49C-9C4C2D6ACF6E}">
      <dgm:prSet/>
      <dgm:spPr/>
      <dgm:t>
        <a:bodyPr/>
        <a:lstStyle/>
        <a:p>
          <a:r>
            <a:rPr lang="en-US"/>
            <a:t>Business Problem</a:t>
          </a:r>
        </a:p>
      </dgm:t>
    </dgm:pt>
    <dgm:pt modelId="{8E76F1A3-BE01-4A2D-89D4-DDA038869D9A}" type="parTrans" cxnId="{3C85C911-E28F-4F0B-A61C-30420897C660}">
      <dgm:prSet/>
      <dgm:spPr/>
      <dgm:t>
        <a:bodyPr/>
        <a:lstStyle/>
        <a:p>
          <a:endParaRPr lang="en-US"/>
        </a:p>
      </dgm:t>
    </dgm:pt>
    <dgm:pt modelId="{6BCE4332-6F8F-4953-9881-D8BEAE769C31}" type="sibTrans" cxnId="{3C85C911-E28F-4F0B-A61C-30420897C660}">
      <dgm:prSet/>
      <dgm:spPr/>
      <dgm:t>
        <a:bodyPr/>
        <a:lstStyle/>
        <a:p>
          <a:endParaRPr lang="en-US"/>
        </a:p>
      </dgm:t>
    </dgm:pt>
    <dgm:pt modelId="{E1E8E609-CD96-464D-A4A0-BCEC7E236A3E}">
      <dgm:prSet/>
      <dgm:spPr/>
      <dgm:t>
        <a:bodyPr/>
        <a:lstStyle/>
        <a:p>
          <a:r>
            <a:rPr lang="en-US"/>
            <a:t>Data and Methods</a:t>
          </a:r>
        </a:p>
      </dgm:t>
    </dgm:pt>
    <dgm:pt modelId="{3FE85B30-981D-4AD8-8F0A-376C3FE18A98}" type="parTrans" cxnId="{D459C70E-563D-49C4-B073-3373C73643CE}">
      <dgm:prSet/>
      <dgm:spPr/>
      <dgm:t>
        <a:bodyPr/>
        <a:lstStyle/>
        <a:p>
          <a:endParaRPr lang="en-US"/>
        </a:p>
      </dgm:t>
    </dgm:pt>
    <dgm:pt modelId="{E658440D-DECF-42A6-8F75-086657DF9AA3}" type="sibTrans" cxnId="{D459C70E-563D-49C4-B073-3373C73643CE}">
      <dgm:prSet/>
      <dgm:spPr/>
      <dgm:t>
        <a:bodyPr/>
        <a:lstStyle/>
        <a:p>
          <a:endParaRPr lang="en-US"/>
        </a:p>
      </dgm:t>
    </dgm:pt>
    <dgm:pt modelId="{CBF5BCB5-5AB7-4AD8-BFF3-EA30E26AB80B}">
      <dgm:prSet/>
      <dgm:spPr/>
      <dgm:t>
        <a:bodyPr/>
        <a:lstStyle/>
        <a:p>
          <a:r>
            <a:rPr lang="en-US"/>
            <a:t>Results</a:t>
          </a:r>
        </a:p>
      </dgm:t>
    </dgm:pt>
    <dgm:pt modelId="{A95A8A03-C4FC-4C56-AFEA-8D10473A0045}" type="parTrans" cxnId="{93FAA413-F432-4C79-883F-DA10CC9087A1}">
      <dgm:prSet/>
      <dgm:spPr/>
      <dgm:t>
        <a:bodyPr/>
        <a:lstStyle/>
        <a:p>
          <a:endParaRPr lang="en-US"/>
        </a:p>
      </dgm:t>
    </dgm:pt>
    <dgm:pt modelId="{452E1C9A-1A79-478D-9A9B-FA789F90ACF1}" type="sibTrans" cxnId="{93FAA413-F432-4C79-883F-DA10CC9087A1}">
      <dgm:prSet/>
      <dgm:spPr/>
      <dgm:t>
        <a:bodyPr/>
        <a:lstStyle/>
        <a:p>
          <a:endParaRPr lang="en-US"/>
        </a:p>
      </dgm:t>
    </dgm:pt>
    <dgm:pt modelId="{EA79CEB7-8A31-406C-BBCB-3BAC36651EB6}">
      <dgm:prSet/>
      <dgm:spPr/>
      <dgm:t>
        <a:bodyPr/>
        <a:lstStyle/>
        <a:p>
          <a:r>
            <a:rPr lang="en-US"/>
            <a:t>Conclusions</a:t>
          </a:r>
        </a:p>
      </dgm:t>
    </dgm:pt>
    <dgm:pt modelId="{6D08CEB4-733D-4793-A7F0-3F1BB88BBD55}" type="parTrans" cxnId="{7BCB837D-ED75-4F83-B961-FB6695254F44}">
      <dgm:prSet/>
      <dgm:spPr/>
      <dgm:t>
        <a:bodyPr/>
        <a:lstStyle/>
        <a:p>
          <a:endParaRPr lang="en-US"/>
        </a:p>
      </dgm:t>
    </dgm:pt>
    <dgm:pt modelId="{EA7829B4-B713-4728-A611-D2EE999C2FA5}" type="sibTrans" cxnId="{7BCB837D-ED75-4F83-B961-FB6695254F44}">
      <dgm:prSet/>
      <dgm:spPr/>
      <dgm:t>
        <a:bodyPr/>
        <a:lstStyle/>
        <a:p>
          <a:endParaRPr lang="en-US"/>
        </a:p>
      </dgm:t>
    </dgm:pt>
    <dgm:pt modelId="{2A008AF9-428E-4F47-8EDC-B4378DE1013B}">
      <dgm:prSet/>
      <dgm:spPr/>
      <dgm:t>
        <a:bodyPr/>
        <a:lstStyle/>
        <a:p>
          <a:r>
            <a:rPr lang="en-US"/>
            <a:t>Further Improvements</a:t>
          </a:r>
        </a:p>
      </dgm:t>
    </dgm:pt>
    <dgm:pt modelId="{DC5AA9FA-1E2C-4CC5-8EC9-0C98FFDDF74A}" type="parTrans" cxnId="{79E0435D-8C48-418B-8E27-6D8ED65ABCDB}">
      <dgm:prSet/>
      <dgm:spPr/>
      <dgm:t>
        <a:bodyPr/>
        <a:lstStyle/>
        <a:p>
          <a:endParaRPr lang="en-US"/>
        </a:p>
      </dgm:t>
    </dgm:pt>
    <dgm:pt modelId="{2895444C-D9B8-4078-94CC-BDE66EFE6700}" type="sibTrans" cxnId="{79E0435D-8C48-418B-8E27-6D8ED65ABCDB}">
      <dgm:prSet/>
      <dgm:spPr/>
      <dgm:t>
        <a:bodyPr/>
        <a:lstStyle/>
        <a:p>
          <a:endParaRPr lang="en-US"/>
        </a:p>
      </dgm:t>
    </dgm:pt>
    <dgm:pt modelId="{2CBBB3C4-77F5-485D-8D1D-ACAF705289E9}" type="pres">
      <dgm:prSet presAssocID="{13916233-5323-45CC-A9F4-C25FDD09EE7F}" presName="outerComposite" presStyleCnt="0">
        <dgm:presLayoutVars>
          <dgm:chMax val="5"/>
          <dgm:dir/>
          <dgm:resizeHandles val="exact"/>
        </dgm:presLayoutVars>
      </dgm:prSet>
      <dgm:spPr/>
    </dgm:pt>
    <dgm:pt modelId="{8379C10C-9CB7-4CDB-93A3-977D8B29FC04}" type="pres">
      <dgm:prSet presAssocID="{13916233-5323-45CC-A9F4-C25FDD09EE7F}" presName="dummyMaxCanvas" presStyleCnt="0">
        <dgm:presLayoutVars/>
      </dgm:prSet>
      <dgm:spPr/>
    </dgm:pt>
    <dgm:pt modelId="{4369F733-E07C-4838-8252-426BE1A17949}" type="pres">
      <dgm:prSet presAssocID="{13916233-5323-45CC-A9F4-C25FDD09EE7F}" presName="FiveNodes_1" presStyleLbl="node1" presStyleIdx="0" presStyleCnt="5">
        <dgm:presLayoutVars>
          <dgm:bulletEnabled val="1"/>
        </dgm:presLayoutVars>
      </dgm:prSet>
      <dgm:spPr/>
    </dgm:pt>
    <dgm:pt modelId="{2812A0FF-7089-4BD4-87C7-D3769B185B59}" type="pres">
      <dgm:prSet presAssocID="{13916233-5323-45CC-A9F4-C25FDD09EE7F}" presName="FiveNodes_2" presStyleLbl="node1" presStyleIdx="1" presStyleCnt="5">
        <dgm:presLayoutVars>
          <dgm:bulletEnabled val="1"/>
        </dgm:presLayoutVars>
      </dgm:prSet>
      <dgm:spPr/>
    </dgm:pt>
    <dgm:pt modelId="{3B546438-28B8-4646-9D3E-F4F4EDCEC7C4}" type="pres">
      <dgm:prSet presAssocID="{13916233-5323-45CC-A9F4-C25FDD09EE7F}" presName="FiveNodes_3" presStyleLbl="node1" presStyleIdx="2" presStyleCnt="5">
        <dgm:presLayoutVars>
          <dgm:bulletEnabled val="1"/>
        </dgm:presLayoutVars>
      </dgm:prSet>
      <dgm:spPr/>
    </dgm:pt>
    <dgm:pt modelId="{0DC48348-5154-48B3-831F-43AD7EFFAEC4}" type="pres">
      <dgm:prSet presAssocID="{13916233-5323-45CC-A9F4-C25FDD09EE7F}" presName="FiveNodes_4" presStyleLbl="node1" presStyleIdx="3" presStyleCnt="5">
        <dgm:presLayoutVars>
          <dgm:bulletEnabled val="1"/>
        </dgm:presLayoutVars>
      </dgm:prSet>
      <dgm:spPr/>
    </dgm:pt>
    <dgm:pt modelId="{CA48D0C0-7BF6-41D9-A365-06C87022DA94}" type="pres">
      <dgm:prSet presAssocID="{13916233-5323-45CC-A9F4-C25FDD09EE7F}" presName="FiveNodes_5" presStyleLbl="node1" presStyleIdx="4" presStyleCnt="5">
        <dgm:presLayoutVars>
          <dgm:bulletEnabled val="1"/>
        </dgm:presLayoutVars>
      </dgm:prSet>
      <dgm:spPr/>
    </dgm:pt>
    <dgm:pt modelId="{C7856A64-6EFE-4824-A54C-4AB5E4E70D94}" type="pres">
      <dgm:prSet presAssocID="{13916233-5323-45CC-A9F4-C25FDD09EE7F}" presName="FiveConn_1-2" presStyleLbl="fgAccFollowNode1" presStyleIdx="0" presStyleCnt="4">
        <dgm:presLayoutVars>
          <dgm:bulletEnabled val="1"/>
        </dgm:presLayoutVars>
      </dgm:prSet>
      <dgm:spPr/>
    </dgm:pt>
    <dgm:pt modelId="{5F5EF067-01D3-45C1-8D75-AF5516C59D5C}" type="pres">
      <dgm:prSet presAssocID="{13916233-5323-45CC-A9F4-C25FDD09EE7F}" presName="FiveConn_2-3" presStyleLbl="fgAccFollowNode1" presStyleIdx="1" presStyleCnt="4">
        <dgm:presLayoutVars>
          <dgm:bulletEnabled val="1"/>
        </dgm:presLayoutVars>
      </dgm:prSet>
      <dgm:spPr/>
    </dgm:pt>
    <dgm:pt modelId="{BEBDE933-4932-488A-8BD6-0509F309097C}" type="pres">
      <dgm:prSet presAssocID="{13916233-5323-45CC-A9F4-C25FDD09EE7F}" presName="FiveConn_3-4" presStyleLbl="fgAccFollowNode1" presStyleIdx="2" presStyleCnt="4">
        <dgm:presLayoutVars>
          <dgm:bulletEnabled val="1"/>
        </dgm:presLayoutVars>
      </dgm:prSet>
      <dgm:spPr/>
    </dgm:pt>
    <dgm:pt modelId="{2A22D9F2-D4B1-4EB1-93F7-0A029328CFAE}" type="pres">
      <dgm:prSet presAssocID="{13916233-5323-45CC-A9F4-C25FDD09EE7F}" presName="FiveConn_4-5" presStyleLbl="fgAccFollowNode1" presStyleIdx="3" presStyleCnt="4">
        <dgm:presLayoutVars>
          <dgm:bulletEnabled val="1"/>
        </dgm:presLayoutVars>
      </dgm:prSet>
      <dgm:spPr/>
    </dgm:pt>
    <dgm:pt modelId="{B82643C1-3753-4BBE-8CCD-31F5439D9FC1}" type="pres">
      <dgm:prSet presAssocID="{13916233-5323-45CC-A9F4-C25FDD09EE7F}" presName="FiveNodes_1_text" presStyleLbl="node1" presStyleIdx="4" presStyleCnt="5">
        <dgm:presLayoutVars>
          <dgm:bulletEnabled val="1"/>
        </dgm:presLayoutVars>
      </dgm:prSet>
      <dgm:spPr/>
    </dgm:pt>
    <dgm:pt modelId="{94F8207E-2983-4FB0-91C6-1D248A55609B}" type="pres">
      <dgm:prSet presAssocID="{13916233-5323-45CC-A9F4-C25FDD09EE7F}" presName="FiveNodes_2_text" presStyleLbl="node1" presStyleIdx="4" presStyleCnt="5">
        <dgm:presLayoutVars>
          <dgm:bulletEnabled val="1"/>
        </dgm:presLayoutVars>
      </dgm:prSet>
      <dgm:spPr/>
    </dgm:pt>
    <dgm:pt modelId="{769D0452-81FF-48AC-B75A-D36CFF10B7FA}" type="pres">
      <dgm:prSet presAssocID="{13916233-5323-45CC-A9F4-C25FDD09EE7F}" presName="FiveNodes_3_text" presStyleLbl="node1" presStyleIdx="4" presStyleCnt="5">
        <dgm:presLayoutVars>
          <dgm:bulletEnabled val="1"/>
        </dgm:presLayoutVars>
      </dgm:prSet>
      <dgm:spPr/>
    </dgm:pt>
    <dgm:pt modelId="{77F3BE82-5011-40B4-83B0-D370B5475949}" type="pres">
      <dgm:prSet presAssocID="{13916233-5323-45CC-A9F4-C25FDD09EE7F}" presName="FiveNodes_4_text" presStyleLbl="node1" presStyleIdx="4" presStyleCnt="5">
        <dgm:presLayoutVars>
          <dgm:bulletEnabled val="1"/>
        </dgm:presLayoutVars>
      </dgm:prSet>
      <dgm:spPr/>
    </dgm:pt>
    <dgm:pt modelId="{E06B04C0-3101-47AF-828A-A37D0AE4DB6B}" type="pres">
      <dgm:prSet presAssocID="{13916233-5323-45CC-A9F4-C25FDD09EE7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8218706-DE4C-4D4D-9203-D280F634DA1C}" type="presOf" srcId="{2A008AF9-428E-4F47-8EDC-B4378DE1013B}" destId="{E06B04C0-3101-47AF-828A-A37D0AE4DB6B}" srcOrd="1" destOrd="0" presId="urn:microsoft.com/office/officeart/2005/8/layout/vProcess5"/>
    <dgm:cxn modelId="{D459C70E-563D-49C4-B073-3373C73643CE}" srcId="{13916233-5323-45CC-A9F4-C25FDD09EE7F}" destId="{E1E8E609-CD96-464D-A4A0-BCEC7E236A3E}" srcOrd="1" destOrd="0" parTransId="{3FE85B30-981D-4AD8-8F0A-376C3FE18A98}" sibTransId="{E658440D-DECF-42A6-8F75-086657DF9AA3}"/>
    <dgm:cxn modelId="{3C85C911-E28F-4F0B-A61C-30420897C660}" srcId="{13916233-5323-45CC-A9F4-C25FDD09EE7F}" destId="{D41B8991-D2D0-4109-B49C-9C4C2D6ACF6E}" srcOrd="0" destOrd="0" parTransId="{8E76F1A3-BE01-4A2D-89D4-DDA038869D9A}" sibTransId="{6BCE4332-6F8F-4953-9881-D8BEAE769C31}"/>
    <dgm:cxn modelId="{93FAA413-F432-4C79-883F-DA10CC9087A1}" srcId="{13916233-5323-45CC-A9F4-C25FDD09EE7F}" destId="{CBF5BCB5-5AB7-4AD8-BFF3-EA30E26AB80B}" srcOrd="2" destOrd="0" parTransId="{A95A8A03-C4FC-4C56-AFEA-8D10473A0045}" sibTransId="{452E1C9A-1A79-478D-9A9B-FA789F90ACF1}"/>
    <dgm:cxn modelId="{716EC11B-C1D3-4872-BC14-47A2EC1945CE}" type="presOf" srcId="{CBF5BCB5-5AB7-4AD8-BFF3-EA30E26AB80B}" destId="{3B546438-28B8-4646-9D3E-F4F4EDCEC7C4}" srcOrd="0" destOrd="0" presId="urn:microsoft.com/office/officeart/2005/8/layout/vProcess5"/>
    <dgm:cxn modelId="{A49B2E23-3355-4FAF-9D6D-9D2E6B2FCAF3}" type="presOf" srcId="{E1E8E609-CD96-464D-A4A0-BCEC7E236A3E}" destId="{2812A0FF-7089-4BD4-87C7-D3769B185B59}" srcOrd="0" destOrd="0" presId="urn:microsoft.com/office/officeart/2005/8/layout/vProcess5"/>
    <dgm:cxn modelId="{8BCF2E36-245B-44D0-B2E1-A1F0263E7B1A}" type="presOf" srcId="{2A008AF9-428E-4F47-8EDC-B4378DE1013B}" destId="{CA48D0C0-7BF6-41D9-A365-06C87022DA94}" srcOrd="0" destOrd="0" presId="urn:microsoft.com/office/officeart/2005/8/layout/vProcess5"/>
    <dgm:cxn modelId="{79E0435D-8C48-418B-8E27-6D8ED65ABCDB}" srcId="{13916233-5323-45CC-A9F4-C25FDD09EE7F}" destId="{2A008AF9-428E-4F47-8EDC-B4378DE1013B}" srcOrd="4" destOrd="0" parTransId="{DC5AA9FA-1E2C-4CC5-8EC9-0C98FFDDF74A}" sibTransId="{2895444C-D9B8-4078-94CC-BDE66EFE6700}"/>
    <dgm:cxn modelId="{2463A648-3809-4D7F-86CE-6BC641CE6460}" type="presOf" srcId="{EA79CEB7-8A31-406C-BBCB-3BAC36651EB6}" destId="{77F3BE82-5011-40B4-83B0-D370B5475949}" srcOrd="1" destOrd="0" presId="urn:microsoft.com/office/officeart/2005/8/layout/vProcess5"/>
    <dgm:cxn modelId="{7E982069-18A9-4E90-B491-5D2DB5AAF9BD}" type="presOf" srcId="{6BCE4332-6F8F-4953-9881-D8BEAE769C31}" destId="{C7856A64-6EFE-4824-A54C-4AB5E4E70D94}" srcOrd="0" destOrd="0" presId="urn:microsoft.com/office/officeart/2005/8/layout/vProcess5"/>
    <dgm:cxn modelId="{090F9B69-E9F0-4F32-8C31-1C4E5920FC83}" type="presOf" srcId="{E658440D-DECF-42A6-8F75-086657DF9AA3}" destId="{5F5EF067-01D3-45C1-8D75-AF5516C59D5C}" srcOrd="0" destOrd="0" presId="urn:microsoft.com/office/officeart/2005/8/layout/vProcess5"/>
    <dgm:cxn modelId="{51F6B46E-299C-4551-9195-47100B453116}" type="presOf" srcId="{13916233-5323-45CC-A9F4-C25FDD09EE7F}" destId="{2CBBB3C4-77F5-485D-8D1D-ACAF705289E9}" srcOrd="0" destOrd="0" presId="urn:microsoft.com/office/officeart/2005/8/layout/vProcess5"/>
    <dgm:cxn modelId="{71494A79-2B1E-4B3C-A7D3-561DEC69CA1C}" type="presOf" srcId="{EA79CEB7-8A31-406C-BBCB-3BAC36651EB6}" destId="{0DC48348-5154-48B3-831F-43AD7EFFAEC4}" srcOrd="0" destOrd="0" presId="urn:microsoft.com/office/officeart/2005/8/layout/vProcess5"/>
    <dgm:cxn modelId="{7BCB837D-ED75-4F83-B961-FB6695254F44}" srcId="{13916233-5323-45CC-A9F4-C25FDD09EE7F}" destId="{EA79CEB7-8A31-406C-BBCB-3BAC36651EB6}" srcOrd="3" destOrd="0" parTransId="{6D08CEB4-733D-4793-A7F0-3F1BB88BBD55}" sibTransId="{EA7829B4-B713-4728-A611-D2EE999C2FA5}"/>
    <dgm:cxn modelId="{A73FF797-F4A0-48F0-8ACD-063BD7D87D3A}" type="presOf" srcId="{EA7829B4-B713-4728-A611-D2EE999C2FA5}" destId="{2A22D9F2-D4B1-4EB1-93F7-0A029328CFAE}" srcOrd="0" destOrd="0" presId="urn:microsoft.com/office/officeart/2005/8/layout/vProcess5"/>
    <dgm:cxn modelId="{E719B8A7-4A7A-45D9-BF8F-579941552199}" type="presOf" srcId="{D41B8991-D2D0-4109-B49C-9C4C2D6ACF6E}" destId="{4369F733-E07C-4838-8252-426BE1A17949}" srcOrd="0" destOrd="0" presId="urn:microsoft.com/office/officeart/2005/8/layout/vProcess5"/>
    <dgm:cxn modelId="{3313B8B5-2E29-486E-8252-83A7D6E665A7}" type="presOf" srcId="{CBF5BCB5-5AB7-4AD8-BFF3-EA30E26AB80B}" destId="{769D0452-81FF-48AC-B75A-D36CFF10B7FA}" srcOrd="1" destOrd="0" presId="urn:microsoft.com/office/officeart/2005/8/layout/vProcess5"/>
    <dgm:cxn modelId="{426F77C0-A635-4118-81BD-7B1655EBDFA3}" type="presOf" srcId="{E1E8E609-CD96-464D-A4A0-BCEC7E236A3E}" destId="{94F8207E-2983-4FB0-91C6-1D248A55609B}" srcOrd="1" destOrd="0" presId="urn:microsoft.com/office/officeart/2005/8/layout/vProcess5"/>
    <dgm:cxn modelId="{91F3ECCA-97D9-4962-8A1C-CD2B684A9886}" type="presOf" srcId="{D41B8991-D2D0-4109-B49C-9C4C2D6ACF6E}" destId="{B82643C1-3753-4BBE-8CCD-31F5439D9FC1}" srcOrd="1" destOrd="0" presId="urn:microsoft.com/office/officeart/2005/8/layout/vProcess5"/>
    <dgm:cxn modelId="{A5AC71FC-5105-4BD1-A91E-BAA82231B4E3}" type="presOf" srcId="{452E1C9A-1A79-478D-9A9B-FA789F90ACF1}" destId="{BEBDE933-4932-488A-8BD6-0509F309097C}" srcOrd="0" destOrd="0" presId="urn:microsoft.com/office/officeart/2005/8/layout/vProcess5"/>
    <dgm:cxn modelId="{6D5E9959-77DF-4BEE-BFB9-C7470B8061DF}" type="presParOf" srcId="{2CBBB3C4-77F5-485D-8D1D-ACAF705289E9}" destId="{8379C10C-9CB7-4CDB-93A3-977D8B29FC04}" srcOrd="0" destOrd="0" presId="urn:microsoft.com/office/officeart/2005/8/layout/vProcess5"/>
    <dgm:cxn modelId="{D752F297-0593-4CA4-9EFB-E98BF2AB3B1C}" type="presParOf" srcId="{2CBBB3C4-77F5-485D-8D1D-ACAF705289E9}" destId="{4369F733-E07C-4838-8252-426BE1A17949}" srcOrd="1" destOrd="0" presId="urn:microsoft.com/office/officeart/2005/8/layout/vProcess5"/>
    <dgm:cxn modelId="{3DB798A7-5F57-4CEE-8C73-B3AE86F8A1C4}" type="presParOf" srcId="{2CBBB3C4-77F5-485D-8D1D-ACAF705289E9}" destId="{2812A0FF-7089-4BD4-87C7-D3769B185B59}" srcOrd="2" destOrd="0" presId="urn:microsoft.com/office/officeart/2005/8/layout/vProcess5"/>
    <dgm:cxn modelId="{796EFC65-B5BA-4BB0-8540-5AE713F8F2FC}" type="presParOf" srcId="{2CBBB3C4-77F5-485D-8D1D-ACAF705289E9}" destId="{3B546438-28B8-4646-9D3E-F4F4EDCEC7C4}" srcOrd="3" destOrd="0" presId="urn:microsoft.com/office/officeart/2005/8/layout/vProcess5"/>
    <dgm:cxn modelId="{80D34A63-0201-4E56-A673-5916FD8436C7}" type="presParOf" srcId="{2CBBB3C4-77F5-485D-8D1D-ACAF705289E9}" destId="{0DC48348-5154-48B3-831F-43AD7EFFAEC4}" srcOrd="4" destOrd="0" presId="urn:microsoft.com/office/officeart/2005/8/layout/vProcess5"/>
    <dgm:cxn modelId="{E7B56CF3-9C13-459E-BB23-D6DFB415112B}" type="presParOf" srcId="{2CBBB3C4-77F5-485D-8D1D-ACAF705289E9}" destId="{CA48D0C0-7BF6-41D9-A365-06C87022DA94}" srcOrd="5" destOrd="0" presId="urn:microsoft.com/office/officeart/2005/8/layout/vProcess5"/>
    <dgm:cxn modelId="{B4B6A24D-462C-46D9-9971-37F19DAAF7AE}" type="presParOf" srcId="{2CBBB3C4-77F5-485D-8D1D-ACAF705289E9}" destId="{C7856A64-6EFE-4824-A54C-4AB5E4E70D94}" srcOrd="6" destOrd="0" presId="urn:microsoft.com/office/officeart/2005/8/layout/vProcess5"/>
    <dgm:cxn modelId="{620A09BF-D749-47FD-8462-9FC78268A693}" type="presParOf" srcId="{2CBBB3C4-77F5-485D-8D1D-ACAF705289E9}" destId="{5F5EF067-01D3-45C1-8D75-AF5516C59D5C}" srcOrd="7" destOrd="0" presId="urn:microsoft.com/office/officeart/2005/8/layout/vProcess5"/>
    <dgm:cxn modelId="{B2987278-C937-4506-A5EE-A6B9371AA61A}" type="presParOf" srcId="{2CBBB3C4-77F5-485D-8D1D-ACAF705289E9}" destId="{BEBDE933-4932-488A-8BD6-0509F309097C}" srcOrd="8" destOrd="0" presId="urn:microsoft.com/office/officeart/2005/8/layout/vProcess5"/>
    <dgm:cxn modelId="{46E7F566-65B4-4D46-B30A-6B79E49CB001}" type="presParOf" srcId="{2CBBB3C4-77F5-485D-8D1D-ACAF705289E9}" destId="{2A22D9F2-D4B1-4EB1-93F7-0A029328CFAE}" srcOrd="9" destOrd="0" presId="urn:microsoft.com/office/officeart/2005/8/layout/vProcess5"/>
    <dgm:cxn modelId="{26690E60-D50C-4E92-A884-0E597C3990A6}" type="presParOf" srcId="{2CBBB3C4-77F5-485D-8D1D-ACAF705289E9}" destId="{B82643C1-3753-4BBE-8CCD-31F5439D9FC1}" srcOrd="10" destOrd="0" presId="urn:microsoft.com/office/officeart/2005/8/layout/vProcess5"/>
    <dgm:cxn modelId="{A54F1E82-096F-4153-8B23-BBCB23D4ADF7}" type="presParOf" srcId="{2CBBB3C4-77F5-485D-8D1D-ACAF705289E9}" destId="{94F8207E-2983-4FB0-91C6-1D248A55609B}" srcOrd="11" destOrd="0" presId="urn:microsoft.com/office/officeart/2005/8/layout/vProcess5"/>
    <dgm:cxn modelId="{D213A89C-229B-4B9A-B1FD-0E4371774F74}" type="presParOf" srcId="{2CBBB3C4-77F5-485D-8D1D-ACAF705289E9}" destId="{769D0452-81FF-48AC-B75A-D36CFF10B7FA}" srcOrd="12" destOrd="0" presId="urn:microsoft.com/office/officeart/2005/8/layout/vProcess5"/>
    <dgm:cxn modelId="{2A4DC3B0-C6F0-4E91-983A-CE8FD64707BC}" type="presParOf" srcId="{2CBBB3C4-77F5-485D-8D1D-ACAF705289E9}" destId="{77F3BE82-5011-40B4-83B0-D370B5475949}" srcOrd="13" destOrd="0" presId="urn:microsoft.com/office/officeart/2005/8/layout/vProcess5"/>
    <dgm:cxn modelId="{FF701F3D-0B31-435A-8D4C-689767AF9318}" type="presParOf" srcId="{2CBBB3C4-77F5-485D-8D1D-ACAF705289E9}" destId="{E06B04C0-3101-47AF-828A-A37D0AE4DB6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723DA5-C304-4E5F-82CF-098276E478C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50A8708-86E1-461D-8DCE-5753033D6D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model is better at predicting the majority class – but that is okay</a:t>
          </a:r>
        </a:p>
      </dgm:t>
    </dgm:pt>
    <dgm:pt modelId="{73FB0804-2E3F-4C4E-8472-924BDD91FBFE}" type="parTrans" cxnId="{A9981D87-8CE8-469B-BBB5-ED02309F4815}">
      <dgm:prSet/>
      <dgm:spPr/>
      <dgm:t>
        <a:bodyPr/>
        <a:lstStyle/>
        <a:p>
          <a:endParaRPr lang="en-US"/>
        </a:p>
      </dgm:t>
    </dgm:pt>
    <dgm:pt modelId="{1018F8F8-AFCE-43F7-A546-E32AFAD680E1}" type="sibTrans" cxnId="{A9981D87-8CE8-469B-BBB5-ED02309F4815}">
      <dgm:prSet/>
      <dgm:spPr/>
      <dgm:t>
        <a:bodyPr/>
        <a:lstStyle/>
        <a:p>
          <a:endParaRPr lang="en-US"/>
        </a:p>
      </dgm:t>
    </dgm:pt>
    <dgm:pt modelId="{2254ED91-3B19-4970-A398-84E2EDD047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Adding additional layers did help to improve our overall accuracy</a:t>
          </a:r>
        </a:p>
      </dgm:t>
    </dgm:pt>
    <dgm:pt modelId="{DFA83B0F-2F8B-41CD-8BB7-D501F2E4D9FC}" type="parTrans" cxnId="{8F099549-299E-4544-9535-C500940F9F2E}">
      <dgm:prSet/>
      <dgm:spPr/>
      <dgm:t>
        <a:bodyPr/>
        <a:lstStyle/>
        <a:p>
          <a:endParaRPr lang="en-US"/>
        </a:p>
      </dgm:t>
    </dgm:pt>
    <dgm:pt modelId="{83186CAC-AEE2-44C3-9DF9-C556F7B34104}" type="sibTrans" cxnId="{8F099549-299E-4544-9535-C500940F9F2E}">
      <dgm:prSet/>
      <dgm:spPr/>
      <dgm:t>
        <a:bodyPr/>
        <a:lstStyle/>
        <a:p>
          <a:endParaRPr lang="en-US"/>
        </a:p>
      </dgm:t>
    </dgm:pt>
    <dgm:pt modelId="{DBD271B5-89F4-4422-82F8-43DD4874EB4D}" type="pres">
      <dgm:prSet presAssocID="{3A723DA5-C304-4E5F-82CF-098276E478CD}" presName="root" presStyleCnt="0">
        <dgm:presLayoutVars>
          <dgm:dir/>
          <dgm:resizeHandles val="exact"/>
        </dgm:presLayoutVars>
      </dgm:prSet>
      <dgm:spPr/>
    </dgm:pt>
    <dgm:pt modelId="{8CFF4D82-08B0-4548-83B5-8C5FC1C428D1}" type="pres">
      <dgm:prSet presAssocID="{450A8708-86E1-461D-8DCE-5753033D6D28}" presName="compNode" presStyleCnt="0"/>
      <dgm:spPr/>
    </dgm:pt>
    <dgm:pt modelId="{6EB6ABFE-98D3-4741-B573-9B6DCE7BB436}" type="pres">
      <dgm:prSet presAssocID="{450A8708-86E1-461D-8DCE-5753033D6D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A617B5-85B7-45CB-B55D-CAFF6B6286F9}" type="pres">
      <dgm:prSet presAssocID="{450A8708-86E1-461D-8DCE-5753033D6D28}" presName="spaceRect" presStyleCnt="0"/>
      <dgm:spPr/>
    </dgm:pt>
    <dgm:pt modelId="{1F561E6D-B937-4860-9D6A-42985703582A}" type="pres">
      <dgm:prSet presAssocID="{450A8708-86E1-461D-8DCE-5753033D6D28}" presName="textRect" presStyleLbl="revTx" presStyleIdx="0" presStyleCnt="2">
        <dgm:presLayoutVars>
          <dgm:chMax val="1"/>
          <dgm:chPref val="1"/>
        </dgm:presLayoutVars>
      </dgm:prSet>
      <dgm:spPr/>
    </dgm:pt>
    <dgm:pt modelId="{791776C2-8288-45AA-95D8-0C7929910791}" type="pres">
      <dgm:prSet presAssocID="{1018F8F8-AFCE-43F7-A546-E32AFAD680E1}" presName="sibTrans" presStyleCnt="0"/>
      <dgm:spPr/>
    </dgm:pt>
    <dgm:pt modelId="{634B92AA-B5FB-4AB7-81D0-00E3FF4FB251}" type="pres">
      <dgm:prSet presAssocID="{2254ED91-3B19-4970-A398-84E2EDD0471B}" presName="compNode" presStyleCnt="0"/>
      <dgm:spPr/>
    </dgm:pt>
    <dgm:pt modelId="{7DB4AAD7-21A3-404A-8B11-535973CF40E7}" type="pres">
      <dgm:prSet presAssocID="{2254ED91-3B19-4970-A398-84E2EDD047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73572F-1052-491A-8467-416DD6B0DA08}" type="pres">
      <dgm:prSet presAssocID="{2254ED91-3B19-4970-A398-84E2EDD0471B}" presName="spaceRect" presStyleCnt="0"/>
      <dgm:spPr/>
    </dgm:pt>
    <dgm:pt modelId="{E7BCE9EB-B3E7-46FE-B99E-8B873CFF6B12}" type="pres">
      <dgm:prSet presAssocID="{2254ED91-3B19-4970-A398-84E2EDD0471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F099549-299E-4544-9535-C500940F9F2E}" srcId="{3A723DA5-C304-4E5F-82CF-098276E478CD}" destId="{2254ED91-3B19-4970-A398-84E2EDD0471B}" srcOrd="1" destOrd="0" parTransId="{DFA83B0F-2F8B-41CD-8BB7-D501F2E4D9FC}" sibTransId="{83186CAC-AEE2-44C3-9DF9-C556F7B34104}"/>
    <dgm:cxn modelId="{A9981D87-8CE8-469B-BBB5-ED02309F4815}" srcId="{3A723DA5-C304-4E5F-82CF-098276E478CD}" destId="{450A8708-86E1-461D-8DCE-5753033D6D28}" srcOrd="0" destOrd="0" parTransId="{73FB0804-2E3F-4C4E-8472-924BDD91FBFE}" sibTransId="{1018F8F8-AFCE-43F7-A546-E32AFAD680E1}"/>
    <dgm:cxn modelId="{3831D3C6-3E15-4686-9C6B-AFCF2D4F896A}" type="presOf" srcId="{450A8708-86E1-461D-8DCE-5753033D6D28}" destId="{1F561E6D-B937-4860-9D6A-42985703582A}" srcOrd="0" destOrd="0" presId="urn:microsoft.com/office/officeart/2018/2/layout/IconLabelList"/>
    <dgm:cxn modelId="{1F4302D7-05E2-4F50-9F56-87501CEC513C}" type="presOf" srcId="{3A723DA5-C304-4E5F-82CF-098276E478CD}" destId="{DBD271B5-89F4-4422-82F8-43DD4874EB4D}" srcOrd="0" destOrd="0" presId="urn:microsoft.com/office/officeart/2018/2/layout/IconLabelList"/>
    <dgm:cxn modelId="{F32466F9-9BBC-4DD2-A1AF-9842A5FF1044}" type="presOf" srcId="{2254ED91-3B19-4970-A398-84E2EDD0471B}" destId="{E7BCE9EB-B3E7-46FE-B99E-8B873CFF6B12}" srcOrd="0" destOrd="0" presId="urn:microsoft.com/office/officeart/2018/2/layout/IconLabelList"/>
    <dgm:cxn modelId="{1CA45D6D-83A7-47ED-A8F1-0A40F354714A}" type="presParOf" srcId="{DBD271B5-89F4-4422-82F8-43DD4874EB4D}" destId="{8CFF4D82-08B0-4548-83B5-8C5FC1C428D1}" srcOrd="0" destOrd="0" presId="urn:microsoft.com/office/officeart/2018/2/layout/IconLabelList"/>
    <dgm:cxn modelId="{AB2A0CA2-E6E0-4768-9D94-EF02BDD26476}" type="presParOf" srcId="{8CFF4D82-08B0-4548-83B5-8C5FC1C428D1}" destId="{6EB6ABFE-98D3-4741-B573-9B6DCE7BB436}" srcOrd="0" destOrd="0" presId="urn:microsoft.com/office/officeart/2018/2/layout/IconLabelList"/>
    <dgm:cxn modelId="{FEAFC282-B61F-4007-8785-D5260E20263B}" type="presParOf" srcId="{8CFF4D82-08B0-4548-83B5-8C5FC1C428D1}" destId="{0EA617B5-85B7-45CB-B55D-CAFF6B6286F9}" srcOrd="1" destOrd="0" presId="urn:microsoft.com/office/officeart/2018/2/layout/IconLabelList"/>
    <dgm:cxn modelId="{7964C4EE-A89C-4ECF-9179-CA11A44A4FD2}" type="presParOf" srcId="{8CFF4D82-08B0-4548-83B5-8C5FC1C428D1}" destId="{1F561E6D-B937-4860-9D6A-42985703582A}" srcOrd="2" destOrd="0" presId="urn:microsoft.com/office/officeart/2018/2/layout/IconLabelList"/>
    <dgm:cxn modelId="{DD8E1B6D-8922-4573-8325-BFFA34850656}" type="presParOf" srcId="{DBD271B5-89F4-4422-82F8-43DD4874EB4D}" destId="{791776C2-8288-45AA-95D8-0C7929910791}" srcOrd="1" destOrd="0" presId="urn:microsoft.com/office/officeart/2018/2/layout/IconLabelList"/>
    <dgm:cxn modelId="{A802FC2C-32A1-475D-A6EE-6385183A5F8C}" type="presParOf" srcId="{DBD271B5-89F4-4422-82F8-43DD4874EB4D}" destId="{634B92AA-B5FB-4AB7-81D0-00E3FF4FB251}" srcOrd="2" destOrd="0" presId="urn:microsoft.com/office/officeart/2018/2/layout/IconLabelList"/>
    <dgm:cxn modelId="{4383815A-4D76-4823-B11F-E31F587C4F6E}" type="presParOf" srcId="{634B92AA-B5FB-4AB7-81D0-00E3FF4FB251}" destId="{7DB4AAD7-21A3-404A-8B11-535973CF40E7}" srcOrd="0" destOrd="0" presId="urn:microsoft.com/office/officeart/2018/2/layout/IconLabelList"/>
    <dgm:cxn modelId="{3A24FE7A-BB39-4451-A23E-72BCC61BEE86}" type="presParOf" srcId="{634B92AA-B5FB-4AB7-81D0-00E3FF4FB251}" destId="{BC73572F-1052-491A-8467-416DD6B0DA08}" srcOrd="1" destOrd="0" presId="urn:microsoft.com/office/officeart/2018/2/layout/IconLabelList"/>
    <dgm:cxn modelId="{91548805-F2F7-4047-AC38-44110BF99D72}" type="presParOf" srcId="{634B92AA-B5FB-4AB7-81D0-00E3FF4FB251}" destId="{E7BCE9EB-B3E7-46FE-B99E-8B873CFF6B1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ACE34B-539E-437B-A38F-39C2F1F35EB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B066A3-50A8-4BB6-8A20-E8C106DC1B44}">
      <dgm:prSet/>
      <dgm:spPr/>
      <dgm:t>
        <a:bodyPr/>
        <a:lstStyle/>
        <a:p>
          <a:r>
            <a:rPr lang="en-US"/>
            <a:t>Experiment with further hyperparameters to improve recall and accuracy scores</a:t>
          </a:r>
        </a:p>
      </dgm:t>
    </dgm:pt>
    <dgm:pt modelId="{45FD1EC3-90FD-4A37-801C-B5E18E00D705}" type="parTrans" cxnId="{9F0F8952-5801-4B39-9B94-5FC5FFCF806A}">
      <dgm:prSet/>
      <dgm:spPr/>
      <dgm:t>
        <a:bodyPr/>
        <a:lstStyle/>
        <a:p>
          <a:endParaRPr lang="en-US"/>
        </a:p>
      </dgm:t>
    </dgm:pt>
    <dgm:pt modelId="{F17AFFBD-8DDA-4E1A-851C-9AB809D32875}" type="sibTrans" cxnId="{9F0F8952-5801-4B39-9B94-5FC5FFCF806A}">
      <dgm:prSet/>
      <dgm:spPr/>
      <dgm:t>
        <a:bodyPr/>
        <a:lstStyle/>
        <a:p>
          <a:endParaRPr lang="en-US"/>
        </a:p>
      </dgm:t>
    </dgm:pt>
    <dgm:pt modelId="{620BCB6E-CB89-4A55-B819-FB1FA94806E2}">
      <dgm:prSet/>
      <dgm:spPr/>
      <dgm:t>
        <a:bodyPr/>
        <a:lstStyle/>
        <a:p>
          <a:r>
            <a:rPr lang="en-US"/>
            <a:t>Try and reduce the total amount of time the model takes to train without sacrificing predictive power</a:t>
          </a:r>
        </a:p>
      </dgm:t>
    </dgm:pt>
    <dgm:pt modelId="{63D2E5CD-E301-47F9-A070-6C20158100A9}" type="parTrans" cxnId="{998D336A-5737-4129-B70C-BFEF98ED4795}">
      <dgm:prSet/>
      <dgm:spPr/>
      <dgm:t>
        <a:bodyPr/>
        <a:lstStyle/>
        <a:p>
          <a:endParaRPr lang="en-US"/>
        </a:p>
      </dgm:t>
    </dgm:pt>
    <dgm:pt modelId="{4D01FFB3-777C-4055-A086-59544D1F24EC}" type="sibTrans" cxnId="{998D336A-5737-4129-B70C-BFEF98ED4795}">
      <dgm:prSet/>
      <dgm:spPr/>
      <dgm:t>
        <a:bodyPr/>
        <a:lstStyle/>
        <a:p>
          <a:endParaRPr lang="en-US"/>
        </a:p>
      </dgm:t>
    </dgm:pt>
    <dgm:pt modelId="{1F6217AB-EE37-43C3-A476-87B1E4847A6C}">
      <dgm:prSet/>
      <dgm:spPr/>
      <dgm:t>
        <a:bodyPr/>
        <a:lstStyle/>
        <a:p>
          <a:r>
            <a:rPr lang="en-US"/>
            <a:t>Implementing PCA</a:t>
          </a:r>
        </a:p>
      </dgm:t>
    </dgm:pt>
    <dgm:pt modelId="{E6A1BFF2-7589-4E6E-8FC0-E987731A6167}" type="parTrans" cxnId="{95545EEB-D13E-42AA-94DE-737CF11270EF}">
      <dgm:prSet/>
      <dgm:spPr/>
      <dgm:t>
        <a:bodyPr/>
        <a:lstStyle/>
        <a:p>
          <a:endParaRPr lang="en-US"/>
        </a:p>
      </dgm:t>
    </dgm:pt>
    <dgm:pt modelId="{2985DDBC-0E5F-4DD2-A345-8DF2619A72F9}" type="sibTrans" cxnId="{95545EEB-D13E-42AA-94DE-737CF11270EF}">
      <dgm:prSet/>
      <dgm:spPr/>
      <dgm:t>
        <a:bodyPr/>
        <a:lstStyle/>
        <a:p>
          <a:endParaRPr lang="en-US"/>
        </a:p>
      </dgm:t>
    </dgm:pt>
    <dgm:pt modelId="{19177B01-FC13-40CD-8890-A8BD8B033A82}">
      <dgm:prSet/>
      <dgm:spPr/>
      <dgm:t>
        <a:bodyPr/>
        <a:lstStyle/>
        <a:p>
          <a:r>
            <a:rPr lang="en-US"/>
            <a:t>Generate more intentional features</a:t>
          </a:r>
        </a:p>
      </dgm:t>
    </dgm:pt>
    <dgm:pt modelId="{3EEAEF1F-45D2-4D19-AB83-9D37B60AF8CF}" type="parTrans" cxnId="{031485D3-5334-456B-A1B5-4B2E6714F8A6}">
      <dgm:prSet/>
      <dgm:spPr/>
      <dgm:t>
        <a:bodyPr/>
        <a:lstStyle/>
        <a:p>
          <a:endParaRPr lang="en-US"/>
        </a:p>
      </dgm:t>
    </dgm:pt>
    <dgm:pt modelId="{EB4E80A7-D12F-4B77-A99F-4CDE55A50837}" type="sibTrans" cxnId="{031485D3-5334-456B-A1B5-4B2E6714F8A6}">
      <dgm:prSet/>
      <dgm:spPr/>
      <dgm:t>
        <a:bodyPr/>
        <a:lstStyle/>
        <a:p>
          <a:endParaRPr lang="en-US"/>
        </a:p>
      </dgm:t>
    </dgm:pt>
    <dgm:pt modelId="{1C158503-7A5D-4E06-9126-BF80924A52C4}" type="pres">
      <dgm:prSet presAssocID="{7DACE34B-539E-437B-A38F-39C2F1F35EBF}" presName="linear" presStyleCnt="0">
        <dgm:presLayoutVars>
          <dgm:animLvl val="lvl"/>
          <dgm:resizeHandles val="exact"/>
        </dgm:presLayoutVars>
      </dgm:prSet>
      <dgm:spPr/>
    </dgm:pt>
    <dgm:pt modelId="{D7F53575-AED9-494A-9BB9-96C7DCE30BB1}" type="pres">
      <dgm:prSet presAssocID="{FBB066A3-50A8-4BB6-8A20-E8C106DC1B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F129DDC-8629-4F9D-849D-0CE2B064BCB8}" type="pres">
      <dgm:prSet presAssocID="{F17AFFBD-8DDA-4E1A-851C-9AB809D32875}" presName="spacer" presStyleCnt="0"/>
      <dgm:spPr/>
    </dgm:pt>
    <dgm:pt modelId="{2DB06F92-BB00-48DC-8AF2-657B99D86A0F}" type="pres">
      <dgm:prSet presAssocID="{620BCB6E-CB89-4A55-B819-FB1FA94806E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022F9E-F259-4B7E-9FFF-89D7F2243803}" type="pres">
      <dgm:prSet presAssocID="{4D01FFB3-777C-4055-A086-59544D1F24EC}" presName="spacer" presStyleCnt="0"/>
      <dgm:spPr/>
    </dgm:pt>
    <dgm:pt modelId="{91513C95-4CC5-4A78-8665-BC6CA7E4229A}" type="pres">
      <dgm:prSet presAssocID="{1F6217AB-EE37-43C3-A476-87B1E4847A6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25805E0-020E-4736-B237-05F7739E90F3}" type="pres">
      <dgm:prSet presAssocID="{1F6217AB-EE37-43C3-A476-87B1E4847A6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0D8542F-3511-4F5A-9BAA-90CB1D0476AA}" type="presOf" srcId="{19177B01-FC13-40CD-8890-A8BD8B033A82}" destId="{325805E0-020E-4736-B237-05F7739E90F3}" srcOrd="0" destOrd="0" presId="urn:microsoft.com/office/officeart/2005/8/layout/vList2"/>
    <dgm:cxn modelId="{DBD18435-6922-4FD3-9230-7ED7A34B5DAB}" type="presOf" srcId="{FBB066A3-50A8-4BB6-8A20-E8C106DC1B44}" destId="{D7F53575-AED9-494A-9BB9-96C7DCE30BB1}" srcOrd="0" destOrd="0" presId="urn:microsoft.com/office/officeart/2005/8/layout/vList2"/>
    <dgm:cxn modelId="{998D336A-5737-4129-B70C-BFEF98ED4795}" srcId="{7DACE34B-539E-437B-A38F-39C2F1F35EBF}" destId="{620BCB6E-CB89-4A55-B819-FB1FA94806E2}" srcOrd="1" destOrd="0" parTransId="{63D2E5CD-E301-47F9-A070-6C20158100A9}" sibTransId="{4D01FFB3-777C-4055-A086-59544D1F24EC}"/>
    <dgm:cxn modelId="{9F0F8952-5801-4B39-9B94-5FC5FFCF806A}" srcId="{7DACE34B-539E-437B-A38F-39C2F1F35EBF}" destId="{FBB066A3-50A8-4BB6-8A20-E8C106DC1B44}" srcOrd="0" destOrd="0" parTransId="{45FD1EC3-90FD-4A37-801C-B5E18E00D705}" sibTransId="{F17AFFBD-8DDA-4E1A-851C-9AB809D32875}"/>
    <dgm:cxn modelId="{72BC5A9D-ED76-41CB-A8D5-0D9475E581AF}" type="presOf" srcId="{620BCB6E-CB89-4A55-B819-FB1FA94806E2}" destId="{2DB06F92-BB00-48DC-8AF2-657B99D86A0F}" srcOrd="0" destOrd="0" presId="urn:microsoft.com/office/officeart/2005/8/layout/vList2"/>
    <dgm:cxn modelId="{0342399F-3C6B-4D07-80A7-8B76999AD801}" type="presOf" srcId="{1F6217AB-EE37-43C3-A476-87B1E4847A6C}" destId="{91513C95-4CC5-4A78-8665-BC6CA7E4229A}" srcOrd="0" destOrd="0" presId="urn:microsoft.com/office/officeart/2005/8/layout/vList2"/>
    <dgm:cxn modelId="{848C8EC0-4602-44EB-AFC7-D93664FC60E0}" type="presOf" srcId="{7DACE34B-539E-437B-A38F-39C2F1F35EBF}" destId="{1C158503-7A5D-4E06-9126-BF80924A52C4}" srcOrd="0" destOrd="0" presId="urn:microsoft.com/office/officeart/2005/8/layout/vList2"/>
    <dgm:cxn modelId="{031485D3-5334-456B-A1B5-4B2E6714F8A6}" srcId="{1F6217AB-EE37-43C3-A476-87B1E4847A6C}" destId="{19177B01-FC13-40CD-8890-A8BD8B033A82}" srcOrd="0" destOrd="0" parTransId="{3EEAEF1F-45D2-4D19-AB83-9D37B60AF8CF}" sibTransId="{EB4E80A7-D12F-4B77-A99F-4CDE55A50837}"/>
    <dgm:cxn modelId="{95545EEB-D13E-42AA-94DE-737CF11270EF}" srcId="{7DACE34B-539E-437B-A38F-39C2F1F35EBF}" destId="{1F6217AB-EE37-43C3-A476-87B1E4847A6C}" srcOrd="2" destOrd="0" parTransId="{E6A1BFF2-7589-4E6E-8FC0-E987731A6167}" sibTransId="{2985DDBC-0E5F-4DD2-A345-8DF2619A72F9}"/>
    <dgm:cxn modelId="{B4E798EE-4BC5-42F2-BAC7-B8B624B103EC}" type="presParOf" srcId="{1C158503-7A5D-4E06-9126-BF80924A52C4}" destId="{D7F53575-AED9-494A-9BB9-96C7DCE30BB1}" srcOrd="0" destOrd="0" presId="urn:microsoft.com/office/officeart/2005/8/layout/vList2"/>
    <dgm:cxn modelId="{7B624F78-3845-4C6B-A688-2067708557B1}" type="presParOf" srcId="{1C158503-7A5D-4E06-9126-BF80924A52C4}" destId="{AF129DDC-8629-4F9D-849D-0CE2B064BCB8}" srcOrd="1" destOrd="0" presId="urn:microsoft.com/office/officeart/2005/8/layout/vList2"/>
    <dgm:cxn modelId="{57043729-8559-4B2D-A2DB-6CEAAF844464}" type="presParOf" srcId="{1C158503-7A5D-4E06-9126-BF80924A52C4}" destId="{2DB06F92-BB00-48DC-8AF2-657B99D86A0F}" srcOrd="2" destOrd="0" presId="urn:microsoft.com/office/officeart/2005/8/layout/vList2"/>
    <dgm:cxn modelId="{08EC3C73-D7DF-4FAA-ABB8-7D9CC1E8F1B9}" type="presParOf" srcId="{1C158503-7A5D-4E06-9126-BF80924A52C4}" destId="{D2022F9E-F259-4B7E-9FFF-89D7F2243803}" srcOrd="3" destOrd="0" presId="urn:microsoft.com/office/officeart/2005/8/layout/vList2"/>
    <dgm:cxn modelId="{5E13A9B6-9562-4953-BE46-E3EFD28B1D0D}" type="presParOf" srcId="{1C158503-7A5D-4E06-9126-BF80924A52C4}" destId="{91513C95-4CC5-4A78-8665-BC6CA7E4229A}" srcOrd="4" destOrd="0" presId="urn:microsoft.com/office/officeart/2005/8/layout/vList2"/>
    <dgm:cxn modelId="{3F7E2E58-605F-4B24-812A-A56328DEA222}" type="presParOf" srcId="{1C158503-7A5D-4E06-9126-BF80924A52C4}" destId="{325805E0-020E-4736-B237-05F7739E90F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9F733-E07C-4838-8252-426BE1A17949}">
      <dsp:nvSpPr>
        <dsp:cNvPr id="0" name=""/>
        <dsp:cNvSpPr/>
      </dsp:nvSpPr>
      <dsp:spPr>
        <a:xfrm>
          <a:off x="0" y="0"/>
          <a:ext cx="8493061" cy="662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Business Problem</a:t>
          </a:r>
        </a:p>
      </dsp:txBody>
      <dsp:txXfrm>
        <a:off x="19392" y="19392"/>
        <a:ext cx="7701158" cy="623298"/>
      </dsp:txXfrm>
    </dsp:sp>
    <dsp:sp modelId="{2812A0FF-7089-4BD4-87C7-D3769B185B59}">
      <dsp:nvSpPr>
        <dsp:cNvPr id="0" name=""/>
        <dsp:cNvSpPr/>
      </dsp:nvSpPr>
      <dsp:spPr>
        <a:xfrm>
          <a:off x="634222" y="754038"/>
          <a:ext cx="8493061" cy="662082"/>
        </a:xfrm>
        <a:prstGeom prst="roundRect">
          <a:avLst>
            <a:gd name="adj" fmla="val 10000"/>
          </a:avLst>
        </a:prstGeom>
        <a:solidFill>
          <a:schemeClr val="accent2">
            <a:hueOff val="226799"/>
            <a:satOff val="-3447"/>
            <a:lumOff val="303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and Methods</a:t>
          </a:r>
        </a:p>
      </dsp:txBody>
      <dsp:txXfrm>
        <a:off x="653614" y="773430"/>
        <a:ext cx="7389701" cy="623298"/>
      </dsp:txXfrm>
    </dsp:sp>
    <dsp:sp modelId="{3B546438-28B8-4646-9D3E-F4F4EDCEC7C4}">
      <dsp:nvSpPr>
        <dsp:cNvPr id="0" name=""/>
        <dsp:cNvSpPr/>
      </dsp:nvSpPr>
      <dsp:spPr>
        <a:xfrm>
          <a:off x="1268444" y="1508077"/>
          <a:ext cx="8493061" cy="662082"/>
        </a:xfrm>
        <a:prstGeom prst="roundRect">
          <a:avLst>
            <a:gd name="adj" fmla="val 10000"/>
          </a:avLst>
        </a:prstGeom>
        <a:solidFill>
          <a:schemeClr val="accent2">
            <a:hueOff val="453597"/>
            <a:satOff val="-6894"/>
            <a:lumOff val="607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Results</a:t>
          </a:r>
        </a:p>
      </dsp:txBody>
      <dsp:txXfrm>
        <a:off x="1287836" y="1527469"/>
        <a:ext cx="7389701" cy="623298"/>
      </dsp:txXfrm>
    </dsp:sp>
    <dsp:sp modelId="{0DC48348-5154-48B3-831F-43AD7EFFAEC4}">
      <dsp:nvSpPr>
        <dsp:cNvPr id="0" name=""/>
        <dsp:cNvSpPr/>
      </dsp:nvSpPr>
      <dsp:spPr>
        <a:xfrm>
          <a:off x="1902666" y="2262116"/>
          <a:ext cx="8493061" cy="662082"/>
        </a:xfrm>
        <a:prstGeom prst="roundRect">
          <a:avLst>
            <a:gd name="adj" fmla="val 10000"/>
          </a:avLst>
        </a:prstGeom>
        <a:solidFill>
          <a:schemeClr val="accent2">
            <a:hueOff val="680396"/>
            <a:satOff val="-10342"/>
            <a:lumOff val="9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Conclusions</a:t>
          </a:r>
        </a:p>
      </dsp:txBody>
      <dsp:txXfrm>
        <a:off x="1922058" y="2281508"/>
        <a:ext cx="7389701" cy="623298"/>
      </dsp:txXfrm>
    </dsp:sp>
    <dsp:sp modelId="{CA48D0C0-7BF6-41D9-A365-06C87022DA94}">
      <dsp:nvSpPr>
        <dsp:cNvPr id="0" name=""/>
        <dsp:cNvSpPr/>
      </dsp:nvSpPr>
      <dsp:spPr>
        <a:xfrm>
          <a:off x="2536888" y="3016155"/>
          <a:ext cx="8493061" cy="662082"/>
        </a:xfrm>
        <a:prstGeom prst="roundRect">
          <a:avLst>
            <a:gd name="adj" fmla="val 10000"/>
          </a:avLst>
        </a:prstGeom>
        <a:solidFill>
          <a:schemeClr val="accent2">
            <a:hueOff val="907195"/>
            <a:satOff val="-13789"/>
            <a:lumOff val="1215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Further Improvements</a:t>
          </a:r>
        </a:p>
      </dsp:txBody>
      <dsp:txXfrm>
        <a:off x="2556280" y="3035547"/>
        <a:ext cx="7389701" cy="623298"/>
      </dsp:txXfrm>
    </dsp:sp>
    <dsp:sp modelId="{C7856A64-6EFE-4824-A54C-4AB5E4E70D94}">
      <dsp:nvSpPr>
        <dsp:cNvPr id="0" name=""/>
        <dsp:cNvSpPr/>
      </dsp:nvSpPr>
      <dsp:spPr>
        <a:xfrm>
          <a:off x="8062707" y="483688"/>
          <a:ext cx="430353" cy="430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59536" y="483688"/>
        <a:ext cx="236695" cy="323841"/>
      </dsp:txXfrm>
    </dsp:sp>
    <dsp:sp modelId="{5F5EF067-01D3-45C1-8D75-AF5516C59D5C}">
      <dsp:nvSpPr>
        <dsp:cNvPr id="0" name=""/>
        <dsp:cNvSpPr/>
      </dsp:nvSpPr>
      <dsp:spPr>
        <a:xfrm>
          <a:off x="8696929" y="1237727"/>
          <a:ext cx="430353" cy="430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41519"/>
            <a:satOff val="-4120"/>
            <a:lumOff val="333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441519"/>
              <a:satOff val="-4120"/>
              <a:lumOff val="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93758" y="1237727"/>
        <a:ext cx="236695" cy="323841"/>
      </dsp:txXfrm>
    </dsp:sp>
    <dsp:sp modelId="{BEBDE933-4932-488A-8BD6-0509F309097C}">
      <dsp:nvSpPr>
        <dsp:cNvPr id="0" name=""/>
        <dsp:cNvSpPr/>
      </dsp:nvSpPr>
      <dsp:spPr>
        <a:xfrm>
          <a:off x="9331151" y="1980731"/>
          <a:ext cx="430353" cy="430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883037"/>
            <a:satOff val="-8239"/>
            <a:lumOff val="666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883037"/>
              <a:satOff val="-8239"/>
              <a:lumOff val="6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427980" y="1980731"/>
        <a:ext cx="236695" cy="323841"/>
      </dsp:txXfrm>
    </dsp:sp>
    <dsp:sp modelId="{2A22D9F2-D4B1-4EB1-93F7-0A029328CFAE}">
      <dsp:nvSpPr>
        <dsp:cNvPr id="0" name=""/>
        <dsp:cNvSpPr/>
      </dsp:nvSpPr>
      <dsp:spPr>
        <a:xfrm>
          <a:off x="9965374" y="2742126"/>
          <a:ext cx="430353" cy="430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24556"/>
            <a:satOff val="-12359"/>
            <a:lumOff val="999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324556"/>
              <a:satOff val="-12359"/>
              <a:lumOff val="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062203" y="2742126"/>
        <a:ext cx="236695" cy="323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6ABFE-98D3-4741-B573-9B6DCE7BB436}">
      <dsp:nvSpPr>
        <dsp:cNvPr id="0" name=""/>
        <dsp:cNvSpPr/>
      </dsp:nvSpPr>
      <dsp:spPr>
        <a:xfrm>
          <a:off x="2004807" y="27201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61E6D-B937-4860-9D6A-42985703582A}">
      <dsp:nvSpPr>
        <dsp:cNvPr id="0" name=""/>
        <dsp:cNvSpPr/>
      </dsp:nvSpPr>
      <dsp:spPr>
        <a:xfrm>
          <a:off x="816807" y="268628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Our model is better at predicting the majority class – but that is okay</a:t>
          </a:r>
        </a:p>
      </dsp:txBody>
      <dsp:txXfrm>
        <a:off x="816807" y="2686289"/>
        <a:ext cx="4320000" cy="720000"/>
      </dsp:txXfrm>
    </dsp:sp>
    <dsp:sp modelId="{7DB4AAD7-21A3-404A-8B11-535973CF40E7}">
      <dsp:nvSpPr>
        <dsp:cNvPr id="0" name=""/>
        <dsp:cNvSpPr/>
      </dsp:nvSpPr>
      <dsp:spPr>
        <a:xfrm>
          <a:off x="7080807" y="27201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CE9EB-B3E7-46FE-B99E-8B873CFF6B12}">
      <dsp:nvSpPr>
        <dsp:cNvPr id="0" name=""/>
        <dsp:cNvSpPr/>
      </dsp:nvSpPr>
      <dsp:spPr>
        <a:xfrm>
          <a:off x="5892807" y="268628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Adding additional layers did help to improve our overall accuracy</a:t>
          </a:r>
        </a:p>
      </dsp:txBody>
      <dsp:txXfrm>
        <a:off x="5892807" y="2686289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53575-AED9-494A-9BB9-96C7DCE30BB1}">
      <dsp:nvSpPr>
        <dsp:cNvPr id="0" name=""/>
        <dsp:cNvSpPr/>
      </dsp:nvSpPr>
      <dsp:spPr>
        <a:xfrm>
          <a:off x="0" y="627690"/>
          <a:ext cx="7012370" cy="9652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Experiment with further hyperparameters to improve recall and accuracy scores</a:t>
          </a:r>
        </a:p>
      </dsp:txBody>
      <dsp:txXfrm>
        <a:off x="47120" y="674810"/>
        <a:ext cx="6918130" cy="871010"/>
      </dsp:txXfrm>
    </dsp:sp>
    <dsp:sp modelId="{2DB06F92-BB00-48DC-8AF2-657B99D86A0F}">
      <dsp:nvSpPr>
        <dsp:cNvPr id="0" name=""/>
        <dsp:cNvSpPr/>
      </dsp:nvSpPr>
      <dsp:spPr>
        <a:xfrm>
          <a:off x="0" y="1664940"/>
          <a:ext cx="7012370" cy="965250"/>
        </a:xfrm>
        <a:prstGeom prst="roundRect">
          <a:avLst/>
        </a:prstGeom>
        <a:gradFill rotWithShape="0">
          <a:gsLst>
            <a:gs pos="0">
              <a:schemeClr val="accent2">
                <a:hueOff val="453597"/>
                <a:satOff val="-6894"/>
                <a:lumOff val="6078"/>
                <a:alphaOff val="0"/>
                <a:tint val="98000"/>
                <a:lumMod val="110000"/>
              </a:schemeClr>
            </a:gs>
            <a:gs pos="84000">
              <a:schemeClr val="accent2">
                <a:hueOff val="453597"/>
                <a:satOff val="-6894"/>
                <a:lumOff val="607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Try and reduce the total amount of time the model takes to train without sacrificing predictive power</a:t>
          </a:r>
        </a:p>
      </dsp:txBody>
      <dsp:txXfrm>
        <a:off x="47120" y="1712060"/>
        <a:ext cx="6918130" cy="871010"/>
      </dsp:txXfrm>
    </dsp:sp>
    <dsp:sp modelId="{91513C95-4CC5-4A78-8665-BC6CA7E4229A}">
      <dsp:nvSpPr>
        <dsp:cNvPr id="0" name=""/>
        <dsp:cNvSpPr/>
      </dsp:nvSpPr>
      <dsp:spPr>
        <a:xfrm>
          <a:off x="0" y="2702190"/>
          <a:ext cx="7012370" cy="965250"/>
        </a:xfrm>
        <a:prstGeom prst="roundRect">
          <a:avLst/>
        </a:prstGeom>
        <a:gradFill rotWithShape="0">
          <a:gsLst>
            <a:gs pos="0">
              <a:schemeClr val="accent2">
                <a:hueOff val="907195"/>
                <a:satOff val="-13789"/>
                <a:lumOff val="12157"/>
                <a:alphaOff val="0"/>
                <a:tint val="98000"/>
                <a:lumMod val="110000"/>
              </a:schemeClr>
            </a:gs>
            <a:gs pos="84000">
              <a:schemeClr val="accent2">
                <a:hueOff val="907195"/>
                <a:satOff val="-13789"/>
                <a:lumOff val="1215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Implementing PCA</a:t>
          </a:r>
        </a:p>
      </dsp:txBody>
      <dsp:txXfrm>
        <a:off x="47120" y="2749310"/>
        <a:ext cx="6918130" cy="871010"/>
      </dsp:txXfrm>
    </dsp:sp>
    <dsp:sp modelId="{325805E0-020E-4736-B237-05F7739E90F3}">
      <dsp:nvSpPr>
        <dsp:cNvPr id="0" name=""/>
        <dsp:cNvSpPr/>
      </dsp:nvSpPr>
      <dsp:spPr>
        <a:xfrm>
          <a:off x="0" y="3667440"/>
          <a:ext cx="701237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Generate more intentional features</a:t>
          </a:r>
        </a:p>
      </dsp:txBody>
      <dsp:txXfrm>
        <a:off x="0" y="3667440"/>
        <a:ext cx="7012370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8EAF-F22B-41F0-BFF7-F94B7697B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Pneumonia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31883-0CF6-4E02-9950-7FDA5ED57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1628320"/>
          </a:xfrm>
        </p:spPr>
        <p:txBody>
          <a:bodyPr>
            <a:normAutofit/>
          </a:bodyPr>
          <a:lstStyle/>
          <a:p>
            <a:r>
              <a:rPr lang="en-US" sz="2000" dirty="0"/>
              <a:t>Alexandra Bruno &amp; Ijeoma Akamnonu</a:t>
            </a:r>
          </a:p>
          <a:p>
            <a:endParaRPr lang="en-US" dirty="0"/>
          </a:p>
          <a:p>
            <a:r>
              <a:rPr lang="en-US" dirty="0"/>
              <a:t>February 1, 2021</a:t>
            </a:r>
          </a:p>
        </p:txBody>
      </p:sp>
    </p:spTree>
    <p:extLst>
      <p:ext uri="{BB962C8B-B14F-4D97-AF65-F5344CB8AC3E}">
        <p14:creationId xmlns:p14="http://schemas.microsoft.com/office/powerpoint/2010/main" val="420322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E9F9-1C91-42B6-8831-84449B0C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7E6C7F-33CF-435B-906D-849F522E1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650761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3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6E8F4-1D4C-4917-9114-A6DE0F66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Further Improvements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A3C0D-0A0E-49A3-A196-2D45357A2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336942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92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A7E4-CB9E-4859-922D-7830058F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B7A51-BDF7-47A1-B83F-DB49B19BD7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Ijeoma Akamnonu </a:t>
            </a:r>
          </a:p>
          <a:p>
            <a:r>
              <a:rPr lang="en-US" u="sng" dirty="0"/>
              <a:t>Email</a:t>
            </a:r>
            <a:r>
              <a:rPr lang="en-US" dirty="0"/>
              <a:t>: inakamno@buffalo.edu</a:t>
            </a:r>
          </a:p>
          <a:p>
            <a:r>
              <a:rPr lang="en-US" u="sng" dirty="0"/>
              <a:t>GitHub</a:t>
            </a:r>
            <a:r>
              <a:rPr lang="en-US" dirty="0"/>
              <a:t>: https://github.com/aamoeji04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5A0B5-4AA3-4C77-8616-81B2BC2D7D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Alexandra Bruno</a:t>
            </a:r>
          </a:p>
          <a:p>
            <a:r>
              <a:rPr lang="en-US" u="sng" dirty="0"/>
              <a:t>Email</a:t>
            </a:r>
            <a:r>
              <a:rPr lang="en-US" dirty="0"/>
              <a:t>: alexandrabruno7898@gmail.com</a:t>
            </a:r>
          </a:p>
          <a:p>
            <a:r>
              <a:rPr lang="en-US" u="sng" dirty="0"/>
              <a:t>GitHub</a:t>
            </a:r>
            <a:r>
              <a:rPr lang="en-US" dirty="0"/>
              <a:t>: https://github.com/al-codes-now</a:t>
            </a:r>
          </a:p>
        </p:txBody>
      </p:sp>
    </p:spTree>
    <p:extLst>
      <p:ext uri="{BB962C8B-B14F-4D97-AF65-F5344CB8AC3E}">
        <p14:creationId xmlns:p14="http://schemas.microsoft.com/office/powerpoint/2010/main" val="426626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20DC2-474E-4FA4-9E01-D3F805E3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2FDD-8ECD-4427-A161-55AE8C89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/>
              <a:t>In this presentation we will be discussing the modeling process of building a convolutional neural network to predict whether chest x-rays in children show signs of pneumonia</a:t>
            </a:r>
          </a:p>
          <a:p>
            <a:r>
              <a:rPr lang="en-US"/>
              <a:t>For our analysis we prioritized our recall and accuracy metrics due to our business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1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34EE-7C68-4890-B14C-E3DE1381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Outline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7AF7CD6-A3A5-47B3-BA94-B0464B55E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86617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89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81B6F-D65D-4AD7-AFB6-FA9145DC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278" y="668740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Business problem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2D27-0CF5-46B6-9C49-B1B041E77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278" y="4462818"/>
            <a:ext cx="7574507" cy="1640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700" cap="all">
                <a:solidFill>
                  <a:srgbClr val="FFFFFF"/>
                </a:solidFill>
              </a:rPr>
              <a:t>Build a model that can classify whether a given patient has pneumonia, given a chest x-ray image.</a:t>
            </a:r>
          </a:p>
        </p:txBody>
      </p:sp>
    </p:spTree>
    <p:extLst>
      <p:ext uri="{BB962C8B-B14F-4D97-AF65-F5344CB8AC3E}">
        <p14:creationId xmlns:p14="http://schemas.microsoft.com/office/powerpoint/2010/main" val="365927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4149587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DFC2F-D70E-4306-8E89-751E76EA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4482548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/>
              <a:t>Data 1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505CE-BCBA-40C6-8353-F84E48CF2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 r="3" b="3"/>
          <a:stretch/>
        </p:blipFill>
        <p:spPr>
          <a:xfrm>
            <a:off x="447999" y="804487"/>
            <a:ext cx="3716757" cy="2733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13A2D-3D30-4310-8B8B-9D6E19FE9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069" y="1208511"/>
            <a:ext cx="7462932" cy="2238879"/>
          </a:xfrm>
          <a:prstGeom prst="rect">
            <a:avLst/>
          </a:prstGeom>
        </p:spPr>
      </p:pic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A98327B5-0D80-4E68-B49C-49B21710A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4149587"/>
            <a:ext cx="7183597" cy="22563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Kaggle dataset</a:t>
            </a:r>
          </a:p>
          <a:p>
            <a:pPr>
              <a:lnSpc>
                <a:spcPct val="90000"/>
              </a:lnSpc>
            </a:pPr>
            <a:r>
              <a:rPr lang="en-US" dirty="0"/>
              <a:t>5,232 chest x-ray images</a:t>
            </a:r>
          </a:p>
          <a:p>
            <a:pPr>
              <a:lnSpc>
                <a:spcPct val="90000"/>
              </a:lnSpc>
            </a:pPr>
            <a:r>
              <a:rPr lang="en-US" dirty="0"/>
              <a:t>1349 Normal Images </a:t>
            </a:r>
          </a:p>
          <a:p>
            <a:pPr>
              <a:lnSpc>
                <a:spcPct val="90000"/>
              </a:lnSpc>
            </a:pPr>
            <a:r>
              <a:rPr lang="en-US" dirty="0"/>
              <a:t>3883 Pneumonia Images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Including viral and bacterial infections</a:t>
            </a:r>
          </a:p>
          <a:p>
            <a:pPr>
              <a:lnSpc>
                <a:spcPct val="90000"/>
              </a:lnSpc>
            </a:pPr>
            <a:r>
              <a:rPr lang="en-US" dirty="0"/>
              <a:t>Class imbalance present </a:t>
            </a:r>
          </a:p>
        </p:txBody>
      </p:sp>
    </p:spTree>
    <p:extLst>
      <p:ext uri="{BB962C8B-B14F-4D97-AF65-F5344CB8AC3E}">
        <p14:creationId xmlns:p14="http://schemas.microsoft.com/office/powerpoint/2010/main" val="162952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3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3BCCB-0EA0-414B-B430-DF157D93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Data 2</a:t>
            </a:r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5572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Content Placeholder 10">
            <a:extLst>
              <a:ext uri="{FF2B5EF4-FFF2-40B4-BE49-F238E27FC236}">
                <a16:creationId xmlns:a16="http://schemas.microsoft.com/office/drawing/2014/main" id="{CF3610E5-401D-4A52-9BA2-80E4A30F3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pPr>
              <a:buClr>
                <a:srgbClr val="5572FE"/>
              </a:buClr>
            </a:pPr>
            <a:r>
              <a:rPr lang="en-US" dirty="0"/>
              <a:t>Average distribution of pixel intensity, normal vs pneumonia </a:t>
            </a:r>
          </a:p>
          <a:p>
            <a:pPr>
              <a:buClr>
                <a:srgbClr val="5572FE"/>
              </a:buClr>
            </a:pPr>
            <a:r>
              <a:rPr lang="en-US" dirty="0"/>
              <a:t>Pneumonia isolated in the lungs</a:t>
            </a:r>
          </a:p>
          <a:p>
            <a:pPr lvl="1">
              <a:buClr>
                <a:srgbClr val="5572FE"/>
              </a:buClr>
            </a:pPr>
            <a:r>
              <a:rPr lang="en-US" dirty="0"/>
              <a:t>Cloudy </a:t>
            </a:r>
          </a:p>
          <a:p>
            <a:pPr>
              <a:buClr>
                <a:srgbClr val="5572FE"/>
              </a:buClr>
            </a:pPr>
            <a:r>
              <a:rPr lang="en-US" dirty="0"/>
              <a:t>Normal images have higher intensity</a:t>
            </a:r>
          </a:p>
          <a:p>
            <a:pPr lvl="1">
              <a:buClr>
                <a:srgbClr val="5572FE"/>
              </a:buClr>
            </a:pPr>
            <a:r>
              <a:rPr lang="en-US" dirty="0"/>
              <a:t>Prominent anatomy development </a:t>
            </a:r>
          </a:p>
          <a:p>
            <a:pPr>
              <a:buClr>
                <a:srgbClr val="5572FE"/>
              </a:buClr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A0F174-242F-4AA2-A24D-D8DBF03A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91" y="3290640"/>
            <a:ext cx="9828797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3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4E679-90A2-4FD3-8397-C2EC0A45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Data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A3BD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D4F6DE-DED1-49F4-A120-97672242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pPr>
              <a:buClr>
                <a:srgbClr val="5572FE"/>
              </a:buClr>
            </a:pPr>
            <a:r>
              <a:rPr lang="en-US" dirty="0"/>
              <a:t>Average distribution of pixel intensity, bacterial vs viral </a:t>
            </a:r>
          </a:p>
          <a:p>
            <a:pPr>
              <a:buClr>
                <a:srgbClr val="5572FE"/>
              </a:buClr>
            </a:pPr>
            <a:r>
              <a:rPr lang="en-US" dirty="0"/>
              <a:t>Viral higher overall intensify </a:t>
            </a:r>
          </a:p>
          <a:p>
            <a:pPr>
              <a:buClr>
                <a:srgbClr val="5572FE"/>
              </a:buClr>
            </a:pPr>
            <a:r>
              <a:rPr lang="en-US" dirty="0"/>
              <a:t>Bacterial somewhat significant in the lungs</a:t>
            </a:r>
          </a:p>
          <a:p>
            <a:pPr lvl="1">
              <a:buClr>
                <a:srgbClr val="A3BDFF"/>
              </a:buClr>
            </a:pPr>
            <a:r>
              <a:rPr lang="en-US" dirty="0"/>
              <a:t>Aligns with symptoms on bacterial respiratory infection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25548-F719-410E-869D-6AE296D66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10" y="3306053"/>
            <a:ext cx="8643760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9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39B39-9CE4-47CE-9633-E81500A9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E02E-92A2-46E5-825E-F0680A168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We ran three different CNN models with varying parameters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Added padding, increased image size, added number of layers with convolutions in ascending to descending order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Increased the pixel size to 256x256, grey scaled the images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The final model consists of 5 convolutional and maxpooling layers, 2 dropout layers,  1 flattening and densely connected layer 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We chose to use an Adam optimizer</a:t>
            </a:r>
          </a:p>
        </p:txBody>
      </p:sp>
    </p:spTree>
    <p:extLst>
      <p:ext uri="{BB962C8B-B14F-4D97-AF65-F5344CB8AC3E}">
        <p14:creationId xmlns:p14="http://schemas.microsoft.com/office/powerpoint/2010/main" val="2087738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E7C44A8-2376-4D72-8551-B0E740A34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F951DF-F5B8-4205-8295-724217C74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E79EFE-DDE7-4A88-9DCD-AF0D8793A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FA4384-2E61-41F1-82E9-E5F04220E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A88B6AC-46F9-4C0D-8000-7DBAE8DBF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2AF0A9-0B3D-4B5C-A018-A33FB1E84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38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A62CEF-5D5A-42C4-8BDC-10E9A2880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234" y="457200"/>
            <a:ext cx="3703320" cy="91440"/>
          </a:xfrm>
          <a:prstGeom prst="rect">
            <a:avLst/>
          </a:prstGeom>
          <a:solidFill>
            <a:srgbClr val="0E7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910FD7-7BDA-4503-ADA0-6DCC30BB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2551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0A39E4-7EA3-41DC-806B-29DA80880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38" y="4199467"/>
            <a:ext cx="7497730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53923-3D57-493D-B34C-7E4E69E7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64" y="4334837"/>
            <a:ext cx="704133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5EC56B8-9D5E-4814-A272-AF878EC7A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38" y="640722"/>
            <a:ext cx="3692021" cy="34662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CBFA63D7-510D-402B-A49A-6C8122DE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05" y="864498"/>
            <a:ext cx="3380939" cy="301250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FE777A8-71A1-405E-8A29-38EB21FB5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046" y="640722"/>
            <a:ext cx="3692021" cy="34662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B87BEC2-A6FA-4417-87CB-FE770572B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889" y="872050"/>
            <a:ext cx="3363988" cy="299739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DBF36FF-32AD-4FB3-BCDF-C0820603D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5767" y="640722"/>
            <a:ext cx="3692021" cy="34662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D58EBE6-4557-422D-BDD4-1AF0F37D4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014" y="868580"/>
            <a:ext cx="3373907" cy="300623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F56BD3CA-1A5F-4E77-85EF-542433C9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195529"/>
            <a:ext cx="3701687" cy="219503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Table&#10;&#10;Description automatically generated">
            <a:extLst>
              <a:ext uri="{FF2B5EF4-FFF2-40B4-BE49-F238E27FC236}">
                <a16:creationId xmlns:a16="http://schemas.microsoft.com/office/drawing/2014/main" id="{7D24EB56-A741-4F57-A419-2954E72C2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968" y="4693105"/>
            <a:ext cx="3379953" cy="119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917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328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</vt:lpstr>
      <vt:lpstr>Pneumonia Image Classification</vt:lpstr>
      <vt:lpstr>Summary</vt:lpstr>
      <vt:lpstr>Outline</vt:lpstr>
      <vt:lpstr>Business problem</vt:lpstr>
      <vt:lpstr>Data 1</vt:lpstr>
      <vt:lpstr>Data 2</vt:lpstr>
      <vt:lpstr>Data 3</vt:lpstr>
      <vt:lpstr>Methods</vt:lpstr>
      <vt:lpstr>Results</vt:lpstr>
      <vt:lpstr>Conclusions</vt:lpstr>
      <vt:lpstr>Further Improvements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Image Classification</dc:title>
  <dc:creator>Ijeoma N. Akams</dc:creator>
  <cp:lastModifiedBy>Ijeoma N. Akams</cp:lastModifiedBy>
  <cp:revision>2</cp:revision>
  <dcterms:created xsi:type="dcterms:W3CDTF">2021-02-01T14:56:12Z</dcterms:created>
  <dcterms:modified xsi:type="dcterms:W3CDTF">2021-02-01T14:59:11Z</dcterms:modified>
</cp:coreProperties>
</file>