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24"/>
  </p:notesMasterIdLst>
  <p:handoutMasterIdLst>
    <p:handoutMasterId r:id="rId25"/>
  </p:handoutMasterIdLst>
  <p:sldIdLst>
    <p:sldId id="330" r:id="rId3"/>
    <p:sldId id="349" r:id="rId4"/>
    <p:sldId id="350" r:id="rId5"/>
    <p:sldId id="348" r:id="rId6"/>
    <p:sldId id="333" r:id="rId7"/>
    <p:sldId id="331" r:id="rId8"/>
    <p:sldId id="343" r:id="rId9"/>
    <p:sldId id="334" r:id="rId10"/>
    <p:sldId id="340" r:id="rId11"/>
    <p:sldId id="346" r:id="rId12"/>
    <p:sldId id="332" r:id="rId13"/>
    <p:sldId id="335" r:id="rId14"/>
    <p:sldId id="347" r:id="rId15"/>
    <p:sldId id="336" r:id="rId16"/>
    <p:sldId id="339" r:id="rId17"/>
    <p:sldId id="337" r:id="rId18"/>
    <p:sldId id="342" r:id="rId19"/>
    <p:sldId id="344" r:id="rId20"/>
    <p:sldId id="338" r:id="rId21"/>
    <p:sldId id="345" r:id="rId22"/>
    <p:sldId id="34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5" autoAdjust="0"/>
    <p:restoredTop sz="96370" autoAdjust="0"/>
  </p:normalViewPr>
  <p:slideViewPr>
    <p:cSldViewPr snapToGrid="0" showGuides="1">
      <p:cViewPr varScale="1">
        <p:scale>
          <a:sx n="63" d="100"/>
          <a:sy n="63" d="100"/>
        </p:scale>
        <p:origin x="624" y="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10/19/2018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661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086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10/19/2018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10/19/2018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gif"/></Relationships>
</file>

<file path=ppt/slides/_rels/slide4.xml.rels><?xml version="1.0" encoding="UTF-8" standalone="yes"?>
<Relationships xmlns="http://schemas.openxmlformats.org/package/2006/relationships"><Relationship Id="rId3" Type="http://schemas.openxmlformats.org/officeDocument/2006/relationships/hyperlink" Target="https://mytechnetknowhows.wordpress.com/" TargetMode="External"/><Relationship Id="rId7" Type="http://schemas.openxmlformats.org/officeDocument/2006/relationships/hyperlink" Target="https://twitter.com/mytechnetnohow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aamolgote/codecampynyc2018" TargetMode="External"/><Relationship Id="rId5" Type="http://schemas.openxmlformats.org/officeDocument/2006/relationships/hyperlink" Target="https://github.com/aamolgote/" TargetMode="External"/><Relationship Id="rId4" Type="http://schemas.openxmlformats.org/officeDocument/2006/relationships/hyperlink" Target="http://www.linkedin.com/in/aamolgot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D-apps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84775"/>
          </a:xfrm>
          <a:prstGeom prst="rect">
            <a:avLst/>
          </a:prstGeom>
          <a:noFill/>
        </p:spPr>
        <p:txBody>
          <a:bodyPr wrap="square" rtlCol="0">
            <a:spAutoFit/>
          </a:bodyPr>
          <a:lstStyle/>
          <a:p>
            <a:r>
              <a:rPr lang="en-US" sz="3200" dirty="0"/>
              <a:t>Aamol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CCF86-B832-4483-866C-1E9731C8D036}"/>
              </a:ext>
            </a:extLst>
          </p:cNvPr>
          <p:cNvSpPr>
            <a:spLocks noGrp="1"/>
          </p:cNvSpPr>
          <p:nvPr>
            <p:ph type="title"/>
          </p:nvPr>
        </p:nvSpPr>
        <p:spPr/>
        <p:txBody>
          <a:bodyPr>
            <a:normAutofit fontScale="90000"/>
          </a:bodyPr>
          <a:lstStyle/>
          <a:p>
            <a:r>
              <a:rPr lang="en-US" dirty="0"/>
              <a:t>Core Smart Contract Concepts/</a:t>
            </a:r>
            <a:br>
              <a:rPr lang="en-US" dirty="0"/>
            </a:br>
            <a:r>
              <a:rPr lang="en-US" dirty="0"/>
              <a:t>Limitations</a:t>
            </a:r>
          </a:p>
        </p:txBody>
      </p:sp>
      <p:sp>
        <p:nvSpPr>
          <p:cNvPr id="7" name="Content Placeholder 2">
            <a:extLst>
              <a:ext uri="{FF2B5EF4-FFF2-40B4-BE49-F238E27FC236}">
                <a16:creationId xmlns:a16="http://schemas.microsoft.com/office/drawing/2014/main" id="{E3EB911A-DF16-408F-83F4-87B67AA134E5}"/>
              </a:ext>
            </a:extLst>
          </p:cNvPr>
          <p:cNvSpPr>
            <a:spLocks noGrp="1"/>
          </p:cNvSpPr>
          <p:nvPr>
            <p:ph idx="1"/>
          </p:nvPr>
        </p:nvSpPr>
        <p:spPr>
          <a:xfrm>
            <a:off x="252983" y="2023606"/>
            <a:ext cx="11939017" cy="4486921"/>
          </a:xfrm>
        </p:spPr>
        <p:txBody>
          <a:bodyPr>
            <a:noAutofit/>
          </a:bodyPr>
          <a:lstStyle/>
          <a:p>
            <a:pPr algn="just"/>
            <a:r>
              <a:rPr lang="en-US" sz="2000" dirty="0"/>
              <a:t>Cannot have logic changes after deployment (Immutable)</a:t>
            </a:r>
          </a:p>
          <a:p>
            <a:pPr algn="just"/>
            <a:r>
              <a:rPr lang="en-US" sz="2000" dirty="0"/>
              <a:t>Cannot call external web services or do any kind of looks ups from contract in Ethereum</a:t>
            </a:r>
          </a:p>
          <a:p>
            <a:pPr algn="just"/>
            <a:r>
              <a:rPr lang="en-US" sz="2000" dirty="0"/>
              <a:t>Contract gets executed all the nodes on the Ethereum network.</a:t>
            </a:r>
          </a:p>
          <a:p>
            <a:pPr algn="just"/>
            <a:r>
              <a:rPr lang="en-US" sz="2000" dirty="0"/>
              <a:t>Language is relatively new and need close code reviews before deployments.</a:t>
            </a:r>
          </a:p>
          <a:p>
            <a:pPr algn="just"/>
            <a:r>
              <a:rPr lang="en-US" sz="2000" dirty="0"/>
              <a:t>Two types of functions on Smart contract</a:t>
            </a:r>
          </a:p>
          <a:p>
            <a:pPr lvl="1" algn="just"/>
            <a:r>
              <a:rPr lang="en-US" sz="1800" dirty="0"/>
              <a:t>Write functions – These perform state changes and require Gas for the execution</a:t>
            </a:r>
          </a:p>
          <a:p>
            <a:pPr lvl="1" algn="just"/>
            <a:r>
              <a:rPr lang="en-US" sz="1800" dirty="0"/>
              <a:t>Read Functions – These are free and do not require any Gas.</a:t>
            </a:r>
          </a:p>
          <a:p>
            <a:pPr algn="just"/>
            <a:endParaRPr lang="en-US" sz="2000" dirty="0"/>
          </a:p>
        </p:txBody>
      </p:sp>
    </p:spTree>
    <p:extLst>
      <p:ext uri="{BB962C8B-B14F-4D97-AF65-F5344CB8AC3E}">
        <p14:creationId xmlns:p14="http://schemas.microsoft.com/office/powerpoint/2010/main" val="277123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11</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programming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END State BAAS Architecture </a:t>
            </a:r>
          </a:p>
        </p:txBody>
      </p:sp>
      <p:pic>
        <p:nvPicPr>
          <p:cNvPr id="4" name="Picture 3">
            <a:extLst>
              <a:ext uri="{FF2B5EF4-FFF2-40B4-BE49-F238E27FC236}">
                <a16:creationId xmlns:a16="http://schemas.microsoft.com/office/drawing/2014/main" id="{DC4648A6-5469-479D-AC2A-2CEC3165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 y="1042293"/>
            <a:ext cx="11831274" cy="5602348"/>
          </a:xfrm>
          <a:prstGeom prst="rect">
            <a:avLst/>
          </a:prstGeom>
          <a:ln>
            <a:solidFill>
              <a:schemeClr val="tx1"/>
            </a:solidFill>
          </a:ln>
        </p:spPr>
      </p:pic>
    </p:spTree>
    <p:extLst>
      <p:ext uri="{BB962C8B-B14F-4D97-AF65-F5344CB8AC3E}">
        <p14:creationId xmlns:p14="http://schemas.microsoft.com/office/powerpoint/2010/main" val="195688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FCBCAC-37E2-4D22-9B54-5E4250B4FB23}"/>
              </a:ext>
            </a:extLst>
          </p:cNvPr>
          <p:cNvSpPr>
            <a:spLocks noGrp="1"/>
          </p:cNvSpPr>
          <p:nvPr>
            <p:ph type="title"/>
          </p:nvPr>
        </p:nvSpPr>
        <p:spPr/>
        <p:txBody>
          <a:bodyPr/>
          <a:lstStyle/>
          <a:p>
            <a:r>
              <a:rPr lang="en-US" dirty="0"/>
              <a:t>Current Demo Set Up</a:t>
            </a:r>
          </a:p>
        </p:txBody>
      </p:sp>
      <p:pic>
        <p:nvPicPr>
          <p:cNvPr id="8" name="Picture 7">
            <a:extLst>
              <a:ext uri="{FF2B5EF4-FFF2-40B4-BE49-F238E27FC236}">
                <a16:creationId xmlns:a16="http://schemas.microsoft.com/office/drawing/2014/main" id="{C18CBCED-E4C1-4F29-B1F0-E5727D56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1109551"/>
            <a:ext cx="7989379" cy="5418883"/>
          </a:xfrm>
          <a:prstGeom prst="rect">
            <a:avLst/>
          </a:prstGeom>
          <a:ln>
            <a:solidFill>
              <a:schemeClr val="tx1"/>
            </a:solidFill>
          </a:ln>
        </p:spPr>
      </p:pic>
    </p:spTree>
    <p:extLst>
      <p:ext uri="{BB962C8B-B14F-4D97-AF65-F5344CB8AC3E}">
        <p14:creationId xmlns:p14="http://schemas.microsoft.com/office/powerpoint/2010/main" val="83083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113721" y="1655377"/>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693" y="1310808"/>
            <a:ext cx="2969003" cy="3067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52CCB03-4C6E-4CB3-8203-E603268D32D4}"/>
              </a:ext>
            </a:extLst>
          </p:cNvPr>
          <p:cNvPicPr>
            <a:picLocks noChangeAspect="1"/>
          </p:cNvPicPr>
          <p:nvPr/>
        </p:nvPicPr>
        <p:blipFill>
          <a:blip r:embed="rId4"/>
          <a:stretch>
            <a:fillRect/>
          </a:stretch>
        </p:blipFill>
        <p:spPr>
          <a:xfrm>
            <a:off x="6028693" y="3988212"/>
            <a:ext cx="5748779" cy="2770190"/>
          </a:xfrm>
          <a:prstGeom prst="rect">
            <a:avLst/>
          </a:prstGeom>
        </p:spPr>
      </p:pic>
    </p:spTree>
    <p:extLst>
      <p:ext uri="{BB962C8B-B14F-4D97-AF65-F5344CB8AC3E}">
        <p14:creationId xmlns:p14="http://schemas.microsoft.com/office/powerpoint/2010/main" val="170468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
        <p:nvSpPr>
          <p:cNvPr id="2" name="TextBox 1">
            <a:extLst>
              <a:ext uri="{FF2B5EF4-FFF2-40B4-BE49-F238E27FC236}">
                <a16:creationId xmlns:a16="http://schemas.microsoft.com/office/drawing/2014/main" id="{57407B34-B2B5-4332-A411-132B7EF1B859}"/>
              </a:ext>
            </a:extLst>
          </p:cNvPr>
          <p:cNvSpPr txBox="1"/>
          <p:nvPr/>
        </p:nvSpPr>
        <p:spPr>
          <a:xfrm>
            <a:off x="426720" y="2328672"/>
            <a:ext cx="4940450" cy="2862322"/>
          </a:xfrm>
          <a:prstGeom prst="rect">
            <a:avLst/>
          </a:prstGeom>
          <a:noFill/>
        </p:spPr>
        <p:txBody>
          <a:bodyPr wrap="square" rtlCol="0">
            <a:spAutoFit/>
          </a:bodyPr>
          <a:lstStyle/>
          <a:p>
            <a:r>
              <a:rPr lang="en-US" dirty="0"/>
              <a:t>ABI – Application Binary Interface </a:t>
            </a:r>
          </a:p>
          <a:p>
            <a:pPr marL="285750" indent="-285750">
              <a:buFont typeface="Arial" panose="020B0604020202020204" pitchFamily="34" charset="0"/>
              <a:buChar char="•"/>
            </a:pPr>
            <a:r>
              <a:rPr lang="en-US" dirty="0"/>
              <a:t>It is the standard way to interact with contracts, both from outside the blockchain and for contract-to-contract interaction. </a:t>
            </a:r>
          </a:p>
          <a:p>
            <a:pPr marL="285750" indent="-285750">
              <a:buFont typeface="Arial" panose="020B0604020202020204" pitchFamily="34" charset="0"/>
              <a:buChar char="•"/>
            </a:pPr>
            <a:r>
              <a:rPr lang="en-US" dirty="0"/>
              <a:t>Metadata for interacting with Smart contracts. It defines which functions you can invoke and their associated inputs/outputs.</a:t>
            </a:r>
          </a:p>
          <a:p>
            <a:pPr marL="285750" indent="-285750">
              <a:buFont typeface="Arial" panose="020B0604020202020204" pitchFamily="34" charset="0"/>
              <a:buChar char="•"/>
            </a:pPr>
            <a:r>
              <a:rPr lang="en-US" dirty="0"/>
              <a:t>Smart contract is stored as byte code in blockchain under a specific address known as contract address.</a:t>
            </a:r>
          </a:p>
        </p:txBody>
      </p:sp>
    </p:spTree>
    <p:extLst>
      <p:ext uri="{BB962C8B-B14F-4D97-AF65-F5344CB8AC3E}">
        <p14:creationId xmlns:p14="http://schemas.microsoft.com/office/powerpoint/2010/main" val="83941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3916325431"/>
              </p:ext>
            </p:extLst>
          </p:nvPr>
        </p:nvGraphicFramePr>
        <p:xfrm>
          <a:off x="3899098" y="3747684"/>
          <a:ext cx="7754114" cy="2998935"/>
        </p:xfrm>
        <a:graphic>
          <a:graphicData uri="http://schemas.openxmlformats.org/drawingml/2006/table">
            <a:tbl>
              <a:tblPr firstRow="1" bandRow="1">
                <a:tableStyleId>{2D5ABB26-0587-4C30-8999-92F81FD0307C}</a:tableStyleId>
              </a:tblPr>
              <a:tblGrid>
                <a:gridCol w="1991165">
                  <a:extLst>
                    <a:ext uri="{9D8B030D-6E8A-4147-A177-3AD203B41FA5}">
                      <a16:colId xmlns:a16="http://schemas.microsoft.com/office/drawing/2014/main" val="2764076090"/>
                    </a:ext>
                  </a:extLst>
                </a:gridCol>
                <a:gridCol w="5762949">
                  <a:extLst>
                    <a:ext uri="{9D8B030D-6E8A-4147-A177-3AD203B41FA5}">
                      <a16:colId xmlns:a16="http://schemas.microsoft.com/office/drawing/2014/main" val="3359725540"/>
                    </a:ext>
                  </a:extLst>
                </a:gridCol>
              </a:tblGrid>
              <a:tr h="333215">
                <a:tc>
                  <a:txBody>
                    <a:bodyPr/>
                    <a:lstStyle/>
                    <a:p>
                      <a:r>
                        <a:rPr lang="en-US" sz="1400" b="1" dirty="0"/>
                        <a:t>Active – 0</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33215">
                <a:tc>
                  <a:txBody>
                    <a:bodyPr/>
                    <a:lstStyle/>
                    <a:p>
                      <a:r>
                        <a:rPr lang="en-US" sz="1400" b="1" dirty="0"/>
                        <a:t>Offer Placed –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33215">
                <a:tc>
                  <a:txBody>
                    <a:bodyPr/>
                    <a:lstStyle/>
                    <a:p>
                      <a:r>
                        <a:rPr lang="en-US" sz="1400" b="1" dirty="0"/>
                        <a:t>Pending Inspection –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33215">
                <a:tc>
                  <a:txBody>
                    <a:bodyPr/>
                    <a:lstStyle/>
                    <a:p>
                      <a:r>
                        <a:rPr lang="en-US" sz="1400" b="1" dirty="0"/>
                        <a:t>Inspected – 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33215">
                <a:tc>
                  <a:txBody>
                    <a:bodyPr/>
                    <a:lstStyle/>
                    <a:p>
                      <a:r>
                        <a:rPr lang="en-US" sz="1400" b="1" dirty="0"/>
                        <a:t>Appraised – 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237188"/>
                  </a:ext>
                </a:extLst>
              </a:tr>
              <a:tr h="333215">
                <a:tc>
                  <a:txBody>
                    <a:bodyPr/>
                    <a:lstStyle/>
                    <a:p>
                      <a:r>
                        <a:rPr lang="en-US" sz="1400" b="1" dirty="0"/>
                        <a:t>Notional Acceptance – 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Appraised and 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687045"/>
                  </a:ext>
                </a:extLst>
              </a:tr>
              <a:tr h="333215">
                <a:tc>
                  <a:txBody>
                    <a:bodyPr/>
                    <a:lstStyle/>
                    <a:p>
                      <a:r>
                        <a:rPr lang="en-US" sz="1400" b="1" dirty="0"/>
                        <a:t>Seller Accepted – 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716075"/>
                  </a:ext>
                </a:extLst>
              </a:tr>
              <a:tr h="333215">
                <a:tc>
                  <a:txBody>
                    <a:bodyPr/>
                    <a:lstStyle/>
                    <a:p>
                      <a:r>
                        <a:rPr lang="en-US" sz="1400" b="1" dirty="0"/>
                        <a:t>Buyer Accepted – 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673939"/>
                  </a:ext>
                </a:extLst>
              </a:tr>
              <a:tr h="333215">
                <a:tc>
                  <a:txBody>
                    <a:bodyPr/>
                    <a:lstStyle/>
                    <a:p>
                      <a:r>
                        <a:rPr lang="en-US" sz="1400" b="1" dirty="0"/>
                        <a:t>Accepted - 8</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0512184"/>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250312952"/>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chosen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two numbers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9F4FA9-DEEE-4D8B-AEF2-95204816E7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323" y="1246696"/>
            <a:ext cx="10257355" cy="3152538"/>
          </a:xfrm>
          <a:prstGeom prst="rect">
            <a:avLst/>
          </a:prstGeom>
        </p:spPr>
      </p:pic>
      <p:sp>
        <p:nvSpPr>
          <p:cNvPr id="6" name="TextBox 3">
            <a:extLst>
              <a:ext uri="{FF2B5EF4-FFF2-40B4-BE49-F238E27FC236}">
                <a16:creationId xmlns:a16="http://schemas.microsoft.com/office/drawing/2014/main" id="{2C073C10-2823-4B03-A0D1-20338368ADDD}"/>
              </a:ext>
            </a:extLst>
          </p:cNvPr>
          <p:cNvSpPr txBox="1"/>
          <p:nvPr/>
        </p:nvSpPr>
        <p:spPr>
          <a:xfrm>
            <a:off x="4422612" y="5057306"/>
            <a:ext cx="2971839" cy="55399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t>Marquee Sponsor</a:t>
            </a:r>
          </a:p>
        </p:txBody>
      </p:sp>
    </p:spTree>
    <p:extLst>
      <p:ext uri="{BB962C8B-B14F-4D97-AF65-F5344CB8AC3E}">
        <p14:creationId xmlns:p14="http://schemas.microsoft.com/office/powerpoint/2010/main" val="185093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E8D7785-3BC4-4BF8-AE70-1E0E8DDD1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8399" y="17680"/>
            <a:ext cx="8768134" cy="4384067"/>
          </a:xfrm>
          <a:prstGeom prst="rect">
            <a:avLst/>
          </a:prstGeom>
        </p:spPr>
      </p:pic>
      <p:sp>
        <p:nvSpPr>
          <p:cNvPr id="6" name="TextBox 5">
            <a:extLst>
              <a:ext uri="{FF2B5EF4-FFF2-40B4-BE49-F238E27FC236}">
                <a16:creationId xmlns:a16="http://schemas.microsoft.com/office/drawing/2014/main" id="{5CDB0ACC-12C6-4CD3-94C5-D63370DA965B}"/>
              </a:ext>
            </a:extLst>
          </p:cNvPr>
          <p:cNvSpPr txBox="1"/>
          <p:nvPr/>
        </p:nvSpPr>
        <p:spPr>
          <a:xfrm>
            <a:off x="4554039" y="2689071"/>
            <a:ext cx="3083921" cy="553998"/>
          </a:xfrm>
          <a:prstGeom prst="rect">
            <a:avLst/>
          </a:prstGeom>
          <a:noFill/>
        </p:spPr>
        <p:txBody>
          <a:bodyPr wrap="none" rtlCol="0">
            <a:spAutoFit/>
          </a:bodyPr>
          <a:lstStyle/>
          <a:p>
            <a:pPr algn="ctr"/>
            <a:r>
              <a:rPr lang="en-US" sz="3000" dirty="0"/>
              <a:t>Platinum Sponsors</a:t>
            </a:r>
          </a:p>
        </p:txBody>
      </p:sp>
      <p:sp>
        <p:nvSpPr>
          <p:cNvPr id="7" name="TextBox 6">
            <a:extLst>
              <a:ext uri="{FF2B5EF4-FFF2-40B4-BE49-F238E27FC236}">
                <a16:creationId xmlns:a16="http://schemas.microsoft.com/office/drawing/2014/main" id="{146863F7-00E1-45B8-8245-487A3A2925AA}"/>
              </a:ext>
            </a:extLst>
          </p:cNvPr>
          <p:cNvSpPr txBox="1"/>
          <p:nvPr/>
        </p:nvSpPr>
        <p:spPr>
          <a:xfrm>
            <a:off x="5072641" y="4505706"/>
            <a:ext cx="2046714" cy="477054"/>
          </a:xfrm>
          <a:prstGeom prst="rect">
            <a:avLst/>
          </a:prstGeom>
          <a:noFill/>
        </p:spPr>
        <p:txBody>
          <a:bodyPr wrap="none" rtlCol="0">
            <a:spAutoFit/>
          </a:bodyPr>
          <a:lstStyle/>
          <a:p>
            <a:pPr algn="ctr"/>
            <a:r>
              <a:rPr lang="en-US" sz="2500" dirty="0"/>
              <a:t>Gold Sponsors</a:t>
            </a:r>
          </a:p>
        </p:txBody>
      </p:sp>
      <p:sp>
        <p:nvSpPr>
          <p:cNvPr id="8" name="TextBox 7">
            <a:extLst>
              <a:ext uri="{FF2B5EF4-FFF2-40B4-BE49-F238E27FC236}">
                <a16:creationId xmlns:a16="http://schemas.microsoft.com/office/drawing/2014/main" id="{A0C26C5B-886C-4CD0-839B-2DFF600D2A49}"/>
              </a:ext>
            </a:extLst>
          </p:cNvPr>
          <p:cNvSpPr txBox="1"/>
          <p:nvPr/>
        </p:nvSpPr>
        <p:spPr>
          <a:xfrm>
            <a:off x="5024518" y="6238259"/>
            <a:ext cx="2142959" cy="477054"/>
          </a:xfrm>
          <a:prstGeom prst="rect">
            <a:avLst/>
          </a:prstGeom>
          <a:noFill/>
        </p:spPr>
        <p:txBody>
          <a:bodyPr wrap="none" rtlCol="0">
            <a:spAutoFit/>
          </a:bodyPr>
          <a:lstStyle/>
          <a:p>
            <a:pPr algn="ctr"/>
            <a:r>
              <a:rPr lang="en-US" sz="2500" dirty="0"/>
              <a:t>Silver Sponsors</a:t>
            </a:r>
          </a:p>
        </p:txBody>
      </p:sp>
      <p:pic>
        <p:nvPicPr>
          <p:cNvPr id="9" name="Graphic 8">
            <a:extLst>
              <a:ext uri="{FF2B5EF4-FFF2-40B4-BE49-F238E27FC236}">
                <a16:creationId xmlns:a16="http://schemas.microsoft.com/office/drawing/2014/main" id="{54098365-0C34-40AF-AC73-639EA580DB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767" y="4032760"/>
            <a:ext cx="2876740" cy="863022"/>
          </a:xfrm>
          <a:prstGeom prst="rect">
            <a:avLst/>
          </a:prstGeom>
        </p:spPr>
      </p:pic>
      <p:pic>
        <p:nvPicPr>
          <p:cNvPr id="10" name="Picture 9">
            <a:extLst>
              <a:ext uri="{FF2B5EF4-FFF2-40B4-BE49-F238E27FC236}">
                <a16:creationId xmlns:a16="http://schemas.microsoft.com/office/drawing/2014/main" id="{80AA13DE-ADE9-4261-8B93-0167FB15D8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379" y="5325753"/>
            <a:ext cx="2590257" cy="887913"/>
          </a:xfrm>
          <a:prstGeom prst="rect">
            <a:avLst/>
          </a:prstGeom>
        </p:spPr>
      </p:pic>
      <p:pic>
        <p:nvPicPr>
          <p:cNvPr id="11" name="Picture 10" descr="A close up of a sign&#10;&#10;Description automatically generated">
            <a:extLst>
              <a:ext uri="{FF2B5EF4-FFF2-40B4-BE49-F238E27FC236}">
                <a16:creationId xmlns:a16="http://schemas.microsoft.com/office/drawing/2014/main" id="{A7FDB8F1-C58C-4D5F-8C3A-125E2C285D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347" y="5371142"/>
            <a:ext cx="1740869" cy="797135"/>
          </a:xfrm>
          <a:prstGeom prst="rect">
            <a:avLst/>
          </a:prstGeom>
        </p:spPr>
      </p:pic>
      <p:pic>
        <p:nvPicPr>
          <p:cNvPr id="12" name="Picture 2" descr="https://codecampnyc.org/wp-content/uploads/2017/10/smartsheet-logo.png">
            <a:extLst>
              <a:ext uri="{FF2B5EF4-FFF2-40B4-BE49-F238E27FC236}">
                <a16:creationId xmlns:a16="http://schemas.microsoft.com/office/drawing/2014/main" id="{E550C046-B96C-4F21-B33F-25A7283D312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4400" y="3373859"/>
            <a:ext cx="1581213" cy="1581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www.codecampnyc.org/wp-content/uploads/2012/08/logo_jetbrains.gif">
            <a:extLst>
              <a:ext uri="{FF2B5EF4-FFF2-40B4-BE49-F238E27FC236}">
                <a16:creationId xmlns:a16="http://schemas.microsoft.com/office/drawing/2014/main" id="{A924B4D2-575D-4A27-BBCB-8A0C8C3CB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778" y="5325752"/>
            <a:ext cx="2312478" cy="8879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4A26A6C-AA27-4642-B680-8EFE58D19A4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54420" y="5391174"/>
            <a:ext cx="2208763" cy="757070"/>
          </a:xfrm>
          <a:prstGeom prst="rect">
            <a:avLst/>
          </a:prstGeom>
        </p:spPr>
      </p:pic>
      <p:cxnSp>
        <p:nvCxnSpPr>
          <p:cNvPr id="15" name="Straight Connector 14">
            <a:extLst>
              <a:ext uri="{FF2B5EF4-FFF2-40B4-BE49-F238E27FC236}">
                <a16:creationId xmlns:a16="http://schemas.microsoft.com/office/drawing/2014/main" id="{956E997C-FC47-415B-AAD9-2C30CCFB6440}"/>
              </a:ext>
            </a:extLst>
          </p:cNvPr>
          <p:cNvCxnSpPr>
            <a:cxnSpLocks/>
          </p:cNvCxnSpPr>
          <p:nvPr/>
        </p:nvCxnSpPr>
        <p:spPr>
          <a:xfrm>
            <a:off x="938306" y="3264472"/>
            <a:ext cx="9879106"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25521DF3-FB04-4FCE-AE74-0FBFA8CB02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61409" y="1558620"/>
            <a:ext cx="5801777" cy="1606646"/>
          </a:xfrm>
          <a:prstGeom prst="rect">
            <a:avLst/>
          </a:prstGeom>
        </p:spPr>
      </p:pic>
      <p:cxnSp>
        <p:nvCxnSpPr>
          <p:cNvPr id="17" name="Straight Connector 16">
            <a:extLst>
              <a:ext uri="{FF2B5EF4-FFF2-40B4-BE49-F238E27FC236}">
                <a16:creationId xmlns:a16="http://schemas.microsoft.com/office/drawing/2014/main" id="{8F6A1CFF-8400-41B6-9E0F-E91BBE1EDB9B}"/>
              </a:ext>
            </a:extLst>
          </p:cNvPr>
          <p:cNvCxnSpPr>
            <a:cxnSpLocks/>
          </p:cNvCxnSpPr>
          <p:nvPr/>
        </p:nvCxnSpPr>
        <p:spPr>
          <a:xfrm>
            <a:off x="938306" y="5112396"/>
            <a:ext cx="98791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My Blog - </a:t>
            </a:r>
            <a:r>
              <a:rPr lang="en-US" sz="2800" dirty="0">
                <a:hlinkClick r:id="rId3"/>
              </a:rPr>
              <a:t>https://mytechnetknowhows.wordpress.com/</a:t>
            </a:r>
            <a:endParaRPr lang="en-US" sz="2800" dirty="0"/>
          </a:p>
          <a:p>
            <a:pPr algn="just"/>
            <a:r>
              <a:rPr lang="en-US" sz="2800" dirty="0"/>
              <a:t>Linked In - </a:t>
            </a:r>
            <a:r>
              <a:rPr lang="en-US" sz="2800" dirty="0">
                <a:hlinkClick r:id="rId4"/>
              </a:rPr>
              <a:t>http://www.linkedin.com/in/aamolgote</a:t>
            </a:r>
            <a:endParaRPr lang="en-US" sz="2800" dirty="0"/>
          </a:p>
          <a:p>
            <a:pPr algn="just"/>
            <a:r>
              <a:rPr lang="en-US" sz="2800" dirty="0"/>
              <a:t>GitHub - </a:t>
            </a:r>
            <a:r>
              <a:rPr lang="en-US" sz="2800" dirty="0">
                <a:hlinkClick r:id="rId5"/>
              </a:rPr>
              <a:t>https://github.com/aamolgote/</a:t>
            </a:r>
            <a:endParaRPr lang="en-US" sz="2800" dirty="0"/>
          </a:p>
          <a:p>
            <a:pPr marL="1371600" lvl="3" indent="0" algn="just">
              <a:buNone/>
            </a:pPr>
            <a:r>
              <a:rPr lang="en-US" sz="2800" dirty="0"/>
              <a:t>  </a:t>
            </a:r>
            <a:r>
              <a:rPr lang="en-US" sz="2800" dirty="0">
                <a:hlinkClick r:id="rId6"/>
              </a:rPr>
              <a:t>https://github.com/aamolgote/codecampynyc2018</a:t>
            </a:r>
            <a:endParaRPr lang="en-US" sz="2800" dirty="0"/>
          </a:p>
          <a:p>
            <a:pPr algn="just"/>
            <a:r>
              <a:rPr lang="en-US" sz="2800" dirty="0"/>
              <a:t>Twitter - </a:t>
            </a:r>
            <a:r>
              <a:rPr lang="en-US" sz="2800" dirty="0">
                <a:hlinkClick r:id="rId7"/>
              </a:rPr>
              <a:t>@</a:t>
            </a:r>
            <a:r>
              <a:rPr lang="en-US" sz="2800" dirty="0" err="1">
                <a:hlinkClick r:id="rId7"/>
              </a:rPr>
              <a:t>mytechnetnohows</a:t>
            </a:r>
            <a:endParaRPr lang="en-US" sz="2800" dirty="0"/>
          </a:p>
        </p:txBody>
      </p:sp>
      <p:sp>
        <p:nvSpPr>
          <p:cNvPr id="6" name="Slide Number Placeholder 5"/>
          <p:cNvSpPr>
            <a:spLocks noGrp="1"/>
          </p:cNvSpPr>
          <p:nvPr>
            <p:ph type="sldNum" sz="quarter" idx="12"/>
          </p:nvPr>
        </p:nvSpPr>
        <p:spPr/>
        <p:txBody>
          <a:bodyPr/>
          <a:lstStyle/>
          <a:p>
            <a:fld id="{0FA269BB-9CF1-436E-9ADF-E46804694E4E}" type="slidenum">
              <a:rPr lang="en-US" smtClean="0"/>
              <a:t>4</a:t>
            </a:fld>
            <a:endParaRPr lang="en-US"/>
          </a:p>
        </p:txBody>
      </p:sp>
      <p:sp>
        <p:nvSpPr>
          <p:cNvPr id="2" name="Title 1"/>
          <p:cNvSpPr>
            <a:spLocks noGrp="1"/>
          </p:cNvSpPr>
          <p:nvPr>
            <p:ph type="title"/>
          </p:nvPr>
        </p:nvSpPr>
        <p:spPr>
          <a:xfrm>
            <a:off x="838200" y="15958"/>
            <a:ext cx="11353800" cy="823253"/>
          </a:xfrm>
        </p:spPr>
        <p:txBody>
          <a:bodyPr/>
          <a:lstStyle/>
          <a:p>
            <a:r>
              <a:rPr lang="en-US" dirty="0"/>
              <a:t>About ME</a:t>
            </a:r>
          </a:p>
        </p:txBody>
      </p:sp>
    </p:spTree>
    <p:extLst>
      <p:ext uri="{BB962C8B-B14F-4D97-AF65-F5344CB8AC3E}">
        <p14:creationId xmlns:p14="http://schemas.microsoft.com/office/powerpoint/2010/main" val="139631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Architecture of Demo D-App(End State).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5</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6</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668655"/>
            <a:ext cx="11789664" cy="1477328"/>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(D-Apps)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a:p>
            <a:pPr marL="285750" indent="-285750">
              <a:buFont typeface="Arial" panose="020B0604020202020204" pitchFamily="34" charset="0"/>
              <a:buChar char="•"/>
            </a:pPr>
            <a:r>
              <a:rPr lang="en-US" dirty="0"/>
              <a:t>D-Apps backend is immutable. Not a general data platform that can be used for any types of applications. </a:t>
            </a:r>
          </a:p>
          <a:p>
            <a:pPr marL="285750" indent="-285750">
              <a:buFont typeface="Arial" panose="020B0604020202020204" pitchFamily="34" charset="0"/>
              <a:buChar char="•"/>
            </a:pPr>
            <a:r>
              <a:rPr lang="en-US" dirty="0"/>
              <a:t>Typically has an off chain database</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46557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46413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696712"/>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696711"/>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4099560"/>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5098120"/>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5098120"/>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4259921"/>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4082457"/>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485355"/>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blockchain network. Ethereum is pioneer.</a:t>
            </a:r>
          </a:p>
          <a:p>
            <a:pPr algn="just"/>
            <a:r>
              <a:rPr lang="en-US" sz="2000" dirty="0"/>
              <a:t>It is a computer program that implements and enforces business logic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5797</TotalTime>
  <Words>1049</Words>
  <Application>Microsoft Office PowerPoint</Application>
  <PresentationFormat>Widescreen</PresentationFormat>
  <Paragraphs>182</Paragraphs>
  <Slides>21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PowerPoint Presentation</vt:lpstr>
      <vt:lpstr>PowerPoint Presentation</vt:lpstr>
      <vt:lpstr>About ME</vt:lpstr>
      <vt:lpstr>Agenda</vt:lpstr>
      <vt:lpstr>Blockchain</vt:lpstr>
      <vt:lpstr>D-Apps(Decentralized  Applications)</vt:lpstr>
      <vt:lpstr>Smart Contracts</vt:lpstr>
      <vt:lpstr>Smart Contract Platforms  OPTIONS</vt:lpstr>
      <vt:lpstr>Core Smart Contract Concepts/ Limitations</vt:lpstr>
      <vt:lpstr>Dev tools</vt:lpstr>
      <vt:lpstr>END State BAAS Architecture </vt:lpstr>
      <vt:lpstr>Current Demo Set Up</vt:lpstr>
      <vt:lpstr>Setting Up Private Network</vt:lpstr>
      <vt:lpstr>PowerPoint Presentation</vt:lpstr>
      <vt:lpstr>Demo</vt:lpstr>
      <vt:lpstr>PowerPoint Presentation</vt:lpstr>
      <vt:lpstr>Code Walk through</vt:lpstr>
      <vt:lpstr>Concept of Gas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BAAS - Blockchain as a Service</dc:title>
  <dc:creator>Aamol Gote</dc:creator>
  <cp:lastModifiedBy>Aamol Gote</cp:lastModifiedBy>
  <cp:revision>62</cp:revision>
  <dcterms:created xsi:type="dcterms:W3CDTF">2018-10-07T20:58:01Z</dcterms:created>
  <dcterms:modified xsi:type="dcterms:W3CDTF">2018-10-20T13:49:26Z</dcterms:modified>
  <cp:category>Templates</cp:category>
</cp:coreProperties>
</file>