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692" r:id="rId2"/>
  </p:sldMasterIdLst>
  <p:notesMasterIdLst>
    <p:notesMasterId r:id="rId22"/>
  </p:notesMasterIdLst>
  <p:handoutMasterIdLst>
    <p:handoutMasterId r:id="rId23"/>
  </p:handoutMasterIdLst>
  <p:sldIdLst>
    <p:sldId id="330" r:id="rId3"/>
    <p:sldId id="348" r:id="rId4"/>
    <p:sldId id="333" r:id="rId5"/>
    <p:sldId id="331" r:id="rId6"/>
    <p:sldId id="343" r:id="rId7"/>
    <p:sldId id="334" r:id="rId8"/>
    <p:sldId id="340" r:id="rId9"/>
    <p:sldId id="346" r:id="rId10"/>
    <p:sldId id="332" r:id="rId11"/>
    <p:sldId id="335" r:id="rId12"/>
    <p:sldId id="347" r:id="rId13"/>
    <p:sldId id="336" r:id="rId14"/>
    <p:sldId id="339" r:id="rId15"/>
    <p:sldId id="337" r:id="rId16"/>
    <p:sldId id="342" r:id="rId17"/>
    <p:sldId id="344" r:id="rId18"/>
    <p:sldId id="338" r:id="rId19"/>
    <p:sldId id="345" r:id="rId20"/>
    <p:sldId id="3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F57921"/>
    <a:srgbClr val="9E9CB4"/>
    <a:srgbClr val="7FCBC9"/>
    <a:srgbClr val="78769A"/>
    <a:srgbClr val="261E5E"/>
    <a:srgbClr val="38D9DD"/>
    <a:srgbClr val="345A99"/>
    <a:srgbClr val="FF0A7B"/>
    <a:srgbClr val="CDA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5" autoAdjust="0"/>
    <p:restoredTop sz="96370" autoAdjust="0"/>
  </p:normalViewPr>
  <p:slideViewPr>
    <p:cSldViewPr snapToGrid="0" showGuides="1">
      <p:cViewPr varScale="1">
        <p:scale>
          <a:sx n="63" d="100"/>
          <a:sy n="63" d="100"/>
        </p:scale>
        <p:origin x="624" y="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CC7D9-4B34-4F85-9DAE-2C3C476C1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9C2724-FF66-4AEC-986C-F1ECF4911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63208-4D5B-44C4-A045-6495A8B44929}" type="datetimeFigureOut">
              <a:rPr lang="en-US" smtClean="0"/>
              <a:t>10/19/2018</a:t>
            </a:fld>
            <a:endParaRPr lang="en-US"/>
          </a:p>
        </p:txBody>
      </p:sp>
      <p:sp>
        <p:nvSpPr>
          <p:cNvPr id="4" name="Footer Placeholder 3">
            <a:extLst>
              <a:ext uri="{FF2B5EF4-FFF2-40B4-BE49-F238E27FC236}">
                <a16:creationId xmlns:a16="http://schemas.microsoft.com/office/drawing/2014/main" id="{85C0D9D7-F7F2-409A-89D5-542D106E9A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35BE0-0675-46A0-81BD-572D42AE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A1B75-E75A-491C-95D1-D70845B2433F}" type="slidenum">
              <a:rPr lang="en-US" smtClean="0"/>
              <a:t>‹#›</a:t>
            </a:fld>
            <a:endParaRPr lang="en-US"/>
          </a:p>
        </p:txBody>
      </p:sp>
    </p:spTree>
    <p:extLst>
      <p:ext uri="{BB962C8B-B14F-4D97-AF65-F5344CB8AC3E}">
        <p14:creationId xmlns:p14="http://schemas.microsoft.com/office/powerpoint/2010/main" val="24119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10/19/2018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80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661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7532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0866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217629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85100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4"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4"/>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8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6697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67819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30189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8393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199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1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1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05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2938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28491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1964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0291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6096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resentation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5"/>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57921"/>
                </a:solidFill>
              </a:defRPr>
            </a:lvl1pPr>
          </a:lstStyle>
          <a:p>
            <a:fld id="{E505F7C3-4860-4DB0-A451-57EE24F2F70B}" type="slidenum">
              <a:rPr lang="en-US" smtClean="0"/>
              <a:pPr/>
              <a:t>‹#›</a:t>
            </a:fld>
            <a:endParaRPr lang="en-US"/>
          </a:p>
        </p:txBody>
      </p:sp>
      <p:sp>
        <p:nvSpPr>
          <p:cNvPr id="7" name="Rectangle 6">
            <a:extLst>
              <a:ext uri="{FF2B5EF4-FFF2-40B4-BE49-F238E27FC236}">
                <a16:creationId xmlns:a16="http://schemas.microsoft.com/office/drawing/2014/main" id="{CE60335A-67B4-43C9-975E-354313EAB164}"/>
              </a:ext>
            </a:extLst>
          </p:cNvPr>
          <p:cNvSpPr/>
          <p:nvPr userDrawn="1"/>
        </p:nvSpPr>
        <p:spPr>
          <a:xfrm>
            <a:off x="-88899" y="6959601"/>
            <a:ext cx="1620957" cy="256545"/>
          </a:xfrm>
          <a:prstGeom prst="rect">
            <a:avLst/>
          </a:prstGeom>
        </p:spPr>
        <p:txBody>
          <a:bodyPr wrap="none">
            <a:spAutoFit/>
          </a:bodyPr>
          <a:lstStyle/>
          <a:p>
            <a:r>
              <a:rPr lang="en-US" sz="1067" b="0" i="0" dirty="0">
                <a:solidFill>
                  <a:srgbClr val="555555"/>
                </a:solidFill>
                <a:effectLst/>
                <a:latin typeface="Open Sans" panose="020B0606030504020204" pitchFamily="34" charset="0"/>
              </a:rPr>
              <a:t>© </a:t>
            </a:r>
            <a:r>
              <a:rPr lang="en-US" sz="1067" b="0" i="0" u="none" strike="noStrike" dirty="0">
                <a:solidFill>
                  <a:srgbClr val="A5CD28"/>
                </a:solidFill>
                <a:effectLst/>
                <a:latin typeface="Open Sans" panose="020B0606030504020204" pitchFamily="34" charset="0"/>
                <a:hlinkClick r:id="rId15" tooltip="PresentationGo!"/>
              </a:rPr>
              <a:t>presentationgo.com</a:t>
            </a:r>
            <a:endParaRPr lang="en-US" sz="1067" dirty="0"/>
          </a:p>
        </p:txBody>
      </p:sp>
    </p:spTree>
    <p:extLst>
      <p:ext uri="{BB962C8B-B14F-4D97-AF65-F5344CB8AC3E}">
        <p14:creationId xmlns:p14="http://schemas.microsoft.com/office/powerpoint/2010/main" val="4247188317"/>
      </p:ext>
    </p:extLst>
  </p:cSld>
  <p:clrMap bg1="lt1" tx1="dk1" bg2="lt2" tx2="dk2" accent1="accent1" accent2="accent2" accent3="accent3" accent4="accent4" accent5="accent5" accent6="accent6" hlink="hlink" folHlink="folHlink"/>
  <p:sldLayoutIdLst>
    <p:sldLayoutId id="2147483771" r:id="rId1"/>
    <p:sldLayoutId id="2147483761" r:id="rId2"/>
    <p:sldLayoutId id="2147483772" r:id="rId3"/>
    <p:sldLayoutId id="2147483773"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thereum.stackexchange.com/questions/27048/comparison-of-the-different-testnets" TargetMode="Externa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ethgasstation.info/"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ytechnetknowhows.wordpress.com/" TargetMode="External"/><Relationship Id="rId7" Type="http://schemas.openxmlformats.org/officeDocument/2006/relationships/hyperlink" Target="https://twitter.com/mytechnetnohow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aamolgote/codecampynyc2018" TargetMode="External"/><Relationship Id="rId5" Type="http://schemas.openxmlformats.org/officeDocument/2006/relationships/hyperlink" Target="https://github.com/aamolgote/" TargetMode="External"/><Relationship Id="rId4" Type="http://schemas.openxmlformats.org/officeDocument/2006/relationships/hyperlink" Target="http://www.linkedin.com/in/aamolgot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nders.com/blockchain/distributed.html" TargetMode="External"/><Relationship Id="rId4" Type="http://schemas.openxmlformats.org/officeDocument/2006/relationships/hyperlink" Target="https://www.youtube.com/watch?v=_160oMzblY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qdoUpGg_DpQ"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7997" y="3253550"/>
            <a:ext cx="9144000" cy="2387600"/>
          </a:xfrm>
        </p:spPr>
        <p:txBody>
          <a:bodyPr>
            <a:normAutofit/>
          </a:bodyPr>
          <a:lstStyle/>
          <a:p>
            <a:r>
              <a:rPr lang="en-US" sz="3200" dirty="0"/>
              <a:t>Building Blockchain D-apps (Decentralized Applications ) using Ethereum, </a:t>
            </a:r>
            <a:r>
              <a:rPr lang="en-US" sz="3200" dirty="0" err="1"/>
              <a:t>.Net</a:t>
            </a:r>
            <a:r>
              <a:rPr lang="en-US" sz="3200" dirty="0"/>
              <a:t> and Angular.</a:t>
            </a:r>
          </a:p>
        </p:txBody>
      </p:sp>
      <p:sp>
        <p:nvSpPr>
          <p:cNvPr id="9" name="Freeform: Shape 8">
            <a:extLst>
              <a:ext uri="{FF2B5EF4-FFF2-40B4-BE49-F238E27FC236}">
                <a16:creationId xmlns:a16="http://schemas.microsoft.com/office/drawing/2014/main" id="{2ECEEFAB-8007-4E30-80A1-6265CA3AF86A}"/>
              </a:ext>
            </a:extLst>
          </p:cNvPr>
          <p:cNvSpPr/>
          <p:nvPr/>
        </p:nvSpPr>
        <p:spPr>
          <a:xfrm>
            <a:off x="3" y="2802836"/>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082F54-9B5E-4746-98B4-FFBFECC818B3}"/>
              </a:ext>
            </a:extLst>
          </p:cNvPr>
          <p:cNvSpPr txBox="1"/>
          <p:nvPr/>
        </p:nvSpPr>
        <p:spPr>
          <a:xfrm>
            <a:off x="365760" y="5830254"/>
            <a:ext cx="4157472" cy="584775"/>
          </a:xfrm>
          <a:prstGeom prst="rect">
            <a:avLst/>
          </a:prstGeom>
          <a:noFill/>
        </p:spPr>
        <p:txBody>
          <a:bodyPr wrap="square" rtlCol="0">
            <a:spAutoFit/>
          </a:bodyPr>
          <a:lstStyle/>
          <a:p>
            <a:r>
              <a:rPr lang="en-US" sz="3200" dirty="0"/>
              <a:t>Aamol Gote</a:t>
            </a:r>
          </a:p>
        </p:txBody>
      </p:sp>
    </p:spTree>
    <p:extLst>
      <p:ext uri="{BB962C8B-B14F-4D97-AF65-F5344CB8AC3E}">
        <p14:creationId xmlns:p14="http://schemas.microsoft.com/office/powerpoint/2010/main" val="92598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A51A3-34CD-4950-8D86-F1DF9969DDFD}"/>
              </a:ext>
            </a:extLst>
          </p:cNvPr>
          <p:cNvSpPr>
            <a:spLocks noGrp="1"/>
          </p:cNvSpPr>
          <p:nvPr>
            <p:ph type="title"/>
          </p:nvPr>
        </p:nvSpPr>
        <p:spPr/>
        <p:txBody>
          <a:bodyPr/>
          <a:lstStyle/>
          <a:p>
            <a:r>
              <a:rPr lang="en-US" dirty="0"/>
              <a:t>END State BAAS Architecture </a:t>
            </a:r>
          </a:p>
        </p:txBody>
      </p:sp>
      <p:pic>
        <p:nvPicPr>
          <p:cNvPr id="4" name="Picture 3">
            <a:extLst>
              <a:ext uri="{FF2B5EF4-FFF2-40B4-BE49-F238E27FC236}">
                <a16:creationId xmlns:a16="http://schemas.microsoft.com/office/drawing/2014/main" id="{DC4648A6-5469-479D-AC2A-2CEC3165B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3" y="1042293"/>
            <a:ext cx="11831274" cy="5602348"/>
          </a:xfrm>
          <a:prstGeom prst="rect">
            <a:avLst/>
          </a:prstGeom>
          <a:ln>
            <a:solidFill>
              <a:schemeClr val="tx1"/>
            </a:solidFill>
          </a:ln>
        </p:spPr>
      </p:pic>
    </p:spTree>
    <p:extLst>
      <p:ext uri="{BB962C8B-B14F-4D97-AF65-F5344CB8AC3E}">
        <p14:creationId xmlns:p14="http://schemas.microsoft.com/office/powerpoint/2010/main" val="195688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FCBCAC-37E2-4D22-9B54-5E4250B4FB23}"/>
              </a:ext>
            </a:extLst>
          </p:cNvPr>
          <p:cNvSpPr>
            <a:spLocks noGrp="1"/>
          </p:cNvSpPr>
          <p:nvPr>
            <p:ph type="title"/>
          </p:nvPr>
        </p:nvSpPr>
        <p:spPr/>
        <p:txBody>
          <a:bodyPr/>
          <a:lstStyle/>
          <a:p>
            <a:r>
              <a:rPr lang="en-US" dirty="0"/>
              <a:t>Current Demo Set Up</a:t>
            </a:r>
          </a:p>
        </p:txBody>
      </p:sp>
      <p:pic>
        <p:nvPicPr>
          <p:cNvPr id="8" name="Picture 7">
            <a:extLst>
              <a:ext uri="{FF2B5EF4-FFF2-40B4-BE49-F238E27FC236}">
                <a16:creationId xmlns:a16="http://schemas.microsoft.com/office/drawing/2014/main" id="{C18CBCED-E4C1-4F29-B1F0-E5727D56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96" y="1109551"/>
            <a:ext cx="7989379" cy="5418883"/>
          </a:xfrm>
          <a:prstGeom prst="rect">
            <a:avLst/>
          </a:prstGeom>
          <a:ln>
            <a:solidFill>
              <a:schemeClr val="tx1"/>
            </a:solidFill>
          </a:ln>
        </p:spPr>
      </p:pic>
    </p:spTree>
    <p:extLst>
      <p:ext uri="{BB962C8B-B14F-4D97-AF65-F5344CB8AC3E}">
        <p14:creationId xmlns:p14="http://schemas.microsoft.com/office/powerpoint/2010/main" val="83083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95BFC-A958-4523-AC5D-DF775D42E102}"/>
              </a:ext>
            </a:extLst>
          </p:cNvPr>
          <p:cNvSpPr>
            <a:spLocks noGrp="1"/>
          </p:cNvSpPr>
          <p:nvPr>
            <p:ph type="title"/>
          </p:nvPr>
        </p:nvSpPr>
        <p:spPr/>
        <p:txBody>
          <a:bodyPr/>
          <a:lstStyle/>
          <a:p>
            <a:r>
              <a:rPr lang="en-US" dirty="0"/>
              <a:t>Setting Up Private Network</a:t>
            </a:r>
          </a:p>
        </p:txBody>
      </p:sp>
      <p:sp>
        <p:nvSpPr>
          <p:cNvPr id="5" name="Content Placeholder 2">
            <a:extLst>
              <a:ext uri="{FF2B5EF4-FFF2-40B4-BE49-F238E27FC236}">
                <a16:creationId xmlns:a16="http://schemas.microsoft.com/office/drawing/2014/main" id="{FB58EEFA-7F07-462B-9BE1-F83EA3C64275}"/>
              </a:ext>
            </a:extLst>
          </p:cNvPr>
          <p:cNvSpPr>
            <a:spLocks noGrp="1"/>
          </p:cNvSpPr>
          <p:nvPr>
            <p:ph idx="1"/>
          </p:nvPr>
        </p:nvSpPr>
        <p:spPr>
          <a:xfrm>
            <a:off x="113721" y="1655377"/>
            <a:ext cx="6401379" cy="4440064"/>
          </a:xfrm>
        </p:spPr>
        <p:txBody>
          <a:bodyPr>
            <a:noAutofit/>
          </a:bodyPr>
          <a:lstStyle/>
          <a:p>
            <a:pPr algn="just"/>
            <a:r>
              <a:rPr lang="en-US" sz="2000" dirty="0" err="1"/>
              <a:t>Genesis.json</a:t>
            </a:r>
            <a:endParaRPr lang="en-US" sz="2000" dirty="0"/>
          </a:p>
          <a:p>
            <a:pPr algn="just"/>
            <a:r>
              <a:rPr lang="en-US" sz="2000" dirty="0"/>
              <a:t>Initialize network</a:t>
            </a:r>
          </a:p>
          <a:p>
            <a:pPr algn="just"/>
            <a:r>
              <a:rPr lang="en-US" sz="2000" dirty="0"/>
              <a:t>Spin off various nodes (RPC, web3, mine).</a:t>
            </a:r>
          </a:p>
          <a:p>
            <a:pPr algn="just"/>
            <a:r>
              <a:rPr lang="en-US" sz="2000" dirty="0"/>
              <a:t>Network communication across nodes and Static nodes</a:t>
            </a:r>
          </a:p>
          <a:p>
            <a:pPr algn="just"/>
            <a:r>
              <a:rPr lang="en-US" sz="2000" dirty="0"/>
              <a:t>Each node contains full copy of blockchain </a:t>
            </a:r>
            <a:r>
              <a:rPr lang="en-US" sz="2000" dirty="0" err="1"/>
              <a:t>db</a:t>
            </a:r>
            <a:r>
              <a:rPr lang="en-US" sz="2000" dirty="0"/>
              <a:t> which stores a record of every transaction.</a:t>
            </a:r>
          </a:p>
          <a:p>
            <a:pPr algn="just"/>
            <a:r>
              <a:rPr lang="en-US" sz="2000" dirty="0"/>
              <a:t>Different types of networks</a:t>
            </a:r>
          </a:p>
          <a:p>
            <a:pPr lvl="1" algn="just"/>
            <a:r>
              <a:rPr lang="en-US" sz="1600" dirty="0"/>
              <a:t>Private </a:t>
            </a:r>
            <a:r>
              <a:rPr lang="en-US" sz="1600" dirty="0" err="1"/>
              <a:t>Newtorks</a:t>
            </a:r>
            <a:endParaRPr lang="en-US" sz="1600" dirty="0"/>
          </a:p>
          <a:p>
            <a:pPr lvl="1" algn="just"/>
            <a:r>
              <a:rPr lang="en-US" sz="1600" dirty="0"/>
              <a:t>Public networks</a:t>
            </a:r>
          </a:p>
          <a:p>
            <a:pPr lvl="2" algn="just"/>
            <a:r>
              <a:rPr lang="en-US" sz="1400" dirty="0"/>
              <a:t>Main Network (Ether Based)</a:t>
            </a:r>
          </a:p>
          <a:p>
            <a:pPr lvl="2" algn="just"/>
            <a:r>
              <a:rPr lang="en-US" sz="1400" dirty="0">
                <a:hlinkClick r:id="rId2"/>
              </a:rPr>
              <a:t>Test Networks</a:t>
            </a:r>
            <a:endParaRPr lang="en-US" sz="1400" dirty="0"/>
          </a:p>
          <a:p>
            <a:pPr lvl="3" algn="just"/>
            <a:r>
              <a:rPr lang="en-US" sz="1400" dirty="0" err="1"/>
              <a:t>Ropsten</a:t>
            </a:r>
            <a:endParaRPr lang="en-US" sz="1400" dirty="0"/>
          </a:p>
          <a:p>
            <a:pPr lvl="3" algn="just"/>
            <a:r>
              <a:rPr lang="en-US" sz="1400" dirty="0" err="1"/>
              <a:t>Kovan</a:t>
            </a:r>
            <a:endParaRPr lang="en-US" sz="1400" dirty="0"/>
          </a:p>
          <a:p>
            <a:pPr lvl="3" algn="just"/>
            <a:r>
              <a:rPr lang="en-US" sz="1400" dirty="0" err="1"/>
              <a:t>Rinkeby</a:t>
            </a:r>
            <a:endParaRPr lang="en-US" sz="1400" dirty="0"/>
          </a:p>
          <a:p>
            <a:pPr algn="just"/>
            <a:endParaRPr lang="en-US" sz="2000" dirty="0"/>
          </a:p>
        </p:txBody>
      </p:sp>
      <p:pic>
        <p:nvPicPr>
          <p:cNvPr id="5122" name="Picture 2" descr="Related image">
            <a:extLst>
              <a:ext uri="{FF2B5EF4-FFF2-40B4-BE49-F238E27FC236}">
                <a16:creationId xmlns:a16="http://schemas.microsoft.com/office/drawing/2014/main" id="{DCEA2D9B-AE58-477E-B210-E43991FF47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8693" y="1310808"/>
            <a:ext cx="2969003" cy="30677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52CCB03-4C6E-4CB3-8203-E603268D32D4}"/>
              </a:ext>
            </a:extLst>
          </p:cNvPr>
          <p:cNvPicPr>
            <a:picLocks noChangeAspect="1"/>
          </p:cNvPicPr>
          <p:nvPr/>
        </p:nvPicPr>
        <p:blipFill>
          <a:blip r:embed="rId4"/>
          <a:stretch>
            <a:fillRect/>
          </a:stretch>
        </p:blipFill>
        <p:spPr>
          <a:xfrm>
            <a:off x="6028693" y="3988212"/>
            <a:ext cx="5748779" cy="2770190"/>
          </a:xfrm>
          <a:prstGeom prst="rect">
            <a:avLst/>
          </a:prstGeom>
        </p:spPr>
      </p:pic>
    </p:spTree>
    <p:extLst>
      <p:ext uri="{BB962C8B-B14F-4D97-AF65-F5344CB8AC3E}">
        <p14:creationId xmlns:p14="http://schemas.microsoft.com/office/powerpoint/2010/main" val="170468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8290D-8402-4995-BEA4-FE81C2832328}"/>
              </a:ext>
            </a:extLst>
          </p:cNvPr>
          <p:cNvPicPr>
            <a:picLocks noChangeAspect="1"/>
          </p:cNvPicPr>
          <p:nvPr/>
        </p:nvPicPr>
        <p:blipFill>
          <a:blip r:embed="rId2"/>
          <a:stretch>
            <a:fillRect/>
          </a:stretch>
        </p:blipFill>
        <p:spPr>
          <a:xfrm>
            <a:off x="5367170" y="0"/>
            <a:ext cx="6824830" cy="6858000"/>
          </a:xfrm>
          <a:prstGeom prst="rect">
            <a:avLst/>
          </a:prstGeom>
        </p:spPr>
      </p:pic>
      <p:sp>
        <p:nvSpPr>
          <p:cNvPr id="4" name="Title 2">
            <a:extLst>
              <a:ext uri="{FF2B5EF4-FFF2-40B4-BE49-F238E27FC236}">
                <a16:creationId xmlns:a16="http://schemas.microsoft.com/office/drawing/2014/main" id="{94795480-F3ED-4202-878A-AFCAB21B646C}"/>
              </a:ext>
            </a:extLst>
          </p:cNvPr>
          <p:cNvSpPr txBox="1">
            <a:spLocks/>
          </p:cNvSpPr>
          <p:nvPr/>
        </p:nvSpPr>
        <p:spPr>
          <a:xfrm>
            <a:off x="228600" y="296374"/>
            <a:ext cx="4062984" cy="1325563"/>
          </a:xfrm>
          <a:prstGeom prst="rect">
            <a:avLst/>
          </a:prstGeom>
        </p:spPr>
        <p:txBody>
          <a:bodyPr>
            <a:normAutofit fontScale="75000" lnSpcReduction="200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r>
              <a:rPr lang="en-US">
                <a:solidFill>
                  <a:schemeClr val="tx1"/>
                </a:solidFill>
              </a:rPr>
              <a:t>Sample </a:t>
            </a:r>
            <a:br>
              <a:rPr lang="en-US">
                <a:solidFill>
                  <a:schemeClr val="tx1"/>
                </a:solidFill>
              </a:rPr>
            </a:br>
            <a:r>
              <a:rPr lang="en-US">
                <a:solidFill>
                  <a:schemeClr val="tx1"/>
                </a:solidFill>
              </a:rPr>
              <a:t>SOLIDITY Contract</a:t>
            </a:r>
            <a:endParaRPr lang="en-US" dirty="0">
              <a:solidFill>
                <a:schemeClr val="tx1"/>
              </a:solidFill>
            </a:endParaRPr>
          </a:p>
        </p:txBody>
      </p:sp>
      <p:sp>
        <p:nvSpPr>
          <p:cNvPr id="5" name="TextBox 4">
            <a:extLst>
              <a:ext uri="{FF2B5EF4-FFF2-40B4-BE49-F238E27FC236}">
                <a16:creationId xmlns:a16="http://schemas.microsoft.com/office/drawing/2014/main" id="{E6C14285-5399-4E30-8EAD-C571968E88A1}"/>
              </a:ext>
            </a:extLst>
          </p:cNvPr>
          <p:cNvSpPr txBox="1"/>
          <p:nvPr/>
        </p:nvSpPr>
        <p:spPr>
          <a:xfrm>
            <a:off x="326136" y="1437271"/>
            <a:ext cx="4696968" cy="369332"/>
          </a:xfrm>
          <a:prstGeom prst="rect">
            <a:avLst/>
          </a:prstGeom>
          <a:noFill/>
        </p:spPr>
        <p:txBody>
          <a:bodyPr wrap="square" rtlCol="0">
            <a:spAutoFit/>
          </a:bodyPr>
          <a:lstStyle/>
          <a:p>
            <a:r>
              <a:rPr lang="en-US" dirty="0"/>
              <a:t>Online Editor - </a:t>
            </a:r>
            <a:r>
              <a:rPr lang="en-US" dirty="0">
                <a:hlinkClick r:id="rId3"/>
              </a:rPr>
              <a:t>https://remix.ethereum.org</a:t>
            </a:r>
            <a:endParaRPr lang="en-US" dirty="0"/>
          </a:p>
        </p:txBody>
      </p:sp>
      <p:sp>
        <p:nvSpPr>
          <p:cNvPr id="2" name="TextBox 1">
            <a:extLst>
              <a:ext uri="{FF2B5EF4-FFF2-40B4-BE49-F238E27FC236}">
                <a16:creationId xmlns:a16="http://schemas.microsoft.com/office/drawing/2014/main" id="{57407B34-B2B5-4332-A411-132B7EF1B859}"/>
              </a:ext>
            </a:extLst>
          </p:cNvPr>
          <p:cNvSpPr txBox="1"/>
          <p:nvPr/>
        </p:nvSpPr>
        <p:spPr>
          <a:xfrm>
            <a:off x="426720" y="2328672"/>
            <a:ext cx="4940450" cy="2862322"/>
          </a:xfrm>
          <a:prstGeom prst="rect">
            <a:avLst/>
          </a:prstGeom>
          <a:noFill/>
        </p:spPr>
        <p:txBody>
          <a:bodyPr wrap="square" rtlCol="0">
            <a:spAutoFit/>
          </a:bodyPr>
          <a:lstStyle/>
          <a:p>
            <a:r>
              <a:rPr lang="en-US" dirty="0"/>
              <a:t>ABI – Application Binary Interface </a:t>
            </a:r>
          </a:p>
          <a:p>
            <a:pPr marL="285750" indent="-285750">
              <a:buFont typeface="Arial" panose="020B0604020202020204" pitchFamily="34" charset="0"/>
              <a:buChar char="•"/>
            </a:pPr>
            <a:r>
              <a:rPr lang="en-US" dirty="0"/>
              <a:t>It is the standard way to interact with contracts, both from outside the blockchain and for contract-to-contract interaction. </a:t>
            </a:r>
          </a:p>
          <a:p>
            <a:pPr marL="285750" indent="-285750">
              <a:buFont typeface="Arial" panose="020B0604020202020204" pitchFamily="34" charset="0"/>
              <a:buChar char="•"/>
            </a:pPr>
            <a:r>
              <a:rPr lang="en-US" dirty="0"/>
              <a:t>Metadata for interacting with Smart contracts. It defines which functions you can invoke and their associated inputs/outputs.</a:t>
            </a:r>
          </a:p>
          <a:p>
            <a:pPr marL="285750" indent="-285750">
              <a:buFont typeface="Arial" panose="020B0604020202020204" pitchFamily="34" charset="0"/>
              <a:buChar char="•"/>
            </a:pPr>
            <a:r>
              <a:rPr lang="en-US" dirty="0"/>
              <a:t>Smart contract is stored as byte code in blockchain under a specific address known as contract address.</a:t>
            </a:r>
          </a:p>
        </p:txBody>
      </p:sp>
    </p:spTree>
    <p:extLst>
      <p:ext uri="{BB962C8B-B14F-4D97-AF65-F5344CB8AC3E}">
        <p14:creationId xmlns:p14="http://schemas.microsoft.com/office/powerpoint/2010/main" val="8394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B69405-59DB-4912-AE27-80180F44305C}"/>
              </a:ext>
            </a:extLst>
          </p:cNvPr>
          <p:cNvSpPr>
            <a:spLocks noGrp="1"/>
          </p:cNvSpPr>
          <p:nvPr>
            <p:ph type="title"/>
          </p:nvPr>
        </p:nvSpPr>
        <p:spPr>
          <a:xfrm>
            <a:off x="569976" y="2856694"/>
            <a:ext cx="11353800" cy="1325563"/>
          </a:xfrm>
        </p:spPr>
        <p:txBody>
          <a:bodyPr/>
          <a:lstStyle/>
          <a:p>
            <a:pPr algn="ctr"/>
            <a:r>
              <a:rPr lang="en-US" dirty="0">
                <a:solidFill>
                  <a:schemeClr val="tx1"/>
                </a:solidFill>
              </a:rPr>
              <a:t>Demo</a:t>
            </a:r>
          </a:p>
        </p:txBody>
      </p:sp>
    </p:spTree>
    <p:extLst>
      <p:ext uri="{BB962C8B-B14F-4D97-AF65-F5344CB8AC3E}">
        <p14:creationId xmlns:p14="http://schemas.microsoft.com/office/powerpoint/2010/main" val="126762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AEFD99-5685-4CF6-B448-5794F01EE93F}"/>
              </a:ext>
            </a:extLst>
          </p:cNvPr>
          <p:cNvSpPr txBox="1">
            <a:spLocks/>
          </p:cNvSpPr>
          <p:nvPr/>
        </p:nvSpPr>
        <p:spPr>
          <a:xfrm>
            <a:off x="838200" y="52535"/>
            <a:ext cx="11353800" cy="678986"/>
          </a:xfrm>
          <a:prstGeom prst="rect">
            <a:avLst/>
          </a:prstGeom>
        </p:spPr>
        <p:txBody>
          <a:bodyPr>
            <a:normAutofit fontScale="975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pPr algn="r"/>
            <a:r>
              <a:rPr lang="en-US" sz="3200" dirty="0">
                <a:solidFill>
                  <a:schemeClr val="tx1"/>
                </a:solidFill>
              </a:rPr>
              <a:t>Asset transfer Smart contract</a:t>
            </a:r>
          </a:p>
        </p:txBody>
      </p:sp>
      <p:sp>
        <p:nvSpPr>
          <p:cNvPr id="3" name="Oval 2">
            <a:extLst>
              <a:ext uri="{FF2B5EF4-FFF2-40B4-BE49-F238E27FC236}">
                <a16:creationId xmlns:a16="http://schemas.microsoft.com/office/drawing/2014/main" id="{242A040E-0CE9-451C-AD14-DB2F1CBA7DB5}"/>
              </a:ext>
            </a:extLst>
          </p:cNvPr>
          <p:cNvSpPr/>
          <p:nvPr/>
        </p:nvSpPr>
        <p:spPr>
          <a:xfrm>
            <a:off x="463296"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a:p>
            <a:pPr algn="ctr"/>
            <a:endParaRPr lang="en-US" dirty="0"/>
          </a:p>
          <a:p>
            <a:pPr algn="ctr"/>
            <a:r>
              <a:rPr lang="en-US" dirty="0">
                <a:solidFill>
                  <a:schemeClr val="dk1"/>
                </a:solidFill>
              </a:rPr>
              <a:t>Make</a:t>
            </a:r>
          </a:p>
          <a:p>
            <a:pPr algn="ctr"/>
            <a:r>
              <a:rPr lang="en-US" dirty="0"/>
              <a:t>Offer</a:t>
            </a:r>
            <a:endParaRPr lang="en-US" dirty="0">
              <a:solidFill>
                <a:schemeClr val="dk1"/>
              </a:solidFill>
            </a:endParaRPr>
          </a:p>
        </p:txBody>
      </p:sp>
      <p:sp>
        <p:nvSpPr>
          <p:cNvPr id="4" name="Oval 3">
            <a:extLst>
              <a:ext uri="{FF2B5EF4-FFF2-40B4-BE49-F238E27FC236}">
                <a16:creationId xmlns:a16="http://schemas.microsoft.com/office/drawing/2014/main" id="{BAFB88A2-FAC1-45C1-94AE-ECF6E7B3AB18}"/>
              </a:ext>
            </a:extLst>
          </p:cNvPr>
          <p:cNvSpPr/>
          <p:nvPr/>
        </p:nvSpPr>
        <p:spPr>
          <a:xfrm>
            <a:off x="2395728"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Accept Offer</a:t>
            </a:r>
          </a:p>
        </p:txBody>
      </p:sp>
      <p:sp>
        <p:nvSpPr>
          <p:cNvPr id="5" name="Oval 4">
            <a:extLst>
              <a:ext uri="{FF2B5EF4-FFF2-40B4-BE49-F238E27FC236}">
                <a16:creationId xmlns:a16="http://schemas.microsoft.com/office/drawing/2014/main" id="{63D8FE90-2A4E-49C2-9B61-6CE0F0DF8BD0}"/>
              </a:ext>
            </a:extLst>
          </p:cNvPr>
          <p:cNvSpPr/>
          <p:nvPr/>
        </p:nvSpPr>
        <p:spPr>
          <a:xfrm>
            <a:off x="4675634" y="348190"/>
            <a:ext cx="1597152" cy="15788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Inspected</a:t>
            </a:r>
          </a:p>
        </p:txBody>
      </p:sp>
      <p:sp>
        <p:nvSpPr>
          <p:cNvPr id="6" name="Oval 5">
            <a:extLst>
              <a:ext uri="{FF2B5EF4-FFF2-40B4-BE49-F238E27FC236}">
                <a16:creationId xmlns:a16="http://schemas.microsoft.com/office/drawing/2014/main" id="{5C104275-0D7F-4167-B868-D733A833C8DA}"/>
              </a:ext>
            </a:extLst>
          </p:cNvPr>
          <p:cNvSpPr/>
          <p:nvPr/>
        </p:nvSpPr>
        <p:spPr>
          <a:xfrm>
            <a:off x="4745737" y="2222709"/>
            <a:ext cx="1597152" cy="14718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Appraised</a:t>
            </a:r>
          </a:p>
        </p:txBody>
      </p:sp>
      <p:sp>
        <p:nvSpPr>
          <p:cNvPr id="7" name="Oval 6">
            <a:extLst>
              <a:ext uri="{FF2B5EF4-FFF2-40B4-BE49-F238E27FC236}">
                <a16:creationId xmlns:a16="http://schemas.microsoft.com/office/drawing/2014/main" id="{EE7FCB34-1199-4A43-AA1D-35F1CF93F378}"/>
              </a:ext>
            </a:extLst>
          </p:cNvPr>
          <p:cNvSpPr/>
          <p:nvPr/>
        </p:nvSpPr>
        <p:spPr>
          <a:xfrm>
            <a:off x="7266434" y="1188720"/>
            <a:ext cx="1822700" cy="18091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Accepted</a:t>
            </a:r>
          </a:p>
        </p:txBody>
      </p:sp>
      <p:sp>
        <p:nvSpPr>
          <p:cNvPr id="8" name="Oval 7">
            <a:extLst>
              <a:ext uri="{FF2B5EF4-FFF2-40B4-BE49-F238E27FC236}">
                <a16:creationId xmlns:a16="http://schemas.microsoft.com/office/drawing/2014/main" id="{CD30FC20-076F-43F1-A368-8718100020D3}"/>
              </a:ext>
            </a:extLst>
          </p:cNvPr>
          <p:cNvSpPr/>
          <p:nvPr/>
        </p:nvSpPr>
        <p:spPr>
          <a:xfrm>
            <a:off x="9784084" y="1202276"/>
            <a:ext cx="1822700" cy="1809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Transferred</a:t>
            </a:r>
          </a:p>
        </p:txBody>
      </p:sp>
      <p:cxnSp>
        <p:nvCxnSpPr>
          <p:cNvPr id="10" name="Straight Arrow Connector 9">
            <a:extLst>
              <a:ext uri="{FF2B5EF4-FFF2-40B4-BE49-F238E27FC236}">
                <a16:creationId xmlns:a16="http://schemas.microsoft.com/office/drawing/2014/main" id="{74168A95-B2A6-42F7-A376-DAF7D2B92A47}"/>
              </a:ext>
            </a:extLst>
          </p:cNvPr>
          <p:cNvCxnSpPr>
            <a:cxnSpLocks/>
            <a:stCxn id="3" idx="6"/>
            <a:endCxn id="4" idx="2"/>
          </p:cNvCxnSpPr>
          <p:nvPr/>
        </p:nvCxnSpPr>
        <p:spPr>
          <a:xfrm>
            <a:off x="1889760" y="1991709"/>
            <a:ext cx="505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856956-38A5-48A5-8EBB-D62E2C8A1439}"/>
              </a:ext>
            </a:extLst>
          </p:cNvPr>
          <p:cNvCxnSpPr>
            <a:cxnSpLocks/>
            <a:stCxn id="4" idx="7"/>
            <a:endCxn id="5" idx="2"/>
          </p:cNvCxnSpPr>
          <p:nvPr/>
        </p:nvCxnSpPr>
        <p:spPr>
          <a:xfrm flipV="1">
            <a:off x="3613291" y="1137622"/>
            <a:ext cx="1062343" cy="38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94C947-6422-4FDA-AA2D-944F162263ED}"/>
              </a:ext>
            </a:extLst>
          </p:cNvPr>
          <p:cNvCxnSpPr>
            <a:cxnSpLocks/>
            <a:stCxn id="4" idx="5"/>
            <a:endCxn id="6" idx="2"/>
          </p:cNvCxnSpPr>
          <p:nvPr/>
        </p:nvCxnSpPr>
        <p:spPr>
          <a:xfrm>
            <a:off x="3613291" y="2460366"/>
            <a:ext cx="1132446" cy="498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D33A0-2B36-4FBB-A4F2-0097A124192F}"/>
              </a:ext>
            </a:extLst>
          </p:cNvPr>
          <p:cNvCxnSpPr>
            <a:cxnSpLocks/>
            <a:stCxn id="5" idx="6"/>
            <a:endCxn id="7" idx="1"/>
          </p:cNvCxnSpPr>
          <p:nvPr/>
        </p:nvCxnSpPr>
        <p:spPr>
          <a:xfrm>
            <a:off x="6272786" y="1137622"/>
            <a:ext cx="1260576" cy="3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5DB774-9428-49D8-961D-96D64E09CCDB}"/>
              </a:ext>
            </a:extLst>
          </p:cNvPr>
          <p:cNvCxnSpPr>
            <a:cxnSpLocks/>
            <a:stCxn id="6" idx="6"/>
            <a:endCxn id="7" idx="3"/>
          </p:cNvCxnSpPr>
          <p:nvPr/>
        </p:nvCxnSpPr>
        <p:spPr>
          <a:xfrm flipV="1">
            <a:off x="6342889" y="2732923"/>
            <a:ext cx="1190473" cy="225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D2F0FD-A060-4E13-8A32-C3D52050374B}"/>
              </a:ext>
            </a:extLst>
          </p:cNvPr>
          <p:cNvCxnSpPr>
            <a:cxnSpLocks/>
            <a:stCxn id="7" idx="6"/>
            <a:endCxn id="8" idx="2"/>
          </p:cNvCxnSpPr>
          <p:nvPr/>
        </p:nvCxnSpPr>
        <p:spPr>
          <a:xfrm>
            <a:off x="9089134" y="2093293"/>
            <a:ext cx="694950" cy="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2784AC-38AB-43C4-B45D-6B79DC9E2BD9}"/>
              </a:ext>
            </a:extLst>
          </p:cNvPr>
          <p:cNvSpPr txBox="1"/>
          <p:nvPr/>
        </p:nvSpPr>
        <p:spPr>
          <a:xfrm>
            <a:off x="298591" y="1021510"/>
            <a:ext cx="1901952" cy="307777"/>
          </a:xfrm>
          <a:prstGeom prst="rect">
            <a:avLst/>
          </a:prstGeom>
          <a:noFill/>
        </p:spPr>
        <p:txBody>
          <a:bodyPr wrap="square" rtlCol="0">
            <a:spAutoFit/>
          </a:bodyPr>
          <a:lstStyle/>
          <a:p>
            <a:r>
              <a:rPr lang="en-US" sz="1400" dirty="0"/>
              <a:t>Buyer placed an offer</a:t>
            </a:r>
          </a:p>
        </p:txBody>
      </p:sp>
      <p:sp>
        <p:nvSpPr>
          <p:cNvPr id="34" name="TextBox 33">
            <a:extLst>
              <a:ext uri="{FF2B5EF4-FFF2-40B4-BE49-F238E27FC236}">
                <a16:creationId xmlns:a16="http://schemas.microsoft.com/office/drawing/2014/main" id="{E8A51E09-F248-494D-95DD-28C0395A470D}"/>
              </a:ext>
            </a:extLst>
          </p:cNvPr>
          <p:cNvSpPr txBox="1"/>
          <p:nvPr/>
        </p:nvSpPr>
        <p:spPr>
          <a:xfrm>
            <a:off x="2472634" y="1042330"/>
            <a:ext cx="1426464" cy="307777"/>
          </a:xfrm>
          <a:prstGeom prst="rect">
            <a:avLst/>
          </a:prstGeom>
          <a:noFill/>
        </p:spPr>
        <p:txBody>
          <a:bodyPr wrap="square" rtlCol="0">
            <a:spAutoFit/>
          </a:bodyPr>
          <a:lstStyle/>
          <a:p>
            <a:r>
              <a:rPr lang="en-US" sz="1400" dirty="0"/>
              <a:t>Seller Accepted</a:t>
            </a:r>
          </a:p>
        </p:txBody>
      </p:sp>
      <p:sp>
        <p:nvSpPr>
          <p:cNvPr id="35" name="TextBox 34">
            <a:extLst>
              <a:ext uri="{FF2B5EF4-FFF2-40B4-BE49-F238E27FC236}">
                <a16:creationId xmlns:a16="http://schemas.microsoft.com/office/drawing/2014/main" id="{4F90D0AE-2096-47DA-9564-BB01B5748D96}"/>
              </a:ext>
            </a:extLst>
          </p:cNvPr>
          <p:cNvSpPr txBox="1"/>
          <p:nvPr/>
        </p:nvSpPr>
        <p:spPr>
          <a:xfrm>
            <a:off x="4072129" y="81720"/>
            <a:ext cx="2270759" cy="307777"/>
          </a:xfrm>
          <a:prstGeom prst="rect">
            <a:avLst/>
          </a:prstGeom>
          <a:noFill/>
        </p:spPr>
        <p:txBody>
          <a:bodyPr wrap="square" rtlCol="0">
            <a:spAutoFit/>
          </a:bodyPr>
          <a:lstStyle/>
          <a:p>
            <a:r>
              <a:rPr lang="en-US" sz="1400" dirty="0"/>
              <a:t>Inspector Marked positive</a:t>
            </a:r>
          </a:p>
        </p:txBody>
      </p:sp>
      <p:sp>
        <p:nvSpPr>
          <p:cNvPr id="36" name="TextBox 35">
            <a:extLst>
              <a:ext uri="{FF2B5EF4-FFF2-40B4-BE49-F238E27FC236}">
                <a16:creationId xmlns:a16="http://schemas.microsoft.com/office/drawing/2014/main" id="{F57EE251-00F6-4AD8-AA68-A685B9E2EF52}"/>
              </a:ext>
            </a:extLst>
          </p:cNvPr>
          <p:cNvSpPr txBox="1"/>
          <p:nvPr/>
        </p:nvSpPr>
        <p:spPr>
          <a:xfrm>
            <a:off x="4155130" y="2081909"/>
            <a:ext cx="2018353" cy="738664"/>
          </a:xfrm>
          <a:prstGeom prst="rect">
            <a:avLst/>
          </a:prstGeom>
          <a:noFill/>
        </p:spPr>
        <p:txBody>
          <a:bodyPr wrap="square" rtlCol="0">
            <a:spAutoFit/>
          </a:bodyPr>
          <a:lstStyle/>
          <a:p>
            <a:r>
              <a:rPr lang="en-US" sz="1400" dirty="0"/>
              <a:t>Appraiser </a:t>
            </a:r>
          </a:p>
          <a:p>
            <a:r>
              <a:rPr lang="en-US" sz="1400" dirty="0"/>
              <a:t>Marked </a:t>
            </a:r>
          </a:p>
          <a:p>
            <a:r>
              <a:rPr lang="en-US" sz="1400" dirty="0"/>
              <a:t>positive</a:t>
            </a:r>
          </a:p>
        </p:txBody>
      </p:sp>
      <p:sp>
        <p:nvSpPr>
          <p:cNvPr id="37" name="TextBox 36">
            <a:extLst>
              <a:ext uri="{FF2B5EF4-FFF2-40B4-BE49-F238E27FC236}">
                <a16:creationId xmlns:a16="http://schemas.microsoft.com/office/drawing/2014/main" id="{61562F1A-883A-4B8E-8657-75CEF9E06593}"/>
              </a:ext>
            </a:extLst>
          </p:cNvPr>
          <p:cNvSpPr txBox="1"/>
          <p:nvPr/>
        </p:nvSpPr>
        <p:spPr>
          <a:xfrm>
            <a:off x="7388355" y="879930"/>
            <a:ext cx="2048254" cy="307777"/>
          </a:xfrm>
          <a:prstGeom prst="rect">
            <a:avLst/>
          </a:prstGeom>
          <a:noFill/>
        </p:spPr>
        <p:txBody>
          <a:bodyPr wrap="square" rtlCol="0">
            <a:spAutoFit/>
          </a:bodyPr>
          <a:lstStyle/>
          <a:p>
            <a:r>
              <a:rPr lang="en-US" sz="1400" dirty="0"/>
              <a:t>Both Parties Accept</a:t>
            </a:r>
          </a:p>
        </p:txBody>
      </p:sp>
      <p:sp>
        <p:nvSpPr>
          <p:cNvPr id="38" name="TextBox 37">
            <a:extLst>
              <a:ext uri="{FF2B5EF4-FFF2-40B4-BE49-F238E27FC236}">
                <a16:creationId xmlns:a16="http://schemas.microsoft.com/office/drawing/2014/main" id="{920A8E7E-387B-4167-B3B7-5A749EB0F92E}"/>
              </a:ext>
            </a:extLst>
          </p:cNvPr>
          <p:cNvSpPr txBox="1"/>
          <p:nvPr/>
        </p:nvSpPr>
        <p:spPr>
          <a:xfrm>
            <a:off x="9784084" y="3011423"/>
            <a:ext cx="2298190" cy="307777"/>
          </a:xfrm>
          <a:prstGeom prst="rect">
            <a:avLst/>
          </a:prstGeom>
          <a:noFill/>
        </p:spPr>
        <p:txBody>
          <a:bodyPr wrap="square" rtlCol="0">
            <a:spAutoFit/>
          </a:bodyPr>
          <a:lstStyle/>
          <a:p>
            <a:r>
              <a:rPr lang="en-US" sz="1400" dirty="0"/>
              <a:t>Asset is transferred to buyer</a:t>
            </a:r>
          </a:p>
        </p:txBody>
      </p:sp>
      <p:graphicFrame>
        <p:nvGraphicFramePr>
          <p:cNvPr id="40" name="Table 39">
            <a:extLst>
              <a:ext uri="{FF2B5EF4-FFF2-40B4-BE49-F238E27FC236}">
                <a16:creationId xmlns:a16="http://schemas.microsoft.com/office/drawing/2014/main" id="{FA2EEAAA-6A3B-4BEE-BCED-D758A1D4153B}"/>
              </a:ext>
            </a:extLst>
          </p:cNvPr>
          <p:cNvGraphicFramePr>
            <a:graphicFrameLocks noGrp="1"/>
          </p:cNvGraphicFramePr>
          <p:nvPr>
            <p:extLst>
              <p:ext uri="{D42A27DB-BD31-4B8C-83A1-F6EECF244321}">
                <p14:modId xmlns:p14="http://schemas.microsoft.com/office/powerpoint/2010/main" val="3916325431"/>
              </p:ext>
            </p:extLst>
          </p:nvPr>
        </p:nvGraphicFramePr>
        <p:xfrm>
          <a:off x="3899098" y="3747684"/>
          <a:ext cx="7754114" cy="2998935"/>
        </p:xfrm>
        <a:graphic>
          <a:graphicData uri="http://schemas.openxmlformats.org/drawingml/2006/table">
            <a:tbl>
              <a:tblPr firstRow="1" bandRow="1">
                <a:tableStyleId>{2D5ABB26-0587-4C30-8999-92F81FD0307C}</a:tableStyleId>
              </a:tblPr>
              <a:tblGrid>
                <a:gridCol w="1991165">
                  <a:extLst>
                    <a:ext uri="{9D8B030D-6E8A-4147-A177-3AD203B41FA5}">
                      <a16:colId xmlns:a16="http://schemas.microsoft.com/office/drawing/2014/main" val="2764076090"/>
                    </a:ext>
                  </a:extLst>
                </a:gridCol>
                <a:gridCol w="5762949">
                  <a:extLst>
                    <a:ext uri="{9D8B030D-6E8A-4147-A177-3AD203B41FA5}">
                      <a16:colId xmlns:a16="http://schemas.microsoft.com/office/drawing/2014/main" val="3359725540"/>
                    </a:ext>
                  </a:extLst>
                </a:gridCol>
              </a:tblGrid>
              <a:tr h="333215">
                <a:tc>
                  <a:txBody>
                    <a:bodyPr/>
                    <a:lstStyle/>
                    <a:p>
                      <a:r>
                        <a:rPr lang="en-US" sz="1400" b="1" dirty="0"/>
                        <a:t>Active – 0</a:t>
                      </a:r>
                    </a:p>
                  </a:txBody>
                  <a:tcPr>
                    <a:lnB w="12700" cap="flat" cmpd="sng" algn="ctr">
                      <a:solidFill>
                        <a:schemeClr val="tx1"/>
                      </a:solidFill>
                      <a:prstDash val="solid"/>
                      <a:round/>
                      <a:headEnd type="none" w="med" len="med"/>
                      <a:tailEnd type="none" w="med" len="med"/>
                    </a:lnB>
                  </a:tcPr>
                </a:tc>
                <a:tc>
                  <a:txBody>
                    <a:bodyPr/>
                    <a:lstStyle/>
                    <a:p>
                      <a:r>
                        <a:rPr lang="en-US" sz="1400" dirty="0"/>
                        <a:t>Indicates asset is available for selling/transfer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742131"/>
                  </a:ext>
                </a:extLst>
              </a:tr>
              <a:tr h="333215">
                <a:tc>
                  <a:txBody>
                    <a:bodyPr/>
                    <a:lstStyle/>
                    <a:p>
                      <a:r>
                        <a:rPr lang="en-US" sz="1400" b="1" dirty="0"/>
                        <a:t>Offer Placed – 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 intention to buy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737"/>
                  </a:ext>
                </a:extLst>
              </a:tr>
              <a:tr h="333215">
                <a:tc>
                  <a:txBody>
                    <a:bodyPr/>
                    <a:lstStyle/>
                    <a:p>
                      <a:r>
                        <a:rPr lang="en-US" sz="1400" b="1" dirty="0"/>
                        <a:t>Pending Inspection –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request to inspector to inspect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167685"/>
                  </a:ext>
                </a:extLst>
              </a:tr>
              <a:tr h="333215">
                <a:tc>
                  <a:txBody>
                    <a:bodyPr/>
                    <a:lstStyle/>
                    <a:p>
                      <a:r>
                        <a:rPr lang="en-US" sz="1400" b="1" dirty="0"/>
                        <a:t>Inspected – 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Inspectors approval to buy the asset under consideration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961085"/>
                  </a:ext>
                </a:extLst>
              </a:tr>
              <a:tr h="333215">
                <a:tc>
                  <a:txBody>
                    <a:bodyPr/>
                    <a:lstStyle/>
                    <a:p>
                      <a:r>
                        <a:rPr lang="en-US" sz="1400" b="1" dirty="0"/>
                        <a:t>Appraised – 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Appraisal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237188"/>
                  </a:ext>
                </a:extLst>
              </a:tr>
              <a:tr h="333215">
                <a:tc>
                  <a:txBody>
                    <a:bodyPr/>
                    <a:lstStyle/>
                    <a:p>
                      <a:r>
                        <a:rPr lang="en-US" sz="1400" b="1" dirty="0"/>
                        <a:t>Notional Acceptance – 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Appraised and Inspected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687045"/>
                  </a:ext>
                </a:extLst>
              </a:tr>
              <a:tr h="333215">
                <a:tc>
                  <a:txBody>
                    <a:bodyPr/>
                    <a:lstStyle/>
                    <a:p>
                      <a:r>
                        <a:rPr lang="en-US" sz="1400" b="1" dirty="0"/>
                        <a:t>Seller Accepted – 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Owner’s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716075"/>
                  </a:ext>
                </a:extLst>
              </a:tr>
              <a:tr h="333215">
                <a:tc>
                  <a:txBody>
                    <a:bodyPr/>
                    <a:lstStyle/>
                    <a:p>
                      <a:r>
                        <a:rPr lang="en-US" sz="1400" b="1" dirty="0"/>
                        <a:t>Buyer Accepted – 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673939"/>
                  </a:ext>
                </a:extLst>
              </a:tr>
              <a:tr h="333215">
                <a:tc>
                  <a:txBody>
                    <a:bodyPr/>
                    <a:lstStyle/>
                    <a:p>
                      <a:r>
                        <a:rPr lang="en-US" sz="1400" b="1" dirty="0"/>
                        <a:t>Accepted - 8</a:t>
                      </a:r>
                    </a:p>
                  </a:txBody>
                  <a:tcPr>
                    <a:lnT w="12700" cap="flat" cmpd="sng" algn="ctr">
                      <a:solidFill>
                        <a:schemeClr val="tx1"/>
                      </a:solidFill>
                      <a:prstDash val="solid"/>
                      <a:round/>
                      <a:headEnd type="none" w="med" len="med"/>
                      <a:tailEnd type="none" w="med" len="med"/>
                    </a:lnT>
                  </a:tcPr>
                </a:tc>
                <a:tc>
                  <a:txBody>
                    <a:bodyPr/>
                    <a:lstStyle/>
                    <a:p>
                      <a:r>
                        <a:rPr lang="en-US" sz="1400" dirty="0"/>
                        <a:t>Indicates both buyer and seller have agreed to the transfer.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0512184"/>
                  </a:ext>
                </a:extLst>
              </a:tr>
            </a:tbl>
          </a:graphicData>
        </a:graphic>
      </p:graphicFrame>
      <p:graphicFrame>
        <p:nvGraphicFramePr>
          <p:cNvPr id="9" name="Table 8">
            <a:extLst>
              <a:ext uri="{FF2B5EF4-FFF2-40B4-BE49-F238E27FC236}">
                <a16:creationId xmlns:a16="http://schemas.microsoft.com/office/drawing/2014/main" id="{CF6D254E-3723-4CFC-803B-34AABD923D34}"/>
              </a:ext>
            </a:extLst>
          </p:cNvPr>
          <p:cNvGraphicFramePr>
            <a:graphicFrameLocks noGrp="1"/>
          </p:cNvGraphicFramePr>
          <p:nvPr>
            <p:extLst>
              <p:ext uri="{D42A27DB-BD31-4B8C-83A1-F6EECF244321}">
                <p14:modId xmlns:p14="http://schemas.microsoft.com/office/powerpoint/2010/main" val="250312952"/>
              </p:ext>
            </p:extLst>
          </p:nvPr>
        </p:nvGraphicFramePr>
        <p:xfrm>
          <a:off x="280190" y="2997866"/>
          <a:ext cx="3333101" cy="3606832"/>
        </p:xfrm>
        <a:graphic>
          <a:graphicData uri="http://schemas.openxmlformats.org/drawingml/2006/table">
            <a:tbl>
              <a:tblPr firstRow="1" bandRow="1">
                <a:tableStyleId>{2D5ABB26-0587-4C30-8999-92F81FD0307C}</a:tableStyleId>
              </a:tblPr>
              <a:tblGrid>
                <a:gridCol w="3333101">
                  <a:extLst>
                    <a:ext uri="{9D8B030D-6E8A-4147-A177-3AD203B41FA5}">
                      <a16:colId xmlns:a16="http://schemas.microsoft.com/office/drawing/2014/main" val="3250176445"/>
                    </a:ext>
                  </a:extLst>
                </a:gridCol>
              </a:tblGrid>
              <a:tr h="786945">
                <a:tc>
                  <a:txBody>
                    <a:bodyPr/>
                    <a:lstStyle/>
                    <a:p>
                      <a:r>
                        <a:rPr lang="en-US" sz="1400" b="1" kern="1200" dirty="0">
                          <a:solidFill>
                            <a:schemeClr val="tx1"/>
                          </a:solidFill>
                          <a:latin typeface="+mn-lt"/>
                          <a:ea typeface="+mn-ea"/>
                          <a:cs typeface="+mn-cs"/>
                        </a:rPr>
                        <a:t>Seller</a:t>
                      </a:r>
                    </a:p>
                    <a:p>
                      <a:r>
                        <a:rPr lang="en-US" sz="1400" b="0" kern="1200" dirty="0">
                          <a:solidFill>
                            <a:schemeClr val="tx1"/>
                          </a:solidFill>
                          <a:latin typeface="+mn-lt"/>
                          <a:ea typeface="+mn-ea"/>
                          <a:cs typeface="+mn-cs"/>
                        </a:rPr>
                        <a:t>A Person who owns an asset and wants to sell an asset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92280"/>
                  </a:ext>
                </a:extLst>
              </a:tr>
              <a:tr h="786945">
                <a:tc>
                  <a:txBody>
                    <a:bodyPr/>
                    <a:lstStyle/>
                    <a:p>
                      <a:r>
                        <a:rPr lang="en-US" sz="1400" b="1" kern="1200" dirty="0">
                          <a:solidFill>
                            <a:schemeClr val="tx1"/>
                          </a:solidFill>
                          <a:latin typeface="+mn-lt"/>
                          <a:ea typeface="+mn-ea"/>
                          <a:cs typeface="+mn-cs"/>
                        </a:rPr>
                        <a:t>Buyer </a:t>
                      </a:r>
                    </a:p>
                    <a:p>
                      <a:r>
                        <a:rPr lang="en-US" sz="1400" b="0" kern="1200" dirty="0">
                          <a:solidFill>
                            <a:schemeClr val="tx1"/>
                          </a:solidFill>
                          <a:latin typeface="+mn-lt"/>
                          <a:ea typeface="+mn-ea"/>
                          <a:cs typeface="+mn-cs"/>
                        </a:rPr>
                        <a:t>A person who intends to buy an asset being sold by seller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897738"/>
                  </a:ext>
                </a:extLst>
              </a:tr>
              <a:tr h="1016471">
                <a:tc>
                  <a:txBody>
                    <a:bodyPr/>
                    <a:lstStyle/>
                    <a:p>
                      <a:r>
                        <a:rPr lang="en-US" sz="1400" b="1" kern="1200" dirty="0">
                          <a:solidFill>
                            <a:schemeClr val="tx1"/>
                          </a:solidFill>
                          <a:latin typeface="+mn-lt"/>
                          <a:ea typeface="+mn-ea"/>
                          <a:cs typeface="+mn-cs"/>
                        </a:rPr>
                        <a:t>Inspector</a:t>
                      </a:r>
                    </a:p>
                    <a:p>
                      <a:r>
                        <a:rPr lang="en-US" sz="1400" b="0" kern="1200" dirty="0">
                          <a:solidFill>
                            <a:schemeClr val="tx1"/>
                          </a:solidFill>
                          <a:latin typeface="+mn-lt"/>
                          <a:ea typeface="+mn-ea"/>
                          <a:cs typeface="+mn-cs"/>
                        </a:rPr>
                        <a:t>A person who is chosen by the buyer to be the inspector of the asset being considered for buying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23674"/>
                  </a:ext>
                </a:extLst>
              </a:tr>
              <a:tr h="1016471">
                <a:tc>
                  <a:txBody>
                    <a:bodyPr/>
                    <a:lstStyle/>
                    <a:p>
                      <a:r>
                        <a:rPr lang="en-US" sz="1400" b="1" kern="1200" dirty="0">
                          <a:solidFill>
                            <a:schemeClr val="tx1"/>
                          </a:solidFill>
                          <a:latin typeface="+mn-lt"/>
                          <a:ea typeface="+mn-ea"/>
                          <a:cs typeface="+mn-cs"/>
                        </a:rPr>
                        <a:t>Appraiser</a:t>
                      </a:r>
                    </a:p>
                    <a:p>
                      <a:r>
                        <a:rPr lang="en-US" sz="1400" b="0" kern="1200" dirty="0">
                          <a:solidFill>
                            <a:schemeClr val="tx1"/>
                          </a:solidFill>
                          <a:latin typeface="+mn-lt"/>
                          <a:ea typeface="+mn-ea"/>
                          <a:cs typeface="+mn-cs"/>
                        </a:rPr>
                        <a:t>A person who is chosen by the buyer to be the appraiser for the asset being considered for buying</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9352278"/>
                  </a:ext>
                </a:extLst>
              </a:tr>
            </a:tbl>
          </a:graphicData>
        </a:graphic>
      </p:graphicFrame>
      <p:pic>
        <p:nvPicPr>
          <p:cNvPr id="1026" name="Picture 2" descr="Image result for make offer icon">
            <a:extLst>
              <a:ext uri="{FF2B5EF4-FFF2-40B4-BE49-F238E27FC236}">
                <a16:creationId xmlns:a16="http://schemas.microsoft.com/office/drawing/2014/main" id="{645035EC-C4BE-4359-90F6-97AE1744D5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584" y="1415576"/>
            <a:ext cx="600517" cy="600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cept offer icon">
            <a:extLst>
              <a:ext uri="{FF2B5EF4-FFF2-40B4-BE49-F238E27FC236}">
                <a16:creationId xmlns:a16="http://schemas.microsoft.com/office/drawing/2014/main" id="{63C81CA9-0655-4A0B-8DE3-F842020CE5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340" y="1386683"/>
            <a:ext cx="655209" cy="655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roperty inspection icon">
            <a:extLst>
              <a:ext uri="{FF2B5EF4-FFF2-40B4-BE49-F238E27FC236}">
                <a16:creationId xmlns:a16="http://schemas.microsoft.com/office/drawing/2014/main" id="{ACE8AFBE-934E-40D4-AA8C-B4C715B722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6661" y="524534"/>
            <a:ext cx="610470" cy="6104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B2996963-FF56-415F-84D6-B140E89A69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3237" y="2275818"/>
            <a:ext cx="793918" cy="7939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ffer acceptance icon">
            <a:extLst>
              <a:ext uri="{FF2B5EF4-FFF2-40B4-BE49-F238E27FC236}">
                <a16:creationId xmlns:a16="http://schemas.microsoft.com/office/drawing/2014/main" id="{24F1CF04-4E59-404E-8CFB-146574DF62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9378" y="1603648"/>
            <a:ext cx="680739" cy="6807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Image result for house transfer acceptance icon">
            <a:extLst>
              <a:ext uri="{FF2B5EF4-FFF2-40B4-BE49-F238E27FC236}">
                <a16:creationId xmlns:a16="http://schemas.microsoft.com/office/drawing/2014/main" id="{7A6E224D-89FB-4D10-956C-3FF487A79B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transfer of ownership  icon">
            <a:extLst>
              <a:ext uri="{FF2B5EF4-FFF2-40B4-BE49-F238E27FC236}">
                <a16:creationId xmlns:a16="http://schemas.microsoft.com/office/drawing/2014/main" id="{65F7D2E5-54B7-444C-83E5-D2A66D64BC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240" y="1460159"/>
            <a:ext cx="714868" cy="7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6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E9EE4-5252-46A4-86C9-96F48C290BC2}"/>
              </a:ext>
            </a:extLst>
          </p:cNvPr>
          <p:cNvSpPr>
            <a:spLocks noGrp="1"/>
          </p:cNvSpPr>
          <p:nvPr>
            <p:ph type="title"/>
          </p:nvPr>
        </p:nvSpPr>
        <p:spPr>
          <a:xfrm>
            <a:off x="569976" y="2856694"/>
            <a:ext cx="11353800" cy="1325563"/>
          </a:xfrm>
        </p:spPr>
        <p:txBody>
          <a:bodyPr/>
          <a:lstStyle/>
          <a:p>
            <a:pPr algn="ctr"/>
            <a:r>
              <a:rPr lang="en-US" dirty="0">
                <a:solidFill>
                  <a:schemeClr val="tx1"/>
                </a:solidFill>
              </a:rPr>
              <a:t>Code Walk through</a:t>
            </a:r>
          </a:p>
        </p:txBody>
      </p:sp>
      <p:pic>
        <p:nvPicPr>
          <p:cNvPr id="3074" name="Picture 2" descr="Image result for step by step guide">
            <a:extLst>
              <a:ext uri="{FF2B5EF4-FFF2-40B4-BE49-F238E27FC236}">
                <a16:creationId xmlns:a16="http://schemas.microsoft.com/office/drawing/2014/main" id="{EE7F1202-1170-4F6F-AB86-34BB039B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43528"/>
            <a:ext cx="2767584" cy="276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3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ED4082D-C8ED-4F5D-B8A4-06F015E90E77}"/>
              </a:ext>
            </a:extLst>
          </p:cNvPr>
          <p:cNvSpPr>
            <a:spLocks noGrp="1"/>
          </p:cNvSpPr>
          <p:nvPr>
            <p:ph type="title"/>
          </p:nvPr>
        </p:nvSpPr>
        <p:spPr>
          <a:xfrm>
            <a:off x="838200" y="15958"/>
            <a:ext cx="11353800" cy="1325563"/>
          </a:xfrm>
        </p:spPr>
        <p:txBody>
          <a:bodyPr/>
          <a:lstStyle/>
          <a:p>
            <a:r>
              <a:rPr lang="en-US" dirty="0"/>
              <a:t>Concept of Gas</a:t>
            </a:r>
          </a:p>
        </p:txBody>
      </p:sp>
      <p:sp>
        <p:nvSpPr>
          <p:cNvPr id="6" name="Rectangle 5">
            <a:extLst>
              <a:ext uri="{FF2B5EF4-FFF2-40B4-BE49-F238E27FC236}">
                <a16:creationId xmlns:a16="http://schemas.microsoft.com/office/drawing/2014/main" id="{ABCADFAC-F669-40A5-90B0-F8C36683E977}"/>
              </a:ext>
            </a:extLst>
          </p:cNvPr>
          <p:cNvSpPr/>
          <p:nvPr/>
        </p:nvSpPr>
        <p:spPr>
          <a:xfrm>
            <a:off x="196471" y="1731264"/>
            <a:ext cx="11716637" cy="369332"/>
          </a:xfrm>
          <a:prstGeom prst="rect">
            <a:avLst/>
          </a:prstGeom>
        </p:spPr>
        <p:txBody>
          <a:bodyPr wrap="square">
            <a:spAutoFit/>
          </a:bodyPr>
          <a:lstStyle/>
          <a:p>
            <a:r>
              <a:rPr lang="en-US" dirty="0">
                <a:solidFill>
                  <a:srgbClr val="13212F"/>
                </a:solidFill>
                <a:latin typeface="SegoeUI"/>
              </a:rPr>
              <a:t>Gas is a unit that measures the amount of computational effort that it will take to execute certain operations.</a:t>
            </a:r>
            <a:endParaRPr lang="en-US" dirty="0"/>
          </a:p>
        </p:txBody>
      </p:sp>
      <p:graphicFrame>
        <p:nvGraphicFramePr>
          <p:cNvPr id="7" name="Table 6">
            <a:extLst>
              <a:ext uri="{FF2B5EF4-FFF2-40B4-BE49-F238E27FC236}">
                <a16:creationId xmlns:a16="http://schemas.microsoft.com/office/drawing/2014/main" id="{546D42AB-5B96-4498-B1FB-C2930CE7E686}"/>
              </a:ext>
            </a:extLst>
          </p:cNvPr>
          <p:cNvGraphicFramePr>
            <a:graphicFrameLocks noGrp="1"/>
          </p:cNvGraphicFramePr>
          <p:nvPr>
            <p:extLst>
              <p:ext uri="{D42A27DB-BD31-4B8C-83A1-F6EECF244321}">
                <p14:modId xmlns:p14="http://schemas.microsoft.com/office/powerpoint/2010/main" val="1546329871"/>
              </p:ext>
            </p:extLst>
          </p:nvPr>
        </p:nvGraphicFramePr>
        <p:xfrm>
          <a:off x="196471" y="2183631"/>
          <a:ext cx="4793613" cy="3631954"/>
        </p:xfrm>
        <a:graphic>
          <a:graphicData uri="http://schemas.openxmlformats.org/drawingml/2006/table">
            <a:tbl>
              <a:tblPr firstRow="1" bandRow="1">
                <a:tableStyleId>{F5AB1C69-6EDB-4FF4-983F-18BD219EF322}</a:tableStyleId>
              </a:tblPr>
              <a:tblGrid>
                <a:gridCol w="1792811">
                  <a:extLst>
                    <a:ext uri="{9D8B030D-6E8A-4147-A177-3AD203B41FA5}">
                      <a16:colId xmlns:a16="http://schemas.microsoft.com/office/drawing/2014/main" val="3130320795"/>
                    </a:ext>
                  </a:extLst>
                </a:gridCol>
                <a:gridCol w="3000802">
                  <a:extLst>
                    <a:ext uri="{9D8B030D-6E8A-4147-A177-3AD203B41FA5}">
                      <a16:colId xmlns:a16="http://schemas.microsoft.com/office/drawing/2014/main" val="368348431"/>
                    </a:ext>
                  </a:extLst>
                </a:gridCol>
              </a:tblGrid>
              <a:tr h="649115">
                <a:tc gridSpan="2">
                  <a:txBody>
                    <a:bodyPr/>
                    <a:lstStyle/>
                    <a:p>
                      <a:r>
                        <a:rPr lang="en-US" dirty="0"/>
                        <a:t>Driving Car Analogy</a:t>
                      </a:r>
                    </a:p>
                  </a:txBody>
                  <a:tcPr/>
                </a:tc>
                <a:tc hMerge="1">
                  <a:txBody>
                    <a:bodyPr/>
                    <a:lstStyle/>
                    <a:p>
                      <a:endParaRPr lang="en-US" dirty="0"/>
                    </a:p>
                  </a:txBody>
                  <a:tcPr/>
                </a:tc>
                <a:extLst>
                  <a:ext uri="{0D108BD9-81ED-4DB2-BD59-A6C34878D82A}">
                    <a16:rowId xmlns:a16="http://schemas.microsoft.com/office/drawing/2014/main" val="3282461780"/>
                  </a:ext>
                </a:extLst>
              </a:tr>
              <a:tr h="1205499">
                <a:tc>
                  <a:txBody>
                    <a:bodyPr/>
                    <a:lstStyle/>
                    <a:p>
                      <a:r>
                        <a:rPr lang="en-US" sz="1800" b="0" i="0" kern="1200" dirty="0">
                          <a:solidFill>
                            <a:schemeClr val="dk1"/>
                          </a:solidFill>
                          <a:effectLst/>
                          <a:latin typeface="+mn-lt"/>
                          <a:ea typeface="+mn-ea"/>
                          <a:cs typeface="+mn-cs"/>
                        </a:rPr>
                        <a:t>Driving the car is the operation that you want to execute.</a:t>
                      </a:r>
                      <a:endParaRPr lang="en-US" dirty="0"/>
                    </a:p>
                  </a:txBody>
                  <a:tcPr/>
                </a:tc>
                <a:tc>
                  <a:txBody>
                    <a:bodyPr/>
                    <a:lstStyle/>
                    <a:p>
                      <a:r>
                        <a:rPr lang="en-US" sz="1800" b="0" i="0" kern="1200" dirty="0">
                          <a:solidFill>
                            <a:schemeClr val="dk1"/>
                          </a:solidFill>
                          <a:effectLst/>
                          <a:latin typeface="+mn-lt"/>
                          <a:ea typeface="+mn-ea"/>
                          <a:cs typeface="+mn-cs"/>
                        </a:rPr>
                        <a:t>Equivalent to executing a function of a smart contract.</a:t>
                      </a:r>
                      <a:endParaRPr lang="en-US" dirty="0"/>
                    </a:p>
                  </a:txBody>
                  <a:tcPr/>
                </a:tc>
                <a:extLst>
                  <a:ext uri="{0D108BD9-81ED-4DB2-BD59-A6C34878D82A}">
                    <a16:rowId xmlns:a16="http://schemas.microsoft.com/office/drawing/2014/main" val="2237441357"/>
                  </a:ext>
                </a:extLst>
              </a:tr>
              <a:tr h="376075">
                <a:tc>
                  <a:txBody>
                    <a:bodyPr/>
                    <a:lstStyle/>
                    <a:p>
                      <a:r>
                        <a:rPr lang="en-US" dirty="0"/>
                        <a:t>GAS</a:t>
                      </a:r>
                    </a:p>
                  </a:txBody>
                  <a:tcPr/>
                </a:tc>
                <a:tc>
                  <a:txBody>
                    <a:bodyPr/>
                    <a:lstStyle/>
                    <a:p>
                      <a:r>
                        <a:rPr lang="en-US" dirty="0"/>
                        <a:t>GAS</a:t>
                      </a:r>
                    </a:p>
                  </a:txBody>
                  <a:tcPr/>
                </a:tc>
                <a:extLst>
                  <a:ext uri="{0D108BD9-81ED-4DB2-BD59-A6C34878D82A}">
                    <a16:rowId xmlns:a16="http://schemas.microsoft.com/office/drawing/2014/main" val="3461452452"/>
                  </a:ext>
                </a:extLst>
              </a:tr>
              <a:tr h="376075">
                <a:tc>
                  <a:txBody>
                    <a:bodyPr/>
                    <a:lstStyle/>
                    <a:p>
                      <a:r>
                        <a:rPr lang="en-US" dirty="0"/>
                        <a:t>GAS Station</a:t>
                      </a:r>
                    </a:p>
                  </a:txBody>
                  <a:tcPr/>
                </a:tc>
                <a:tc>
                  <a:txBody>
                    <a:bodyPr/>
                    <a:lstStyle/>
                    <a:p>
                      <a:r>
                        <a:rPr lang="en-US" dirty="0"/>
                        <a:t>Miner</a:t>
                      </a:r>
                    </a:p>
                  </a:txBody>
                  <a:tcPr/>
                </a:tc>
                <a:extLst>
                  <a:ext uri="{0D108BD9-81ED-4DB2-BD59-A6C34878D82A}">
                    <a16:rowId xmlns:a16="http://schemas.microsoft.com/office/drawing/2014/main" val="2208677291"/>
                  </a:ext>
                </a:extLst>
              </a:tr>
              <a:tr h="649115">
                <a:tc>
                  <a:txBody>
                    <a:bodyPr/>
                    <a:lstStyle/>
                    <a:p>
                      <a:r>
                        <a:rPr lang="en-US" dirty="0"/>
                        <a:t>Money Paid to Gas Station</a:t>
                      </a:r>
                    </a:p>
                  </a:txBody>
                  <a:tcPr/>
                </a:tc>
                <a:tc>
                  <a:txBody>
                    <a:bodyPr/>
                    <a:lstStyle/>
                    <a:p>
                      <a:r>
                        <a:rPr lang="en-US" dirty="0"/>
                        <a:t>Miner Fees</a:t>
                      </a:r>
                    </a:p>
                  </a:txBody>
                  <a:tcPr/>
                </a:tc>
                <a:extLst>
                  <a:ext uri="{0D108BD9-81ED-4DB2-BD59-A6C34878D82A}">
                    <a16:rowId xmlns:a16="http://schemas.microsoft.com/office/drawing/2014/main" val="148386141"/>
                  </a:ext>
                </a:extLst>
              </a:tr>
              <a:tr h="37607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8956838"/>
                  </a:ext>
                </a:extLst>
              </a:tr>
            </a:tbl>
          </a:graphicData>
        </a:graphic>
      </p:graphicFrame>
      <p:sp>
        <p:nvSpPr>
          <p:cNvPr id="8" name="Rectangle 7">
            <a:extLst>
              <a:ext uri="{FF2B5EF4-FFF2-40B4-BE49-F238E27FC236}">
                <a16:creationId xmlns:a16="http://schemas.microsoft.com/office/drawing/2014/main" id="{3FD20894-3AAA-4692-ABBA-796E5D230C28}"/>
              </a:ext>
            </a:extLst>
          </p:cNvPr>
          <p:cNvSpPr/>
          <p:nvPr/>
        </p:nvSpPr>
        <p:spPr>
          <a:xfrm>
            <a:off x="5120640" y="2183630"/>
            <a:ext cx="6428357" cy="1200329"/>
          </a:xfrm>
          <a:prstGeom prst="rect">
            <a:avLst/>
          </a:prstGeom>
        </p:spPr>
        <p:txBody>
          <a:bodyPr wrap="square">
            <a:spAutoFit/>
          </a:bodyPr>
          <a:lstStyle/>
          <a:p>
            <a:r>
              <a:rPr lang="en-US" b="1" dirty="0">
                <a:solidFill>
                  <a:srgbClr val="13212F"/>
                </a:solidFill>
                <a:latin typeface="SegoeUI"/>
              </a:rPr>
              <a:t>Gas limit - </a:t>
            </a:r>
            <a:r>
              <a:rPr lang="en-US" dirty="0">
                <a:solidFill>
                  <a:srgbClr val="13212F"/>
                </a:solidFill>
                <a:latin typeface="SegoeUI"/>
              </a:rPr>
              <a:t>T</a:t>
            </a:r>
            <a:r>
              <a:rPr lang="en-US" dirty="0"/>
              <a:t>he sender of the transaction must specify a gas limit before they submit it to the network. The gas limit is the maximum amount of gas the sender is willing to pay for this transaction.</a:t>
            </a:r>
            <a:endParaRPr lang="en-US" b="1" dirty="0"/>
          </a:p>
        </p:txBody>
      </p:sp>
      <p:sp>
        <p:nvSpPr>
          <p:cNvPr id="2" name="Rectangle 1">
            <a:extLst>
              <a:ext uri="{FF2B5EF4-FFF2-40B4-BE49-F238E27FC236}">
                <a16:creationId xmlns:a16="http://schemas.microsoft.com/office/drawing/2014/main" id="{ADE9059C-739E-4DAF-8981-4AE325121806}"/>
              </a:ext>
            </a:extLst>
          </p:cNvPr>
          <p:cNvSpPr/>
          <p:nvPr/>
        </p:nvSpPr>
        <p:spPr>
          <a:xfrm>
            <a:off x="5120639" y="3383959"/>
            <a:ext cx="6874889" cy="2369880"/>
          </a:xfrm>
          <a:prstGeom prst="rect">
            <a:avLst/>
          </a:prstGeom>
        </p:spPr>
        <p:txBody>
          <a:bodyPr wrap="square">
            <a:spAutoFit/>
          </a:bodyPr>
          <a:lstStyle/>
          <a:p>
            <a:r>
              <a:rPr lang="en-US" dirty="0">
                <a:solidFill>
                  <a:srgbClr val="13212F"/>
                </a:solidFill>
                <a:latin typeface="SegoeUI"/>
              </a:rPr>
              <a:t>Suppose, we are adding two numbers with gas limit  = 120 and for that the contract must do the following actions:</a:t>
            </a:r>
          </a:p>
          <a:p>
            <a:pPr marL="285750" indent="-285750">
              <a:buFont typeface="Arial" panose="020B0604020202020204" pitchFamily="34" charset="0"/>
              <a:buChar char="•"/>
            </a:pPr>
            <a:r>
              <a:rPr lang="en-US" sz="1600" dirty="0"/>
              <a:t>Storing two numbers in a variable. Let’s say this operation costs 45 gas.</a:t>
            </a:r>
          </a:p>
          <a:p>
            <a:pPr marL="285750" indent="-285750">
              <a:buFont typeface="Arial" panose="020B0604020202020204" pitchFamily="34" charset="0"/>
              <a:buChar char="•"/>
            </a:pPr>
            <a:r>
              <a:rPr lang="en-US" sz="1600" dirty="0"/>
              <a:t>Adding two variables, let’s say this costs 10 gas.</a:t>
            </a:r>
          </a:p>
          <a:p>
            <a:pPr marL="285750" indent="-285750">
              <a:buFont typeface="Arial" panose="020B0604020202020204" pitchFamily="34" charset="0"/>
              <a:buChar char="•"/>
            </a:pPr>
            <a:r>
              <a:rPr lang="en-US" sz="1600" dirty="0"/>
              <a:t>Storing the result which again costs 45 gas.</a:t>
            </a:r>
          </a:p>
          <a:p>
            <a:r>
              <a:rPr lang="en-US" sz="1600" dirty="0"/>
              <a:t>Total Gas = 100 gas</a:t>
            </a:r>
          </a:p>
          <a:p>
            <a:r>
              <a:rPr lang="en-US" sz="1600" dirty="0"/>
              <a:t>Fee owed (miner) 1 gas = 20 </a:t>
            </a:r>
            <a:r>
              <a:rPr lang="en-US" sz="1600" dirty="0" err="1"/>
              <a:t>Gwei</a:t>
            </a:r>
            <a:r>
              <a:rPr lang="en-US" sz="1600" dirty="0"/>
              <a:t> is </a:t>
            </a:r>
          </a:p>
          <a:p>
            <a:r>
              <a:rPr lang="en-US" sz="1600" dirty="0"/>
              <a:t>(100 * </a:t>
            </a:r>
            <a:r>
              <a:rPr lang="en-US" sz="1600" dirty="0">
                <a:hlinkClick r:id="rId2"/>
              </a:rPr>
              <a:t>20 </a:t>
            </a:r>
            <a:r>
              <a:rPr lang="en-US" sz="1600" dirty="0" err="1">
                <a:hlinkClick r:id="rId2"/>
              </a:rPr>
              <a:t>Gwei</a:t>
            </a:r>
            <a:r>
              <a:rPr lang="en-US" sz="1600" dirty="0"/>
              <a:t>) = 0.000002 ETH.</a:t>
            </a:r>
          </a:p>
          <a:p>
            <a:r>
              <a:rPr lang="en-US" sz="1600" dirty="0"/>
              <a:t>The 20 unused gas is returned back to the sender</a:t>
            </a:r>
          </a:p>
        </p:txBody>
      </p:sp>
      <p:sp>
        <p:nvSpPr>
          <p:cNvPr id="3" name="Rectangle 2">
            <a:extLst>
              <a:ext uri="{FF2B5EF4-FFF2-40B4-BE49-F238E27FC236}">
                <a16:creationId xmlns:a16="http://schemas.microsoft.com/office/drawing/2014/main" id="{0F6D968A-21C6-4EDD-B9CA-63A6FE5A3B5B}"/>
              </a:ext>
            </a:extLst>
          </p:cNvPr>
          <p:cNvSpPr/>
          <p:nvPr/>
        </p:nvSpPr>
        <p:spPr>
          <a:xfrm>
            <a:off x="5132828" y="5753839"/>
            <a:ext cx="6278881" cy="738664"/>
          </a:xfrm>
          <a:prstGeom prst="rect">
            <a:avLst/>
          </a:prstGeom>
        </p:spPr>
        <p:txBody>
          <a:bodyPr wrap="square">
            <a:spAutoFit/>
          </a:bodyPr>
          <a:lstStyle/>
          <a:p>
            <a:r>
              <a:rPr lang="en-US" sz="1400" dirty="0">
                <a:solidFill>
                  <a:srgbClr val="13212F"/>
                </a:solidFill>
                <a:latin typeface="SegoeUI"/>
              </a:rPr>
              <a:t>If an operation runs out of gas the operation generator must STILL pay the miners the fee for their computational costs and the operation gets added to the blockchain (even if it has not been executed).</a:t>
            </a:r>
            <a:endParaRPr lang="en-US" sz="1400" dirty="0"/>
          </a:p>
        </p:txBody>
      </p:sp>
    </p:spTree>
    <p:extLst>
      <p:ext uri="{BB962C8B-B14F-4D97-AF65-F5344CB8AC3E}">
        <p14:creationId xmlns:p14="http://schemas.microsoft.com/office/powerpoint/2010/main" val="324715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question and answer">
            <a:extLst>
              <a:ext uri="{FF2B5EF4-FFF2-40B4-BE49-F238E27FC236}">
                <a16:creationId xmlns:a16="http://schemas.microsoft.com/office/drawing/2014/main" id="{4B625241-B303-41E2-B5BC-3B15BAF30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54" y="2211134"/>
            <a:ext cx="3961066" cy="39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3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a:extLst>
              <a:ext uri="{FF2B5EF4-FFF2-40B4-BE49-F238E27FC236}">
                <a16:creationId xmlns:a16="http://schemas.microsoft.com/office/drawing/2014/main" id="{080F98D0-F647-433D-9787-CE384F3C8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448" y="2607375"/>
            <a:ext cx="5413248" cy="305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My Blog - </a:t>
            </a:r>
            <a:r>
              <a:rPr lang="en-US" sz="2800" dirty="0">
                <a:hlinkClick r:id="rId3"/>
              </a:rPr>
              <a:t>https://mytechnetknowhows.wordpress.com/</a:t>
            </a:r>
            <a:endParaRPr lang="en-US" sz="2800" dirty="0"/>
          </a:p>
          <a:p>
            <a:pPr algn="just"/>
            <a:r>
              <a:rPr lang="en-US" sz="2800" dirty="0"/>
              <a:t>Linked In - </a:t>
            </a:r>
            <a:r>
              <a:rPr lang="en-US" sz="2800" dirty="0">
                <a:hlinkClick r:id="rId4"/>
              </a:rPr>
              <a:t>http://www.linkedin.com/in/aamolgote</a:t>
            </a:r>
            <a:endParaRPr lang="en-US" sz="2800" dirty="0"/>
          </a:p>
          <a:p>
            <a:pPr algn="just"/>
            <a:r>
              <a:rPr lang="en-US" sz="2800" dirty="0"/>
              <a:t>GitHub - </a:t>
            </a:r>
            <a:r>
              <a:rPr lang="en-US" sz="2800" dirty="0">
                <a:hlinkClick r:id="rId5"/>
              </a:rPr>
              <a:t>https://github.com/aamolgote/</a:t>
            </a:r>
            <a:endParaRPr lang="en-US" sz="2800" dirty="0"/>
          </a:p>
          <a:p>
            <a:pPr marL="1371600" lvl="3" indent="0" algn="just">
              <a:buNone/>
            </a:pPr>
            <a:r>
              <a:rPr lang="en-US" sz="2800" dirty="0"/>
              <a:t>  </a:t>
            </a:r>
            <a:r>
              <a:rPr lang="en-US" sz="2800" dirty="0">
                <a:hlinkClick r:id="rId6"/>
              </a:rPr>
              <a:t>https://github.com/aamolgote/codecampynyc2018</a:t>
            </a:r>
            <a:endParaRPr lang="en-US" sz="2800" dirty="0"/>
          </a:p>
          <a:p>
            <a:pPr algn="just"/>
            <a:r>
              <a:rPr lang="en-US" sz="2800" dirty="0"/>
              <a:t>Twitter - </a:t>
            </a:r>
            <a:r>
              <a:rPr lang="en-US" sz="2800" dirty="0">
                <a:hlinkClick r:id="rId7"/>
              </a:rPr>
              <a:t>@</a:t>
            </a:r>
            <a:r>
              <a:rPr lang="en-US" sz="2800" dirty="0" err="1">
                <a:hlinkClick r:id="rId7"/>
              </a:rPr>
              <a:t>mytechnetnohows</a:t>
            </a:r>
            <a:endParaRPr lang="en-US" sz="2800" dirty="0"/>
          </a:p>
        </p:txBody>
      </p:sp>
      <p:sp>
        <p:nvSpPr>
          <p:cNvPr id="6" name="Slide Number Placeholder 5"/>
          <p:cNvSpPr>
            <a:spLocks noGrp="1"/>
          </p:cNvSpPr>
          <p:nvPr>
            <p:ph type="sldNum" sz="quarter" idx="12"/>
          </p:nvPr>
        </p:nvSpPr>
        <p:spPr/>
        <p:txBody>
          <a:bodyPr/>
          <a:lstStyle/>
          <a:p>
            <a:fld id="{0FA269BB-9CF1-436E-9ADF-E46804694E4E}" type="slidenum">
              <a:rPr lang="en-US" smtClean="0"/>
              <a:t>2</a:t>
            </a:fld>
            <a:endParaRPr lang="en-US"/>
          </a:p>
        </p:txBody>
      </p:sp>
      <p:sp>
        <p:nvSpPr>
          <p:cNvPr id="2" name="Title 1"/>
          <p:cNvSpPr>
            <a:spLocks noGrp="1"/>
          </p:cNvSpPr>
          <p:nvPr>
            <p:ph type="title"/>
          </p:nvPr>
        </p:nvSpPr>
        <p:spPr>
          <a:xfrm>
            <a:off x="838200" y="15958"/>
            <a:ext cx="11353800" cy="823253"/>
          </a:xfrm>
        </p:spPr>
        <p:txBody>
          <a:bodyPr/>
          <a:lstStyle/>
          <a:p>
            <a:r>
              <a:rPr lang="en-US" dirty="0"/>
              <a:t>About ME</a:t>
            </a:r>
          </a:p>
        </p:txBody>
      </p:sp>
    </p:spTree>
    <p:extLst>
      <p:ext uri="{BB962C8B-B14F-4D97-AF65-F5344CB8AC3E}">
        <p14:creationId xmlns:p14="http://schemas.microsoft.com/office/powerpoint/2010/main" val="139631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Blockchain, D-Apps and Smart Contracts</a:t>
            </a:r>
          </a:p>
          <a:p>
            <a:pPr algn="just"/>
            <a:r>
              <a:rPr lang="en-US" sz="2800" dirty="0"/>
              <a:t>Dev tools</a:t>
            </a:r>
          </a:p>
          <a:p>
            <a:pPr algn="just"/>
            <a:r>
              <a:rPr lang="en-US" sz="2800" dirty="0"/>
              <a:t>Architecture of Demo D-App(End State). </a:t>
            </a:r>
          </a:p>
          <a:p>
            <a:pPr algn="just"/>
            <a:r>
              <a:rPr lang="en-US" sz="2800" dirty="0"/>
              <a:t>Setting Up Private Ethereum chain</a:t>
            </a:r>
          </a:p>
          <a:p>
            <a:pPr algn="just"/>
            <a:r>
              <a:rPr lang="en-US" sz="2800" dirty="0"/>
              <a:t>Sample Smart contract (Asset transfer), solidity.</a:t>
            </a:r>
          </a:p>
          <a:p>
            <a:pPr algn="just"/>
            <a:r>
              <a:rPr lang="en-US" sz="2800" dirty="0"/>
              <a:t>Demo </a:t>
            </a:r>
          </a:p>
          <a:p>
            <a:pPr algn="just"/>
            <a:r>
              <a:rPr lang="en-US" sz="2800" dirty="0"/>
              <a:t>Code (API’s)</a:t>
            </a:r>
          </a:p>
        </p:txBody>
      </p:sp>
      <p:sp>
        <p:nvSpPr>
          <p:cNvPr id="6" name="Slide Number Placeholder 5"/>
          <p:cNvSpPr>
            <a:spLocks noGrp="1"/>
          </p:cNvSpPr>
          <p:nvPr>
            <p:ph type="sldNum" sz="quarter" idx="12"/>
          </p:nvPr>
        </p:nvSpPr>
        <p:spPr/>
        <p:txBody>
          <a:bodyPr/>
          <a:lstStyle/>
          <a:p>
            <a:fld id="{0FA269BB-9CF1-436E-9ADF-E46804694E4E}" type="slidenum">
              <a:rPr lang="en-US" smtClean="0"/>
              <a:t>3</a:t>
            </a:fld>
            <a:endParaRPr lang="en-US"/>
          </a:p>
        </p:txBody>
      </p:sp>
      <p:sp>
        <p:nvSpPr>
          <p:cNvPr id="2" name="Title 1"/>
          <p:cNvSpPr>
            <a:spLocks noGrp="1"/>
          </p:cNvSpPr>
          <p:nvPr>
            <p:ph type="title"/>
          </p:nvPr>
        </p:nvSpPr>
        <p:spPr>
          <a:xfrm>
            <a:off x="838200" y="15958"/>
            <a:ext cx="11353800" cy="823253"/>
          </a:xfrm>
        </p:spPr>
        <p:txBody>
          <a:bodyPr/>
          <a:lstStyle/>
          <a:p>
            <a:r>
              <a:rPr lang="en-US" dirty="0"/>
              <a:t>Agenda</a:t>
            </a:r>
          </a:p>
        </p:txBody>
      </p:sp>
    </p:spTree>
    <p:extLst>
      <p:ext uri="{BB962C8B-B14F-4D97-AF65-F5344CB8AC3E}">
        <p14:creationId xmlns:p14="http://schemas.microsoft.com/office/powerpoint/2010/main" val="2635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4" y="2133335"/>
            <a:ext cx="4892040" cy="3970476"/>
          </a:xfrm>
        </p:spPr>
        <p:txBody>
          <a:bodyPr>
            <a:noAutofit/>
          </a:bodyPr>
          <a:lstStyle/>
          <a:p>
            <a:pPr marL="0" indent="0" algn="just">
              <a:buNone/>
            </a:pPr>
            <a:r>
              <a:rPr lang="en-US" sz="2800" dirty="0"/>
              <a:t>What is Blockchain</a:t>
            </a:r>
          </a:p>
          <a:p>
            <a:pPr algn="just"/>
            <a:r>
              <a:rPr lang="en-US" sz="2000" dirty="0"/>
              <a:t>Technology that relies on cryptography to store data in distributed ledger</a:t>
            </a:r>
          </a:p>
          <a:p>
            <a:pPr algn="just"/>
            <a:r>
              <a:rPr lang="en-US" sz="2000" dirty="0"/>
              <a:t>Every block contains a hash of the previous block</a:t>
            </a:r>
          </a:p>
          <a:p>
            <a:pPr algn="just"/>
            <a:r>
              <a:rPr lang="en-US" sz="2000" dirty="0"/>
              <a:t>Distributed data store</a:t>
            </a:r>
          </a:p>
          <a:p>
            <a:pPr algn="just"/>
            <a:r>
              <a:rPr lang="en-US" sz="2000" dirty="0"/>
              <a:t>Immutability of data stored.</a:t>
            </a:r>
          </a:p>
          <a:p>
            <a:pPr algn="just"/>
            <a:r>
              <a:rPr lang="en-US" sz="2000" dirty="0"/>
              <a:t>Storing of data is based on agreements between all parties</a:t>
            </a:r>
          </a:p>
          <a:p>
            <a:pPr algn="just"/>
            <a:endParaRPr lang="en-US" sz="2000" dirty="0"/>
          </a:p>
          <a:p>
            <a:pPr algn="just"/>
            <a:endParaRPr lang="en-US" sz="2000" dirty="0"/>
          </a:p>
        </p:txBody>
      </p:sp>
      <p:sp>
        <p:nvSpPr>
          <p:cNvPr id="6" name="Slide Number Placeholder 5"/>
          <p:cNvSpPr>
            <a:spLocks noGrp="1"/>
          </p:cNvSpPr>
          <p:nvPr>
            <p:ph type="sldNum" sz="quarter" idx="12"/>
          </p:nvPr>
        </p:nvSpPr>
        <p:spPr>
          <a:xfrm>
            <a:off x="9220200" y="6280150"/>
            <a:ext cx="2743200" cy="365125"/>
          </a:xfrm>
        </p:spPr>
        <p:txBody>
          <a:bodyPr/>
          <a:lstStyle/>
          <a:p>
            <a:fld id="{0FA269BB-9CF1-436E-9ADF-E46804694E4E}" type="slidenum">
              <a:rPr lang="en-US" smtClean="0"/>
              <a:t>4</a:t>
            </a:fld>
            <a:endParaRPr lang="en-US" dirty="0"/>
          </a:p>
        </p:txBody>
      </p:sp>
      <p:sp>
        <p:nvSpPr>
          <p:cNvPr id="2" name="Title 1"/>
          <p:cNvSpPr>
            <a:spLocks noGrp="1"/>
          </p:cNvSpPr>
          <p:nvPr>
            <p:ph type="title"/>
          </p:nvPr>
        </p:nvSpPr>
        <p:spPr>
          <a:xfrm>
            <a:off x="792480" y="15958"/>
            <a:ext cx="11399520" cy="1325563"/>
          </a:xfrm>
        </p:spPr>
        <p:txBody>
          <a:bodyPr/>
          <a:lstStyle/>
          <a:p>
            <a:r>
              <a:rPr lang="en-US" dirty="0"/>
              <a:t>Blockchain</a:t>
            </a:r>
          </a:p>
        </p:txBody>
      </p:sp>
      <p:pic>
        <p:nvPicPr>
          <p:cNvPr id="2050" name="Picture 2" descr="Image result for WHat is block chain">
            <a:extLst>
              <a:ext uri="{FF2B5EF4-FFF2-40B4-BE49-F238E27FC236}">
                <a16:creationId xmlns:a16="http://schemas.microsoft.com/office/drawing/2014/main" id="{56E9F3B5-D131-4DEE-BE12-E8437DBE0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76" y="1978390"/>
            <a:ext cx="6973824" cy="29012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1BA68A-36E9-4BE8-AF0B-A341A6FFE2F4}"/>
              </a:ext>
            </a:extLst>
          </p:cNvPr>
          <p:cNvSpPr txBox="1">
            <a:spLocks/>
          </p:cNvSpPr>
          <p:nvPr/>
        </p:nvSpPr>
        <p:spPr>
          <a:xfrm>
            <a:off x="5623560" y="4856804"/>
            <a:ext cx="6568440" cy="934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**Genesis block </a:t>
            </a:r>
          </a:p>
          <a:p>
            <a:pPr algn="just"/>
            <a:r>
              <a:rPr lang="en-US" sz="1400" dirty="0"/>
              <a:t>It is first block for the chain</a:t>
            </a:r>
          </a:p>
          <a:p>
            <a:pPr algn="just"/>
            <a:r>
              <a:rPr lang="en-US" sz="1400" dirty="0"/>
              <a:t>It is created using the genesis state file or </a:t>
            </a:r>
            <a:r>
              <a:rPr lang="en-US" sz="1400" dirty="0" err="1"/>
              <a:t>genesis.json</a:t>
            </a:r>
            <a:endParaRPr lang="en-US" sz="1400" dirty="0"/>
          </a:p>
          <a:p>
            <a:pPr algn="just"/>
            <a:endParaRPr lang="en-US" sz="1400" dirty="0"/>
          </a:p>
          <a:p>
            <a:pPr algn="just"/>
            <a:endParaRPr lang="en-US" sz="1400" dirty="0"/>
          </a:p>
        </p:txBody>
      </p:sp>
      <p:sp>
        <p:nvSpPr>
          <p:cNvPr id="20" name="TextBox 19">
            <a:extLst>
              <a:ext uri="{FF2B5EF4-FFF2-40B4-BE49-F238E27FC236}">
                <a16:creationId xmlns:a16="http://schemas.microsoft.com/office/drawing/2014/main" id="{C620E2B9-AA12-466F-A29C-243D5E1680ED}"/>
              </a:ext>
            </a:extLst>
          </p:cNvPr>
          <p:cNvSpPr txBox="1"/>
          <p:nvPr/>
        </p:nvSpPr>
        <p:spPr>
          <a:xfrm>
            <a:off x="258064" y="5964659"/>
            <a:ext cx="5501640" cy="369332"/>
          </a:xfrm>
          <a:prstGeom prst="rect">
            <a:avLst/>
          </a:prstGeom>
          <a:noFill/>
        </p:spPr>
        <p:txBody>
          <a:bodyPr wrap="square" rtlCol="0">
            <a:spAutoFit/>
          </a:bodyPr>
          <a:lstStyle/>
          <a:p>
            <a:r>
              <a:rPr lang="en-US" dirty="0">
                <a:hlinkClick r:id="rId4"/>
              </a:rPr>
              <a:t>Blockchain 101 Visual Demo Video</a:t>
            </a:r>
            <a:endParaRPr lang="en-US" dirty="0"/>
          </a:p>
        </p:txBody>
      </p:sp>
      <p:sp>
        <p:nvSpPr>
          <p:cNvPr id="23" name="TextBox 22">
            <a:extLst>
              <a:ext uri="{FF2B5EF4-FFF2-40B4-BE49-F238E27FC236}">
                <a16:creationId xmlns:a16="http://schemas.microsoft.com/office/drawing/2014/main" id="{A5E976ED-F9B2-43EF-90AB-5CAB006822FC}"/>
              </a:ext>
            </a:extLst>
          </p:cNvPr>
          <p:cNvSpPr txBox="1"/>
          <p:nvPr/>
        </p:nvSpPr>
        <p:spPr>
          <a:xfrm>
            <a:off x="5759704" y="5968970"/>
            <a:ext cx="5486400" cy="369332"/>
          </a:xfrm>
          <a:prstGeom prst="rect">
            <a:avLst/>
          </a:prstGeom>
          <a:noFill/>
        </p:spPr>
        <p:txBody>
          <a:bodyPr wrap="square" rtlCol="0">
            <a:spAutoFit/>
          </a:bodyPr>
          <a:lstStyle/>
          <a:p>
            <a:r>
              <a:rPr lang="en-US" dirty="0">
                <a:hlinkClick r:id="rId5"/>
              </a:rPr>
              <a:t>Blockchain 101 Visual Demo</a:t>
            </a:r>
            <a:endParaRPr lang="en-US" dirty="0"/>
          </a:p>
        </p:txBody>
      </p:sp>
    </p:spTree>
    <p:extLst>
      <p:ext uri="{BB962C8B-B14F-4D97-AF65-F5344CB8AC3E}">
        <p14:creationId xmlns:p14="http://schemas.microsoft.com/office/powerpoint/2010/main" val="402617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7A0F6-AA7D-46B8-94E5-AA3D4BC48269}"/>
              </a:ext>
            </a:extLst>
          </p:cNvPr>
          <p:cNvSpPr>
            <a:spLocks noGrp="1"/>
          </p:cNvSpPr>
          <p:nvPr>
            <p:ph type="title"/>
          </p:nvPr>
        </p:nvSpPr>
        <p:spPr/>
        <p:txBody>
          <a:bodyPr>
            <a:normAutofit fontScale="90000"/>
          </a:bodyPr>
          <a:lstStyle/>
          <a:p>
            <a:r>
              <a:rPr lang="en-US" dirty="0"/>
              <a:t>D-Apps(Decentralized </a:t>
            </a:r>
            <a:br>
              <a:rPr lang="en-US" dirty="0"/>
            </a:br>
            <a:r>
              <a:rPr lang="en-US" dirty="0"/>
              <a:t>Applications)</a:t>
            </a:r>
          </a:p>
        </p:txBody>
      </p:sp>
      <p:sp>
        <p:nvSpPr>
          <p:cNvPr id="5" name="Rectangle 4">
            <a:extLst>
              <a:ext uri="{FF2B5EF4-FFF2-40B4-BE49-F238E27FC236}">
                <a16:creationId xmlns:a16="http://schemas.microsoft.com/office/drawing/2014/main" id="{D598F40E-CA1F-48F6-81DB-E6BFE7C02C5E}"/>
              </a:ext>
            </a:extLst>
          </p:cNvPr>
          <p:cNvSpPr/>
          <p:nvPr/>
        </p:nvSpPr>
        <p:spPr>
          <a:xfrm>
            <a:off x="207264" y="1668655"/>
            <a:ext cx="11789664" cy="1477328"/>
          </a:xfrm>
          <a:prstGeom prst="rect">
            <a:avLst/>
          </a:prstGeom>
        </p:spPr>
        <p:txBody>
          <a:bodyPr wrap="square">
            <a:spAutoFit/>
          </a:bodyPr>
          <a:lstStyle/>
          <a:p>
            <a:pPr marL="285750" indent="-285750">
              <a:buFont typeface="Arial" panose="020B0604020202020204" pitchFamily="34" charset="0"/>
              <a:buChar char="•"/>
            </a:pPr>
            <a:r>
              <a:rPr lang="en-US" dirty="0"/>
              <a:t>Decentralized applications (D-Apps) are applications that run on a P2P network of computers rather than some kind of hosting service.</a:t>
            </a:r>
          </a:p>
          <a:p>
            <a:pPr marL="285750" indent="-285750">
              <a:buFont typeface="Arial" panose="020B0604020202020204" pitchFamily="34" charset="0"/>
              <a:buChar char="•"/>
            </a:pPr>
            <a:r>
              <a:rPr lang="en-US" dirty="0"/>
              <a:t>D-Apps are a ‘blockchain enabled’, where the Smart Contract is used to connect to the blockchain</a:t>
            </a:r>
          </a:p>
          <a:p>
            <a:pPr marL="285750" indent="-285750">
              <a:buFont typeface="Arial" panose="020B0604020202020204" pitchFamily="34" charset="0"/>
              <a:buChar char="•"/>
            </a:pPr>
            <a:r>
              <a:rPr lang="en-US" dirty="0"/>
              <a:t>D-Apps backend is immutable. Not a general data platform that can be used for any types of applications. </a:t>
            </a:r>
          </a:p>
          <a:p>
            <a:pPr marL="285750" indent="-285750">
              <a:buFont typeface="Arial" panose="020B0604020202020204" pitchFamily="34" charset="0"/>
              <a:buChar char="•"/>
            </a:pPr>
            <a:r>
              <a:rPr lang="en-US" dirty="0"/>
              <a:t>Typically has an off chain database</a:t>
            </a:r>
          </a:p>
        </p:txBody>
      </p:sp>
      <p:sp>
        <p:nvSpPr>
          <p:cNvPr id="6" name="Rectangle: Rounded Corners 5">
            <a:extLst>
              <a:ext uri="{FF2B5EF4-FFF2-40B4-BE49-F238E27FC236}">
                <a16:creationId xmlns:a16="http://schemas.microsoft.com/office/drawing/2014/main" id="{CE32A826-1A6D-47B8-BF4A-0156FA19569C}"/>
              </a:ext>
            </a:extLst>
          </p:cNvPr>
          <p:cNvSpPr/>
          <p:nvPr/>
        </p:nvSpPr>
        <p:spPr>
          <a:xfrm>
            <a:off x="2170176" y="346557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Front End</a:t>
            </a:r>
          </a:p>
        </p:txBody>
      </p:sp>
      <p:sp>
        <p:nvSpPr>
          <p:cNvPr id="7" name="Rectangle: Rounded Corners 6">
            <a:extLst>
              <a:ext uri="{FF2B5EF4-FFF2-40B4-BE49-F238E27FC236}">
                <a16:creationId xmlns:a16="http://schemas.microsoft.com/office/drawing/2014/main" id="{C6C7A8A1-A47C-4AD3-8A51-D635ABF0090E}"/>
              </a:ext>
            </a:extLst>
          </p:cNvPr>
          <p:cNvSpPr/>
          <p:nvPr/>
        </p:nvSpPr>
        <p:spPr>
          <a:xfrm>
            <a:off x="2170176" y="446413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050" name="Picture 2" descr="Related image">
            <a:extLst>
              <a:ext uri="{FF2B5EF4-FFF2-40B4-BE49-F238E27FC236}">
                <a16:creationId xmlns:a16="http://schemas.microsoft.com/office/drawing/2014/main" id="{22B4AC60-06D9-4B45-BF95-0E00509D6E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053" y="5696712"/>
            <a:ext cx="704405" cy="866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eb services">
            <a:extLst>
              <a:ext uri="{FF2B5EF4-FFF2-40B4-BE49-F238E27FC236}">
                <a16:creationId xmlns:a16="http://schemas.microsoft.com/office/drawing/2014/main" id="{A73237B1-09AF-4AA4-9C6C-8BA4355870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0797" y="5696711"/>
            <a:ext cx="1121459" cy="8714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7A7A2121-9E4A-42C7-9334-525DF4491814}"/>
              </a:ext>
            </a:extLst>
          </p:cNvPr>
          <p:cNvSpPr/>
          <p:nvPr/>
        </p:nvSpPr>
        <p:spPr>
          <a:xfrm>
            <a:off x="7114032" y="306542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        Front End</a:t>
            </a:r>
          </a:p>
        </p:txBody>
      </p:sp>
      <p:sp>
        <p:nvSpPr>
          <p:cNvPr id="17" name="Rectangle: Rounded Corners 16">
            <a:extLst>
              <a:ext uri="{FF2B5EF4-FFF2-40B4-BE49-F238E27FC236}">
                <a16:creationId xmlns:a16="http://schemas.microsoft.com/office/drawing/2014/main" id="{9E3FEF91-9ADF-4198-B176-C09F82FE8628}"/>
              </a:ext>
            </a:extLst>
          </p:cNvPr>
          <p:cNvSpPr/>
          <p:nvPr/>
        </p:nvSpPr>
        <p:spPr>
          <a:xfrm>
            <a:off x="7114032" y="406398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E777A729-1F6F-4F6E-8A93-208948500B01}"/>
              </a:ext>
            </a:extLst>
          </p:cNvPr>
          <p:cNvSpPr/>
          <p:nvPr/>
        </p:nvSpPr>
        <p:spPr>
          <a:xfrm>
            <a:off x="7144512" y="5010912"/>
            <a:ext cx="2767584" cy="15849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dirty="0">
              <a:solidFill>
                <a:schemeClr val="tx1"/>
              </a:solidFill>
            </a:endParaRPr>
          </a:p>
        </p:txBody>
      </p:sp>
      <p:sp>
        <p:nvSpPr>
          <p:cNvPr id="21" name="Rectangle: Rounded Corners 20">
            <a:extLst>
              <a:ext uri="{FF2B5EF4-FFF2-40B4-BE49-F238E27FC236}">
                <a16:creationId xmlns:a16="http://schemas.microsoft.com/office/drawing/2014/main" id="{04571AC8-F05E-4422-A0AC-C85B0DC4FF60}"/>
              </a:ext>
            </a:extLst>
          </p:cNvPr>
          <p:cNvSpPr/>
          <p:nvPr/>
        </p:nvSpPr>
        <p:spPr>
          <a:xfrm>
            <a:off x="7370064" y="5172455"/>
            <a:ext cx="2292096" cy="481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Smart Contracts</a:t>
            </a:r>
          </a:p>
        </p:txBody>
      </p:sp>
      <p:pic>
        <p:nvPicPr>
          <p:cNvPr id="1026" name="Picture 2" descr="Related image">
            <a:extLst>
              <a:ext uri="{FF2B5EF4-FFF2-40B4-BE49-F238E27FC236}">
                <a16:creationId xmlns:a16="http://schemas.microsoft.com/office/drawing/2014/main" id="{FECB5605-E0CB-4EC0-92D1-E13CB5CC0F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4601" y="5780419"/>
            <a:ext cx="789655" cy="78965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595E536-3DF7-4D6D-95A0-5D8F4B6CDFBA}"/>
              </a:ext>
            </a:extLst>
          </p:cNvPr>
          <p:cNvCxnSpPr>
            <a:stCxn id="16" idx="2"/>
            <a:endCxn id="17" idx="0"/>
          </p:cNvCxnSpPr>
          <p:nvPr/>
        </p:nvCxnSpPr>
        <p:spPr>
          <a:xfrm>
            <a:off x="8497824" y="3699407"/>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1BE848-EF8E-4A88-AD11-5F466840E067}"/>
              </a:ext>
            </a:extLst>
          </p:cNvPr>
          <p:cNvCxnSpPr>
            <a:cxnSpLocks/>
            <a:stCxn id="17" idx="2"/>
            <a:endCxn id="21" idx="0"/>
          </p:cNvCxnSpPr>
          <p:nvPr/>
        </p:nvCxnSpPr>
        <p:spPr>
          <a:xfrm>
            <a:off x="8497824" y="4697967"/>
            <a:ext cx="18288" cy="474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A6E4E9-7CB0-4D96-9C38-AA8A084C9D41}"/>
              </a:ext>
            </a:extLst>
          </p:cNvPr>
          <p:cNvCxnSpPr>
            <a:cxnSpLocks/>
            <a:stCxn id="6" idx="2"/>
            <a:endCxn id="7" idx="0"/>
          </p:cNvCxnSpPr>
          <p:nvPr/>
        </p:nvCxnSpPr>
        <p:spPr>
          <a:xfrm>
            <a:off x="3553968" y="4099560"/>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DEB215-F5B4-479E-9371-71FA34E2436F}"/>
              </a:ext>
            </a:extLst>
          </p:cNvPr>
          <p:cNvCxnSpPr>
            <a:cxnSpLocks/>
            <a:stCxn id="7" idx="2"/>
            <a:endCxn id="2052" idx="0"/>
          </p:cNvCxnSpPr>
          <p:nvPr/>
        </p:nvCxnSpPr>
        <p:spPr>
          <a:xfrm flipH="1">
            <a:off x="3011527" y="5098120"/>
            <a:ext cx="542441" cy="598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01BF60-2D54-4641-8A7C-D28EAC34D4D8}"/>
              </a:ext>
            </a:extLst>
          </p:cNvPr>
          <p:cNvCxnSpPr>
            <a:cxnSpLocks/>
            <a:endCxn id="2050" idx="0"/>
          </p:cNvCxnSpPr>
          <p:nvPr/>
        </p:nvCxnSpPr>
        <p:spPr>
          <a:xfrm>
            <a:off x="3572256" y="5098120"/>
            <a:ext cx="762000" cy="598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1F886E-A87F-4099-B880-15770B7C60B3}"/>
              </a:ext>
            </a:extLst>
          </p:cNvPr>
          <p:cNvSpPr txBox="1"/>
          <p:nvPr/>
        </p:nvSpPr>
        <p:spPr>
          <a:xfrm>
            <a:off x="8816720" y="5942600"/>
            <a:ext cx="1082308" cy="338554"/>
          </a:xfrm>
          <a:prstGeom prst="rect">
            <a:avLst/>
          </a:prstGeom>
          <a:noFill/>
        </p:spPr>
        <p:txBody>
          <a:bodyPr wrap="square" rtlCol="0">
            <a:spAutoFit/>
          </a:bodyPr>
          <a:lstStyle/>
          <a:p>
            <a:r>
              <a:rPr lang="en-US" sz="1600" dirty="0"/>
              <a:t>Blockchain</a:t>
            </a:r>
          </a:p>
        </p:txBody>
      </p:sp>
      <p:cxnSp>
        <p:nvCxnSpPr>
          <p:cNvPr id="33" name="Straight Arrow Connector 32">
            <a:extLst>
              <a:ext uri="{FF2B5EF4-FFF2-40B4-BE49-F238E27FC236}">
                <a16:creationId xmlns:a16="http://schemas.microsoft.com/office/drawing/2014/main" id="{4ED94B98-5A58-4DCA-87E7-E777F8A97BF4}"/>
              </a:ext>
            </a:extLst>
          </p:cNvPr>
          <p:cNvCxnSpPr>
            <a:cxnSpLocks/>
          </p:cNvCxnSpPr>
          <p:nvPr/>
        </p:nvCxnSpPr>
        <p:spPr>
          <a:xfrm>
            <a:off x="8497824" y="5654039"/>
            <a:ext cx="18288" cy="288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Image result for Web API icons">
            <a:extLst>
              <a:ext uri="{FF2B5EF4-FFF2-40B4-BE49-F238E27FC236}">
                <a16:creationId xmlns:a16="http://schemas.microsoft.com/office/drawing/2014/main" id="{8A4DD7FB-6A8D-4922-A555-365B67A3F1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3875" y="3866869"/>
            <a:ext cx="1028858" cy="102885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Web API icons">
            <a:extLst>
              <a:ext uri="{FF2B5EF4-FFF2-40B4-BE49-F238E27FC236}">
                <a16:creationId xmlns:a16="http://schemas.microsoft.com/office/drawing/2014/main" id="{58B544AE-E51A-4F0B-8744-35929D603D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1526" y="4259921"/>
            <a:ext cx="1028858" cy="1028858"/>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F6EF2CBF-60CB-4FED-8C12-10D2C401611F}"/>
              </a:ext>
            </a:extLst>
          </p:cNvPr>
          <p:cNvSpPr txBox="1"/>
          <p:nvPr/>
        </p:nvSpPr>
        <p:spPr>
          <a:xfrm>
            <a:off x="255920" y="4082457"/>
            <a:ext cx="1906879" cy="707886"/>
          </a:xfrm>
          <a:prstGeom prst="rect">
            <a:avLst/>
          </a:prstGeom>
          <a:noFill/>
        </p:spPr>
        <p:txBody>
          <a:bodyPr wrap="square" rtlCol="0">
            <a:spAutoFit/>
          </a:bodyPr>
          <a:lstStyle/>
          <a:p>
            <a:r>
              <a:rPr lang="en-US" sz="2000" i="1" dirty="0"/>
              <a:t>Traditional Web Applications</a:t>
            </a:r>
          </a:p>
        </p:txBody>
      </p:sp>
      <p:sp>
        <p:nvSpPr>
          <p:cNvPr id="42" name="TextBox 41">
            <a:extLst>
              <a:ext uri="{FF2B5EF4-FFF2-40B4-BE49-F238E27FC236}">
                <a16:creationId xmlns:a16="http://schemas.microsoft.com/office/drawing/2014/main" id="{2DFD3EF5-752C-4A6D-BDEC-E07341E4C0D0}"/>
              </a:ext>
            </a:extLst>
          </p:cNvPr>
          <p:cNvSpPr txBox="1"/>
          <p:nvPr/>
        </p:nvSpPr>
        <p:spPr>
          <a:xfrm>
            <a:off x="10055936" y="3928280"/>
            <a:ext cx="1906879" cy="707886"/>
          </a:xfrm>
          <a:prstGeom prst="rect">
            <a:avLst/>
          </a:prstGeom>
          <a:noFill/>
        </p:spPr>
        <p:txBody>
          <a:bodyPr wrap="square" rtlCol="0">
            <a:spAutoFit/>
          </a:bodyPr>
          <a:lstStyle>
            <a:defPPr>
              <a:defRPr lang="en-US"/>
            </a:defPPr>
            <a:lvl1pPr>
              <a:defRPr sz="2000" i="1"/>
            </a:lvl1pPr>
          </a:lstStyle>
          <a:p>
            <a:r>
              <a:rPr lang="en-US" dirty="0"/>
              <a:t>Decentralized</a:t>
            </a:r>
          </a:p>
          <a:p>
            <a:r>
              <a:rPr lang="en-US" dirty="0"/>
              <a:t>Applications</a:t>
            </a:r>
          </a:p>
        </p:txBody>
      </p:sp>
      <p:cxnSp>
        <p:nvCxnSpPr>
          <p:cNvPr id="2054" name="Straight Connector 2053">
            <a:extLst>
              <a:ext uri="{FF2B5EF4-FFF2-40B4-BE49-F238E27FC236}">
                <a16:creationId xmlns:a16="http://schemas.microsoft.com/office/drawing/2014/main" id="{9C8456F9-3BCD-4757-BCAB-E96726C06EB0}"/>
              </a:ext>
            </a:extLst>
          </p:cNvPr>
          <p:cNvCxnSpPr/>
          <p:nvPr/>
        </p:nvCxnSpPr>
        <p:spPr>
          <a:xfrm>
            <a:off x="5949696" y="2677329"/>
            <a:ext cx="0" cy="39185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1034" name="Picture 10" descr="Related image">
            <a:extLst>
              <a:ext uri="{FF2B5EF4-FFF2-40B4-BE49-F238E27FC236}">
                <a16:creationId xmlns:a16="http://schemas.microsoft.com/office/drawing/2014/main" id="{E348A3B8-C6A8-40CF-A882-61131F89C9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8200" y="3485355"/>
            <a:ext cx="996535" cy="5839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Related image">
            <a:extLst>
              <a:ext uri="{FF2B5EF4-FFF2-40B4-BE49-F238E27FC236}">
                <a16:creationId xmlns:a16="http://schemas.microsoft.com/office/drawing/2014/main" id="{2AB90FCC-B200-4709-81F5-BC6EFB64F8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0931" y="3078702"/>
            <a:ext cx="996535" cy="58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5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30A54D-CCF9-4454-8B39-632541823F06}"/>
              </a:ext>
            </a:extLst>
          </p:cNvPr>
          <p:cNvSpPr>
            <a:spLocks noGrp="1"/>
          </p:cNvSpPr>
          <p:nvPr>
            <p:ph type="title"/>
          </p:nvPr>
        </p:nvSpPr>
        <p:spPr/>
        <p:txBody>
          <a:bodyPr/>
          <a:lstStyle/>
          <a:p>
            <a:r>
              <a:rPr lang="en-US" dirty="0"/>
              <a:t>Smart Contracts</a:t>
            </a:r>
          </a:p>
        </p:txBody>
      </p:sp>
      <p:sp>
        <p:nvSpPr>
          <p:cNvPr id="5" name="Content Placeholder 2">
            <a:extLst>
              <a:ext uri="{FF2B5EF4-FFF2-40B4-BE49-F238E27FC236}">
                <a16:creationId xmlns:a16="http://schemas.microsoft.com/office/drawing/2014/main" id="{A185BF19-8BEF-4EA9-9F30-01345CD1DF6F}"/>
              </a:ext>
            </a:extLst>
          </p:cNvPr>
          <p:cNvSpPr>
            <a:spLocks noGrp="1"/>
          </p:cNvSpPr>
          <p:nvPr>
            <p:ph idx="1"/>
          </p:nvPr>
        </p:nvSpPr>
        <p:spPr>
          <a:xfrm>
            <a:off x="252983" y="1913878"/>
            <a:ext cx="6946469" cy="4486921"/>
          </a:xfrm>
        </p:spPr>
        <p:txBody>
          <a:bodyPr>
            <a:noAutofit/>
          </a:bodyPr>
          <a:lstStyle/>
          <a:p>
            <a:pPr marL="0" indent="0" algn="just">
              <a:buNone/>
            </a:pPr>
            <a:r>
              <a:rPr lang="en-US" sz="2800" dirty="0"/>
              <a:t>What are Smart contracts</a:t>
            </a:r>
          </a:p>
          <a:p>
            <a:pPr algn="just"/>
            <a:r>
              <a:rPr lang="en-US" sz="2000" dirty="0"/>
              <a:t>Smart contracts are applications that run on the blockchain network. Ethereum is pioneer.</a:t>
            </a:r>
          </a:p>
          <a:p>
            <a:pPr algn="just"/>
            <a:r>
              <a:rPr lang="en-US" sz="2000" dirty="0"/>
              <a:t>It is a computer program that implements and enforces business logic for an application.</a:t>
            </a:r>
          </a:p>
          <a:p>
            <a:pPr algn="just"/>
            <a:r>
              <a:rPr lang="en-US" sz="2000" dirty="0"/>
              <a:t>Similar to physical contract but its digital and is represented by program </a:t>
            </a:r>
          </a:p>
          <a:p>
            <a:pPr algn="just"/>
            <a:r>
              <a:rPr lang="en-US" sz="2000" dirty="0"/>
              <a:t>Function calls that change the state of the contract are written to the blockchain.</a:t>
            </a:r>
          </a:p>
          <a:p>
            <a:pPr algn="just"/>
            <a:r>
              <a:rPr lang="en-US" sz="2000" dirty="0"/>
              <a:t>Works on the principle of the IFTTT logic aka the </a:t>
            </a:r>
            <a:r>
              <a:rPr lang="en-US" sz="2000" dirty="0">
                <a:hlinkClick r:id="rId2">
                  <a:extLst>
                    <a:ext uri="{A12FA001-AC4F-418D-AE19-62706E023703}">
                      <ahyp:hlinkClr xmlns:ahyp="http://schemas.microsoft.com/office/drawing/2018/hyperlinkcolor" val="tx"/>
                    </a:ext>
                  </a:extLst>
                </a:hlinkClick>
              </a:rPr>
              <a:t>IF-THIS-THEN-THAT logic</a:t>
            </a:r>
            <a:r>
              <a:rPr lang="en-US" sz="2000" dirty="0"/>
              <a:t>. Basically, if the first set of instructions are done then execute the next function and after that the next until you reach the end of the contract.</a:t>
            </a:r>
          </a:p>
          <a:p>
            <a:pPr algn="just"/>
            <a:endParaRPr lang="en-US" sz="2000" dirty="0"/>
          </a:p>
        </p:txBody>
      </p:sp>
      <p:pic>
        <p:nvPicPr>
          <p:cNvPr id="4098" name="Picture 2" descr="Image result for smart contracts">
            <a:extLst>
              <a:ext uri="{FF2B5EF4-FFF2-40B4-BE49-F238E27FC236}">
                <a16:creationId xmlns:a16="http://schemas.microsoft.com/office/drawing/2014/main" id="{F7565D4F-8E6C-4A57-B09E-62180894F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321" y="2465408"/>
            <a:ext cx="4711568" cy="26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A245AD-4595-4AED-9F58-50AFA566F429}"/>
              </a:ext>
            </a:extLst>
          </p:cNvPr>
          <p:cNvSpPr/>
          <p:nvPr/>
        </p:nvSpPr>
        <p:spPr>
          <a:xfrm>
            <a:off x="256032" y="2084832"/>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9CA3E4-23AC-4378-B05B-C160D84E479C}"/>
              </a:ext>
            </a:extLst>
          </p:cNvPr>
          <p:cNvSpPr>
            <a:spLocks noGrp="1"/>
          </p:cNvSpPr>
          <p:nvPr>
            <p:ph type="title"/>
          </p:nvPr>
        </p:nvSpPr>
        <p:spPr/>
        <p:txBody>
          <a:bodyPr>
            <a:normAutofit fontScale="90000"/>
          </a:bodyPr>
          <a:lstStyle/>
          <a:p>
            <a:r>
              <a:rPr lang="en-US" dirty="0"/>
              <a:t>Smart Contract Platforms </a:t>
            </a:r>
            <a:br>
              <a:rPr lang="en-US" dirty="0"/>
            </a:br>
            <a:r>
              <a:rPr lang="en-US" dirty="0"/>
              <a:t>OPTIONS</a:t>
            </a:r>
          </a:p>
        </p:txBody>
      </p:sp>
      <p:pic>
        <p:nvPicPr>
          <p:cNvPr id="1026" name="Picture 2" descr="Image result for quorum blockchain logo">
            <a:extLst>
              <a:ext uri="{FF2B5EF4-FFF2-40B4-BE49-F238E27FC236}">
                <a16:creationId xmlns:a16="http://schemas.microsoft.com/office/drawing/2014/main" id="{3F714D0B-A332-45EF-A850-CF8106F41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2079800"/>
            <a:ext cx="1709927" cy="17099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C74AED-4A82-4507-A915-9FB4BC38E77F}"/>
              </a:ext>
            </a:extLst>
          </p:cNvPr>
          <p:cNvSpPr/>
          <p:nvPr/>
        </p:nvSpPr>
        <p:spPr>
          <a:xfrm>
            <a:off x="2025395" y="2103703"/>
            <a:ext cx="3633216" cy="1200329"/>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Fork of Ethereum, enterprise focused version of Ethereum. Backed by JP Morgan chase.  </a:t>
            </a:r>
          </a:p>
        </p:txBody>
      </p:sp>
      <p:sp>
        <p:nvSpPr>
          <p:cNvPr id="9" name="Rectangle 8">
            <a:extLst>
              <a:ext uri="{FF2B5EF4-FFF2-40B4-BE49-F238E27FC236}">
                <a16:creationId xmlns:a16="http://schemas.microsoft.com/office/drawing/2014/main" id="{CF8E8C4D-0614-435F-82F0-F324B879838A}"/>
              </a:ext>
            </a:extLst>
          </p:cNvPr>
          <p:cNvSpPr/>
          <p:nvPr/>
        </p:nvSpPr>
        <p:spPr>
          <a:xfrm>
            <a:off x="6187440" y="2084832"/>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9EE21-4924-497C-BE4B-93F7B7E4765F}"/>
              </a:ext>
            </a:extLst>
          </p:cNvPr>
          <p:cNvSpPr/>
          <p:nvPr/>
        </p:nvSpPr>
        <p:spPr>
          <a:xfrm>
            <a:off x="8205173" y="2103703"/>
            <a:ext cx="3523531" cy="1754326"/>
          </a:xfrm>
          <a:prstGeom prst="rect">
            <a:avLst/>
          </a:prstGeom>
        </p:spPr>
        <p:txBody>
          <a:bodyPr wrap="square">
            <a:spAutoFit/>
          </a:bodyPr>
          <a:lstStyle/>
          <a:p>
            <a:pPr algn="just"/>
            <a:r>
              <a:rPr lang="en-US" b="1" dirty="0" err="1">
                <a:solidFill>
                  <a:schemeClr val="bg1"/>
                </a:solidFill>
              </a:rPr>
              <a:t>Stratis</a:t>
            </a:r>
            <a:r>
              <a:rPr lang="en-US" dirty="0">
                <a:solidFill>
                  <a:schemeClr val="bg1"/>
                </a:solidFill>
              </a:rPr>
              <a:t> – More inclined towards C# and .NET ecosystem, you can write smart contracts in C#. In very early stages not that mature.</a:t>
            </a:r>
          </a:p>
          <a:p>
            <a:pPr algn="just"/>
            <a:endParaRPr lang="en-US" dirty="0"/>
          </a:p>
          <a:p>
            <a:pPr algn="just"/>
            <a:endParaRPr lang="en-US" dirty="0">
              <a:solidFill>
                <a:schemeClr val="bg1"/>
              </a:solidFill>
            </a:endParaRPr>
          </a:p>
        </p:txBody>
      </p:sp>
      <p:pic>
        <p:nvPicPr>
          <p:cNvPr id="1030" name="Picture 6" descr="Image result for Stratis C# blockchain">
            <a:extLst>
              <a:ext uri="{FF2B5EF4-FFF2-40B4-BE49-F238E27FC236}">
                <a16:creationId xmlns:a16="http://schemas.microsoft.com/office/drawing/2014/main" id="{BEA23515-3CDD-464E-B0B9-03F349FF2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440" y="2121407"/>
            <a:ext cx="2029968" cy="16683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11C7E8B-5F83-4705-A292-CC42EA663DBC}"/>
              </a:ext>
            </a:extLst>
          </p:cNvPr>
          <p:cNvSpPr/>
          <p:nvPr/>
        </p:nvSpPr>
        <p:spPr>
          <a:xfrm>
            <a:off x="256032" y="4273296"/>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78BE3-EACD-47DF-8FD4-A2A742B57E36}"/>
              </a:ext>
            </a:extLst>
          </p:cNvPr>
          <p:cNvSpPr/>
          <p:nvPr/>
        </p:nvSpPr>
        <p:spPr>
          <a:xfrm>
            <a:off x="2121407" y="4292167"/>
            <a:ext cx="3537203" cy="923330"/>
          </a:xfrm>
          <a:prstGeom prst="rect">
            <a:avLst/>
          </a:prstGeom>
        </p:spPr>
        <p:txBody>
          <a:bodyPr wrap="square">
            <a:spAutoFit/>
          </a:bodyPr>
          <a:lstStyle/>
          <a:p>
            <a:pPr algn="just"/>
            <a:r>
              <a:rPr lang="en-US" dirty="0">
                <a:solidFill>
                  <a:schemeClr val="bg1"/>
                </a:solidFill>
              </a:rPr>
              <a:t>Supported by the Ethereum Foundation and a large community of developers worldwide.</a:t>
            </a:r>
          </a:p>
        </p:txBody>
      </p:sp>
      <p:pic>
        <p:nvPicPr>
          <p:cNvPr id="1032" name="Picture 8" descr="Image result for Ethereum blockchain">
            <a:extLst>
              <a:ext uri="{FF2B5EF4-FFF2-40B4-BE49-F238E27FC236}">
                <a16:creationId xmlns:a16="http://schemas.microsoft.com/office/drawing/2014/main" id="{311E1831-B8CE-4C1F-87DF-A19A43277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4" y="4279976"/>
            <a:ext cx="1865374" cy="170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8F20620-1AA3-4F25-AE51-367DAEDE8859}"/>
              </a:ext>
            </a:extLst>
          </p:cNvPr>
          <p:cNvSpPr/>
          <p:nvPr/>
        </p:nvSpPr>
        <p:spPr>
          <a:xfrm>
            <a:off x="6187440" y="4273295"/>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pic>
        <p:nvPicPr>
          <p:cNvPr id="2" name="Picture 2" descr="Image result for hyperledger fabric icon">
            <a:extLst>
              <a:ext uri="{FF2B5EF4-FFF2-40B4-BE49-F238E27FC236}">
                <a16:creationId xmlns:a16="http://schemas.microsoft.com/office/drawing/2014/main" id="{BCD67F5A-79D6-41B9-A7A8-23E2F40B76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7439" y="4280454"/>
            <a:ext cx="2676874" cy="1709927"/>
          </a:xfrm>
          <a:prstGeom prst="rect">
            <a:avLst/>
          </a:prstGeom>
          <a:solidFill>
            <a:schemeClr val="bg1"/>
          </a:solidFill>
          <a:ln>
            <a:solidFill>
              <a:schemeClr val="tx1"/>
            </a:solidFill>
          </a:ln>
        </p:spPr>
      </p:pic>
      <p:sp>
        <p:nvSpPr>
          <p:cNvPr id="4" name="TextBox 3">
            <a:extLst>
              <a:ext uri="{FF2B5EF4-FFF2-40B4-BE49-F238E27FC236}">
                <a16:creationId xmlns:a16="http://schemas.microsoft.com/office/drawing/2014/main" id="{4EFC7C79-5FB1-487B-B01B-F6CE86BD0702}"/>
              </a:ext>
            </a:extLst>
          </p:cNvPr>
          <p:cNvSpPr txBox="1"/>
          <p:nvPr/>
        </p:nvSpPr>
        <p:spPr>
          <a:xfrm>
            <a:off x="8958072" y="4384500"/>
            <a:ext cx="2676874" cy="923330"/>
          </a:xfrm>
          <a:prstGeom prst="rect">
            <a:avLst/>
          </a:prstGeom>
          <a:noFill/>
        </p:spPr>
        <p:txBody>
          <a:bodyPr wrap="square" rtlCol="0">
            <a:spAutoFit/>
          </a:bodyPr>
          <a:lstStyle/>
          <a:p>
            <a:r>
              <a:rPr lang="en-US" dirty="0">
                <a:solidFill>
                  <a:schemeClr val="bg1"/>
                </a:solidFill>
              </a:rPr>
              <a:t>Supported By IBM, development tools with Java and Node.JS </a:t>
            </a:r>
          </a:p>
        </p:txBody>
      </p:sp>
    </p:spTree>
    <p:extLst>
      <p:ext uri="{BB962C8B-B14F-4D97-AF65-F5344CB8AC3E}">
        <p14:creationId xmlns:p14="http://schemas.microsoft.com/office/powerpoint/2010/main" val="145941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CCF86-B832-4483-866C-1E9731C8D036}"/>
              </a:ext>
            </a:extLst>
          </p:cNvPr>
          <p:cNvSpPr>
            <a:spLocks noGrp="1"/>
          </p:cNvSpPr>
          <p:nvPr>
            <p:ph type="title"/>
          </p:nvPr>
        </p:nvSpPr>
        <p:spPr/>
        <p:txBody>
          <a:bodyPr>
            <a:normAutofit fontScale="90000"/>
          </a:bodyPr>
          <a:lstStyle/>
          <a:p>
            <a:r>
              <a:rPr lang="en-US" dirty="0"/>
              <a:t>Core Smart Contract Concepts/</a:t>
            </a:r>
            <a:br>
              <a:rPr lang="en-US" dirty="0"/>
            </a:br>
            <a:r>
              <a:rPr lang="en-US" dirty="0"/>
              <a:t>Limitations</a:t>
            </a:r>
          </a:p>
        </p:txBody>
      </p:sp>
      <p:sp>
        <p:nvSpPr>
          <p:cNvPr id="7" name="Content Placeholder 2">
            <a:extLst>
              <a:ext uri="{FF2B5EF4-FFF2-40B4-BE49-F238E27FC236}">
                <a16:creationId xmlns:a16="http://schemas.microsoft.com/office/drawing/2014/main" id="{E3EB911A-DF16-408F-83F4-87B67AA134E5}"/>
              </a:ext>
            </a:extLst>
          </p:cNvPr>
          <p:cNvSpPr>
            <a:spLocks noGrp="1"/>
          </p:cNvSpPr>
          <p:nvPr>
            <p:ph idx="1"/>
          </p:nvPr>
        </p:nvSpPr>
        <p:spPr>
          <a:xfrm>
            <a:off x="252983" y="2023606"/>
            <a:ext cx="11939017" cy="4486921"/>
          </a:xfrm>
        </p:spPr>
        <p:txBody>
          <a:bodyPr>
            <a:noAutofit/>
          </a:bodyPr>
          <a:lstStyle/>
          <a:p>
            <a:pPr algn="just"/>
            <a:r>
              <a:rPr lang="en-US" sz="2000" dirty="0"/>
              <a:t>Cannot have logic changes after deployment (Immutable)</a:t>
            </a:r>
          </a:p>
          <a:p>
            <a:pPr algn="just"/>
            <a:r>
              <a:rPr lang="en-US" sz="2000" dirty="0"/>
              <a:t>Cannot call external web services or do any kind of looks ups from contract in Ethereum</a:t>
            </a:r>
          </a:p>
          <a:p>
            <a:pPr algn="just"/>
            <a:r>
              <a:rPr lang="en-US" sz="2000" dirty="0"/>
              <a:t>Contract gets executed all the nodes on the Ethereum network.</a:t>
            </a:r>
          </a:p>
          <a:p>
            <a:pPr algn="just"/>
            <a:r>
              <a:rPr lang="en-US" sz="2000" dirty="0"/>
              <a:t>Language is relatively new and need close code reviews before deployments.</a:t>
            </a:r>
          </a:p>
          <a:p>
            <a:pPr algn="just"/>
            <a:r>
              <a:rPr lang="en-US" sz="2000" dirty="0"/>
              <a:t>Two types of functions on Smart contract</a:t>
            </a:r>
          </a:p>
          <a:p>
            <a:pPr lvl="1" algn="just"/>
            <a:r>
              <a:rPr lang="en-US" sz="1800" dirty="0"/>
              <a:t>Write functions – These perform state changes and require Gas for the execution</a:t>
            </a:r>
          </a:p>
          <a:p>
            <a:pPr lvl="1" algn="just"/>
            <a:r>
              <a:rPr lang="en-US" sz="1800" dirty="0"/>
              <a:t>Read Functions – These are free and do not require any Gas.</a:t>
            </a:r>
          </a:p>
          <a:p>
            <a:pPr algn="just"/>
            <a:endParaRPr lang="en-US" sz="2000" dirty="0"/>
          </a:p>
        </p:txBody>
      </p:sp>
    </p:spTree>
    <p:extLst>
      <p:ext uri="{BB962C8B-B14F-4D97-AF65-F5344CB8AC3E}">
        <p14:creationId xmlns:p14="http://schemas.microsoft.com/office/powerpoint/2010/main" val="277123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269BB-9CF1-436E-9ADF-E46804694E4E}" type="slidenum">
              <a:rPr lang="en-US" smtClean="0"/>
              <a:t>9</a:t>
            </a:fld>
            <a:endParaRPr lang="en-US"/>
          </a:p>
        </p:txBody>
      </p:sp>
      <p:sp>
        <p:nvSpPr>
          <p:cNvPr id="2" name="Title 1"/>
          <p:cNvSpPr>
            <a:spLocks noGrp="1"/>
          </p:cNvSpPr>
          <p:nvPr>
            <p:ph type="title"/>
          </p:nvPr>
        </p:nvSpPr>
        <p:spPr/>
        <p:txBody>
          <a:bodyPr/>
          <a:lstStyle/>
          <a:p>
            <a:r>
              <a:rPr lang="en-US" dirty="0"/>
              <a:t>Dev tools</a:t>
            </a:r>
          </a:p>
        </p:txBody>
      </p:sp>
      <p:sp>
        <p:nvSpPr>
          <p:cNvPr id="12" name="Content Placeholder 2">
            <a:extLst>
              <a:ext uri="{FF2B5EF4-FFF2-40B4-BE49-F238E27FC236}">
                <a16:creationId xmlns:a16="http://schemas.microsoft.com/office/drawing/2014/main" id="{73EE1E34-AA80-4D48-9F43-0D297FCECEC2}"/>
              </a:ext>
            </a:extLst>
          </p:cNvPr>
          <p:cNvSpPr>
            <a:spLocks noGrp="1"/>
          </p:cNvSpPr>
          <p:nvPr>
            <p:ph idx="1"/>
          </p:nvPr>
        </p:nvSpPr>
        <p:spPr>
          <a:xfrm>
            <a:off x="252984" y="2133334"/>
            <a:ext cx="8439603" cy="4074425"/>
          </a:xfrm>
        </p:spPr>
        <p:txBody>
          <a:bodyPr>
            <a:noAutofit/>
          </a:bodyPr>
          <a:lstStyle/>
          <a:p>
            <a:pPr marL="0" indent="0" algn="just">
              <a:buNone/>
            </a:pPr>
            <a:r>
              <a:rPr lang="en-US" sz="2000" dirty="0"/>
              <a:t>Ethereum Nodes</a:t>
            </a:r>
          </a:p>
          <a:p>
            <a:pPr algn="just"/>
            <a:r>
              <a:rPr lang="en-US" sz="1400" dirty="0"/>
              <a:t>GETH – Command line interface for running full Ethereum nodes and spinning of distributed ledger.</a:t>
            </a:r>
          </a:p>
          <a:p>
            <a:pPr marL="0" indent="0" algn="just">
              <a:buNone/>
            </a:pPr>
            <a:r>
              <a:rPr lang="en-US" sz="2000" dirty="0"/>
              <a:t>Ethereum Client</a:t>
            </a:r>
          </a:p>
          <a:p>
            <a:pPr algn="just"/>
            <a:r>
              <a:rPr lang="en-US" sz="1400" dirty="0"/>
              <a:t>Nethereum.web3 </a:t>
            </a:r>
            <a:r>
              <a:rPr lang="en-US" sz="1400" dirty="0" err="1"/>
              <a:t>nuget</a:t>
            </a:r>
            <a:r>
              <a:rPr lang="en-US" sz="1400" dirty="0"/>
              <a:t> – For interacting with distributed ledger using RPC.</a:t>
            </a:r>
          </a:p>
          <a:p>
            <a:pPr marL="0" indent="0" algn="just">
              <a:buNone/>
            </a:pPr>
            <a:endParaRPr lang="en-US" sz="2000" dirty="0"/>
          </a:p>
          <a:p>
            <a:pPr marL="0" indent="0" algn="just">
              <a:buNone/>
            </a:pPr>
            <a:r>
              <a:rPr lang="en-US" sz="2000" dirty="0"/>
              <a:t>Solidity (Contract oriented programming language for writing smart contract)</a:t>
            </a:r>
          </a:p>
          <a:p>
            <a:pPr algn="just"/>
            <a:r>
              <a:rPr lang="en-US" sz="1400" dirty="0"/>
              <a:t>Visual studio plugin</a:t>
            </a:r>
          </a:p>
          <a:p>
            <a:pPr algn="just"/>
            <a:r>
              <a:rPr lang="en-US" sz="1400" dirty="0"/>
              <a:t>Remix online editor</a:t>
            </a:r>
          </a:p>
          <a:p>
            <a:pPr marL="0" indent="0" algn="just">
              <a:buNone/>
            </a:pPr>
            <a:endParaRPr lang="en-US" sz="2000" dirty="0"/>
          </a:p>
          <a:p>
            <a:pPr marL="0" indent="0" algn="just">
              <a:buNone/>
            </a:pPr>
            <a:r>
              <a:rPr lang="en-US" sz="2000" dirty="0"/>
              <a:t>Standard dev tools</a:t>
            </a:r>
          </a:p>
          <a:p>
            <a:pPr algn="just"/>
            <a:r>
              <a:rPr lang="en-US" sz="1400" dirty="0"/>
              <a:t>VS code for angular</a:t>
            </a:r>
          </a:p>
          <a:p>
            <a:pPr algn="just"/>
            <a:r>
              <a:rPr lang="en-US" sz="1400" dirty="0"/>
              <a:t>VS for API’s</a:t>
            </a:r>
          </a:p>
          <a:p>
            <a:pPr lvl="1" algn="just"/>
            <a:endParaRPr lang="en-US" sz="1600" dirty="0"/>
          </a:p>
        </p:txBody>
      </p:sp>
      <p:pic>
        <p:nvPicPr>
          <p:cNvPr id="3084" name="Picture 12" descr="Image result for ethereum">
            <a:extLst>
              <a:ext uri="{FF2B5EF4-FFF2-40B4-BE49-F238E27FC236}">
                <a16:creationId xmlns:a16="http://schemas.microsoft.com/office/drawing/2014/main" id="{047E06DB-B555-46C8-BB4E-F9B23D1F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199" y="2196696"/>
            <a:ext cx="2654461" cy="41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03504"/>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7752A34F-BDE9-4B5C-BD71-8CC51032E0E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9798486C-2361-4817-935E-CFE22018B9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0102_T_PGO_Template-Technology-16_9</Template>
  <TotalTime>4987</TotalTime>
  <Words>1041</Words>
  <Application>Microsoft Office PowerPoint</Application>
  <PresentationFormat>Widescreen</PresentationFormat>
  <Paragraphs>178</Paragraphs>
  <Slides>19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Open Sans</vt:lpstr>
      <vt:lpstr>SegoeUI</vt:lpstr>
      <vt:lpstr>1_Custom Design</vt:lpstr>
      <vt:lpstr>Custom Design</vt:lpstr>
      <vt:lpstr>Building Blockchain D-apps (Decentralized Applications ) using Ethereum, .Net and Angular.</vt:lpstr>
      <vt:lpstr>About ME</vt:lpstr>
      <vt:lpstr>Agenda</vt:lpstr>
      <vt:lpstr>Blockchain</vt:lpstr>
      <vt:lpstr>D-Apps(Decentralized  Applications)</vt:lpstr>
      <vt:lpstr>Smart Contracts</vt:lpstr>
      <vt:lpstr>Smart Contract Platforms  OPTIONS</vt:lpstr>
      <vt:lpstr>Core Smart Contract Concepts/ Limitations</vt:lpstr>
      <vt:lpstr>Dev tools</vt:lpstr>
      <vt:lpstr>END State BAAS Architecture </vt:lpstr>
      <vt:lpstr>Current Demo Set Up</vt:lpstr>
      <vt:lpstr>Setting Up Private Network</vt:lpstr>
      <vt:lpstr>PowerPoint Presentation</vt:lpstr>
      <vt:lpstr>Demo</vt:lpstr>
      <vt:lpstr>PowerPoint Presentation</vt:lpstr>
      <vt:lpstr>Code Walk through</vt:lpstr>
      <vt:lpstr>Concept of Gas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BAAS - Blockchain as a Service</dc:title>
  <dc:creator>Aamol Gote</dc:creator>
  <cp:lastModifiedBy>Aamol Gote</cp:lastModifiedBy>
  <cp:revision>61</cp:revision>
  <dcterms:created xsi:type="dcterms:W3CDTF">2018-10-07T20:58:01Z</dcterms:created>
  <dcterms:modified xsi:type="dcterms:W3CDTF">2018-10-19T12:12:54Z</dcterms:modified>
  <cp:category>Templates</cp:category>
</cp:coreProperties>
</file>