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1"/>
  </p:notesMasterIdLst>
  <p:handoutMasterIdLst>
    <p:handoutMasterId r:id="rId42"/>
  </p:handoutMasterIdLst>
  <p:sldIdLst>
    <p:sldId id="410" r:id="rId5"/>
    <p:sldId id="383" r:id="rId6"/>
    <p:sldId id="389" r:id="rId7"/>
    <p:sldId id="391" r:id="rId8"/>
    <p:sldId id="411" r:id="rId9"/>
    <p:sldId id="412" r:id="rId10"/>
    <p:sldId id="424" r:id="rId11"/>
    <p:sldId id="413" r:id="rId12"/>
    <p:sldId id="442" r:id="rId13"/>
    <p:sldId id="414" r:id="rId14"/>
    <p:sldId id="415" r:id="rId15"/>
    <p:sldId id="408" r:id="rId16"/>
    <p:sldId id="416" r:id="rId17"/>
    <p:sldId id="417" r:id="rId18"/>
    <p:sldId id="418" r:id="rId19"/>
    <p:sldId id="436" r:id="rId20"/>
    <p:sldId id="425" r:id="rId21"/>
    <p:sldId id="420" r:id="rId22"/>
    <p:sldId id="423" r:id="rId23"/>
    <p:sldId id="421" r:id="rId24"/>
    <p:sldId id="422" r:id="rId25"/>
    <p:sldId id="426" r:id="rId26"/>
    <p:sldId id="427" r:id="rId27"/>
    <p:sldId id="428" r:id="rId28"/>
    <p:sldId id="430" r:id="rId29"/>
    <p:sldId id="429" r:id="rId30"/>
    <p:sldId id="431" r:id="rId31"/>
    <p:sldId id="432" r:id="rId32"/>
    <p:sldId id="437" r:id="rId33"/>
    <p:sldId id="438" r:id="rId34"/>
    <p:sldId id="439" r:id="rId35"/>
    <p:sldId id="440" r:id="rId36"/>
    <p:sldId id="441" r:id="rId37"/>
    <p:sldId id="433" r:id="rId38"/>
    <p:sldId id="434" r:id="rId39"/>
    <p:sldId id="43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496" autoAdjust="0"/>
  </p:normalViewPr>
  <p:slideViewPr>
    <p:cSldViewPr snapToGrid="0">
      <p:cViewPr varScale="1">
        <p:scale>
          <a:sx n="72" d="100"/>
          <a:sy n="72" d="100"/>
        </p:scale>
        <p:origin x="20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3/19/2024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Git and GitHub offer several advantages over other Version Control Systems (VCS), both centralized and distributed. These advantages have contributed to Git's widespread adoption and GitHub's popularity as a collaborative platform. Here's an overview of the key benefits:</a:t>
            </a:r>
          </a:p>
          <a:p>
            <a:pPr algn="l"/>
            <a:r>
              <a:rPr lang="en-US" b="1" i="0" dirty="0">
                <a:solidFill>
                  <a:srgbClr val="0D0D0D"/>
                </a:solidFill>
                <a:effectLst/>
                <a:latin typeface="Söhne"/>
              </a:rPr>
              <a:t>Git: Advantages Over Other VCS</a:t>
            </a:r>
          </a:p>
          <a:p>
            <a:pPr algn="l">
              <a:buFont typeface="Arial" panose="020B0604020202020204" pitchFamily="34" charset="0"/>
              <a:buChar char="•"/>
            </a:pPr>
            <a:r>
              <a:rPr lang="en-US" b="1" i="0" dirty="0">
                <a:solidFill>
                  <a:srgbClr val="0D0D0D"/>
                </a:solidFill>
                <a:effectLst/>
                <a:latin typeface="Söhne"/>
              </a:rPr>
              <a:t>Distributed Architecture:</a:t>
            </a:r>
            <a:r>
              <a:rPr lang="en-US" b="0" i="0" dirty="0">
                <a:solidFill>
                  <a:srgbClr val="0D0D0D"/>
                </a:solidFill>
                <a:effectLst/>
                <a:latin typeface="Söhne"/>
              </a:rPr>
              <a:t> Unlike centralized VCSs like SVN or CVS, Git is distributed. This means each developer has a full copy of the entire repository, including its history. This allows work to continue even when not connected to a network and provides a robust backup system.</a:t>
            </a:r>
          </a:p>
          <a:p>
            <a:pPr algn="l">
              <a:buFont typeface="Arial" panose="020B0604020202020204" pitchFamily="34" charset="0"/>
              <a:buChar char="•"/>
            </a:pPr>
            <a:r>
              <a:rPr lang="en-US" b="1" i="0" dirty="0">
                <a:solidFill>
                  <a:srgbClr val="0D0D0D"/>
                </a:solidFill>
                <a:effectLst/>
                <a:latin typeface="Söhne"/>
              </a:rPr>
              <a:t>Performance:</a:t>
            </a:r>
            <a:r>
              <a:rPr lang="en-US" b="0" i="0" dirty="0">
                <a:solidFill>
                  <a:srgbClr val="0D0D0D"/>
                </a:solidFill>
                <a:effectLst/>
                <a:latin typeface="Söhne"/>
              </a:rPr>
              <a:t> Git offers superior performance metrics in terms of speed for most operations, such as commit, branch creation, merging, and more, compared to many other version control systems.</a:t>
            </a:r>
          </a:p>
          <a:p>
            <a:pPr algn="l">
              <a:buFont typeface="Arial" panose="020B0604020202020204" pitchFamily="34" charset="0"/>
              <a:buChar char="•"/>
            </a:pPr>
            <a:r>
              <a:rPr lang="en-US" b="1" i="0" dirty="0">
                <a:solidFill>
                  <a:srgbClr val="0D0D0D"/>
                </a:solidFill>
                <a:effectLst/>
                <a:latin typeface="Söhne"/>
              </a:rPr>
              <a:t>Branching and Merging:</a:t>
            </a:r>
            <a:r>
              <a:rPr lang="en-US" b="0" i="0" dirty="0">
                <a:solidFill>
                  <a:srgbClr val="0D0D0D"/>
                </a:solidFill>
                <a:effectLst/>
                <a:latin typeface="Söhne"/>
              </a:rPr>
              <a:t> Git's branching model is powerful and lightweight. It allows developers to easily and quickly create, switch between, merge, and delete branches. This facilitates various development workflows, including feature branching, </a:t>
            </a:r>
            <a:r>
              <a:rPr lang="en-US" b="0" i="0" dirty="0" err="1">
                <a:solidFill>
                  <a:srgbClr val="0D0D0D"/>
                </a:solidFill>
                <a:effectLst/>
                <a:latin typeface="Söhne"/>
              </a:rPr>
              <a:t>Gitflow</a:t>
            </a:r>
            <a:r>
              <a:rPr lang="en-US" b="0" i="0" dirty="0">
                <a:solidFill>
                  <a:srgbClr val="0D0D0D"/>
                </a:solidFill>
                <a:effectLst/>
                <a:latin typeface="Söhne"/>
              </a:rPr>
              <a:t>, and more.</a:t>
            </a:r>
          </a:p>
          <a:p>
            <a:pPr algn="l">
              <a:buFont typeface="Arial" panose="020B0604020202020204" pitchFamily="34" charset="0"/>
              <a:buChar char="•"/>
            </a:pPr>
            <a:r>
              <a:rPr lang="en-US" b="1" i="0" dirty="0">
                <a:solidFill>
                  <a:srgbClr val="0D0D0D"/>
                </a:solidFill>
                <a:effectLst/>
                <a:latin typeface="Söhne"/>
              </a:rPr>
              <a:t>Data Integrity:</a:t>
            </a:r>
            <a:r>
              <a:rPr lang="en-US" b="0" i="0" dirty="0">
                <a:solidFill>
                  <a:srgbClr val="0D0D0D"/>
                </a:solidFill>
                <a:effectLst/>
                <a:latin typeface="Söhne"/>
              </a:rPr>
              <a:t> Git uses a data model that ensures the cryptographic integrity of every part of the project. Each file and commit is </a:t>
            </a:r>
            <a:r>
              <a:rPr lang="en-US" b="0" i="0" dirty="0" err="1">
                <a:solidFill>
                  <a:srgbClr val="0D0D0D"/>
                </a:solidFill>
                <a:effectLst/>
                <a:latin typeface="Söhne"/>
              </a:rPr>
              <a:t>checksummed</a:t>
            </a:r>
            <a:r>
              <a:rPr lang="en-US" b="0" i="0" dirty="0">
                <a:solidFill>
                  <a:srgbClr val="0D0D0D"/>
                </a:solidFill>
                <a:effectLst/>
                <a:latin typeface="Söhne"/>
              </a:rPr>
              <a:t> and then referred to by its checksum. Thus, changing the contents of any file or directory is impossible without Git detecting it.</a:t>
            </a:r>
          </a:p>
          <a:p>
            <a:pPr algn="l">
              <a:buFont typeface="Arial" panose="020B0604020202020204" pitchFamily="34" charset="0"/>
              <a:buChar char="•"/>
            </a:pPr>
            <a:r>
              <a:rPr lang="en-US" b="1" i="0" dirty="0">
                <a:solidFill>
                  <a:srgbClr val="0D0D0D"/>
                </a:solidFill>
                <a:effectLst/>
                <a:latin typeface="Söhne"/>
              </a:rPr>
              <a:t>Staging Area:</a:t>
            </a:r>
            <a:r>
              <a:rPr lang="en-US" b="0" i="0" dirty="0">
                <a:solidFill>
                  <a:srgbClr val="0D0D0D"/>
                </a:solidFill>
                <a:effectLst/>
                <a:latin typeface="Söhne"/>
              </a:rPr>
              <a:t> Git has a unique feature called the staging area or index, which allows developers to format and review commits before completing them. This promotes granular commits and cleaner, more manageable histories.</a:t>
            </a:r>
          </a:p>
          <a:p>
            <a:pPr algn="l">
              <a:buFont typeface="Arial" panose="020B0604020202020204" pitchFamily="34" charset="0"/>
              <a:buChar char="•"/>
            </a:pPr>
            <a:r>
              <a:rPr lang="en-US" b="1" i="0" dirty="0">
                <a:solidFill>
                  <a:srgbClr val="0D0D0D"/>
                </a:solidFill>
                <a:effectLst/>
                <a:latin typeface="Söhne"/>
              </a:rPr>
              <a:t>Flexibility:</a:t>
            </a:r>
            <a:r>
              <a:rPr lang="en-US" b="0" i="0" dirty="0">
                <a:solidFill>
                  <a:srgbClr val="0D0D0D"/>
                </a:solidFill>
                <a:effectLst/>
                <a:latin typeface="Söhne"/>
              </a:rPr>
              <a:t> Git supports various workflows, from the basic centralized workflow to highly complex workflows tailored to a project's needs. This flexibility makes it suitable for projects of all sizes and complexities.</a:t>
            </a:r>
          </a:p>
          <a:p>
            <a:pPr algn="l"/>
            <a:r>
              <a:rPr lang="en-US" b="1" i="0" dirty="0">
                <a:solidFill>
                  <a:srgbClr val="0D0D0D"/>
                </a:solidFill>
                <a:effectLst/>
                <a:latin typeface="Söhne"/>
              </a:rPr>
              <a:t>GitHub: Advantages Over Other Collaboration Platforms</a:t>
            </a:r>
          </a:p>
          <a:p>
            <a:pPr algn="l">
              <a:buFont typeface="Arial" panose="020B0604020202020204" pitchFamily="34" charset="0"/>
              <a:buChar char="•"/>
            </a:pPr>
            <a:r>
              <a:rPr lang="en-US" b="1" i="0" dirty="0">
                <a:solidFill>
                  <a:srgbClr val="0D0D0D"/>
                </a:solidFill>
                <a:effectLst/>
                <a:latin typeface="Söhne"/>
              </a:rPr>
              <a:t>Community and Collaboration:</a:t>
            </a:r>
            <a:r>
              <a:rPr lang="en-US" b="0" i="0" dirty="0">
                <a:solidFill>
                  <a:srgbClr val="0D0D0D"/>
                </a:solidFill>
                <a:effectLst/>
                <a:latin typeface="Söhne"/>
              </a:rPr>
              <a:t> GitHub has built a massive community around open-source projects. It’s a VCS and a collaborative platform that facilitates social coding by providing features like pull requests, issues, project boards, wikis, and more.</a:t>
            </a:r>
          </a:p>
          <a:p>
            <a:pPr algn="l">
              <a:buFont typeface="Arial" panose="020B0604020202020204" pitchFamily="34" charset="0"/>
              <a:buChar char="•"/>
            </a:pPr>
            <a:r>
              <a:rPr lang="en-US" b="1" i="0" dirty="0">
                <a:solidFill>
                  <a:srgbClr val="0D0D0D"/>
                </a:solidFill>
                <a:effectLst/>
                <a:latin typeface="Söhne"/>
              </a:rPr>
              <a:t>Integration with Tools and Services:</a:t>
            </a:r>
            <a:r>
              <a:rPr lang="en-US" b="0" i="0" dirty="0">
                <a:solidFill>
                  <a:srgbClr val="0D0D0D"/>
                </a:solidFill>
                <a:effectLst/>
                <a:latin typeface="Söhne"/>
              </a:rPr>
              <a:t> GitHub integrates seamlessly with many development tools and services, from continuous integration/continuous deployment (CI/CD) pipelines to code analysis tools, enhancing productivity and automation.</a:t>
            </a:r>
          </a:p>
          <a:p>
            <a:pPr algn="l">
              <a:buFont typeface="Arial" panose="020B0604020202020204" pitchFamily="34" charset="0"/>
              <a:buChar char="•"/>
            </a:pPr>
            <a:r>
              <a:rPr lang="en-US" b="1" i="0" dirty="0">
                <a:solidFill>
                  <a:srgbClr val="0D0D0D"/>
                </a:solidFill>
                <a:effectLst/>
                <a:latin typeface="Söhne"/>
              </a:rPr>
              <a:t>GitHub Actions:</a:t>
            </a:r>
            <a:r>
              <a:rPr lang="en-US" b="0" i="0" dirty="0">
                <a:solidFill>
                  <a:srgbClr val="0D0D0D"/>
                </a:solidFill>
                <a:effectLst/>
                <a:latin typeface="Söhne"/>
              </a:rPr>
              <a:t> Provides CI/CD capabilities directly within GitHub, allowing for automation of workflows, from testing and building code to deploying applications, all configured through YAML files in the repository.</a:t>
            </a:r>
          </a:p>
          <a:p>
            <a:pPr algn="l">
              <a:buFont typeface="Arial" panose="020B0604020202020204" pitchFamily="34" charset="0"/>
              <a:buChar char="•"/>
            </a:pPr>
            <a:r>
              <a:rPr lang="en-US" b="1" i="0" dirty="0">
                <a:solidFill>
                  <a:srgbClr val="0D0D0D"/>
                </a:solidFill>
                <a:effectLst/>
                <a:latin typeface="Söhne"/>
              </a:rPr>
              <a:t>Documentation and Issue Tracking:</a:t>
            </a:r>
            <a:r>
              <a:rPr lang="en-US" b="0" i="0" dirty="0">
                <a:solidFill>
                  <a:srgbClr val="0D0D0D"/>
                </a:solidFill>
                <a:effectLst/>
                <a:latin typeface="Söhne"/>
              </a:rPr>
              <a:t> GitHub makes it easy to document projects and track issues directly alongside the code, encouraging an open and efficient problem-solving environment.</a:t>
            </a:r>
          </a:p>
          <a:p>
            <a:pPr algn="l">
              <a:buFont typeface="Arial" panose="020B0604020202020204" pitchFamily="34" charset="0"/>
              <a:buChar char="•"/>
            </a:pPr>
            <a:r>
              <a:rPr lang="en-US" b="1" i="0" dirty="0">
                <a:solidFill>
                  <a:srgbClr val="0D0D0D"/>
                </a:solidFill>
                <a:effectLst/>
                <a:latin typeface="Söhne"/>
              </a:rPr>
              <a:t>Pull Requests and Code Review:</a:t>
            </a:r>
            <a:r>
              <a:rPr lang="en-US" b="0" i="0" dirty="0">
                <a:solidFill>
                  <a:srgbClr val="0D0D0D"/>
                </a:solidFill>
                <a:effectLst/>
                <a:latin typeface="Söhne"/>
              </a:rPr>
              <a:t> GitHub's pull request system streamlines code review and collaboration. Developers can discuss changes, request reviews, and make further commits before changes are merged into the main codebase.</a:t>
            </a:r>
          </a:p>
          <a:p>
            <a:pPr algn="l">
              <a:buFont typeface="Arial" panose="020B0604020202020204" pitchFamily="34" charset="0"/>
              <a:buChar char="•"/>
            </a:pPr>
            <a:r>
              <a:rPr lang="en-US" b="1" i="0" dirty="0">
                <a:solidFill>
                  <a:srgbClr val="0D0D0D"/>
                </a:solidFill>
                <a:effectLst/>
                <a:latin typeface="Söhne"/>
              </a:rPr>
              <a:t>Open-Source Exposure:</a:t>
            </a:r>
            <a:r>
              <a:rPr lang="en-US" b="0" i="0" dirty="0">
                <a:solidFill>
                  <a:srgbClr val="0D0D0D"/>
                </a:solidFill>
                <a:effectLst/>
                <a:latin typeface="Söhne"/>
              </a:rPr>
              <a:t> For open-source projects, GitHub provides exposure and a platform for attracting contributors. It's become the de facto place for hosting open-source projects, allowing them to grow and thrive.</a:t>
            </a:r>
          </a:p>
          <a:p>
            <a:pPr algn="l"/>
            <a:r>
              <a:rPr lang="en-US" b="0" i="0" dirty="0">
                <a:solidFill>
                  <a:srgbClr val="0D0D0D"/>
                </a:solidFill>
                <a:effectLst/>
                <a:latin typeface="Söhne"/>
              </a:rPr>
              <a:t>While other platforms and VCS have their own set of advantages, the combination of Git's powerful features and GitHub's collaborative ecosystem has set a high standard in the realm of version control and project collaboration.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22933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116002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063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627305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git clone https://github.com/aamolgote/resttemplateinterceptor</a:t>
            </a:r>
          </a:p>
          <a:p>
            <a:pPr algn="l"/>
            <a:r>
              <a:rPr lang="en-US" b="0" i="0" dirty="0">
                <a:solidFill>
                  <a:srgbClr val="0D0D0D"/>
                </a:solidFill>
                <a:effectLst/>
                <a:latin typeface="Söhne"/>
              </a:rPr>
              <a:t>cd </a:t>
            </a:r>
            <a:r>
              <a:rPr lang="en-US" b="0" i="0" dirty="0" err="1">
                <a:solidFill>
                  <a:srgbClr val="0D0D0D"/>
                </a:solidFill>
                <a:effectLst/>
                <a:latin typeface="Söhne"/>
              </a:rPr>
              <a:t>resttemplateinterceptor</a:t>
            </a:r>
            <a:r>
              <a:rPr lang="en-US" b="0" i="0" dirty="0">
                <a:solidFill>
                  <a:srgbClr val="0D0D0D"/>
                </a:solidFill>
                <a:effectLst/>
                <a:latin typeface="Söhne"/>
              </a:rPr>
              <a:t>/</a:t>
            </a:r>
          </a:p>
          <a:p>
            <a:pPr algn="l"/>
            <a:endParaRPr lang="en-US" b="0" i="0" dirty="0">
              <a:solidFill>
                <a:srgbClr val="0D0D0D"/>
              </a:solidFill>
              <a:effectLst/>
              <a:latin typeface="Söhne"/>
            </a:endParaRPr>
          </a:p>
          <a:p>
            <a:pPr algn="l"/>
            <a:r>
              <a:rPr lang="en-US" sz="1800" dirty="0">
                <a:solidFill>
                  <a:prstClr val="black"/>
                </a:solidFill>
                <a:latin typeface="Lucida Console" panose="020B0609040504020204" pitchFamily="49" charset="0"/>
              </a:rPr>
              <a:t>git checkout -b feature/issue-fix-1 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Lucida Console" panose="020B0609040504020204" pitchFamily="49" charset="0"/>
              </a:rPr>
              <a:t>git checkout 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Lucida Console" panose="020B0609040504020204" pitchFamily="49" charset="0"/>
              </a:rPr>
              <a:t>git checkout -b feature/issue-fix-2 main</a:t>
            </a: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Lucida Console" panose="020B0609040504020204" pitchFamily="49" charset="0"/>
              </a:rPr>
              <a:t>git checkout 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Lucida Console" panose="020B0609040504020204" pitchFamily="49" charset="0"/>
              </a:rPr>
              <a:t>git checkout feature/issue-fix-1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prstClr val="black"/>
                </a:solidFill>
                <a:effectLst/>
                <a:latin typeface="Lucida Console" panose="020B0609040504020204" pitchFamily="49" charset="0"/>
              </a:rPr>
              <a:t># Make Changes to </a:t>
            </a:r>
            <a:r>
              <a:rPr lang="en-US" sz="1200" b="0" i="0" dirty="0" err="1">
                <a:solidFill>
                  <a:prstClr val="black"/>
                </a:solidFill>
                <a:effectLst/>
                <a:latin typeface="Lucida Console" panose="020B0609040504020204" pitchFamily="49" charset="0"/>
              </a:rPr>
              <a:t>FileRepository</a:t>
            </a:r>
            <a:r>
              <a:rPr lang="en-US" sz="1200" b="0" i="0" dirty="0">
                <a:solidFill>
                  <a:prstClr val="black"/>
                </a:solidFill>
                <a:effectLst/>
                <a:latin typeface="Lucida Console" panose="020B0609040504020204" pitchFamily="49" charset="0"/>
              </a:rPr>
              <a:t>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Lucida Console" panose="020B0609040504020204" pitchFamily="49" charset="0"/>
              </a:rPr>
              <a:t> git commit -a -m “Added Comment"</a:t>
            </a: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git push --set-upstream origin feature/issue-fix-1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Lucida Console" panose="020B0609040504020204" pitchFamily="49" charset="0"/>
              </a:rPr>
              <a:t>git checkout 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Lucida Console" panose="020B0609040504020204" pitchFamily="49" charset="0"/>
              </a:rPr>
              <a:t>git checkout feature/issue-fix-2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prstClr val="black"/>
                </a:solidFill>
                <a:effectLst/>
                <a:latin typeface="Lucida Console" panose="020B0609040504020204" pitchFamily="49" charset="0"/>
              </a:rPr>
              <a:t># Make Changes to </a:t>
            </a:r>
            <a:r>
              <a:rPr lang="en-US" sz="1200" b="0" i="0" dirty="0" err="1">
                <a:solidFill>
                  <a:prstClr val="black"/>
                </a:solidFill>
                <a:effectLst/>
                <a:latin typeface="Lucida Console" panose="020B0609040504020204" pitchFamily="49" charset="0"/>
              </a:rPr>
              <a:t>FileRepository</a:t>
            </a:r>
            <a:r>
              <a:rPr lang="en-US" sz="1200" b="0" i="0" dirty="0">
                <a:solidFill>
                  <a:prstClr val="black"/>
                </a:solidFill>
                <a:effectLst/>
                <a:latin typeface="Lucida Console" panose="020B0609040504020204" pitchFamily="49" charset="0"/>
              </a:rPr>
              <a:t>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Lucida Console" panose="020B0609040504020204" pitchFamily="49" charset="0"/>
              </a:rPr>
              <a:t> git commit -a -m “Added Comment"</a:t>
            </a: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git push --set-upstream origin feature/issue-fix-2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Lucida Console" panose="020B0609040504020204" pitchFamily="49" charset="0"/>
              </a:rPr>
              <a:t>git remote prune origin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branch --v | grep </a:t>
            </a:r>
            <a:r>
              <a:rPr lang="en-US" dirty="0">
                <a:effectLst/>
                <a:latin typeface="inherit"/>
              </a:rPr>
              <a:t>"\[gone\]"</a:t>
            </a:r>
            <a:r>
              <a:rPr lang="en-US" dirty="0"/>
              <a:t> | awk </a:t>
            </a:r>
            <a:r>
              <a:rPr lang="en-US" dirty="0">
                <a:effectLst/>
                <a:latin typeface="inherit"/>
              </a:rPr>
              <a:t>'{print $1}'</a:t>
            </a:r>
            <a:r>
              <a:rPr lang="en-US" dirty="0"/>
              <a:t> | </a:t>
            </a:r>
            <a:r>
              <a:rPr lang="en-US" dirty="0" err="1"/>
              <a:t>xargs</a:t>
            </a:r>
            <a:r>
              <a:rPr lang="en-US" dirty="0"/>
              <a:t> git branch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pull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Lucida Console" panose="020B0609040504020204" pitchFamily="49" charset="0"/>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683342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Key Aspects of a Git Commit</a:t>
            </a:r>
          </a:p>
          <a:p>
            <a:pPr algn="l">
              <a:buFont typeface="Arial" panose="020B0604020202020204" pitchFamily="34" charset="0"/>
              <a:buChar char="•"/>
            </a:pPr>
            <a:r>
              <a:rPr lang="en-US" b="1" i="0" dirty="0">
                <a:solidFill>
                  <a:srgbClr val="0D0D0D"/>
                </a:solidFill>
                <a:effectLst/>
                <a:latin typeface="Söhne"/>
              </a:rPr>
              <a:t>Snapshot of Changes:</a:t>
            </a:r>
            <a:r>
              <a:rPr lang="en-US" b="0" i="0" dirty="0">
                <a:solidFill>
                  <a:srgbClr val="0D0D0D"/>
                </a:solidFill>
                <a:effectLst/>
                <a:latin typeface="Söhne"/>
              </a:rPr>
              <a:t> When you commit, Git takes a snapshot of the files as they are and stores a commit object representing that snapshot. It's like taking a photo; if the files change in the future, you can always refer back to the commit to see what they look like at that moment.</a:t>
            </a:r>
          </a:p>
          <a:p>
            <a:pPr algn="l">
              <a:buFont typeface="Arial" panose="020B0604020202020204" pitchFamily="34" charset="0"/>
              <a:buChar char="•"/>
            </a:pPr>
            <a:r>
              <a:rPr lang="en-US" b="1" i="0" dirty="0">
                <a:solidFill>
                  <a:srgbClr val="0D0D0D"/>
                </a:solidFill>
                <a:effectLst/>
                <a:latin typeface="Söhne"/>
              </a:rPr>
              <a:t>Immutable Record:</a:t>
            </a:r>
            <a:r>
              <a:rPr lang="en-US" b="0" i="0" dirty="0">
                <a:solidFill>
                  <a:srgbClr val="0D0D0D"/>
                </a:solidFill>
                <a:effectLst/>
                <a:latin typeface="Söhne"/>
              </a:rPr>
              <a:t> Each commit is an immutable record of the project’s changes at a specific time. Once a commit is created, it cannot be altered without affecting the project's history, ensuring the integrity of your project's history.</a:t>
            </a:r>
          </a:p>
          <a:p>
            <a:pPr algn="l">
              <a:buFont typeface="Arial" panose="020B0604020202020204" pitchFamily="34" charset="0"/>
              <a:buChar char="•"/>
            </a:pPr>
            <a:r>
              <a:rPr lang="en-US" b="1" i="0" dirty="0">
                <a:solidFill>
                  <a:srgbClr val="0D0D0D"/>
                </a:solidFill>
                <a:effectLst/>
                <a:latin typeface="Söhne"/>
              </a:rPr>
              <a:t>Unique Identifier:</a:t>
            </a:r>
            <a:r>
              <a:rPr lang="en-US" b="0" i="0" dirty="0">
                <a:solidFill>
                  <a:srgbClr val="0D0D0D"/>
                </a:solidFill>
                <a:effectLst/>
                <a:latin typeface="Söhne"/>
              </a:rPr>
              <a:t> Every commit is identified by a unique SHA-1 hash. This hash is a 40-character string that acts as a fingerprint for that specific set of changes. Git uses this identifier to track the commit across branches and repositories.</a:t>
            </a:r>
          </a:p>
          <a:p>
            <a:pPr algn="l">
              <a:buFont typeface="Arial" panose="020B0604020202020204" pitchFamily="34" charset="0"/>
              <a:buChar char="•"/>
            </a:pPr>
            <a:r>
              <a:rPr lang="en-US" b="1" i="0" dirty="0">
                <a:solidFill>
                  <a:srgbClr val="0D0D0D"/>
                </a:solidFill>
                <a:effectLst/>
                <a:latin typeface="Söhne"/>
              </a:rPr>
              <a:t>Commit Message:</a:t>
            </a:r>
            <a:r>
              <a:rPr lang="en-US" b="0" i="0" dirty="0">
                <a:solidFill>
                  <a:srgbClr val="0D0D0D"/>
                </a:solidFill>
                <a:effectLst/>
                <a:latin typeface="Söhne"/>
              </a:rPr>
              <a:t> Each commit is accompanied by a commit message, a brief description written by the user explaining the changes made in that commit. Good commit messages are crucial for maintaining a readable and navigable project history.</a:t>
            </a:r>
          </a:p>
          <a:p>
            <a:pPr algn="l">
              <a:buFont typeface="Arial" panose="020B0604020202020204" pitchFamily="34" charset="0"/>
              <a:buChar char="•"/>
            </a:pPr>
            <a:r>
              <a:rPr lang="en-US" b="1" i="0" dirty="0">
                <a:solidFill>
                  <a:srgbClr val="0D0D0D"/>
                </a:solidFill>
                <a:effectLst/>
                <a:latin typeface="Söhne"/>
              </a:rPr>
              <a:t>Authorship:</a:t>
            </a:r>
            <a:r>
              <a:rPr lang="en-US" b="0" i="0" dirty="0">
                <a:solidFill>
                  <a:srgbClr val="0D0D0D"/>
                </a:solidFill>
                <a:effectLst/>
                <a:latin typeface="Söhne"/>
              </a:rPr>
              <a:t> Each commit stores information about its author and committer, including their name and email address. This information is useful for tracking who made which changes and when.</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Why Commits Are Important</a:t>
            </a:r>
          </a:p>
          <a:p>
            <a:pPr algn="l">
              <a:buFont typeface="Arial" panose="020B0604020202020204" pitchFamily="34" charset="0"/>
              <a:buChar char="•"/>
            </a:pPr>
            <a:r>
              <a:rPr lang="en-US" b="1" i="0" dirty="0">
                <a:solidFill>
                  <a:srgbClr val="0D0D0D"/>
                </a:solidFill>
                <a:effectLst/>
                <a:latin typeface="Söhne"/>
              </a:rPr>
              <a:t>History and Accountability:</a:t>
            </a:r>
            <a:r>
              <a:rPr lang="en-US" b="0" i="0" dirty="0">
                <a:solidFill>
                  <a:srgbClr val="0D0D0D"/>
                </a:solidFill>
                <a:effectLst/>
                <a:latin typeface="Söhne"/>
              </a:rPr>
              <a:t> Commits provide a detailed project history, allowing developers to track progress, understand decisions made at previous points, and hold contributors accountable for their changes.</a:t>
            </a:r>
          </a:p>
          <a:p>
            <a:pPr algn="l">
              <a:buFont typeface="Arial" panose="020B0604020202020204" pitchFamily="34" charset="0"/>
              <a:buChar char="•"/>
            </a:pPr>
            <a:r>
              <a:rPr lang="en-US" b="1" i="0" dirty="0">
                <a:solidFill>
                  <a:srgbClr val="0D0D0D"/>
                </a:solidFill>
                <a:effectLst/>
                <a:latin typeface="Söhne"/>
              </a:rPr>
              <a:t>Collaboration:</a:t>
            </a:r>
            <a:r>
              <a:rPr lang="en-US" b="0" i="0" dirty="0">
                <a:solidFill>
                  <a:srgbClr val="0D0D0D"/>
                </a:solidFill>
                <a:effectLst/>
                <a:latin typeface="Söhne"/>
              </a:rPr>
              <a:t> In collaborative projects, commits are essential for managing contributions from multiple developers. They allow teams to merge changes, resolve conflicts, and review each other's work effectively.</a:t>
            </a:r>
          </a:p>
          <a:p>
            <a:pPr algn="l">
              <a:buFont typeface="Arial" panose="020B0604020202020204" pitchFamily="34" charset="0"/>
              <a:buChar char="•"/>
            </a:pPr>
            <a:r>
              <a:rPr lang="en-US" b="1" i="0" dirty="0">
                <a:solidFill>
                  <a:srgbClr val="0D0D0D"/>
                </a:solidFill>
                <a:effectLst/>
                <a:latin typeface="Söhne"/>
              </a:rPr>
              <a:t>Rollback:</a:t>
            </a:r>
            <a:r>
              <a:rPr lang="en-US" b="0" i="0" dirty="0">
                <a:solidFill>
                  <a:srgbClr val="0D0D0D"/>
                </a:solidFill>
                <a:effectLst/>
                <a:latin typeface="Söhne"/>
              </a:rPr>
              <a:t> If a new change introduces a bug or breaks the project, commits allow you to revert it to a previous state, minimizing downtime and debugging efforts.</a:t>
            </a:r>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218359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3511875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What is a Branch?</a:t>
            </a:r>
          </a:p>
          <a:p>
            <a:pPr algn="l"/>
            <a:r>
              <a:rPr lang="en-US" b="0" i="0" dirty="0">
                <a:solidFill>
                  <a:srgbClr val="0D0D0D"/>
                </a:solidFill>
                <a:effectLst/>
                <a:latin typeface="Söhne"/>
              </a:rPr>
              <a:t>A branch represents a separate line of development within a repository. It allows you to diverge from the main line of work, typically referred to as the main branch (formerly known as master), so you can work on new features or fixes without affecting the main project.</a:t>
            </a:r>
          </a:p>
          <a:p>
            <a:pPr algn="l"/>
            <a:endParaRPr lang="en-US" b="0" i="0" dirty="0">
              <a:solidFill>
                <a:srgbClr val="0D0D0D"/>
              </a:solidFill>
              <a:effectLst/>
              <a:latin typeface="Söhne"/>
            </a:endParaRPr>
          </a:p>
          <a:p>
            <a:pPr algn="l"/>
            <a:r>
              <a:rPr lang="en-US" b="1" i="0" dirty="0">
                <a:solidFill>
                  <a:srgbClr val="0D0D0D"/>
                </a:solidFill>
                <a:effectLst/>
                <a:latin typeface="Söhne"/>
              </a:rPr>
              <a:t>Isolation of Changes</a:t>
            </a:r>
          </a:p>
          <a:p>
            <a:pPr algn="l">
              <a:buFont typeface="Arial" panose="020B0604020202020204" pitchFamily="34" charset="0"/>
              <a:buChar char="•"/>
            </a:pPr>
            <a:r>
              <a:rPr lang="en-US" b="1" i="0" dirty="0">
                <a:solidFill>
                  <a:srgbClr val="0D0D0D"/>
                </a:solidFill>
                <a:effectLst/>
                <a:latin typeface="Söhne"/>
              </a:rPr>
              <a:t>Safe Experimentation:</a:t>
            </a:r>
            <a:r>
              <a:rPr lang="en-US" b="0" i="0" dirty="0">
                <a:solidFill>
                  <a:srgbClr val="0D0D0D"/>
                </a:solidFill>
                <a:effectLst/>
                <a:latin typeface="Söhne"/>
              </a:rPr>
              <a:t> Branches provide an isolated environment for trying new ideas or implementing features without affecting the main codebase. This isolation facilitates risk-taking and innovation since the primary codebase remains unaffected by the changes until they are ready to be merged.</a:t>
            </a:r>
          </a:p>
          <a:p>
            <a:pPr algn="l">
              <a:buFont typeface="Arial" panose="020B0604020202020204" pitchFamily="34" charset="0"/>
              <a:buChar char="•"/>
            </a:pPr>
            <a:r>
              <a:rPr lang="en-US" b="1" i="0" dirty="0">
                <a:solidFill>
                  <a:srgbClr val="0D0D0D"/>
                </a:solidFill>
                <a:effectLst/>
                <a:latin typeface="Söhne"/>
              </a:rPr>
              <a:t>Parallel Development:</a:t>
            </a:r>
            <a:r>
              <a:rPr lang="en-US" b="0" i="0" dirty="0">
                <a:solidFill>
                  <a:srgbClr val="0D0D0D"/>
                </a:solidFill>
                <a:effectLst/>
                <a:latin typeface="Söhne"/>
              </a:rPr>
              <a:t> Different features or fixes can be developed simultaneously across multiple branches. This approach significantly speeds up the development process, as teams can work on different aspects of the project simultaneously.</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Simplified Collaboration</a:t>
            </a:r>
          </a:p>
          <a:p>
            <a:pPr algn="l">
              <a:buFont typeface="Arial" panose="020B0604020202020204" pitchFamily="34" charset="0"/>
              <a:buChar char="•"/>
            </a:pPr>
            <a:r>
              <a:rPr lang="en-US" b="1" i="0" dirty="0">
                <a:solidFill>
                  <a:srgbClr val="0D0D0D"/>
                </a:solidFill>
                <a:effectLst/>
                <a:latin typeface="Söhne"/>
              </a:rPr>
              <a:t>Focused Contributions:</a:t>
            </a:r>
            <a:r>
              <a:rPr lang="en-US" b="0" i="0" dirty="0">
                <a:solidFill>
                  <a:srgbClr val="0D0D0D"/>
                </a:solidFill>
                <a:effectLst/>
                <a:latin typeface="Söhne"/>
              </a:rPr>
              <a:t> Using branches, multiple contributors can work on the same project without stepping on each other's toes. Each contributor works on a separate branch, ensuring their changes are isolated until they're ready to be shared.</a:t>
            </a:r>
          </a:p>
          <a:p>
            <a:pPr algn="l">
              <a:buFont typeface="Arial" panose="020B0604020202020204" pitchFamily="34" charset="0"/>
              <a:buChar char="•"/>
            </a:pPr>
            <a:r>
              <a:rPr lang="en-US" b="1" i="0" dirty="0">
                <a:solidFill>
                  <a:srgbClr val="0D0D0D"/>
                </a:solidFill>
                <a:effectLst/>
                <a:latin typeface="Söhne"/>
              </a:rPr>
              <a:t>Pull Requests for Code Review:</a:t>
            </a:r>
            <a:r>
              <a:rPr lang="en-US" b="0" i="0" dirty="0">
                <a:solidFill>
                  <a:srgbClr val="0D0D0D"/>
                </a:solidFill>
                <a:effectLst/>
                <a:latin typeface="Söhne"/>
              </a:rPr>
              <a:t> GitHub utilizes branches for pull requests, a key feature for collaboration. When a developer wants to merge their branch into the main branch, they create a pull request, facilitating code review, discussion, and approval before changes are integrated.</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Efficient Merge and Integration</a:t>
            </a:r>
          </a:p>
          <a:p>
            <a:pPr algn="l">
              <a:buFont typeface="Arial" panose="020B0604020202020204" pitchFamily="34" charset="0"/>
              <a:buChar char="•"/>
            </a:pPr>
            <a:r>
              <a:rPr lang="en-US" b="1" i="0" dirty="0">
                <a:solidFill>
                  <a:srgbClr val="0D0D0D"/>
                </a:solidFill>
                <a:effectLst/>
                <a:latin typeface="Söhne"/>
              </a:rPr>
              <a:t>Easier Merge Conflicts Resolution:</a:t>
            </a:r>
            <a:r>
              <a:rPr lang="en-US" b="0" i="0" dirty="0">
                <a:solidFill>
                  <a:srgbClr val="0D0D0D"/>
                </a:solidFill>
                <a:effectLst/>
                <a:latin typeface="Söhne"/>
              </a:rPr>
              <a:t> Working in branches makes it easier to identify and resolve merge conflicts in a controlled manner, typically when merging a feature branch back into the main development line. It's clearer what changes are coming in and why conflicts might exist.</a:t>
            </a:r>
          </a:p>
          <a:p>
            <a:pPr algn="l">
              <a:buFont typeface="Arial" panose="020B0604020202020204" pitchFamily="34" charset="0"/>
              <a:buChar char="•"/>
            </a:pPr>
            <a:r>
              <a:rPr lang="en-US" b="1" i="0" dirty="0">
                <a:solidFill>
                  <a:srgbClr val="0D0D0D"/>
                </a:solidFill>
                <a:effectLst/>
                <a:latin typeface="Söhne"/>
              </a:rPr>
              <a:t>Rollback Capabilities:</a:t>
            </a:r>
            <a:r>
              <a:rPr lang="en-US" b="0" i="0" dirty="0">
                <a:solidFill>
                  <a:srgbClr val="0D0D0D"/>
                </a:solidFill>
                <a:effectLst/>
                <a:latin typeface="Söhne"/>
              </a:rPr>
              <a:t> If something goes wrong, branches offer the capability to rollback changes by simply switching back to a stable branch. This safety net ensures that stable versions of the project are always available.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2702898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51793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Ensure a Separate Branch for Changes: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Always work on a separate branch rather than the main project branch. This isolation allows for focused changes and easier code management.</a:t>
            </a:r>
          </a:p>
          <a:p>
            <a:pPr algn="l">
              <a:buFont typeface="+mj-lt"/>
              <a:buAutoNum type="arabicPeriod"/>
            </a:pPr>
            <a:r>
              <a:rPr lang="en-US" b="1" i="0" dirty="0">
                <a:solidFill>
                  <a:srgbClr val="0D0D0D"/>
                </a:solidFill>
                <a:effectLst/>
                <a:latin typeface="Söhne"/>
              </a:rPr>
              <a:t>Commit Changes to the Branch:</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Perform your work and commit the changes to your branch. Use descriptive commit messages to outline what each commit accomplishes.</a:t>
            </a:r>
          </a:p>
          <a:p>
            <a:pPr algn="l">
              <a:buFont typeface="+mj-lt"/>
              <a:buAutoNum type="arabicPeriod"/>
            </a:pPr>
            <a:r>
              <a:rPr lang="en-US" b="1" i="0" dirty="0">
                <a:solidFill>
                  <a:srgbClr val="0D0D0D"/>
                </a:solidFill>
                <a:effectLst/>
                <a:latin typeface="Söhne"/>
              </a:rPr>
              <a:t>Push the Branch to the Remote Repository: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Use the git push command to push your branch and its commits to your GitHub repository.</a:t>
            </a:r>
          </a:p>
          <a:p>
            <a:pPr algn="l">
              <a:buFont typeface="+mj-lt"/>
              <a:buAutoNum type="arabicPeriod"/>
            </a:pPr>
            <a:r>
              <a:rPr lang="en-US" b="1" i="0" dirty="0">
                <a:solidFill>
                  <a:srgbClr val="0D0D0D"/>
                </a:solidFill>
                <a:effectLst/>
                <a:latin typeface="Söhne"/>
              </a:rPr>
              <a:t>Initiate the Pull Request on GitHub:</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Navigate to the repository on GitHub. You'll likely see a prompt to create a pull request for your new branch. Click on "Compare &amp; pull request" to start the process.</a:t>
            </a:r>
          </a:p>
          <a:p>
            <a:pPr algn="l">
              <a:buFont typeface="+mj-lt"/>
              <a:buAutoNum type="arabicPeriod"/>
            </a:pPr>
            <a:r>
              <a:rPr lang="en-US" b="1" i="0" dirty="0">
                <a:solidFill>
                  <a:srgbClr val="0D0D0D"/>
                </a:solidFill>
                <a:effectLst/>
                <a:latin typeface="Söhne"/>
              </a:rPr>
              <a:t>Describe Your Changes: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Fill in a detailed title and description for your pull request. Explain why you made the changes, what they entail, and any other relevant information for reviewers.</a:t>
            </a:r>
          </a:p>
          <a:p>
            <a:pPr algn="l">
              <a:buFont typeface="+mj-lt"/>
              <a:buAutoNum type="arabicPeriod"/>
            </a:pPr>
            <a:r>
              <a:rPr lang="en-US" b="1" i="0" dirty="0">
                <a:solidFill>
                  <a:srgbClr val="0D0D0D"/>
                </a:solidFill>
                <a:effectLst/>
                <a:latin typeface="Söhne"/>
              </a:rPr>
              <a:t>Submit the Pull Request: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Once you've filled in the details, submit the pull request. It will then be available for review by the project maintainers or collaborators.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1841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Facilitates Code Review:</a:t>
            </a:r>
            <a:r>
              <a:rPr lang="en-US" b="0" i="0" dirty="0">
                <a:solidFill>
                  <a:srgbClr val="0D0D0D"/>
                </a:solidFill>
                <a:effectLst/>
                <a:latin typeface="Söhne"/>
              </a:rPr>
              <a:t> Pull requests are essential for code review, allowing for feedback and suggestions before merging changes, which leads to higher code quality and fewer bugs.</a:t>
            </a:r>
          </a:p>
          <a:p>
            <a:pPr algn="l">
              <a:buFont typeface="Arial" panose="020B0604020202020204" pitchFamily="34" charset="0"/>
              <a:buChar char="•"/>
            </a:pPr>
            <a:r>
              <a:rPr lang="en-US" b="1" i="0" dirty="0">
                <a:solidFill>
                  <a:srgbClr val="0D0D0D"/>
                </a:solidFill>
                <a:effectLst/>
                <a:latin typeface="Söhne"/>
              </a:rPr>
              <a:t>Encourages Collaboration:</a:t>
            </a:r>
            <a:r>
              <a:rPr lang="en-US" b="0" i="0" dirty="0">
                <a:solidFill>
                  <a:srgbClr val="0D0D0D"/>
                </a:solidFill>
                <a:effectLst/>
                <a:latin typeface="Söhne"/>
              </a:rPr>
              <a:t> They foster collaboration among team members by providing a platform for discussing proposed changes, sharing insights, and making collective decisions.</a:t>
            </a:r>
          </a:p>
          <a:p>
            <a:pPr algn="l">
              <a:buFont typeface="Arial" panose="020B0604020202020204" pitchFamily="34" charset="0"/>
              <a:buChar char="•"/>
            </a:pPr>
            <a:r>
              <a:rPr lang="en-US" b="1" i="0" dirty="0">
                <a:solidFill>
                  <a:srgbClr val="0D0D0D"/>
                </a:solidFill>
                <a:effectLst/>
                <a:latin typeface="Söhne"/>
              </a:rPr>
              <a:t>Tracks Changes:</a:t>
            </a:r>
            <a:r>
              <a:rPr lang="en-US" b="0" i="0" dirty="0">
                <a:solidFill>
                  <a:srgbClr val="0D0D0D"/>
                </a:solidFill>
                <a:effectLst/>
                <a:latin typeface="Söhne"/>
              </a:rPr>
              <a:t> Pull requests create a documented history of the project's changes, including what was changed, by whom, and why, which is invaluable for project management and tracking.</a:t>
            </a:r>
          </a:p>
          <a:p>
            <a:pPr algn="l">
              <a:buFont typeface="Arial" panose="020B0604020202020204" pitchFamily="34" charset="0"/>
              <a:buChar char="•"/>
            </a:pPr>
            <a:r>
              <a:rPr lang="en-US" b="1" i="0" dirty="0">
                <a:solidFill>
                  <a:srgbClr val="0D0D0D"/>
                </a:solidFill>
                <a:effectLst/>
                <a:latin typeface="Söhne"/>
              </a:rPr>
              <a:t>Integrates Continuous Integration (CI) Practices:</a:t>
            </a:r>
            <a:r>
              <a:rPr lang="en-US" b="0" i="0" dirty="0">
                <a:solidFill>
                  <a:srgbClr val="0D0D0D"/>
                </a:solidFill>
                <a:effectLst/>
                <a:latin typeface="Söhne"/>
              </a:rPr>
              <a:t> Many projects use pull requests alongside continuous integration tools, which automate the process of testing code changes, ensuring that new code doesn't break existing functionality before merging.</a:t>
            </a:r>
          </a:p>
          <a:p>
            <a:pPr algn="l">
              <a:buFont typeface="Arial" panose="020B0604020202020204" pitchFamily="34" charset="0"/>
              <a:buChar char="•"/>
            </a:pPr>
            <a:r>
              <a:rPr lang="en-US" b="1" i="0" dirty="0">
                <a:solidFill>
                  <a:srgbClr val="0D0D0D"/>
                </a:solidFill>
                <a:effectLst/>
                <a:latin typeface="Söhne"/>
              </a:rPr>
              <a:t>Improves Project Transparency:</a:t>
            </a:r>
            <a:r>
              <a:rPr lang="en-US" b="0" i="0" dirty="0">
                <a:solidFill>
                  <a:srgbClr val="0D0D0D"/>
                </a:solidFill>
                <a:effectLst/>
                <a:latin typeface="Söhne"/>
              </a:rPr>
              <a:t> They improve transparency in project development, allowing all team members to stay informed about the ongoing changes and project evolution.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560622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279571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Find a Repository to Fork:</a:t>
            </a:r>
            <a:r>
              <a:rPr lang="en-US" b="0" i="0" dirty="0">
                <a:solidFill>
                  <a:srgbClr val="0D0D0D"/>
                </a:solidFill>
                <a:effectLst/>
                <a:latin typeface="Söhne"/>
              </a:rPr>
              <a:t> Navigate to the GitHub page of the repository you wish to fork.</a:t>
            </a:r>
          </a:p>
          <a:p>
            <a:pPr algn="l">
              <a:buFont typeface="+mj-lt"/>
              <a:buAutoNum type="arabicPeriod"/>
            </a:pPr>
            <a:r>
              <a:rPr lang="en-US" b="1" i="0" dirty="0">
                <a:solidFill>
                  <a:srgbClr val="0D0D0D"/>
                </a:solidFill>
                <a:effectLst/>
                <a:latin typeface="Söhne"/>
              </a:rPr>
              <a:t>Fork the Repository:</a:t>
            </a:r>
            <a:r>
              <a:rPr lang="en-US" b="0" i="0" dirty="0">
                <a:solidFill>
                  <a:srgbClr val="0D0D0D"/>
                </a:solidFill>
                <a:effectLst/>
                <a:latin typeface="Söhne"/>
              </a:rPr>
              <a:t> Click the "Fork" button in the top-right corner of the repository page. This creates a copy of the repository in your GitHub account.</a:t>
            </a:r>
          </a:p>
          <a:p>
            <a:pPr algn="l">
              <a:buFont typeface="+mj-lt"/>
              <a:buAutoNum type="arabicPeriod"/>
            </a:pPr>
            <a:r>
              <a:rPr lang="en-US" b="1" i="0" dirty="0">
                <a:solidFill>
                  <a:srgbClr val="0D0D0D"/>
                </a:solidFill>
                <a:effectLst/>
                <a:latin typeface="Söhne"/>
              </a:rPr>
              <a:t>Clone Your Fork:</a:t>
            </a:r>
            <a:r>
              <a:rPr lang="en-US" b="0" i="0" dirty="0">
                <a:solidFill>
                  <a:srgbClr val="0D0D0D"/>
                </a:solidFill>
                <a:effectLst/>
                <a:latin typeface="Söhne"/>
              </a:rPr>
              <a:t> To work on your fork locally, clone it to your computer using the git clone command with your fork's URL.</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566617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Syncing with the Upstream Repository:</a:t>
            </a:r>
            <a:r>
              <a:rPr lang="en-US" b="0" i="0" dirty="0">
                <a:solidFill>
                  <a:srgbClr val="0D0D0D"/>
                </a:solidFill>
                <a:effectLst/>
                <a:latin typeface="Söhne"/>
              </a:rPr>
              <a:t> Keeping your fork syncing with the original repository is important. This section shows how to add the original repository as an upstream remote and pull changes from it to your local copy.</a:t>
            </a:r>
          </a:p>
          <a:p>
            <a:pPr algn="l">
              <a:buFont typeface="Arial" panose="020B0604020202020204" pitchFamily="34" charset="0"/>
              <a:buChar char="•"/>
            </a:pPr>
            <a:r>
              <a:rPr lang="en-US" b="1" i="0" dirty="0">
                <a:solidFill>
                  <a:srgbClr val="0D0D0D"/>
                </a:solidFill>
                <a:effectLst/>
                <a:latin typeface="Söhne"/>
              </a:rPr>
              <a:t>Making Changes:</a:t>
            </a:r>
            <a:r>
              <a:rPr lang="en-US" b="0" i="0" dirty="0">
                <a:solidFill>
                  <a:srgbClr val="0D0D0D"/>
                </a:solidFill>
                <a:effectLst/>
                <a:latin typeface="Söhne"/>
              </a:rPr>
              <a:t> Encourage experimenting and making changes in the fork. This can include fixing bugs, adding features, or updating documentation.</a:t>
            </a:r>
          </a:p>
          <a:p>
            <a:pPr algn="l">
              <a:buFont typeface="Arial" panose="020B0604020202020204" pitchFamily="34" charset="0"/>
              <a:buChar char="•"/>
            </a:pPr>
            <a:r>
              <a:rPr lang="en-US" b="1" i="0" dirty="0">
                <a:solidFill>
                  <a:srgbClr val="0D0D0D"/>
                </a:solidFill>
                <a:effectLst/>
                <a:latin typeface="Söhne"/>
              </a:rPr>
              <a:t>Sending Pull Requests:</a:t>
            </a:r>
            <a:r>
              <a:rPr lang="en-US" b="0" i="0" dirty="0">
                <a:solidFill>
                  <a:srgbClr val="0D0D0D"/>
                </a:solidFill>
                <a:effectLst/>
                <a:latin typeface="Söhne"/>
              </a:rPr>
              <a:t> Guide on creating pull requests from your fork to the original repository. This involves pushing your changes to your GitHub fork and opening a pull request to the upstream repository.</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Stay Up-to-Date:</a:t>
            </a:r>
            <a:r>
              <a:rPr lang="en-US" b="0" i="0" dirty="0">
                <a:solidFill>
                  <a:srgbClr val="0D0D0D"/>
                </a:solidFill>
                <a:effectLst/>
                <a:latin typeface="Söhne"/>
              </a:rPr>
              <a:t> Regularly sync your fork with the upstream repository to avoid merge conflicts.</a:t>
            </a:r>
          </a:p>
          <a:p>
            <a:pPr algn="l">
              <a:buFont typeface="Arial" panose="020B0604020202020204" pitchFamily="34" charset="0"/>
              <a:buChar char="•"/>
            </a:pPr>
            <a:r>
              <a:rPr lang="en-US" b="1" i="0" dirty="0">
                <a:solidFill>
                  <a:srgbClr val="0D0D0D"/>
                </a:solidFill>
                <a:effectLst/>
                <a:latin typeface="Söhne"/>
              </a:rPr>
              <a:t>Contribute Meaningfully:</a:t>
            </a:r>
            <a:r>
              <a:rPr lang="en-US" b="0" i="0" dirty="0">
                <a:solidFill>
                  <a:srgbClr val="0D0D0D"/>
                </a:solidFill>
                <a:effectLst/>
                <a:latin typeface="Söhne"/>
              </a:rPr>
              <a:t> When contributing to open-source projects, make sure your changes are meaningful and follow the project's contribution guidelines.</a:t>
            </a:r>
          </a:p>
          <a:p>
            <a:pPr algn="l">
              <a:buFont typeface="Arial" panose="020B0604020202020204" pitchFamily="34" charset="0"/>
              <a:buChar char="•"/>
            </a:pPr>
            <a:r>
              <a:rPr lang="en-US" b="1" i="0" dirty="0">
                <a:solidFill>
                  <a:srgbClr val="0D0D0D"/>
                </a:solidFill>
                <a:effectLst/>
                <a:latin typeface="Söhne"/>
              </a:rPr>
              <a:t>Engage with the Community:</a:t>
            </a:r>
            <a:r>
              <a:rPr lang="en-US" b="0" i="0" dirty="0">
                <a:solidFill>
                  <a:srgbClr val="0D0D0D"/>
                </a:solidFill>
                <a:effectLst/>
                <a:latin typeface="Söhne"/>
              </a:rPr>
              <a:t> Use issues and pull requests to engage with the community, asking for feedback or discussing potential changes.</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None/>
            </a:pPr>
            <a:r>
              <a:rPr lang="en-US" b="0" i="0" dirty="0">
                <a:solidFill>
                  <a:srgbClr val="0D0D0D"/>
                </a:solidFill>
                <a:effectLst/>
                <a:latin typeface="Söhne"/>
              </a:rPr>
              <a:t>Forks are generally used for independent project development or external contributions, whereas branches are used for internal team development within the same repository. When working with branches, the goal is to merge back into the main project, maintaining a single, unified codebase. With forks, while you may contribute back to the original project, you're also maintaining a separate, parallel version of the project.</a:t>
            </a:r>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3328619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Essential Tool for Collaboration:</a:t>
            </a:r>
            <a:r>
              <a:rPr lang="en-US" b="0" i="0" dirty="0">
                <a:solidFill>
                  <a:srgbClr val="0D0D0D"/>
                </a:solidFill>
                <a:effectLst/>
                <a:latin typeface="Söhne"/>
              </a:rPr>
              <a:t> Forks provide a personal copy of a project for individual experimentation, development, and contribution without affecting the original codebase.</a:t>
            </a:r>
          </a:p>
          <a:p>
            <a:pPr algn="l">
              <a:buFont typeface="Arial" panose="020B0604020202020204" pitchFamily="34" charset="0"/>
              <a:buChar char="•"/>
            </a:pPr>
            <a:r>
              <a:rPr lang="en-US" b="1" i="0" dirty="0">
                <a:solidFill>
                  <a:srgbClr val="0D0D0D"/>
                </a:solidFill>
                <a:effectLst/>
                <a:latin typeface="Söhne"/>
              </a:rPr>
              <a:t>Enables Wide Participation:</a:t>
            </a:r>
            <a:r>
              <a:rPr lang="en-US" b="0" i="0" dirty="0">
                <a:solidFill>
                  <a:srgbClr val="0D0D0D"/>
                </a:solidFill>
                <a:effectLst/>
                <a:latin typeface="Söhne"/>
              </a:rPr>
              <a:t> Anyone can contribute to open-source projects by forking repositories, making changes, and submitting those changes back to the original project through pull requests.</a:t>
            </a:r>
          </a:p>
          <a:p>
            <a:pPr algn="l">
              <a:buFont typeface="Arial" panose="020B0604020202020204" pitchFamily="34" charset="0"/>
              <a:buChar char="•"/>
            </a:pPr>
            <a:r>
              <a:rPr lang="en-US" b="1" i="0" dirty="0">
                <a:solidFill>
                  <a:srgbClr val="0D0D0D"/>
                </a:solidFill>
                <a:effectLst/>
                <a:latin typeface="Söhne"/>
              </a:rPr>
              <a:t>Independence in Contribution:</a:t>
            </a:r>
            <a:r>
              <a:rPr lang="en-US" b="0" i="0" dirty="0">
                <a:solidFill>
                  <a:srgbClr val="0D0D0D"/>
                </a:solidFill>
                <a:effectLst/>
                <a:latin typeface="Söhne"/>
              </a:rPr>
              <a:t> Forks allow contributors to work independently on their version of the project, enabling diverse ideas and solutions to emerge from the community.</a:t>
            </a:r>
          </a:p>
          <a:p>
            <a:pPr algn="l">
              <a:buFont typeface="Arial" panose="020B0604020202020204" pitchFamily="34" charset="0"/>
              <a:buChar char="•"/>
            </a:pPr>
            <a:r>
              <a:rPr lang="en-US" b="1" i="0" dirty="0">
                <a:solidFill>
                  <a:srgbClr val="0D0D0D"/>
                </a:solidFill>
                <a:effectLst/>
                <a:latin typeface="Söhne"/>
              </a:rPr>
              <a:t>Facilitates Code Review and Integration:</a:t>
            </a:r>
            <a:r>
              <a:rPr lang="en-US" b="0" i="0" dirty="0">
                <a:solidFill>
                  <a:srgbClr val="0D0D0D"/>
                </a:solidFill>
                <a:effectLst/>
                <a:latin typeface="Söhne"/>
              </a:rPr>
              <a:t> Pull requests from forks encourage a thorough review process, ensuring that contributions are vetted for quality and compatibility before they are merged.</a:t>
            </a:r>
          </a:p>
          <a:p>
            <a:pPr algn="l">
              <a:buFont typeface="Arial" panose="020B0604020202020204" pitchFamily="34" charset="0"/>
              <a:buChar char="•"/>
            </a:pPr>
            <a:r>
              <a:rPr lang="en-US" b="1" i="0" dirty="0">
                <a:solidFill>
                  <a:srgbClr val="0D0D0D"/>
                </a:solidFill>
                <a:effectLst/>
                <a:latin typeface="Söhne"/>
              </a:rPr>
              <a:t>Promotes Project Growth:</a:t>
            </a:r>
            <a:r>
              <a:rPr lang="en-US" b="0" i="0" dirty="0">
                <a:solidFill>
                  <a:srgbClr val="0D0D0D"/>
                </a:solidFill>
                <a:effectLst/>
                <a:latin typeface="Söhne"/>
              </a:rPr>
              <a:t> By lowering barriers to entry, forks empower a broader community to contribute, driving innovation and accelerating the development of open-source projects.</a:t>
            </a:r>
          </a:p>
          <a:p>
            <a:pPr algn="l">
              <a:buFont typeface="Arial" panose="020B0604020202020204" pitchFamily="34" charset="0"/>
              <a:buChar char="•"/>
            </a:pPr>
            <a:r>
              <a:rPr lang="en-US" b="1" i="0" dirty="0">
                <a:solidFill>
                  <a:srgbClr val="0D0D0D"/>
                </a:solidFill>
                <a:effectLst/>
                <a:latin typeface="Söhne"/>
              </a:rPr>
              <a:t>Community Engagement:</a:t>
            </a:r>
            <a:r>
              <a:rPr lang="en-US" b="0" i="0" dirty="0">
                <a:solidFill>
                  <a:srgbClr val="0D0D0D"/>
                </a:solidFill>
                <a:effectLst/>
                <a:latin typeface="Söhne"/>
              </a:rPr>
              <a:t> Forking a project and contributing back showcases a developer's engagement with the open-source community, fostering collaboration and knowledge sharing.</a:t>
            </a:r>
          </a:p>
          <a:p>
            <a:pPr algn="l">
              <a:buFont typeface="Arial" panose="020B0604020202020204" pitchFamily="34" charset="0"/>
              <a:buChar char="•"/>
            </a:pPr>
            <a:r>
              <a:rPr lang="en-US" b="1" i="0" dirty="0">
                <a:solidFill>
                  <a:srgbClr val="0D0D0D"/>
                </a:solidFill>
                <a:effectLst/>
                <a:latin typeface="Söhne"/>
              </a:rPr>
              <a:t>Contribution Recognition:</a:t>
            </a:r>
            <a:r>
              <a:rPr lang="en-US" b="0" i="0" dirty="0">
                <a:solidFill>
                  <a:srgbClr val="0D0D0D"/>
                </a:solidFill>
                <a:effectLst/>
                <a:latin typeface="Söhne"/>
              </a:rPr>
              <a:t> Contributions made through forks are tracked on GitHub, allowing contributors to showcase their work and impact on the open-source ecosystem.</a:t>
            </a:r>
          </a:p>
          <a:p>
            <a:pPr algn="l">
              <a:buFont typeface="Arial" panose="020B0604020202020204" pitchFamily="34" charset="0"/>
              <a:buChar char="•"/>
            </a:pPr>
            <a:r>
              <a:rPr lang="en-US" b="1" i="0" dirty="0">
                <a:solidFill>
                  <a:srgbClr val="0D0D0D"/>
                </a:solidFill>
                <a:effectLst/>
                <a:latin typeface="Söhne"/>
              </a:rPr>
              <a:t>Learning and Skill Development:</a:t>
            </a:r>
            <a:r>
              <a:rPr lang="en-US" b="0" i="0" dirty="0">
                <a:solidFill>
                  <a:srgbClr val="0D0D0D"/>
                </a:solidFill>
                <a:effectLst/>
                <a:latin typeface="Söhne"/>
              </a:rPr>
              <a:t> Engaging with open-source projects through forks offers a valuable learning experience, helping developers to improve their coding skills, understand new technologies, and grasp best practices in software development.</a:t>
            </a:r>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3315269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2593219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1. Commit Early, Commit Often</a:t>
            </a:r>
          </a:p>
          <a:p>
            <a:pPr lvl="1" algn="l">
              <a:buFont typeface="Arial" panose="020B0604020202020204" pitchFamily="34" charset="0"/>
              <a:buChar char="•"/>
            </a:pPr>
            <a:r>
              <a:rPr lang="en-US" b="1" i="0" dirty="0">
                <a:solidFill>
                  <a:srgbClr val="0D0D0D"/>
                </a:solidFill>
                <a:effectLst/>
                <a:latin typeface="Söhne"/>
              </a:rPr>
              <a:t>Granular Commits:</a:t>
            </a:r>
            <a:r>
              <a:rPr lang="en-US" b="0" i="0" dirty="0">
                <a:solidFill>
                  <a:srgbClr val="0D0D0D"/>
                </a:solidFill>
                <a:effectLst/>
                <a:latin typeface="Söhne"/>
              </a:rPr>
              <a:t> Encourage making small, frequent commits that capture a single logical change. This practice makes it easier to understand the history of changes and isolate issues.</a:t>
            </a:r>
          </a:p>
          <a:p>
            <a:pPr lvl="1" algn="l">
              <a:buFont typeface="Arial" panose="020B0604020202020204" pitchFamily="34" charset="0"/>
              <a:buChar char="•"/>
            </a:pPr>
            <a:r>
              <a:rPr lang="en-US" b="1" i="0" dirty="0">
                <a:solidFill>
                  <a:srgbClr val="0D0D0D"/>
                </a:solidFill>
                <a:effectLst/>
                <a:latin typeface="Söhne"/>
              </a:rPr>
              <a:t>Benefits:</a:t>
            </a:r>
            <a:r>
              <a:rPr lang="en-US" b="0" i="0" dirty="0">
                <a:solidFill>
                  <a:srgbClr val="0D0D0D"/>
                </a:solidFill>
                <a:effectLst/>
                <a:latin typeface="Söhne"/>
              </a:rPr>
              <a:t> Facilitates pinpointing issues with git bisect, simplifies merging and rebasing, and provides a detailed project history.</a:t>
            </a:r>
          </a:p>
          <a:p>
            <a:pPr algn="l"/>
            <a:r>
              <a:rPr lang="en-US" b="1" i="0" dirty="0">
                <a:solidFill>
                  <a:srgbClr val="0D0D0D"/>
                </a:solidFill>
                <a:effectLst/>
                <a:latin typeface="Söhne"/>
              </a:rPr>
              <a:t>2. Write Meaningful Commit Messages</a:t>
            </a:r>
          </a:p>
          <a:p>
            <a:pPr lvl="1" algn="l">
              <a:buFont typeface="Arial" panose="020B0604020202020204" pitchFamily="34" charset="0"/>
              <a:buChar char="•"/>
            </a:pPr>
            <a:r>
              <a:rPr lang="en-US" b="1" i="0" dirty="0">
                <a:solidFill>
                  <a:srgbClr val="0D0D0D"/>
                </a:solidFill>
                <a:effectLst/>
                <a:latin typeface="Söhne"/>
              </a:rPr>
              <a:t>Structure:</a:t>
            </a:r>
            <a:r>
              <a:rPr lang="en-US" b="0" i="0" dirty="0">
                <a:solidFill>
                  <a:srgbClr val="0D0D0D"/>
                </a:solidFill>
                <a:effectLst/>
                <a:latin typeface="Söhne"/>
              </a:rPr>
              <a:t> Start with a brief summary line (50 characters or less), followed by a detailed description if necessary, explaining the what, why, and how of the commit.</a:t>
            </a:r>
          </a:p>
          <a:p>
            <a:pPr lvl="1" algn="l">
              <a:buFont typeface="Arial" panose="020B0604020202020204" pitchFamily="34" charset="0"/>
              <a:buChar char="•"/>
            </a:pPr>
            <a:r>
              <a:rPr lang="en-US" b="1" i="0" dirty="0">
                <a:solidFill>
                  <a:srgbClr val="0D0D0D"/>
                </a:solidFill>
                <a:effectLst/>
                <a:latin typeface="Söhne"/>
              </a:rPr>
              <a:t>Conventions:</a:t>
            </a:r>
            <a:r>
              <a:rPr lang="en-US" b="0" i="0" dirty="0">
                <a:solidFill>
                  <a:srgbClr val="0D0D0D"/>
                </a:solidFill>
                <a:effectLst/>
                <a:latin typeface="Söhne"/>
              </a:rPr>
              <a:t> Use the imperative mood for the summary line. Example: "Add feature X" rather than "Added feature X".</a:t>
            </a:r>
          </a:p>
          <a:p>
            <a:pPr lvl="1" algn="l">
              <a:buFont typeface="Arial" panose="020B0604020202020204" pitchFamily="34" charset="0"/>
              <a:buChar char="•"/>
            </a:pPr>
            <a:r>
              <a:rPr lang="en-US" b="1" i="0" dirty="0">
                <a:solidFill>
                  <a:srgbClr val="0D0D0D"/>
                </a:solidFill>
                <a:effectLst/>
                <a:latin typeface="Söhne"/>
              </a:rPr>
              <a:t>Clarity:</a:t>
            </a:r>
            <a:r>
              <a:rPr lang="en-US" b="0" i="0" dirty="0">
                <a:solidFill>
                  <a:srgbClr val="0D0D0D"/>
                </a:solidFill>
                <a:effectLst/>
                <a:latin typeface="Söhne"/>
              </a:rPr>
              <a:t> Ensure the message is clear and provides enough context for others (and your future self) to understand the reasoning behind the changes.</a:t>
            </a:r>
          </a:p>
          <a:p>
            <a:pPr algn="l"/>
            <a:r>
              <a:rPr lang="en-US" b="1" i="0" dirty="0">
                <a:solidFill>
                  <a:srgbClr val="0D0D0D"/>
                </a:solidFill>
                <a:effectLst/>
                <a:latin typeface="Söhne"/>
              </a:rPr>
              <a:t>3. Use Branching Extensively</a:t>
            </a:r>
          </a:p>
          <a:p>
            <a:pPr lvl="1" algn="l">
              <a:buFont typeface="Arial" panose="020B0604020202020204" pitchFamily="34" charset="0"/>
              <a:buChar char="•"/>
            </a:pPr>
            <a:r>
              <a:rPr lang="en-US" b="1" i="0" dirty="0">
                <a:solidFill>
                  <a:srgbClr val="0D0D0D"/>
                </a:solidFill>
                <a:effectLst/>
                <a:latin typeface="Söhne"/>
              </a:rPr>
              <a:t>Feature Branches:</a:t>
            </a:r>
            <a:r>
              <a:rPr lang="en-US" b="0" i="0" dirty="0">
                <a:solidFill>
                  <a:srgbClr val="0D0D0D"/>
                </a:solidFill>
                <a:effectLst/>
                <a:latin typeface="Söhne"/>
              </a:rPr>
              <a:t> Create branches for new features, bug fixes, or experiments. This keeps the main branch stable and allows for parallel development.</a:t>
            </a:r>
          </a:p>
          <a:p>
            <a:pPr lvl="1" algn="l">
              <a:buFont typeface="Arial" panose="020B0604020202020204" pitchFamily="34" charset="0"/>
              <a:buChar char="•"/>
            </a:pPr>
            <a:r>
              <a:rPr lang="en-US" b="1" i="0" dirty="0">
                <a:solidFill>
                  <a:srgbClr val="0D0D0D"/>
                </a:solidFill>
                <a:effectLst/>
                <a:latin typeface="Söhne"/>
              </a:rPr>
              <a:t>Branch Naming:</a:t>
            </a:r>
            <a:r>
              <a:rPr lang="en-US" b="0" i="0" dirty="0">
                <a:solidFill>
                  <a:srgbClr val="0D0D0D"/>
                </a:solidFill>
                <a:effectLst/>
                <a:latin typeface="Söhne"/>
              </a:rPr>
              <a:t> Use descriptive names for branches (e.g., feature/user-authentication, bugfix/login-error).</a:t>
            </a:r>
          </a:p>
          <a:p>
            <a:pPr algn="l"/>
            <a:r>
              <a:rPr lang="en-US" b="1" i="0" dirty="0">
                <a:solidFill>
                  <a:srgbClr val="0D0D0D"/>
                </a:solidFill>
                <a:effectLst/>
                <a:latin typeface="Söhne"/>
              </a:rPr>
              <a:t>4. Embrace Pull Requests for Collaboration</a:t>
            </a:r>
          </a:p>
          <a:p>
            <a:pPr lvl="1" algn="l">
              <a:buFont typeface="Arial" panose="020B0604020202020204" pitchFamily="34" charset="0"/>
              <a:buChar char="•"/>
            </a:pPr>
            <a:r>
              <a:rPr lang="en-US" b="1" i="0" dirty="0">
                <a:solidFill>
                  <a:srgbClr val="0D0D0D"/>
                </a:solidFill>
                <a:effectLst/>
                <a:latin typeface="Söhne"/>
              </a:rPr>
              <a:t>Code Review:</a:t>
            </a:r>
            <a:r>
              <a:rPr lang="en-US" b="0" i="0" dirty="0">
                <a:solidFill>
                  <a:srgbClr val="0D0D0D"/>
                </a:solidFill>
                <a:effectLst/>
                <a:latin typeface="Söhne"/>
              </a:rPr>
              <a:t> Use pull requests to review and discuss code before merging changes. This ensures code quality and fosters team collaboration.</a:t>
            </a:r>
          </a:p>
          <a:p>
            <a:pPr lvl="1" algn="l">
              <a:buFont typeface="Arial" panose="020B0604020202020204" pitchFamily="34" charset="0"/>
              <a:buChar char="•"/>
            </a:pPr>
            <a:r>
              <a:rPr lang="en-US" b="1" i="0" dirty="0">
                <a:solidFill>
                  <a:srgbClr val="0D0D0D"/>
                </a:solidFill>
                <a:effectLst/>
                <a:latin typeface="Söhne"/>
              </a:rPr>
              <a:t>Documentation:</a:t>
            </a:r>
            <a:r>
              <a:rPr lang="en-US" b="0" i="0" dirty="0">
                <a:solidFill>
                  <a:srgbClr val="0D0D0D"/>
                </a:solidFill>
                <a:effectLst/>
                <a:latin typeface="Söhne"/>
              </a:rPr>
              <a:t> Pull requests provide documentation of the changes made and the rationale behind them.</a:t>
            </a:r>
          </a:p>
          <a:p>
            <a:pPr algn="l"/>
            <a:r>
              <a:rPr lang="en-US" b="1" i="0" dirty="0">
                <a:solidFill>
                  <a:srgbClr val="0D0D0D"/>
                </a:solidFill>
                <a:effectLst/>
                <a:latin typeface="Söhne"/>
              </a:rPr>
              <a:t>5. Keep the History Clean and Understandable</a:t>
            </a:r>
          </a:p>
          <a:p>
            <a:pPr lvl="1" algn="l">
              <a:buFont typeface="Arial" panose="020B0604020202020204" pitchFamily="34" charset="0"/>
              <a:buChar char="•"/>
            </a:pPr>
            <a:r>
              <a:rPr lang="en-US" b="1" i="0" dirty="0">
                <a:solidFill>
                  <a:srgbClr val="0D0D0D"/>
                </a:solidFill>
                <a:effectLst/>
                <a:latin typeface="Söhne"/>
              </a:rPr>
              <a:t>Rebasing:</a:t>
            </a:r>
            <a:r>
              <a:rPr lang="en-US" b="0" i="0" dirty="0">
                <a:solidFill>
                  <a:srgbClr val="0D0D0D"/>
                </a:solidFill>
                <a:effectLst/>
                <a:latin typeface="Söhne"/>
              </a:rPr>
              <a:t> Use git rebase to integrate changes from the main branch into your feature branch. This keeps the project history linear and easier to follow.</a:t>
            </a:r>
          </a:p>
          <a:p>
            <a:pPr lvl="1" algn="l">
              <a:buFont typeface="Arial" panose="020B0604020202020204" pitchFamily="34" charset="0"/>
              <a:buChar char="•"/>
            </a:pPr>
            <a:r>
              <a:rPr lang="en-US" b="1" i="0" dirty="0">
                <a:solidFill>
                  <a:srgbClr val="0D0D0D"/>
                </a:solidFill>
                <a:effectLst/>
                <a:latin typeface="Söhne"/>
              </a:rPr>
              <a:t>Avoid Rewriting Public History:</a:t>
            </a:r>
            <a:r>
              <a:rPr lang="en-US" b="0" i="0" dirty="0">
                <a:solidFill>
                  <a:srgbClr val="0D0D0D"/>
                </a:solidFill>
                <a:effectLst/>
                <a:latin typeface="Söhne"/>
              </a:rPr>
              <a:t> Never use git rebase on shared branches unless it's part of a planned project workflow.</a:t>
            </a:r>
          </a:p>
          <a:p>
            <a:pPr algn="l"/>
            <a:r>
              <a:rPr lang="en-US" b="1" i="0" dirty="0">
                <a:solidFill>
                  <a:srgbClr val="0D0D0D"/>
                </a:solidFill>
                <a:effectLst/>
                <a:latin typeface="Söhne"/>
              </a:rPr>
              <a:t>6. Regularly Sync with the Remote Repository</a:t>
            </a:r>
          </a:p>
          <a:p>
            <a:pPr lvl="1" algn="l">
              <a:buFont typeface="Arial" panose="020B0604020202020204" pitchFamily="34" charset="0"/>
              <a:buChar char="•"/>
            </a:pPr>
            <a:r>
              <a:rPr lang="en-US" b="1" i="0" dirty="0">
                <a:solidFill>
                  <a:srgbClr val="0D0D0D"/>
                </a:solidFill>
                <a:effectLst/>
                <a:latin typeface="Söhne"/>
              </a:rPr>
              <a:t>Fetch and Pull:</a:t>
            </a:r>
            <a:r>
              <a:rPr lang="en-US" b="0" i="0" dirty="0">
                <a:solidFill>
                  <a:srgbClr val="0D0D0D"/>
                </a:solidFill>
                <a:effectLst/>
                <a:latin typeface="Söhne"/>
              </a:rPr>
              <a:t> Regularly fetch and pull changes from the remote repository to stay up-to-date with the team's progress and avoid merge conflicts.</a:t>
            </a:r>
          </a:p>
          <a:p>
            <a:pPr algn="l"/>
            <a:r>
              <a:rPr lang="en-US" b="1" i="0" dirty="0">
                <a:solidFill>
                  <a:srgbClr val="0D0D0D"/>
                </a:solidFill>
                <a:effectLst/>
                <a:latin typeface="Söhne"/>
              </a:rPr>
              <a:t>7. Use .</a:t>
            </a:r>
            <a:r>
              <a:rPr lang="en-US" b="1" i="0" dirty="0" err="1">
                <a:solidFill>
                  <a:srgbClr val="0D0D0D"/>
                </a:solidFill>
                <a:effectLst/>
                <a:latin typeface="Söhne"/>
              </a:rPr>
              <a:t>gitignore</a:t>
            </a:r>
            <a:endParaRPr lang="en-US" b="1" i="0" dirty="0">
              <a:solidFill>
                <a:srgbClr val="0D0D0D"/>
              </a:solidFill>
              <a:effectLst/>
              <a:latin typeface="Söhne"/>
            </a:endParaRPr>
          </a:p>
          <a:p>
            <a:pPr lvl="1" algn="l">
              <a:buFont typeface="Arial" panose="020B0604020202020204" pitchFamily="34" charset="0"/>
              <a:buChar char="•"/>
            </a:pPr>
            <a:r>
              <a:rPr lang="en-US" b="1" i="0" dirty="0">
                <a:solidFill>
                  <a:srgbClr val="0D0D0D"/>
                </a:solidFill>
                <a:effectLst/>
                <a:latin typeface="Söhne"/>
              </a:rPr>
              <a:t>Exclude Unnecessary Files:</a:t>
            </a:r>
            <a:r>
              <a:rPr lang="en-US" b="0" i="0" dirty="0">
                <a:solidFill>
                  <a:srgbClr val="0D0D0D"/>
                </a:solidFill>
                <a:effectLst/>
                <a:latin typeface="Söhne"/>
              </a:rPr>
              <a:t> To keep the repository clean, use a .</a:t>
            </a:r>
            <a:r>
              <a:rPr lang="en-US" b="0" i="0" dirty="0" err="1">
                <a:solidFill>
                  <a:srgbClr val="0D0D0D"/>
                </a:solidFill>
                <a:effectLst/>
                <a:latin typeface="Söhne"/>
              </a:rPr>
              <a:t>gitignore</a:t>
            </a:r>
            <a:r>
              <a:rPr lang="en-US" b="0" i="0" dirty="0">
                <a:solidFill>
                  <a:srgbClr val="0D0D0D"/>
                </a:solidFill>
                <a:effectLst/>
                <a:latin typeface="Söhne"/>
              </a:rPr>
              <a:t> file to exclude temporary files, logs, dependencies, and other non-source files.</a:t>
            </a:r>
          </a:p>
          <a:p>
            <a:pPr algn="l"/>
            <a:r>
              <a:rPr lang="en-US" b="1" i="0" dirty="0">
                <a:solidFill>
                  <a:srgbClr val="0D0D0D"/>
                </a:solidFill>
                <a:effectLst/>
                <a:latin typeface="Söhne"/>
              </a:rPr>
              <a:t>8. Backup and Redundancy</a:t>
            </a:r>
          </a:p>
          <a:p>
            <a:pPr lvl="1" algn="l">
              <a:buFont typeface="Arial" panose="020B0604020202020204" pitchFamily="34" charset="0"/>
              <a:buChar char="•"/>
            </a:pPr>
            <a:r>
              <a:rPr lang="en-US" b="1" i="0" dirty="0">
                <a:solidFill>
                  <a:srgbClr val="0D0D0D"/>
                </a:solidFill>
                <a:effectLst/>
                <a:latin typeface="Söhne"/>
              </a:rPr>
              <a:t>Remote Repositories:</a:t>
            </a:r>
            <a:r>
              <a:rPr lang="en-US" b="0" i="0" dirty="0">
                <a:solidFill>
                  <a:srgbClr val="0D0D0D"/>
                </a:solidFill>
                <a:effectLst/>
                <a:latin typeface="Söhne"/>
              </a:rPr>
              <a:t> For backup and collaboration purposes, ensure that the project is regularly pushed to a remote repository like GitHub, GitLab, or Bitbucket.</a:t>
            </a:r>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2241253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.git Folder</a:t>
            </a:r>
          </a:p>
          <a:p>
            <a:pPr algn="l">
              <a:buFont typeface="Arial" panose="020B0604020202020204" pitchFamily="34" charset="0"/>
              <a:buChar char="•"/>
            </a:pPr>
            <a:r>
              <a:rPr lang="en-US" b="1" i="0" dirty="0">
                <a:solidFill>
                  <a:srgbClr val="0D0D0D"/>
                </a:solidFill>
                <a:effectLst/>
                <a:latin typeface="Söhne"/>
              </a:rPr>
              <a:t>Definition:</a:t>
            </a:r>
            <a:r>
              <a:rPr lang="en-US" b="0" i="0" dirty="0">
                <a:solidFill>
                  <a:srgbClr val="0D0D0D"/>
                </a:solidFill>
                <a:effectLst/>
                <a:latin typeface="Söhne"/>
              </a:rPr>
              <a:t> The .git folder is a hidden directory in your Git repository. It contains all the necessary repository metadata and objects that Git needs to track changes and maintain the history of your project.</a:t>
            </a:r>
          </a:p>
          <a:p>
            <a:pPr algn="l">
              <a:buFont typeface="Arial" panose="020B0604020202020204" pitchFamily="34" charset="0"/>
              <a:buChar char="•"/>
            </a:pPr>
            <a:r>
              <a:rPr lang="en-US" b="1" i="0" dirty="0">
                <a:solidFill>
                  <a:srgbClr val="0D0D0D"/>
                </a:solidFill>
                <a:effectLst/>
                <a:latin typeface="Söhne"/>
              </a:rPr>
              <a:t>Contents:</a:t>
            </a:r>
            <a:r>
              <a:rPr lang="en-US" b="0" i="0" dirty="0">
                <a:solidFill>
                  <a:srgbClr val="0D0D0D"/>
                </a:solidFill>
                <a:effectLst/>
                <a:latin typeface="Söhne"/>
              </a:rPr>
              <a:t> Inside the .git folder, you'll find several other directories and files that hold information about the repository's configuration, hooks, objects (like blobs, trees, and commits), references to heads, tags, and remote repositories, as well as the index file for staging changes.</a:t>
            </a:r>
          </a:p>
          <a:p>
            <a:pPr algn="l">
              <a:buFont typeface="Arial" panose="020B0604020202020204" pitchFamily="34" charset="0"/>
              <a:buChar char="•"/>
            </a:pPr>
            <a:r>
              <a:rPr lang="en-US" b="1" i="0" dirty="0">
                <a:solidFill>
                  <a:srgbClr val="0D0D0D"/>
                </a:solidFill>
                <a:effectLst/>
                <a:latin typeface="Söhne"/>
              </a:rPr>
              <a:t>Importance:</a:t>
            </a:r>
            <a:r>
              <a:rPr lang="en-US" b="0" i="0" dirty="0">
                <a:solidFill>
                  <a:srgbClr val="0D0D0D"/>
                </a:solidFill>
                <a:effectLst/>
                <a:latin typeface="Söhne"/>
              </a:rPr>
              <a:t> This folder is crucial to Git. Deleting it would essentially remove the project's history and revert it to just a folder with files, no longer a Git repository. It's also usually not included in the project's source code as it's meant for Git's internal use.</a:t>
            </a:r>
            <a:br>
              <a:rPr lang="en-US" b="0" i="0" dirty="0">
                <a:solidFill>
                  <a:srgbClr val="0D0D0D"/>
                </a:solidFill>
                <a:effectLst/>
                <a:latin typeface="Söhne"/>
              </a:rPr>
            </a:br>
            <a:endParaRPr lang="en-US" b="0" i="0" dirty="0">
              <a:solidFill>
                <a:srgbClr val="0D0D0D"/>
              </a:solidFill>
              <a:effectLst/>
              <a:latin typeface="Söhne"/>
            </a:endParaRPr>
          </a:p>
          <a:p>
            <a:pPr algn="l"/>
            <a:endParaRPr lang="en-US" b="1" i="0" dirty="0">
              <a:solidFill>
                <a:srgbClr val="0D0D0D"/>
              </a:solidFill>
              <a:effectLst/>
              <a:latin typeface="Söhne"/>
            </a:endParaRPr>
          </a:p>
          <a:p>
            <a:pPr algn="l"/>
            <a:r>
              <a:rPr lang="en-US" b="1" i="0" dirty="0">
                <a:solidFill>
                  <a:srgbClr val="0D0D0D"/>
                </a:solidFill>
                <a:effectLst/>
                <a:latin typeface="Söhne"/>
              </a:rPr>
              <a:t>.</a:t>
            </a:r>
            <a:r>
              <a:rPr lang="en-US" b="1" i="0" dirty="0" err="1">
                <a:solidFill>
                  <a:srgbClr val="0D0D0D"/>
                </a:solidFill>
                <a:effectLst/>
                <a:latin typeface="Söhne"/>
              </a:rPr>
              <a:t>gitignore</a:t>
            </a:r>
            <a:endParaRPr lang="en-US" b="1"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Purpose:</a:t>
            </a:r>
            <a:r>
              <a:rPr lang="en-US" b="0" i="0" dirty="0">
                <a:solidFill>
                  <a:srgbClr val="0D0D0D"/>
                </a:solidFill>
                <a:effectLst/>
                <a:latin typeface="Söhne"/>
              </a:rPr>
              <a:t> The .</a:t>
            </a:r>
            <a:r>
              <a:rPr lang="en-US" b="0" i="0" dirty="0" err="1">
                <a:solidFill>
                  <a:srgbClr val="0D0D0D"/>
                </a:solidFill>
                <a:effectLst/>
                <a:latin typeface="Söhne"/>
              </a:rPr>
              <a:t>gitignore</a:t>
            </a:r>
            <a:r>
              <a:rPr lang="en-US" b="0" i="0" dirty="0">
                <a:solidFill>
                  <a:srgbClr val="0D0D0D"/>
                </a:solidFill>
                <a:effectLst/>
                <a:latin typeface="Söhne"/>
              </a:rPr>
              <a:t> file tells Git which files or directories to ignore in a project. Typically, these are files you don't want to track or share, such as personal IDE settings, build outputs or system-specific files.</a:t>
            </a:r>
          </a:p>
          <a:p>
            <a:pPr algn="l">
              <a:buFont typeface="Arial" panose="020B0604020202020204" pitchFamily="34" charset="0"/>
              <a:buChar char="•"/>
            </a:pPr>
            <a:r>
              <a:rPr lang="en-US" b="1" i="0" dirty="0">
                <a:solidFill>
                  <a:srgbClr val="0D0D0D"/>
                </a:solidFill>
                <a:effectLst/>
                <a:latin typeface="Söhne"/>
              </a:rPr>
              <a:t>How It Works:</a:t>
            </a:r>
            <a:r>
              <a:rPr lang="en-US" b="0" i="0" dirty="0">
                <a:solidFill>
                  <a:srgbClr val="0D0D0D"/>
                </a:solidFill>
                <a:effectLst/>
                <a:latin typeface="Söhne"/>
              </a:rPr>
              <a:t> Entries in the .</a:t>
            </a:r>
            <a:r>
              <a:rPr lang="en-US" b="0" i="0" dirty="0" err="1">
                <a:solidFill>
                  <a:srgbClr val="0D0D0D"/>
                </a:solidFill>
                <a:effectLst/>
                <a:latin typeface="Söhne"/>
              </a:rPr>
              <a:t>gitignore</a:t>
            </a:r>
            <a:r>
              <a:rPr lang="en-US" b="0" i="0" dirty="0">
                <a:solidFill>
                  <a:srgbClr val="0D0D0D"/>
                </a:solidFill>
                <a:effectLst/>
                <a:latin typeface="Söhne"/>
              </a:rPr>
              <a:t> file can include filenames, directory names, wildcard patterns, and more. Files that are already tracked by Git are not affected by .</a:t>
            </a:r>
            <a:r>
              <a:rPr lang="en-US" b="0" i="0" dirty="0" err="1">
                <a:solidFill>
                  <a:srgbClr val="0D0D0D"/>
                </a:solidFill>
                <a:effectLst/>
                <a:latin typeface="Söhne"/>
              </a:rPr>
              <a:t>gitignore</a:t>
            </a:r>
            <a:r>
              <a:rPr lang="en-US" b="0" i="0" dirty="0">
                <a:solidFill>
                  <a:srgbClr val="0D0D0D"/>
                </a:solidFill>
                <a:effectLst/>
                <a:latin typeface="Söhne"/>
              </a:rPr>
              <a:t>. You must first untrack them with git rm --cached.</a:t>
            </a:r>
          </a:p>
          <a:p>
            <a:pPr algn="l">
              <a:buFont typeface="Arial" panose="020B0604020202020204" pitchFamily="34" charset="0"/>
              <a:buChar char="•"/>
            </a:pPr>
            <a:r>
              <a:rPr lang="en-US" b="1" i="0" dirty="0">
                <a:solidFill>
                  <a:srgbClr val="0D0D0D"/>
                </a:solidFill>
                <a:effectLst/>
                <a:latin typeface="Söhne"/>
              </a:rPr>
              <a:t>Best Practices:</a:t>
            </a:r>
            <a:r>
              <a:rPr lang="en-US" b="0" i="0" dirty="0">
                <a:solidFill>
                  <a:srgbClr val="0D0D0D"/>
                </a:solidFill>
                <a:effectLst/>
                <a:latin typeface="Söhne"/>
              </a:rPr>
              <a:t> Common practices include ignoring compiled code, logs, system files, personal IDE config files, and dependencies that can be installed with a package manager. It’s often helpful to start with a standard .</a:t>
            </a:r>
            <a:r>
              <a:rPr lang="en-US" b="0" i="0" dirty="0" err="1">
                <a:solidFill>
                  <a:srgbClr val="0D0D0D"/>
                </a:solidFill>
                <a:effectLst/>
                <a:latin typeface="Söhne"/>
              </a:rPr>
              <a:t>gitignore</a:t>
            </a:r>
            <a:r>
              <a:rPr lang="en-US" b="0" i="0" dirty="0">
                <a:solidFill>
                  <a:srgbClr val="0D0D0D"/>
                </a:solidFill>
                <a:effectLst/>
                <a:latin typeface="Söhne"/>
              </a:rPr>
              <a:t> provided for specific programming languages or environments, which can be found in collections on GitHub.</a:t>
            </a:r>
          </a:p>
          <a:p>
            <a:pPr algn="l"/>
            <a:endParaRPr lang="en-US" b="1" i="0" dirty="0">
              <a:solidFill>
                <a:srgbClr val="0D0D0D"/>
              </a:solidFill>
              <a:effectLst/>
              <a:latin typeface="Söhne"/>
            </a:endParaRPr>
          </a:p>
          <a:p>
            <a:pPr algn="l"/>
            <a:r>
              <a:rPr lang="en-US" b="0" i="0" dirty="0">
                <a:solidFill>
                  <a:srgbClr val="0D0D0D"/>
                </a:solidFill>
                <a:effectLst/>
                <a:latin typeface="Söhne"/>
              </a:rPr>
              <a:t>Markdown files, typically with the </a:t>
            </a:r>
            <a:r>
              <a:rPr lang="en-US" dirty="0"/>
              <a:t>.md</a:t>
            </a:r>
            <a:r>
              <a:rPr lang="en-US" b="0" i="0" dirty="0">
                <a:solidFill>
                  <a:srgbClr val="0D0D0D"/>
                </a:solidFill>
                <a:effectLst/>
                <a:latin typeface="Söhne"/>
              </a:rPr>
              <a:t> extension, are plain text files that use the Markdown language. Markdown allows you to write using an easy-to-read, easy-to-write plain text format, which then converts to structurally valid HTML (or other formats) for viewing in web browsers or other platforms</a:t>
            </a:r>
            <a:r>
              <a:rPr lang="en-US" b="1" i="0" dirty="0">
                <a:solidFill>
                  <a:srgbClr val="0D0D0D"/>
                </a:solidFill>
                <a:effectLst/>
                <a:latin typeface="Söhne"/>
              </a:rPr>
              <a:t>.</a:t>
            </a:r>
          </a:p>
          <a:p>
            <a:pPr algn="l"/>
            <a:endParaRPr lang="en-US" b="1" i="0" dirty="0">
              <a:solidFill>
                <a:srgbClr val="0D0D0D"/>
              </a:solidFill>
              <a:effectLst/>
              <a:latin typeface="Söhne"/>
            </a:endParaRPr>
          </a:p>
          <a:p>
            <a:pPr algn="l"/>
            <a:r>
              <a:rPr lang="en-US" b="1" i="0" dirty="0">
                <a:solidFill>
                  <a:srgbClr val="0D0D0D"/>
                </a:solidFill>
                <a:effectLst/>
                <a:latin typeface="Söhne"/>
              </a:rPr>
              <a:t>README.md</a:t>
            </a:r>
          </a:p>
          <a:p>
            <a:pPr algn="l">
              <a:buFont typeface="Arial" panose="020B0604020202020204" pitchFamily="34" charset="0"/>
              <a:buChar char="•"/>
            </a:pPr>
            <a:r>
              <a:rPr lang="en-US" b="1" i="0" dirty="0">
                <a:solidFill>
                  <a:srgbClr val="0D0D0D"/>
                </a:solidFill>
                <a:effectLst/>
                <a:latin typeface="Söhne"/>
              </a:rPr>
              <a:t>Overview:</a:t>
            </a:r>
            <a:r>
              <a:rPr lang="en-US" b="0" i="0" dirty="0">
                <a:solidFill>
                  <a:srgbClr val="0D0D0D"/>
                </a:solidFill>
                <a:effectLst/>
                <a:latin typeface="Söhne"/>
              </a:rPr>
              <a:t> The README.md file is the first file GitHub displays when someone opens your repository. Written in Markdown, it is the introduction and provides essential information about the project.</a:t>
            </a:r>
          </a:p>
          <a:p>
            <a:pPr algn="l">
              <a:buFont typeface="Arial" panose="020B0604020202020204" pitchFamily="34" charset="0"/>
              <a:buChar char="•"/>
            </a:pPr>
            <a:r>
              <a:rPr lang="en-US" b="1" i="0" dirty="0">
                <a:solidFill>
                  <a:srgbClr val="0D0D0D"/>
                </a:solidFill>
                <a:effectLst/>
                <a:latin typeface="Söhne"/>
              </a:rPr>
              <a:t>Contents:</a:t>
            </a:r>
            <a:r>
              <a:rPr lang="en-US" b="0" i="0" dirty="0">
                <a:solidFill>
                  <a:srgbClr val="0D0D0D"/>
                </a:solidFill>
                <a:effectLst/>
                <a:latin typeface="Söhne"/>
              </a:rPr>
              <a:t> It should include the project title, a brief description, installation instructions, usage examples, development notes, how to run tests, contribution guidelines, license information, and contact info for the maintainers or contributors.</a:t>
            </a:r>
          </a:p>
          <a:p>
            <a:pPr algn="l">
              <a:buFont typeface="Arial" panose="020B0604020202020204" pitchFamily="34" charset="0"/>
              <a:buChar char="•"/>
            </a:pPr>
            <a:r>
              <a:rPr lang="en-US" b="1" i="0" dirty="0">
                <a:solidFill>
                  <a:srgbClr val="0D0D0D"/>
                </a:solidFill>
                <a:effectLst/>
                <a:latin typeface="Söhne"/>
              </a:rPr>
              <a:t>Significance:</a:t>
            </a:r>
            <a:r>
              <a:rPr lang="en-US" b="0" i="0" dirty="0">
                <a:solidFill>
                  <a:srgbClr val="0D0D0D"/>
                </a:solidFill>
                <a:effectLst/>
                <a:latin typeface="Söhne"/>
              </a:rPr>
              <a:t> A well-written README.md is crucial because it's often the first entry point for anyone encountering your repository and can be the difference between someone deciding to use, ignore, or contribute to the project.</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None/>
            </a:pPr>
            <a:r>
              <a:rPr lang="en-US" b="1" i="0" dirty="0">
                <a:solidFill>
                  <a:srgbClr val="0D0D0D"/>
                </a:solidFill>
                <a:effectLst/>
                <a:latin typeface="Söhne"/>
              </a:rPr>
              <a:t>GitHub Issues</a:t>
            </a:r>
          </a:p>
          <a:p>
            <a:pPr algn="l">
              <a:buFont typeface="Arial" panose="020B0604020202020204" pitchFamily="34" charset="0"/>
              <a:buChar char="•"/>
            </a:pPr>
            <a:r>
              <a:rPr lang="en-US" b="0" i="0" dirty="0">
                <a:solidFill>
                  <a:srgbClr val="0D0D0D"/>
                </a:solidFill>
                <a:effectLst/>
                <a:latin typeface="Söhne"/>
              </a:rPr>
              <a:t>GitHub Issues are a tracking tool within GitHub repositories that developers use to track ideas, enhancements, tasks, or bugs for work on GitHub.</a:t>
            </a:r>
          </a:p>
          <a:p>
            <a:pPr algn="l">
              <a:buFont typeface="Arial" panose="020B0604020202020204" pitchFamily="34" charset="0"/>
              <a:buChar char="•"/>
            </a:pPr>
            <a:r>
              <a:rPr lang="en-US" b="0" i="0" dirty="0">
                <a:solidFill>
                  <a:srgbClr val="0D0D0D"/>
                </a:solidFill>
                <a:effectLst/>
                <a:latin typeface="Söhne"/>
              </a:rPr>
              <a:t>Each issue can act as a discussion forum for the ongoing development of a particular problem or idea associated with the repository.</a:t>
            </a:r>
          </a:p>
          <a:p>
            <a:pPr algn="l">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A89C7E07-3C67-C64C-8DA0-0404F6303970}" type="slidenum">
              <a:rPr lang="en-US" smtClean="0"/>
              <a:t>28</a:t>
            </a:fld>
            <a:endParaRPr lang="en-US" dirty="0"/>
          </a:p>
        </p:txBody>
      </p:sp>
    </p:spTree>
    <p:extLst>
      <p:ext uri="{BB962C8B-B14F-4D97-AF65-F5344CB8AC3E}">
        <p14:creationId xmlns:p14="http://schemas.microsoft.com/office/powerpoint/2010/main" val="2772301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29</a:t>
            </a:fld>
            <a:endParaRPr lang="en-US" dirty="0"/>
          </a:p>
        </p:txBody>
      </p:sp>
    </p:spTree>
    <p:extLst>
      <p:ext uri="{BB962C8B-B14F-4D97-AF65-F5344CB8AC3E}">
        <p14:creationId xmlns:p14="http://schemas.microsoft.com/office/powerpoint/2010/main" val="385457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30</a:t>
            </a:fld>
            <a:endParaRPr lang="en-US" dirty="0"/>
          </a:p>
        </p:txBody>
      </p:sp>
    </p:spTree>
    <p:extLst>
      <p:ext uri="{BB962C8B-B14F-4D97-AF65-F5344CB8AC3E}">
        <p14:creationId xmlns:p14="http://schemas.microsoft.com/office/powerpoint/2010/main" val="571777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2460850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32</a:t>
            </a:fld>
            <a:endParaRPr lang="en-US" dirty="0"/>
          </a:p>
        </p:txBody>
      </p:sp>
    </p:spTree>
    <p:extLst>
      <p:ext uri="{BB962C8B-B14F-4D97-AF65-F5344CB8AC3E}">
        <p14:creationId xmlns:p14="http://schemas.microsoft.com/office/powerpoint/2010/main" val="1560671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3904953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34</a:t>
            </a:fld>
            <a:endParaRPr lang="en-US" dirty="0"/>
          </a:p>
        </p:txBody>
      </p:sp>
    </p:spTree>
    <p:extLst>
      <p:ext uri="{BB962C8B-B14F-4D97-AF65-F5344CB8AC3E}">
        <p14:creationId xmlns:p14="http://schemas.microsoft.com/office/powerpoint/2010/main" val="3525672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https://www.youtube.com/watch?v=pBy1zgt0XPc&amp;t=17s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36</a:t>
            </a:fld>
            <a:endParaRPr lang="en-US" dirty="0"/>
          </a:p>
        </p:txBody>
      </p:sp>
    </p:spTree>
    <p:extLst>
      <p:ext uri="{BB962C8B-B14F-4D97-AF65-F5344CB8AC3E}">
        <p14:creationId xmlns:p14="http://schemas.microsoft.com/office/powerpoint/2010/main" val="255500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History and Accountability:</a:t>
            </a:r>
            <a:r>
              <a:rPr lang="en-US" b="0" i="0" dirty="0">
                <a:solidFill>
                  <a:srgbClr val="0D0D0D"/>
                </a:solidFill>
                <a:effectLst/>
                <a:latin typeface="Söhne"/>
              </a:rPr>
              <a:t> It keeps a comprehensive history of every file change and who made it, enhancing accountability and enabling change tracing.</a:t>
            </a:r>
          </a:p>
          <a:p>
            <a:pPr algn="l">
              <a:buFont typeface="Arial" panose="020B0604020202020204" pitchFamily="34" charset="0"/>
              <a:buChar char="•"/>
            </a:pPr>
            <a:r>
              <a:rPr lang="en-US" b="1" i="0" dirty="0">
                <a:solidFill>
                  <a:srgbClr val="0D0D0D"/>
                </a:solidFill>
                <a:effectLst/>
                <a:latin typeface="Söhne"/>
              </a:rPr>
              <a:t>Collaboration:</a:t>
            </a:r>
            <a:r>
              <a:rPr lang="en-US" b="0" i="0" dirty="0">
                <a:solidFill>
                  <a:srgbClr val="0D0D0D"/>
                </a:solidFill>
                <a:effectLst/>
                <a:latin typeface="Söhne"/>
              </a:rPr>
              <a:t> Allows multiple people to work on the same project simultaneously without conflicts, smoothly merging changes from different contributors.</a:t>
            </a:r>
          </a:p>
          <a:p>
            <a:pPr algn="l">
              <a:buFont typeface="Arial" panose="020B0604020202020204" pitchFamily="34" charset="0"/>
              <a:buChar char="•"/>
            </a:pPr>
            <a:r>
              <a:rPr lang="en-US" b="1" i="0" dirty="0">
                <a:solidFill>
                  <a:srgbClr val="0D0D0D"/>
                </a:solidFill>
                <a:effectLst/>
                <a:latin typeface="Söhne"/>
              </a:rPr>
              <a:t>Branching and Merging:</a:t>
            </a:r>
            <a:r>
              <a:rPr lang="en-US" b="0" i="0" dirty="0">
                <a:solidFill>
                  <a:srgbClr val="0D0D0D"/>
                </a:solidFill>
                <a:effectLst/>
                <a:latin typeface="Söhne"/>
              </a:rPr>
              <a:t> This enables the creation of branches for developing new features or fixing bugs independently. The branches can then be merged back into the main project, ensuring stability and continuous integration.</a:t>
            </a:r>
          </a:p>
          <a:p>
            <a:pPr algn="l">
              <a:buFont typeface="Arial" panose="020B0604020202020204" pitchFamily="34" charset="0"/>
              <a:buChar char="•"/>
            </a:pPr>
            <a:r>
              <a:rPr lang="en-US" b="1" i="0" dirty="0">
                <a:solidFill>
                  <a:srgbClr val="0D0D0D"/>
                </a:solidFill>
                <a:effectLst/>
                <a:latin typeface="Söhne"/>
              </a:rPr>
              <a:t>Undo Mistakes:</a:t>
            </a:r>
            <a:r>
              <a:rPr lang="en-US" b="0" i="0" dirty="0">
                <a:solidFill>
                  <a:srgbClr val="0D0D0D"/>
                </a:solidFill>
                <a:effectLst/>
                <a:latin typeface="Söhne"/>
              </a:rPr>
              <a:t> Offers the ability to revert to previous versions of the project, safeguarding against the risk of losing work or introducing errors.</a:t>
            </a:r>
          </a:p>
          <a:p>
            <a:pPr algn="l">
              <a:buFont typeface="Arial" panose="020B0604020202020204" pitchFamily="34" charset="0"/>
              <a:buChar char="•"/>
            </a:pPr>
            <a:r>
              <a:rPr lang="en-US" b="1" i="0" dirty="0">
                <a:solidFill>
                  <a:srgbClr val="0D0D0D"/>
                </a:solidFill>
                <a:effectLst/>
                <a:latin typeface="Söhne"/>
              </a:rPr>
              <a:t>Compare Changes:</a:t>
            </a:r>
            <a:r>
              <a:rPr lang="en-US" b="0" i="0" dirty="0">
                <a:solidFill>
                  <a:srgbClr val="0D0D0D"/>
                </a:solidFill>
                <a:effectLst/>
                <a:latin typeface="Söhne"/>
              </a:rPr>
              <a:t> This makes it possible to compare changes over time, see who introduced an issue and when, and review the project’s progression.</a:t>
            </a:r>
          </a:p>
          <a:p>
            <a:pPr algn="l">
              <a:buFont typeface="Arial" panose="020B0604020202020204" pitchFamily="34" charset="0"/>
              <a:buChar char="•"/>
            </a:pPr>
            <a:r>
              <a:rPr lang="en-US" b="1" i="0" dirty="0">
                <a:solidFill>
                  <a:srgbClr val="0D0D0D"/>
                </a:solidFill>
                <a:effectLst/>
                <a:latin typeface="Söhne"/>
              </a:rPr>
              <a:t>Workflow Management:</a:t>
            </a:r>
            <a:r>
              <a:rPr lang="en-US" b="0" i="0" dirty="0">
                <a:solidFill>
                  <a:srgbClr val="0D0D0D"/>
                </a:solidFill>
                <a:effectLst/>
                <a:latin typeface="Söhne"/>
              </a:rPr>
              <a:t> Supports various workflows, such as feature-based branching, </a:t>
            </a:r>
            <a:r>
              <a:rPr lang="en-US" b="0" i="0" dirty="0" err="1">
                <a:solidFill>
                  <a:srgbClr val="0D0D0D"/>
                </a:solidFill>
                <a:effectLst/>
                <a:latin typeface="Söhne"/>
              </a:rPr>
              <a:t>Gitflow</a:t>
            </a:r>
            <a:r>
              <a:rPr lang="en-US" b="0" i="0" dirty="0">
                <a:solidFill>
                  <a:srgbClr val="0D0D0D"/>
                </a:solidFill>
                <a:effectLst/>
                <a:latin typeface="Söhne"/>
              </a:rPr>
              <a:t>, or Forking, providing flexibility in how projects are managed and developed.</a:t>
            </a:r>
          </a:p>
          <a:p>
            <a:pPr algn="l">
              <a:buFont typeface="Arial" panose="020B0604020202020204" pitchFamily="34" charset="0"/>
              <a:buChar char="•"/>
            </a:pPr>
            <a:r>
              <a:rPr lang="en-US" b="1" i="0" dirty="0">
                <a:solidFill>
                  <a:srgbClr val="0D0D0D"/>
                </a:solidFill>
                <a:effectLst/>
                <a:latin typeface="Söhne"/>
              </a:rPr>
              <a:t>Backup and Restore:</a:t>
            </a:r>
            <a:r>
              <a:rPr lang="en-US" b="0" i="0" dirty="0">
                <a:solidFill>
                  <a:srgbClr val="0D0D0D"/>
                </a:solidFill>
                <a:effectLst/>
                <a:latin typeface="Söhne"/>
              </a:rPr>
              <a:t> This function acts as a backup mechanism. In case of hardware failure or loss, the repository can be cloned from the remote server, ensuring that work is not lost.</a:t>
            </a:r>
          </a:p>
          <a:p>
            <a:pPr algn="l">
              <a:buFont typeface="Arial" panose="020B0604020202020204" pitchFamily="34" charset="0"/>
              <a:buChar char="•"/>
            </a:pPr>
            <a:r>
              <a:rPr lang="en-US" b="1" i="0" dirty="0">
                <a:solidFill>
                  <a:srgbClr val="0D0D0D"/>
                </a:solidFill>
                <a:effectLst/>
                <a:latin typeface="Söhne"/>
              </a:rPr>
              <a:t>Facilitates Continuous Integration and Delivery (CI/CD):</a:t>
            </a:r>
            <a:r>
              <a:rPr lang="en-US" b="0" i="0" dirty="0">
                <a:solidFill>
                  <a:srgbClr val="0D0D0D"/>
                </a:solidFill>
                <a:effectLst/>
                <a:latin typeface="Söhne"/>
              </a:rPr>
              <a:t> Integrates with tools for automated testing, building, and deployment, enabling modern DevOps practices and continuous delivery of quality software.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1385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97339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00826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Git</a:t>
            </a:r>
          </a:p>
          <a:p>
            <a:pPr algn="l">
              <a:buFont typeface="Arial" panose="020B0604020202020204" pitchFamily="34" charset="0"/>
              <a:buChar char="•"/>
            </a:pPr>
            <a:r>
              <a:rPr lang="en-US" b="1" i="0" dirty="0">
                <a:solidFill>
                  <a:srgbClr val="0D0D0D"/>
                </a:solidFill>
                <a:effectLst/>
                <a:latin typeface="Söhne"/>
              </a:rPr>
              <a:t>Distributed Version Control System</a:t>
            </a:r>
            <a:r>
              <a:rPr lang="en-US" b="0" i="0" dirty="0">
                <a:solidFill>
                  <a:srgbClr val="0D0D0D"/>
                </a:solidFill>
                <a:effectLst/>
                <a:latin typeface="Söhne"/>
              </a:rPr>
              <a:t>: Tracks and manages changes to code.</a:t>
            </a:r>
          </a:p>
          <a:p>
            <a:pPr algn="l">
              <a:buFont typeface="Arial" panose="020B0604020202020204" pitchFamily="34" charset="0"/>
              <a:buChar char="•"/>
            </a:pPr>
            <a:r>
              <a:rPr lang="en-US" b="1" i="0" dirty="0">
                <a:solidFill>
                  <a:srgbClr val="0D0D0D"/>
                </a:solidFill>
                <a:effectLst/>
                <a:latin typeface="Söhne"/>
              </a:rPr>
              <a:t>Local Operations</a:t>
            </a:r>
            <a:r>
              <a:rPr lang="en-US" b="0" i="0" dirty="0">
                <a:solidFill>
                  <a:srgbClr val="0D0D0D"/>
                </a:solidFill>
                <a:effectLst/>
                <a:latin typeface="Söhne"/>
              </a:rPr>
              <a:t>: Primarily operates on the developer's machine, enabling offline work.</a:t>
            </a:r>
          </a:p>
          <a:p>
            <a:pPr algn="l">
              <a:buFont typeface="Arial" panose="020B0604020202020204" pitchFamily="34" charset="0"/>
              <a:buChar char="•"/>
            </a:pPr>
            <a:r>
              <a:rPr lang="en-US" b="1" i="0" dirty="0">
                <a:solidFill>
                  <a:srgbClr val="0D0D0D"/>
                </a:solidFill>
                <a:effectLst/>
                <a:latin typeface="Söhne"/>
              </a:rPr>
              <a:t>Branching and Merging</a:t>
            </a:r>
            <a:r>
              <a:rPr lang="en-US" b="0" i="0" dirty="0">
                <a:solidFill>
                  <a:srgbClr val="0D0D0D"/>
                </a:solidFill>
                <a:effectLst/>
                <a:latin typeface="Söhne"/>
              </a:rPr>
              <a:t>: Offers powerful tools for branch creation and merging, facilitating various workflows.</a:t>
            </a:r>
          </a:p>
          <a:p>
            <a:pPr algn="l">
              <a:buFont typeface="Arial" panose="020B0604020202020204" pitchFamily="34" charset="0"/>
              <a:buChar char="•"/>
            </a:pPr>
            <a:r>
              <a:rPr lang="en-US" b="1" i="0" dirty="0">
                <a:solidFill>
                  <a:srgbClr val="0D0D0D"/>
                </a:solidFill>
                <a:effectLst/>
                <a:latin typeface="Söhne"/>
              </a:rPr>
              <a:t>Performance</a:t>
            </a:r>
            <a:r>
              <a:rPr lang="en-US" b="0" i="0" dirty="0">
                <a:solidFill>
                  <a:srgbClr val="0D0D0D"/>
                </a:solidFill>
                <a:effectLst/>
                <a:latin typeface="Söhne"/>
              </a:rPr>
              <a:t>: Efficient with large repositories and histories, excelling in speed for common operations.</a:t>
            </a:r>
          </a:p>
          <a:p>
            <a:pPr algn="l">
              <a:buFont typeface="Arial" panose="020B0604020202020204" pitchFamily="34" charset="0"/>
              <a:buChar char="•"/>
            </a:pPr>
            <a:r>
              <a:rPr lang="en-US" b="1" i="0" dirty="0">
                <a:solidFill>
                  <a:srgbClr val="0D0D0D"/>
                </a:solidFill>
                <a:effectLst/>
                <a:latin typeface="Söhne"/>
              </a:rPr>
              <a:t>Open Source</a:t>
            </a:r>
            <a:r>
              <a:rPr lang="en-US" b="0" i="0" dirty="0">
                <a:solidFill>
                  <a:srgbClr val="0D0D0D"/>
                </a:solidFill>
                <a:effectLst/>
                <a:latin typeface="Söhne"/>
              </a:rPr>
              <a:t>: Free and open-source, widely adopted for flexibility and control.</a:t>
            </a:r>
          </a:p>
          <a:p>
            <a:pPr algn="l">
              <a:buFont typeface="Arial" panose="020B0604020202020204" pitchFamily="34" charset="0"/>
              <a:buChar char="•"/>
            </a:pPr>
            <a:r>
              <a:rPr lang="en-US" b="1" i="0" dirty="0">
                <a:solidFill>
                  <a:srgbClr val="0D0D0D"/>
                </a:solidFill>
                <a:effectLst/>
                <a:latin typeface="Söhne"/>
              </a:rPr>
              <a:t>Requires Installation</a:t>
            </a:r>
            <a:r>
              <a:rPr lang="en-US" b="0" i="0" dirty="0">
                <a:solidFill>
                  <a:srgbClr val="0D0D0D"/>
                </a:solidFill>
                <a:effectLst/>
                <a:latin typeface="Söhne"/>
              </a:rPr>
              <a:t>: This must be installed on each developer's computer.</a:t>
            </a:r>
          </a:p>
          <a:p>
            <a:pPr algn="l">
              <a:buFont typeface="Arial" panose="020B0604020202020204" pitchFamily="34" charset="0"/>
              <a:buChar char="•"/>
            </a:pPr>
            <a:endParaRPr lang="en-US" b="0" i="0" dirty="0">
              <a:solidFill>
                <a:srgbClr val="0D0D0D"/>
              </a:solidFill>
              <a:effectLst/>
              <a:latin typeface="Söhne"/>
            </a:endParaRPr>
          </a:p>
          <a:p>
            <a:pPr algn="l"/>
            <a:r>
              <a:rPr lang="en-US" b="1" i="0" dirty="0">
                <a:solidFill>
                  <a:srgbClr val="0D0D0D"/>
                </a:solidFill>
                <a:effectLst/>
                <a:latin typeface="Söhne"/>
              </a:rPr>
              <a:t>GitHub</a:t>
            </a:r>
          </a:p>
          <a:p>
            <a:pPr algn="l">
              <a:buFont typeface="Arial" panose="020B0604020202020204" pitchFamily="34" charset="0"/>
              <a:buChar char="•"/>
            </a:pPr>
            <a:r>
              <a:rPr lang="en-US" b="1" i="0" dirty="0">
                <a:solidFill>
                  <a:srgbClr val="0D0D0D"/>
                </a:solidFill>
                <a:effectLst/>
                <a:latin typeface="Söhne"/>
              </a:rPr>
              <a:t>Cloud-based Hosting Service</a:t>
            </a:r>
            <a:r>
              <a:rPr lang="en-US" b="0" i="0" dirty="0">
                <a:solidFill>
                  <a:srgbClr val="0D0D0D"/>
                </a:solidFill>
                <a:effectLst/>
                <a:latin typeface="Söhne"/>
              </a:rPr>
              <a:t>: Provides online hosting for Git repositories, facilitating collaboration.</a:t>
            </a:r>
          </a:p>
          <a:p>
            <a:pPr algn="l">
              <a:buFont typeface="Arial" panose="020B0604020202020204" pitchFamily="34" charset="0"/>
              <a:buChar char="•"/>
            </a:pPr>
            <a:r>
              <a:rPr lang="en-US" b="1" i="0" dirty="0">
                <a:solidFill>
                  <a:srgbClr val="0D0D0D"/>
                </a:solidFill>
                <a:effectLst/>
                <a:latin typeface="Söhne"/>
              </a:rPr>
              <a:t>Pull Requests and Code Review</a:t>
            </a:r>
            <a:r>
              <a:rPr lang="en-US" b="0" i="0" dirty="0">
                <a:solidFill>
                  <a:srgbClr val="0D0D0D"/>
                </a:solidFill>
                <a:effectLst/>
                <a:latin typeface="Söhne"/>
              </a:rPr>
              <a:t>: This section introduces the concept of pull requests for changes, enhancing collaboration and review.</a:t>
            </a:r>
          </a:p>
          <a:p>
            <a:pPr algn="l">
              <a:buFont typeface="Arial" panose="020B0604020202020204" pitchFamily="34" charset="0"/>
              <a:buChar char="•"/>
            </a:pPr>
            <a:r>
              <a:rPr lang="en-US" b="1" i="0" dirty="0">
                <a:solidFill>
                  <a:srgbClr val="0D0D0D"/>
                </a:solidFill>
                <a:effectLst/>
                <a:latin typeface="Söhne"/>
              </a:rPr>
              <a:t>Issue Tracking</a:t>
            </a:r>
            <a:r>
              <a:rPr lang="en-US" b="0" i="0" dirty="0">
                <a:solidFill>
                  <a:srgbClr val="0D0D0D"/>
                </a:solidFill>
                <a:effectLst/>
                <a:latin typeface="Söhne"/>
              </a:rPr>
              <a:t>: Built-in tools for tracking bugs, tasks, and enhancements.</a:t>
            </a:r>
          </a:p>
          <a:p>
            <a:pPr algn="l">
              <a:buFont typeface="Arial" panose="020B0604020202020204" pitchFamily="34" charset="0"/>
              <a:buChar char="•"/>
            </a:pPr>
            <a:r>
              <a:rPr lang="en-US" b="1" i="0" dirty="0">
                <a:solidFill>
                  <a:srgbClr val="0D0D0D"/>
                </a:solidFill>
                <a:effectLst/>
                <a:latin typeface="Söhne"/>
              </a:rPr>
              <a:t>GitHub Actions</a:t>
            </a:r>
            <a:r>
              <a:rPr lang="en-US" b="0" i="0" dirty="0">
                <a:solidFill>
                  <a:srgbClr val="0D0D0D"/>
                </a:solidFill>
                <a:effectLst/>
                <a:latin typeface="Söhne"/>
              </a:rPr>
              <a:t>: Automates workflows directly within GitHub repositories, including CI/CD.</a:t>
            </a:r>
          </a:p>
          <a:p>
            <a:pPr algn="l">
              <a:buFont typeface="Arial" panose="020B0604020202020204" pitchFamily="34" charset="0"/>
              <a:buChar char="•"/>
            </a:pPr>
            <a:r>
              <a:rPr lang="en-US" b="1" i="0" dirty="0">
                <a:solidFill>
                  <a:srgbClr val="0D0D0D"/>
                </a:solidFill>
                <a:effectLst/>
                <a:latin typeface="Söhne"/>
              </a:rPr>
              <a:t>Web Interface</a:t>
            </a:r>
            <a:r>
              <a:rPr lang="en-US" b="0" i="0" dirty="0">
                <a:solidFill>
                  <a:srgbClr val="0D0D0D"/>
                </a:solidFill>
                <a:effectLst/>
                <a:latin typeface="Söhne"/>
              </a:rPr>
              <a:t>: Offers a user-friendly web interface for repository management, reducing the need for command-line operations.</a:t>
            </a:r>
          </a:p>
          <a:p>
            <a:pPr algn="l">
              <a:buFont typeface="Arial" panose="020B0604020202020204" pitchFamily="34" charset="0"/>
              <a:buChar char="•"/>
            </a:pPr>
            <a:r>
              <a:rPr lang="en-US" b="1" i="0" dirty="0">
                <a:solidFill>
                  <a:srgbClr val="0D0D0D"/>
                </a:solidFill>
                <a:effectLst/>
                <a:latin typeface="Söhne"/>
              </a:rPr>
              <a:t>Community and Collaboration</a:t>
            </a:r>
            <a:r>
              <a:rPr lang="en-US" b="0" i="0" dirty="0">
                <a:solidFill>
                  <a:srgbClr val="0D0D0D"/>
                </a:solidFill>
                <a:effectLst/>
                <a:latin typeface="Söhne"/>
              </a:rPr>
              <a:t>: Encourages open-source development with features like forking, starring, and social networking aspects.</a:t>
            </a:r>
          </a:p>
          <a:p>
            <a:pPr algn="l">
              <a:buFont typeface="Arial" panose="020B0604020202020204" pitchFamily="34" charset="0"/>
              <a:buChar char="•"/>
            </a:pPr>
            <a:r>
              <a:rPr lang="en-US" b="1" i="0" dirty="0">
                <a:solidFill>
                  <a:srgbClr val="0D0D0D"/>
                </a:solidFill>
                <a:effectLst/>
                <a:latin typeface="Söhne"/>
              </a:rPr>
              <a:t>Free and Paid Plans</a:t>
            </a:r>
            <a:r>
              <a:rPr lang="en-US" b="0" i="0" dirty="0">
                <a:solidFill>
                  <a:srgbClr val="0D0D0D"/>
                </a:solidFill>
                <a:effectLst/>
                <a:latin typeface="Söhne"/>
              </a:rPr>
              <a:t>: Offers various plans, including free accounts with public repositories and paid plans for private repositories and additional features.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253308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80220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adrin.info/gitgithub-how-to-contribute-to-an-open-source-project-on-github.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pngall.com/github-p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www.pngall.com/github-p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pixabay.com/pt/agenda-planejamento-anota%C3%A7%C3%B5es-68306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hyperlink" Target="https://github.com/aamolgote/github-worksho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iCreateWorks/esigning" TargetMode="External"/><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hyperlink" Target="mailto:aamolgote@gmail.com"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hyperlink" Target="https://adplist.org/mentors/amol-gote" TargetMode="External"/><Relationship Id="rId5" Type="http://schemas.openxmlformats.org/officeDocument/2006/relationships/hyperlink" Target="https://www.linkedin.com/in/vikas-mendhe-69260012" TargetMode="External"/><Relationship Id="rId4" Type="http://schemas.openxmlformats.org/officeDocument/2006/relationships/hyperlink" Target="https://www.linkedin.com/in/aamolgot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title"/>
          </p:nvPr>
        </p:nvSpPr>
        <p:spPr>
          <a:xfrm>
            <a:off x="6318885" y="3499667"/>
            <a:ext cx="4939666" cy="2542810"/>
          </a:xfrm>
        </p:spPr>
        <p:txBody>
          <a:bodyPr vert="horz" lIns="0" tIns="0" rIns="0" bIns="0" rtlCol="0" anchor="b" anchorCtr="0">
            <a:normAutofit/>
          </a:bodyPr>
          <a:lstStyle/>
          <a:p>
            <a:r>
              <a:rPr lang="en-US" b="1" i="0" kern="1200" spc="100" baseline="0" dirty="0">
                <a:latin typeface="+mj-lt"/>
                <a:ea typeface="+mj-ea"/>
                <a:cs typeface="+mj-cs"/>
              </a:rPr>
              <a:t>Git and GitHub Workshop</a:t>
            </a:r>
          </a:p>
        </p:txBody>
      </p:sp>
      <p:pic>
        <p:nvPicPr>
          <p:cNvPr id="5" name="Picture 4" descr="A couple of logos with text&#10;&#10;Description automatically generated with medium confidence">
            <a:extLst>
              <a:ext uri="{FF2B5EF4-FFF2-40B4-BE49-F238E27FC236}">
                <a16:creationId xmlns:a16="http://schemas.microsoft.com/office/drawing/2014/main" id="{41ED9748-5067-805D-2B03-F20884AA4AD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728" r="3" b="13443"/>
          <a:stretch/>
        </p:blipFill>
        <p:spPr>
          <a:xfrm>
            <a:off x="340633" y="340468"/>
            <a:ext cx="5966993" cy="2645923"/>
          </a:xfrm>
          <a:prstGeom prst="rect">
            <a:avLst/>
          </a:prstGeom>
          <a:noFill/>
        </p:spPr>
      </p:pic>
      <p:sp>
        <p:nvSpPr>
          <p:cNvPr id="3" name="Text Placeholder 6">
            <a:extLst>
              <a:ext uri="{FF2B5EF4-FFF2-40B4-BE49-F238E27FC236}">
                <a16:creationId xmlns:a16="http://schemas.microsoft.com/office/drawing/2014/main" id="{2B4E97E7-A5B7-3B60-0FC8-8993963BCEF1}"/>
              </a:ext>
            </a:extLst>
          </p:cNvPr>
          <p:cNvSpPr txBox="1">
            <a:spLocks/>
          </p:cNvSpPr>
          <p:nvPr/>
        </p:nvSpPr>
        <p:spPr>
          <a:xfrm>
            <a:off x="603885" y="3538487"/>
            <a:ext cx="4649250" cy="2087871"/>
          </a:xfrm>
          <a:prstGeom prst="rect">
            <a:avLst/>
          </a:prstGeom>
        </p:spPr>
        <p:txBody>
          <a:bodyPr vert="horz" lIns="0" tIns="45720" rIns="0" bIns="0" rtlCol="0">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800"/>
              </a:spcBef>
            </a:pPr>
            <a:r>
              <a:rPr lang="en-US" dirty="0"/>
              <a:t>Amol Gote </a:t>
            </a:r>
          </a:p>
          <a:p>
            <a:pPr marL="342900" indent="-342900">
              <a:spcBef>
                <a:spcPts val="1800"/>
              </a:spcBef>
            </a:pPr>
            <a:r>
              <a:rPr lang="en-US" dirty="0"/>
              <a:t>Vikas Mendhe</a:t>
            </a:r>
          </a:p>
          <a:p>
            <a:pPr marL="342900" indent="-342900">
              <a:spcBef>
                <a:spcPts val="1800"/>
              </a:spcBef>
            </a:pPr>
            <a:r>
              <a:rPr lang="en-US" dirty="0"/>
              <a:t>Charles Wagner</a:t>
            </a:r>
          </a:p>
          <a:p>
            <a:pPr marL="0" indent="0">
              <a:spcBef>
                <a:spcPts val="1800"/>
              </a:spcBef>
              <a:buFont typeface="Arial" panose="020B0604020202020204" pitchFamily="34" charset="0"/>
              <a:buNone/>
            </a:pPr>
            <a:endParaRPr lang="en-US" dirty="0"/>
          </a:p>
          <a:p>
            <a:pPr marL="0" indent="0">
              <a:spcBef>
                <a:spcPts val="1800"/>
              </a:spcBef>
              <a:buFont typeface="Arial" panose="020B0604020202020204" pitchFamily="34" charset="0"/>
              <a:buNone/>
            </a:pP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Git and GitHub Advantages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7" name="Content Placeholder 6">
            <a:extLst>
              <a:ext uri="{FF2B5EF4-FFF2-40B4-BE49-F238E27FC236}">
                <a16:creationId xmlns:a16="http://schemas.microsoft.com/office/drawing/2014/main" id="{ED928A53-3E1C-6B6E-23BD-CA1A1A8826B3}"/>
              </a:ext>
            </a:extLst>
          </p:cNvPr>
          <p:cNvSpPr>
            <a:spLocks noGrp="1"/>
          </p:cNvSpPr>
          <p:nvPr>
            <p:ph sz="quarter" idx="13"/>
          </p:nvPr>
        </p:nvSpPr>
        <p:spPr>
          <a:xfrm>
            <a:off x="3657600" y="2282007"/>
            <a:ext cx="7810500" cy="4473117"/>
          </a:xfrm>
        </p:spPr>
        <p:txBody>
          <a:bodyPr>
            <a:noAutofit/>
          </a:bodyPr>
          <a:lstStyle/>
          <a:p>
            <a:r>
              <a:rPr lang="en-US" sz="1800" dirty="0"/>
              <a:t>Distributed Architecture</a:t>
            </a:r>
          </a:p>
          <a:p>
            <a:r>
              <a:rPr lang="en-US" sz="1800" dirty="0"/>
              <a:t>Performance</a:t>
            </a:r>
          </a:p>
          <a:p>
            <a:r>
              <a:rPr lang="en-US" sz="1800" dirty="0"/>
              <a:t>Branching and Merging</a:t>
            </a:r>
          </a:p>
          <a:p>
            <a:r>
              <a:rPr lang="en-US" sz="1800" dirty="0"/>
              <a:t>Data Integrity:</a:t>
            </a:r>
          </a:p>
          <a:p>
            <a:r>
              <a:rPr lang="en-US" sz="1800" dirty="0"/>
              <a:t>Workflow Flexibility</a:t>
            </a:r>
          </a:p>
          <a:p>
            <a:r>
              <a:rPr lang="en-US" sz="1800" dirty="0"/>
              <a:t>Community and Collaboration</a:t>
            </a:r>
          </a:p>
          <a:p>
            <a:r>
              <a:rPr lang="en-US" sz="1800" dirty="0"/>
              <a:t>Integration with Tools and Services</a:t>
            </a:r>
          </a:p>
          <a:p>
            <a:r>
              <a:rPr lang="en-US" sz="1800" dirty="0"/>
              <a:t>Pull Requests and Code Review</a:t>
            </a:r>
          </a:p>
          <a:p>
            <a:r>
              <a:rPr lang="en-US" sz="1800" dirty="0"/>
              <a:t>Open-Source Initiatives</a:t>
            </a:r>
          </a:p>
        </p:txBody>
      </p:sp>
    </p:spTree>
    <p:extLst>
      <p:ext uri="{BB962C8B-B14F-4D97-AF65-F5344CB8AC3E}">
        <p14:creationId xmlns:p14="http://schemas.microsoft.com/office/powerpoint/2010/main" val="266753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3. Create a GitHub Repo</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4" y="4199633"/>
            <a:ext cx="5571323" cy="2161062"/>
          </a:xfrm>
        </p:spPr>
        <p:txBody>
          <a:bodyPr/>
          <a:lstStyle/>
          <a:p>
            <a:pPr marL="342900" indent="-342900">
              <a:buFont typeface="Arial" panose="020B0604020202020204" pitchFamily="34" charset="0"/>
              <a:buChar char="•"/>
            </a:pPr>
            <a:r>
              <a:rPr lang="en-US" dirty="0"/>
              <a:t>Sign Up</a:t>
            </a:r>
          </a:p>
          <a:p>
            <a:pPr marL="342900" indent="-342900">
              <a:buFont typeface="Arial" panose="020B0604020202020204" pitchFamily="34" charset="0"/>
              <a:buChar char="•"/>
            </a:pPr>
            <a:r>
              <a:rPr lang="en-US" dirty="0"/>
              <a:t>New Repository</a:t>
            </a:r>
          </a:p>
          <a:p>
            <a:pPr marL="342900" indent="-342900">
              <a:buFont typeface="Arial" panose="020B0604020202020204" pitchFamily="34" charset="0"/>
              <a:buChar char="•"/>
            </a:pPr>
            <a:endParaRPr lang="en-US" dirty="0"/>
          </a:p>
        </p:txBody>
      </p:sp>
      <p:pic>
        <p:nvPicPr>
          <p:cNvPr id="7" name="Picture 6" descr="A cartoon character holding a glass&#10;&#10;Description automatically generated">
            <a:extLst>
              <a:ext uri="{FF2B5EF4-FFF2-40B4-BE49-F238E27FC236}">
                <a16:creationId xmlns:a16="http://schemas.microsoft.com/office/drawing/2014/main" id="{20253762-EF89-601E-518F-8AD2E20D5F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5765" y="430529"/>
            <a:ext cx="5474971" cy="5474971"/>
          </a:xfrm>
          <a:prstGeom prst="rect">
            <a:avLst/>
          </a:prstGeom>
        </p:spPr>
      </p:pic>
    </p:spTree>
    <p:extLst>
      <p:ext uri="{BB962C8B-B14F-4D97-AF65-F5344CB8AC3E}">
        <p14:creationId xmlns:p14="http://schemas.microsoft.com/office/powerpoint/2010/main" val="250068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Create a GitHub Repo - Sign Up</a:t>
            </a:r>
          </a:p>
        </p:txBody>
      </p:sp>
      <p:sp>
        <p:nvSpPr>
          <p:cNvPr id="9" name="Content Placeholder 6">
            <a:extLst>
              <a:ext uri="{FF2B5EF4-FFF2-40B4-BE49-F238E27FC236}">
                <a16:creationId xmlns:a16="http://schemas.microsoft.com/office/drawing/2014/main" id="{D36511CD-3302-5D68-BC75-0C2149C2ED22}"/>
              </a:ext>
            </a:extLst>
          </p:cNvPr>
          <p:cNvSpPr txBox="1">
            <a:spLocks/>
          </p:cNvSpPr>
          <p:nvPr/>
        </p:nvSpPr>
        <p:spPr>
          <a:xfrm>
            <a:off x="594360" y="2487548"/>
            <a:ext cx="5501640" cy="1943775"/>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Ensure you have a GitHub account. If not, sign up at </a:t>
            </a:r>
            <a:r>
              <a:rPr lang="en-US" dirty="0">
                <a:hlinkClick r:id="rId3"/>
              </a:rPr>
              <a:t>github.com</a:t>
            </a:r>
            <a:r>
              <a:rPr lang="en-US" dirty="0"/>
              <a:t>.</a:t>
            </a:r>
          </a:p>
          <a:p>
            <a:r>
              <a:rPr lang="en-US" dirty="0"/>
              <a:t>Log in to your GitHub account.</a:t>
            </a:r>
            <a:endParaRPr lang="en-US" sz="2100" dirty="0"/>
          </a:p>
        </p:txBody>
      </p:sp>
      <p:pic>
        <p:nvPicPr>
          <p:cNvPr id="13" name="Picture 12">
            <a:extLst>
              <a:ext uri="{FF2B5EF4-FFF2-40B4-BE49-F238E27FC236}">
                <a16:creationId xmlns:a16="http://schemas.microsoft.com/office/drawing/2014/main" id="{7D85DB6B-76F1-70E3-2F63-040BCB059DB4}"/>
              </a:ext>
            </a:extLst>
          </p:cNvPr>
          <p:cNvPicPr>
            <a:picLocks noChangeAspect="1"/>
          </p:cNvPicPr>
          <p:nvPr/>
        </p:nvPicPr>
        <p:blipFill>
          <a:blip r:embed="rId4"/>
          <a:stretch>
            <a:fillRect/>
          </a:stretch>
        </p:blipFill>
        <p:spPr>
          <a:xfrm>
            <a:off x="887449" y="4431323"/>
            <a:ext cx="4915461" cy="1740027"/>
          </a:xfrm>
          <a:prstGeom prst="rect">
            <a:avLst/>
          </a:prstGeom>
        </p:spPr>
      </p:pic>
      <p:pic>
        <p:nvPicPr>
          <p:cNvPr id="15" name="Picture 14">
            <a:extLst>
              <a:ext uri="{FF2B5EF4-FFF2-40B4-BE49-F238E27FC236}">
                <a16:creationId xmlns:a16="http://schemas.microsoft.com/office/drawing/2014/main" id="{3A0F25DA-43BB-2B95-0164-B319DE96D416}"/>
              </a:ext>
            </a:extLst>
          </p:cNvPr>
          <p:cNvPicPr>
            <a:picLocks noChangeAspect="1"/>
          </p:cNvPicPr>
          <p:nvPr/>
        </p:nvPicPr>
        <p:blipFill>
          <a:blip r:embed="rId5"/>
          <a:stretch>
            <a:fillRect/>
          </a:stretch>
        </p:blipFill>
        <p:spPr>
          <a:xfrm>
            <a:off x="6643000" y="2117014"/>
            <a:ext cx="3729725" cy="4054336"/>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10800471" cy="1494596"/>
          </a:xfrm>
        </p:spPr>
        <p:txBody>
          <a:bodyPr/>
          <a:lstStyle/>
          <a:p>
            <a:r>
              <a:rPr lang="en-US" dirty="0"/>
              <a:t>Create a GitHub Repo </a:t>
            </a:r>
            <a:br>
              <a:rPr lang="en-US" dirty="0"/>
            </a:br>
            <a:r>
              <a:rPr lang="en-US" dirty="0"/>
              <a:t>– New Repository</a:t>
            </a:r>
          </a:p>
        </p:txBody>
      </p:sp>
      <p:sp>
        <p:nvSpPr>
          <p:cNvPr id="9" name="Content Placeholder 6">
            <a:extLst>
              <a:ext uri="{FF2B5EF4-FFF2-40B4-BE49-F238E27FC236}">
                <a16:creationId xmlns:a16="http://schemas.microsoft.com/office/drawing/2014/main" id="{D36511CD-3302-5D68-BC75-0C2149C2ED22}"/>
              </a:ext>
            </a:extLst>
          </p:cNvPr>
          <p:cNvSpPr txBox="1">
            <a:spLocks/>
          </p:cNvSpPr>
          <p:nvPr/>
        </p:nvSpPr>
        <p:spPr>
          <a:xfrm>
            <a:off x="594359" y="2487547"/>
            <a:ext cx="5602481" cy="3790423"/>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On the GitHub homepage, look for the "+" icon in the top right corner. Click it and select "New repository" from the dropdown menu.</a:t>
            </a:r>
          </a:p>
          <a:p>
            <a:r>
              <a:rPr lang="en-US" sz="2000" dirty="0"/>
              <a:t>Alternatively, you can navigate directly to </a:t>
            </a:r>
            <a:r>
              <a:rPr lang="en-US" sz="2000" dirty="0">
                <a:hlinkClick r:id="rId3"/>
              </a:rPr>
              <a:t>Create a new repository.</a:t>
            </a:r>
            <a:endParaRPr lang="en-US" sz="2000" dirty="0"/>
          </a:p>
          <a:p>
            <a:r>
              <a:rPr lang="en-US" sz="2000" dirty="0"/>
              <a:t>Repository Name</a:t>
            </a:r>
          </a:p>
          <a:p>
            <a:r>
              <a:rPr lang="en-US" sz="2000" dirty="0"/>
              <a:t>Visibility (Public Free)</a:t>
            </a:r>
          </a:p>
          <a:p>
            <a:r>
              <a:rPr lang="en-US" sz="2000" dirty="0"/>
              <a:t>Initialize this repository with Readme</a:t>
            </a:r>
          </a:p>
          <a:p>
            <a:r>
              <a:rPr lang="en-US" sz="2000" dirty="0"/>
              <a:t>Add .</a:t>
            </a:r>
            <a:r>
              <a:rPr lang="en-US" sz="2000" dirty="0" err="1"/>
              <a:t>gitignore</a:t>
            </a:r>
            <a:endParaRPr lang="en-US" sz="2000" dirty="0"/>
          </a:p>
        </p:txBody>
      </p:sp>
      <p:pic>
        <p:nvPicPr>
          <p:cNvPr id="4" name="Picture 3">
            <a:extLst>
              <a:ext uri="{FF2B5EF4-FFF2-40B4-BE49-F238E27FC236}">
                <a16:creationId xmlns:a16="http://schemas.microsoft.com/office/drawing/2014/main" id="{57539D67-90B7-6009-B055-DCEAFD794CC5}"/>
              </a:ext>
            </a:extLst>
          </p:cNvPr>
          <p:cNvPicPr>
            <a:picLocks noChangeAspect="1"/>
          </p:cNvPicPr>
          <p:nvPr/>
        </p:nvPicPr>
        <p:blipFill>
          <a:blip r:embed="rId4"/>
          <a:stretch>
            <a:fillRect/>
          </a:stretch>
        </p:blipFill>
        <p:spPr>
          <a:xfrm>
            <a:off x="6196841" y="1937954"/>
            <a:ext cx="4896537" cy="4641917"/>
          </a:xfrm>
          <a:prstGeom prst="rect">
            <a:avLst/>
          </a:prstGeom>
        </p:spPr>
      </p:pic>
    </p:spTree>
    <p:extLst>
      <p:ext uri="{BB962C8B-B14F-4D97-AF65-F5344CB8AC3E}">
        <p14:creationId xmlns:p14="http://schemas.microsoft.com/office/powerpoint/2010/main" val="312772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4. Set Up Environment</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4" y="4199633"/>
            <a:ext cx="5571323" cy="1360658"/>
          </a:xfrm>
        </p:spPr>
        <p:txBody>
          <a:bodyPr/>
          <a:lstStyle/>
          <a:p>
            <a:pPr marL="342900" indent="-342900">
              <a:buFont typeface="Arial" panose="020B0604020202020204" pitchFamily="34" charset="0"/>
              <a:buChar char="•"/>
            </a:pPr>
            <a:r>
              <a:rPr lang="en-US" dirty="0"/>
              <a:t>Local Dev Set Up</a:t>
            </a:r>
          </a:p>
          <a:p>
            <a:pPr marL="342900" indent="-342900">
              <a:buFont typeface="Arial" panose="020B0604020202020204" pitchFamily="34" charset="0"/>
              <a:buChar char="•"/>
            </a:pPr>
            <a:r>
              <a:rPr lang="en-US" dirty="0"/>
              <a:t>Clone Repository</a:t>
            </a:r>
          </a:p>
          <a:p>
            <a:pPr marL="342900" indent="-342900">
              <a:buFont typeface="Arial" panose="020B0604020202020204" pitchFamily="34" charset="0"/>
              <a:buChar char="•"/>
            </a:pPr>
            <a:r>
              <a:rPr lang="en-US" dirty="0"/>
              <a:t>Git Commit</a:t>
            </a:r>
          </a:p>
          <a:p>
            <a:pPr marL="342900" indent="-342900">
              <a:buFont typeface="Arial" panose="020B0604020202020204" pitchFamily="34" charset="0"/>
              <a:buChar char="•"/>
            </a:pPr>
            <a:endParaRPr lang="en-US" dirty="0"/>
          </a:p>
        </p:txBody>
      </p:sp>
      <p:pic>
        <p:nvPicPr>
          <p:cNvPr id="7" name="Picture 6" descr="A cartoon character holding a glass&#10;&#10;Description automatically generated">
            <a:extLst>
              <a:ext uri="{FF2B5EF4-FFF2-40B4-BE49-F238E27FC236}">
                <a16:creationId xmlns:a16="http://schemas.microsoft.com/office/drawing/2014/main" id="{20253762-EF89-601E-518F-8AD2E20D5F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5765" y="430529"/>
            <a:ext cx="5474971" cy="5474971"/>
          </a:xfrm>
          <a:prstGeom prst="rect">
            <a:avLst/>
          </a:prstGeom>
        </p:spPr>
      </p:pic>
    </p:spTree>
    <p:extLst>
      <p:ext uri="{BB962C8B-B14F-4D97-AF65-F5344CB8AC3E}">
        <p14:creationId xmlns:p14="http://schemas.microsoft.com/office/powerpoint/2010/main" val="70140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Set Up Environment – Local Dev Set Up</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7" name="Content Placeholder 6">
            <a:extLst>
              <a:ext uri="{FF2B5EF4-FFF2-40B4-BE49-F238E27FC236}">
                <a16:creationId xmlns:a16="http://schemas.microsoft.com/office/drawing/2014/main" id="{ED928A53-3E1C-6B6E-23BD-CA1A1A8826B3}"/>
              </a:ext>
            </a:extLst>
          </p:cNvPr>
          <p:cNvSpPr>
            <a:spLocks noGrp="1"/>
          </p:cNvSpPr>
          <p:nvPr>
            <p:ph sz="quarter" idx="13"/>
          </p:nvPr>
        </p:nvSpPr>
        <p:spPr/>
        <p:txBody>
          <a:bodyPr>
            <a:normAutofit/>
          </a:bodyPr>
          <a:lstStyle/>
          <a:p>
            <a:r>
              <a:rPr lang="en-US" dirty="0"/>
              <a:t>Git Bash – </a:t>
            </a:r>
            <a:r>
              <a:rPr lang="en-US" dirty="0">
                <a:hlinkClick r:id="rId3"/>
              </a:rPr>
              <a:t>Download</a:t>
            </a:r>
            <a:endParaRPr lang="en-US" dirty="0"/>
          </a:p>
          <a:p>
            <a:r>
              <a:rPr lang="en-US" dirty="0"/>
              <a:t>Clone Repository</a:t>
            </a:r>
          </a:p>
          <a:p>
            <a:r>
              <a:rPr lang="en-US" dirty="0"/>
              <a:t>Commit Change </a:t>
            </a:r>
          </a:p>
          <a:p>
            <a:pPr lvl="1"/>
            <a:endParaRPr lang="en-US" dirty="0"/>
          </a:p>
          <a:p>
            <a:endParaRPr lang="en-US" dirty="0"/>
          </a:p>
          <a:p>
            <a:endParaRPr lang="en-US" sz="2100" dirty="0"/>
          </a:p>
        </p:txBody>
      </p:sp>
    </p:spTree>
    <p:extLst>
      <p:ext uri="{BB962C8B-B14F-4D97-AF65-F5344CB8AC3E}">
        <p14:creationId xmlns:p14="http://schemas.microsoft.com/office/powerpoint/2010/main" val="409930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Set Up Environment – Git Commit</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7" name="Content Placeholder 6">
            <a:extLst>
              <a:ext uri="{FF2B5EF4-FFF2-40B4-BE49-F238E27FC236}">
                <a16:creationId xmlns:a16="http://schemas.microsoft.com/office/drawing/2014/main" id="{ED928A53-3E1C-6B6E-23BD-CA1A1A8826B3}"/>
              </a:ext>
            </a:extLst>
          </p:cNvPr>
          <p:cNvSpPr>
            <a:spLocks noGrp="1"/>
          </p:cNvSpPr>
          <p:nvPr>
            <p:ph sz="quarter" idx="13"/>
          </p:nvPr>
        </p:nvSpPr>
        <p:spPr>
          <a:xfrm>
            <a:off x="2385391" y="2414388"/>
            <a:ext cx="4678018" cy="3699328"/>
          </a:xfrm>
        </p:spPr>
        <p:txBody>
          <a:bodyPr>
            <a:normAutofit/>
          </a:bodyPr>
          <a:lstStyle/>
          <a:p>
            <a:r>
              <a:rPr lang="en-US" dirty="0"/>
              <a:t>Key Aspects of a Git Commit</a:t>
            </a:r>
          </a:p>
          <a:p>
            <a:pPr lvl="1"/>
            <a:r>
              <a:rPr lang="en-US" dirty="0"/>
              <a:t>Snapshot of Changes</a:t>
            </a:r>
          </a:p>
          <a:p>
            <a:pPr lvl="1"/>
            <a:r>
              <a:rPr lang="en-US" dirty="0"/>
              <a:t>Immutable Record</a:t>
            </a:r>
          </a:p>
          <a:p>
            <a:pPr lvl="1"/>
            <a:r>
              <a:rPr lang="en-US" dirty="0"/>
              <a:t>Unique Identifier</a:t>
            </a:r>
          </a:p>
          <a:p>
            <a:pPr lvl="1"/>
            <a:r>
              <a:rPr lang="en-US" dirty="0"/>
              <a:t>Commit Message</a:t>
            </a:r>
          </a:p>
          <a:p>
            <a:pPr lvl="1"/>
            <a:r>
              <a:rPr lang="en-US" dirty="0"/>
              <a:t>Authorship</a:t>
            </a:r>
          </a:p>
          <a:p>
            <a:endParaRPr lang="en-US" dirty="0"/>
          </a:p>
          <a:p>
            <a:endParaRPr lang="en-US" sz="2100" dirty="0"/>
          </a:p>
        </p:txBody>
      </p:sp>
      <p:sp>
        <p:nvSpPr>
          <p:cNvPr id="2" name="Content Placeholder 6">
            <a:extLst>
              <a:ext uri="{FF2B5EF4-FFF2-40B4-BE49-F238E27FC236}">
                <a16:creationId xmlns:a16="http://schemas.microsoft.com/office/drawing/2014/main" id="{5418A589-E9A9-14B5-E273-AAB300DDDCA3}"/>
              </a:ext>
            </a:extLst>
          </p:cNvPr>
          <p:cNvSpPr txBox="1">
            <a:spLocks/>
          </p:cNvSpPr>
          <p:nvPr/>
        </p:nvSpPr>
        <p:spPr>
          <a:xfrm>
            <a:off x="6645964" y="2414388"/>
            <a:ext cx="4678018" cy="3699328"/>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Importance of Commits</a:t>
            </a:r>
          </a:p>
          <a:p>
            <a:pPr lvl="1"/>
            <a:r>
              <a:rPr lang="en-US" dirty="0"/>
              <a:t>History and Accountability</a:t>
            </a:r>
          </a:p>
          <a:p>
            <a:pPr lvl="1"/>
            <a:r>
              <a:rPr lang="en-US" dirty="0"/>
              <a:t>Collaboration</a:t>
            </a:r>
          </a:p>
          <a:p>
            <a:pPr lvl="1"/>
            <a:r>
              <a:rPr lang="en-US" dirty="0"/>
              <a:t>Rollback</a:t>
            </a:r>
          </a:p>
          <a:p>
            <a:endParaRPr lang="en-US" sz="2100" dirty="0"/>
          </a:p>
        </p:txBody>
      </p:sp>
    </p:spTree>
    <p:extLst>
      <p:ext uri="{BB962C8B-B14F-4D97-AF65-F5344CB8AC3E}">
        <p14:creationId xmlns:p14="http://schemas.microsoft.com/office/powerpoint/2010/main" val="26215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5. Branches and Pull Requests</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4" y="4199633"/>
            <a:ext cx="5571323" cy="1360658"/>
          </a:xfrm>
        </p:spPr>
        <p:txBody>
          <a:bodyPr/>
          <a:lstStyle/>
          <a:p>
            <a:pPr marL="342900" indent="-342900">
              <a:buFont typeface="Arial" panose="020B0604020202020204" pitchFamily="34" charset="0"/>
              <a:buChar char="•"/>
            </a:pPr>
            <a:r>
              <a:rPr lang="en-US" dirty="0"/>
              <a:t>Branches</a:t>
            </a:r>
          </a:p>
          <a:p>
            <a:pPr marL="342900" indent="-342900">
              <a:buFont typeface="Arial" panose="020B0604020202020204" pitchFamily="34" charset="0"/>
              <a:buChar char="•"/>
            </a:pPr>
            <a:r>
              <a:rPr lang="en-US" dirty="0"/>
              <a:t>What is a Pull Request</a:t>
            </a:r>
          </a:p>
          <a:p>
            <a:pPr marL="342900" indent="-342900">
              <a:buFont typeface="Arial" panose="020B0604020202020204" pitchFamily="34" charset="0"/>
              <a:buChar char="•"/>
            </a:pPr>
            <a:r>
              <a:rPr lang="en-US" dirty="0"/>
              <a:t>Create a Pull Request</a:t>
            </a:r>
          </a:p>
          <a:p>
            <a:pPr marL="342900" indent="-342900">
              <a:buFont typeface="Arial" panose="020B0604020202020204" pitchFamily="34" charset="0"/>
              <a:buChar char="•"/>
            </a:pPr>
            <a:r>
              <a:rPr lang="en-US" dirty="0"/>
              <a:t>Importance of Pull Requests</a:t>
            </a:r>
          </a:p>
        </p:txBody>
      </p:sp>
      <p:pic>
        <p:nvPicPr>
          <p:cNvPr id="7170" name="Picture 2" descr="PullRequest Code Review As A Service, 43% OFF">
            <a:extLst>
              <a:ext uri="{FF2B5EF4-FFF2-40B4-BE49-F238E27FC236}">
                <a16:creationId xmlns:a16="http://schemas.microsoft.com/office/drawing/2014/main" id="{851908AF-9700-D585-D53C-CBD948887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45" y="1062869"/>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96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198408"/>
            <a:ext cx="10972800" cy="1574317"/>
          </a:xfrm>
        </p:spPr>
        <p:txBody>
          <a:bodyPr anchor="b">
            <a:normAutofit/>
          </a:bodyPr>
          <a:lstStyle/>
          <a:p>
            <a:r>
              <a:rPr lang="en-US" dirty="0"/>
              <a:t>Branches</a:t>
            </a:r>
          </a:p>
        </p:txBody>
      </p:sp>
      <p:pic>
        <p:nvPicPr>
          <p:cNvPr id="1028" name="Picture 4" descr="Git Branching in Harness | Harness">
            <a:extLst>
              <a:ext uri="{FF2B5EF4-FFF2-40B4-BE49-F238E27FC236}">
                <a16:creationId xmlns:a16="http://schemas.microsoft.com/office/drawing/2014/main" id="{957D54C4-47D8-FDA5-168F-FE126E1F4D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1803" y="2774396"/>
            <a:ext cx="6630173" cy="3132755"/>
          </a:xfrm>
          <a:prstGeom prst="rect">
            <a:avLst/>
          </a:prstGeom>
          <a:solidFill>
            <a:srgbClr val="FFFFFF"/>
          </a:solidFill>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4"/>
          </p:nvPr>
        </p:nvSpPr>
        <p:spPr>
          <a:xfrm>
            <a:off x="7115032" y="2309681"/>
            <a:ext cx="4294495" cy="4036528"/>
          </a:xfrm>
        </p:spPr>
        <p:txBody>
          <a:bodyPr>
            <a:normAutofit/>
          </a:bodyPr>
          <a:lstStyle/>
          <a:p>
            <a:pPr marL="228600" indent="-283464">
              <a:spcBef>
                <a:spcPts val="1000"/>
              </a:spcBef>
              <a:buChar char="•"/>
            </a:pPr>
            <a:r>
              <a:rPr lang="en-US" dirty="0"/>
              <a:t>Isolation of Changes</a:t>
            </a:r>
          </a:p>
          <a:p>
            <a:pPr marL="512064" lvl="1">
              <a:spcBef>
                <a:spcPts val="1000"/>
              </a:spcBef>
            </a:pPr>
            <a:r>
              <a:rPr lang="en-US" dirty="0"/>
              <a:t>Safe Experimentation</a:t>
            </a:r>
          </a:p>
          <a:p>
            <a:pPr marL="512064" lvl="1">
              <a:spcBef>
                <a:spcPts val="1000"/>
              </a:spcBef>
            </a:pPr>
            <a:r>
              <a:rPr lang="en-US" dirty="0"/>
              <a:t>Parallel Development</a:t>
            </a:r>
          </a:p>
          <a:p>
            <a:pPr marL="228600" indent="-283464">
              <a:spcBef>
                <a:spcPts val="1000"/>
              </a:spcBef>
              <a:buChar char="•"/>
            </a:pPr>
            <a:r>
              <a:rPr lang="en-US" dirty="0"/>
              <a:t>Simplified Collaboration</a:t>
            </a:r>
          </a:p>
          <a:p>
            <a:pPr marL="512064" lvl="1">
              <a:spcBef>
                <a:spcPts val="1000"/>
              </a:spcBef>
            </a:pPr>
            <a:r>
              <a:rPr lang="en-US" dirty="0"/>
              <a:t>Focused Contributions</a:t>
            </a:r>
          </a:p>
          <a:p>
            <a:pPr marL="512064" lvl="1">
              <a:spcBef>
                <a:spcPts val="1000"/>
              </a:spcBef>
            </a:pPr>
            <a:r>
              <a:rPr lang="en-US" dirty="0"/>
              <a:t>Pull Requests for Code Review</a:t>
            </a:r>
          </a:p>
          <a:p>
            <a:pPr marL="228600" indent="-283464">
              <a:spcBef>
                <a:spcPts val="1000"/>
              </a:spcBef>
              <a:buChar char="•"/>
            </a:pPr>
            <a:r>
              <a:rPr lang="en-US" dirty="0"/>
              <a:t>Efficient Merge and Rollback</a:t>
            </a:r>
          </a:p>
          <a:p>
            <a:pPr marL="512064" lvl="1">
              <a:spcBef>
                <a:spcPts val="1000"/>
              </a:spcBef>
            </a:pPr>
            <a:r>
              <a:rPr lang="en-US" dirty="0"/>
              <a:t>Easier Merge Conflicts Resolution </a:t>
            </a:r>
          </a:p>
          <a:p>
            <a:pPr marL="512064" lvl="1">
              <a:spcBef>
                <a:spcPts val="1000"/>
              </a:spcBef>
            </a:pPr>
            <a:r>
              <a:rPr lang="en-US" dirty="0"/>
              <a:t>Rollback Capabilities</a:t>
            </a:r>
          </a:p>
          <a:p>
            <a:pPr marL="228600" indent="-283464">
              <a:spcBef>
                <a:spcPts val="1000"/>
              </a:spcBef>
              <a:buChar char="•"/>
            </a:pPr>
            <a:endParaRPr lang="en-US" dirty="0"/>
          </a:p>
        </p:txBody>
      </p:sp>
    </p:spTree>
    <p:extLst>
      <p:ext uri="{BB962C8B-B14F-4D97-AF65-F5344CB8AC3E}">
        <p14:creationId xmlns:p14="http://schemas.microsoft.com/office/powerpoint/2010/main" val="76915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278129"/>
            <a:ext cx="9778365" cy="1494596"/>
          </a:xfrm>
        </p:spPr>
        <p:txBody>
          <a:bodyPr anchor="b">
            <a:normAutofit/>
          </a:bodyPr>
          <a:lstStyle/>
          <a:p>
            <a:r>
              <a:rPr lang="en-US" dirty="0"/>
              <a:t>PRs – What is Pull Request</a:t>
            </a:r>
          </a:p>
        </p:txBody>
      </p:sp>
      <p:pic>
        <p:nvPicPr>
          <p:cNvPr id="1026" name="Picture 2" descr="Git Generic Flat Gradient icon">
            <a:extLst>
              <a:ext uri="{FF2B5EF4-FFF2-40B4-BE49-F238E27FC236}">
                <a16:creationId xmlns:a16="http://schemas.microsoft.com/office/drawing/2014/main" id="{7F098A11-60EC-1DF8-9297-14F82A4F3E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1038" y="2676525"/>
            <a:ext cx="3597470" cy="35974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6"/>
          </p:nvPr>
        </p:nvSpPr>
        <p:spPr>
          <a:xfrm>
            <a:off x="4503763" y="2142699"/>
            <a:ext cx="6864822" cy="4131296"/>
          </a:xfrm>
        </p:spPr>
        <p:txBody>
          <a:bodyPr vert="horz" lIns="0" tIns="45720" rIns="91440" bIns="45720" rtlCol="0">
            <a:normAutofit lnSpcReduction="10000"/>
          </a:bodyPr>
          <a:lstStyle/>
          <a:p>
            <a:pPr marL="228600" indent="-283464">
              <a:spcBef>
                <a:spcPts val="1000"/>
              </a:spcBef>
              <a:buChar char="•"/>
            </a:pPr>
            <a:r>
              <a:rPr lang="en-US" b="1" dirty="0"/>
              <a:t>Definition:</a:t>
            </a:r>
            <a:r>
              <a:rPr lang="en-US" dirty="0"/>
              <a:t> A pull request is a feature in version control systems, notably in GitHub, that allows developers to notify team members about changes they've pushed to a branch in a repository. It is essentially a request to review and pull in your contribution to the project's main or base branch.</a:t>
            </a:r>
          </a:p>
          <a:p>
            <a:pPr marL="228600" indent="-283464">
              <a:spcBef>
                <a:spcPts val="1000"/>
              </a:spcBef>
              <a:buChar char="•"/>
            </a:pPr>
            <a:r>
              <a:rPr lang="en-US" b="1" dirty="0"/>
              <a:t>Mechanism:</a:t>
            </a:r>
            <a:r>
              <a:rPr lang="en-US" dirty="0"/>
              <a:t> After pushing changes to a branch in a repository, a developer submits a pull request to the original repository. This action initiates a review process where project collaborators can discuss, review, and eventually accept or reject the proposed changes.</a:t>
            </a:r>
          </a:p>
          <a:p>
            <a:pPr marL="228600" indent="-283464">
              <a:spcBef>
                <a:spcPts val="1000"/>
              </a:spcBef>
              <a:buChar char="•"/>
            </a:pPr>
            <a:r>
              <a:rPr lang="en-US" b="1" dirty="0"/>
              <a:t>Purpose:</a:t>
            </a:r>
            <a:r>
              <a:rPr lang="en-US" dirty="0"/>
              <a:t> The primary aim of a pull request is to facilitate code review and discussion around the code before integrating it into the main project, ensuring quality and functionality.</a:t>
            </a:r>
          </a:p>
          <a:p>
            <a:pPr marL="228600" indent="-283464">
              <a:spcBef>
                <a:spcPts val="1000"/>
              </a:spcBef>
              <a:buChar char="•"/>
            </a:pPr>
            <a:endParaRPr lang="en-US" dirty="0"/>
          </a:p>
        </p:txBody>
      </p:sp>
    </p:spTree>
    <p:extLst>
      <p:ext uri="{BB962C8B-B14F-4D97-AF65-F5344CB8AC3E}">
        <p14:creationId xmlns:p14="http://schemas.microsoft.com/office/powerpoint/2010/main" val="388515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sp>
        <p:nvSpPr>
          <p:cNvPr id="11"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2794420" y="1517625"/>
            <a:ext cx="4576764" cy="5340375"/>
          </a:xfrm>
        </p:spPr>
        <p:txBody>
          <a:bodyPr tIns="457200">
            <a:noAutofit/>
          </a:bodyPr>
          <a:lstStyle/>
          <a:p>
            <a:pPr marL="457200" indent="-457200">
              <a:buFont typeface="+mj-lt"/>
              <a:buAutoNum type="arabicPeriod"/>
            </a:pPr>
            <a:r>
              <a:rPr lang="en-US" dirty="0"/>
              <a:t>Version Control</a:t>
            </a:r>
          </a:p>
          <a:p>
            <a:pPr marL="457200" indent="-457200">
              <a:buFont typeface="+mj-lt"/>
              <a:buAutoNum type="arabicPeriod"/>
            </a:pPr>
            <a:r>
              <a:rPr lang="en-US" dirty="0"/>
              <a:t>Git V/S GitHub</a:t>
            </a:r>
          </a:p>
          <a:p>
            <a:pPr marL="457200" indent="-457200">
              <a:buFont typeface="+mj-lt"/>
              <a:buAutoNum type="arabicPeriod"/>
            </a:pPr>
            <a:r>
              <a:rPr lang="en-US" dirty="0"/>
              <a:t>Create GitHub Repo</a:t>
            </a:r>
          </a:p>
          <a:p>
            <a:pPr marL="457200" indent="-457200">
              <a:buFont typeface="+mj-lt"/>
              <a:buAutoNum type="arabicPeriod"/>
            </a:pPr>
            <a:r>
              <a:rPr lang="en-US" dirty="0"/>
              <a:t>Set Up Environment </a:t>
            </a:r>
          </a:p>
          <a:p>
            <a:pPr marL="457200" indent="-457200">
              <a:buFont typeface="+mj-lt"/>
              <a:buAutoNum type="arabicPeriod"/>
            </a:pPr>
            <a:r>
              <a:rPr lang="en-US" dirty="0"/>
              <a:t>Branches, Pull Request</a:t>
            </a:r>
          </a:p>
          <a:p>
            <a:pPr marL="457200" indent="-457200">
              <a:buFont typeface="+mj-lt"/>
              <a:buAutoNum type="arabicPeriod"/>
            </a:pPr>
            <a:r>
              <a:rPr lang="en-US" dirty="0"/>
              <a:t>Forks – Open-Source Contributions </a:t>
            </a:r>
          </a:p>
          <a:p>
            <a:pPr marL="457200" indent="-457200">
              <a:buFont typeface="+mj-lt"/>
              <a:buAutoNum type="arabicPeriod"/>
            </a:pPr>
            <a:r>
              <a:rPr lang="en-US" dirty="0"/>
              <a:t>Git Tools</a:t>
            </a:r>
          </a:p>
          <a:p>
            <a:pPr marL="457200" indent="-457200">
              <a:buFont typeface="+mj-lt"/>
              <a:buAutoNum type="arabicPeriod"/>
            </a:pPr>
            <a:r>
              <a:rPr lang="en-US" dirty="0"/>
              <a:t>Best Practices</a:t>
            </a:r>
          </a:p>
          <a:p>
            <a:pPr marL="457200" indent="-457200">
              <a:buFont typeface="+mj-lt"/>
              <a:buAutoNum type="arabicPeriod"/>
            </a:pPr>
            <a:r>
              <a:rPr lang="en-US" dirty="0"/>
              <a:t>Miscellaneous Items</a:t>
            </a:r>
          </a:p>
          <a:p>
            <a:pPr marL="457200" indent="-457200">
              <a:buFont typeface="+mj-lt"/>
              <a:buAutoNum type="arabicPeriod"/>
            </a:pPr>
            <a:r>
              <a:rPr lang="en-US" dirty="0"/>
              <a:t>Hand On Project</a:t>
            </a:r>
          </a:p>
          <a:p>
            <a:endParaRPr lang="en-US" dirty="0"/>
          </a:p>
        </p:txBody>
      </p:sp>
      <p:pic>
        <p:nvPicPr>
          <p:cNvPr id="6" name="Picture 5" descr="A pen on a spiral notebook&#10;&#10;Description automatically generated">
            <a:extLst>
              <a:ext uri="{FF2B5EF4-FFF2-40B4-BE49-F238E27FC236}">
                <a16:creationId xmlns:a16="http://schemas.microsoft.com/office/drawing/2014/main" id="{DBCC1A54-9DF9-23DF-ED51-F3E5C3EBF79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93787" y="2240782"/>
            <a:ext cx="4851711" cy="3237001"/>
          </a:xfrm>
          <a:prstGeom prst="rect">
            <a:avLst/>
          </a:prstGeom>
        </p:spPr>
      </p:pic>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198408"/>
            <a:ext cx="10972800" cy="1574317"/>
          </a:xfrm>
        </p:spPr>
        <p:txBody>
          <a:bodyPr anchor="b">
            <a:normAutofit/>
          </a:bodyPr>
          <a:lstStyle/>
          <a:p>
            <a:r>
              <a:rPr lang="en-US" dirty="0"/>
              <a:t>PRs – How to Create Pull Request</a:t>
            </a:r>
          </a:p>
        </p:txBody>
      </p:sp>
      <p:pic>
        <p:nvPicPr>
          <p:cNvPr id="2050" name="Picture 2" descr="A screenshot of a chat&#10;&#10;Description automatically generated">
            <a:extLst>
              <a:ext uri="{FF2B5EF4-FFF2-40B4-BE49-F238E27FC236}">
                <a16:creationId xmlns:a16="http://schemas.microsoft.com/office/drawing/2014/main" id="{CA6D5D5A-D91F-EB01-C9EE-E786760540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523" y="2887720"/>
            <a:ext cx="5746750" cy="3175079"/>
          </a:xfrm>
          <a:prstGeom prst="rect">
            <a:avLst/>
          </a:prstGeom>
          <a:solidFill>
            <a:srgbClr val="FFFFFF"/>
          </a:solidFill>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4"/>
          </p:nvPr>
        </p:nvSpPr>
        <p:spPr>
          <a:xfrm>
            <a:off x="6705600" y="2676524"/>
            <a:ext cx="4703928" cy="3597470"/>
          </a:xfrm>
        </p:spPr>
        <p:txBody>
          <a:bodyPr vert="horz" lIns="0" tIns="228600" rIns="0" bIns="0" rtlCol="0">
            <a:normAutofit/>
          </a:bodyPr>
          <a:lstStyle/>
          <a:p>
            <a:pPr marL="283464" indent="-283464">
              <a:buChar char="•"/>
            </a:pPr>
            <a:r>
              <a:rPr lang="en-US" dirty="0"/>
              <a:t>Ensure a Separate Branch for Changes</a:t>
            </a:r>
          </a:p>
          <a:p>
            <a:pPr marL="283464" indent="-283464">
              <a:buChar char="•"/>
            </a:pPr>
            <a:r>
              <a:rPr lang="en-US" dirty="0"/>
              <a:t>Commit Changes to the Branch</a:t>
            </a:r>
          </a:p>
          <a:p>
            <a:pPr marL="283464" indent="-283464">
              <a:buChar char="•"/>
            </a:pPr>
            <a:r>
              <a:rPr lang="en-US" dirty="0"/>
              <a:t>Push the Branch to the Remote Repository</a:t>
            </a:r>
          </a:p>
          <a:p>
            <a:pPr marL="283464" indent="-283464">
              <a:buChar char="•"/>
            </a:pPr>
            <a:r>
              <a:rPr lang="en-US" dirty="0"/>
              <a:t>Initiate the Pull Request on GitHub</a:t>
            </a:r>
          </a:p>
          <a:p>
            <a:pPr marL="283464" indent="-283464">
              <a:buChar char="•"/>
            </a:pPr>
            <a:r>
              <a:rPr lang="en-US" dirty="0"/>
              <a:t>Describe Your Changes</a:t>
            </a:r>
          </a:p>
          <a:p>
            <a:pPr marL="283464" indent="-283464">
              <a:buChar char="•"/>
            </a:pPr>
            <a:r>
              <a:rPr lang="en-US" dirty="0"/>
              <a:t>Submit the Pull Request</a:t>
            </a:r>
          </a:p>
        </p:txBody>
      </p:sp>
    </p:spTree>
    <p:extLst>
      <p:ext uri="{BB962C8B-B14F-4D97-AF65-F5344CB8AC3E}">
        <p14:creationId xmlns:p14="http://schemas.microsoft.com/office/powerpoint/2010/main" val="2928450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278129"/>
            <a:ext cx="9778365" cy="1494596"/>
          </a:xfrm>
        </p:spPr>
        <p:txBody>
          <a:bodyPr anchor="b">
            <a:normAutofit/>
          </a:bodyPr>
          <a:lstStyle/>
          <a:p>
            <a:r>
              <a:rPr lang="en-US" dirty="0"/>
              <a:t>PRs – Importance of Pull Requests</a:t>
            </a:r>
          </a:p>
        </p:txBody>
      </p:sp>
      <p:pic>
        <p:nvPicPr>
          <p:cNvPr id="3074" name="Picture 2">
            <a:extLst>
              <a:ext uri="{FF2B5EF4-FFF2-40B4-BE49-F238E27FC236}">
                <a16:creationId xmlns:a16="http://schemas.microsoft.com/office/drawing/2014/main" id="{9F67B486-FCD3-1F54-7DA6-ABCAD821A4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1038" y="2676525"/>
            <a:ext cx="3597470" cy="3597470"/>
          </a:xfrm>
          <a:prstGeom prst="rect">
            <a:avLst/>
          </a:prstGeom>
          <a:solidFill>
            <a:srgbClr val="FFFFFF"/>
          </a:solidFill>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6"/>
          </p:nvPr>
        </p:nvSpPr>
        <p:spPr>
          <a:xfrm>
            <a:off x="5881898" y="2676525"/>
            <a:ext cx="4490827" cy="3597470"/>
          </a:xfrm>
        </p:spPr>
        <p:txBody>
          <a:bodyPr vert="horz" lIns="0" tIns="228600" rIns="0" bIns="0" rtlCol="0">
            <a:normAutofit/>
          </a:bodyPr>
          <a:lstStyle/>
          <a:p>
            <a:pPr marL="283464" indent="-283464">
              <a:buChar char="•"/>
            </a:pPr>
            <a:r>
              <a:rPr lang="en-US" dirty="0"/>
              <a:t>Facilitates Code Review</a:t>
            </a:r>
          </a:p>
          <a:p>
            <a:pPr marL="283464" indent="-283464">
              <a:buChar char="•"/>
            </a:pPr>
            <a:r>
              <a:rPr lang="en-US" dirty="0"/>
              <a:t>Encourages Collaboration</a:t>
            </a:r>
          </a:p>
          <a:p>
            <a:pPr marL="283464" indent="-283464">
              <a:buChar char="•"/>
            </a:pPr>
            <a:r>
              <a:rPr lang="en-US" dirty="0"/>
              <a:t>Tracks Changes</a:t>
            </a:r>
          </a:p>
          <a:p>
            <a:pPr marL="283464" indent="-283464">
              <a:buChar char="•"/>
            </a:pPr>
            <a:r>
              <a:rPr lang="en-US" dirty="0"/>
              <a:t>Integrates Continuous Integration (CI) Practices</a:t>
            </a:r>
          </a:p>
          <a:p>
            <a:pPr marL="283464" indent="-283464">
              <a:buChar char="•"/>
            </a:pPr>
            <a:r>
              <a:rPr lang="en-US" dirty="0"/>
              <a:t>Improves Project Transparency</a:t>
            </a:r>
          </a:p>
        </p:txBody>
      </p:sp>
    </p:spTree>
    <p:extLst>
      <p:ext uri="{BB962C8B-B14F-4D97-AF65-F5344CB8AC3E}">
        <p14:creationId xmlns:p14="http://schemas.microsoft.com/office/powerpoint/2010/main" val="265096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6. Forks</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4" y="4199633"/>
            <a:ext cx="5571323" cy="1360658"/>
          </a:xfrm>
        </p:spPr>
        <p:txBody>
          <a:bodyPr/>
          <a:lstStyle/>
          <a:p>
            <a:pPr marL="342900" indent="-342900">
              <a:buFont typeface="Arial" panose="020B0604020202020204" pitchFamily="34" charset="0"/>
              <a:buChar char="•"/>
            </a:pPr>
            <a:r>
              <a:rPr lang="en-US" dirty="0"/>
              <a:t>What are forks</a:t>
            </a:r>
          </a:p>
          <a:p>
            <a:pPr marL="342900" indent="-342900">
              <a:buFont typeface="Arial" panose="020B0604020202020204" pitchFamily="34" charset="0"/>
              <a:buChar char="•"/>
            </a:pPr>
            <a:r>
              <a:rPr lang="en-US" dirty="0"/>
              <a:t>Working with Forks</a:t>
            </a:r>
          </a:p>
          <a:p>
            <a:pPr marL="342900" indent="-342900">
              <a:buFont typeface="Arial" panose="020B0604020202020204" pitchFamily="34" charset="0"/>
              <a:buChar char="•"/>
            </a:pPr>
            <a:r>
              <a:rPr lang="en-US" dirty="0"/>
              <a:t>Open-Source Contributions</a:t>
            </a:r>
          </a:p>
        </p:txBody>
      </p:sp>
      <p:pic>
        <p:nvPicPr>
          <p:cNvPr id="1028" name="Picture 4" descr="439 Git Fork Icons - Free in SVG, PNG, ICO - IconScout">
            <a:extLst>
              <a:ext uri="{FF2B5EF4-FFF2-40B4-BE49-F238E27FC236}">
                <a16:creationId xmlns:a16="http://schemas.microsoft.com/office/drawing/2014/main" id="{69EBAF69-C298-C422-C804-F05CCDF26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38" y="1487155"/>
            <a:ext cx="4270549" cy="42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5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278129"/>
            <a:ext cx="9778365" cy="1494596"/>
          </a:xfrm>
        </p:spPr>
        <p:txBody>
          <a:bodyPr anchor="b">
            <a:normAutofit/>
          </a:bodyPr>
          <a:lstStyle/>
          <a:p>
            <a:r>
              <a:rPr lang="en-US" dirty="0"/>
              <a:t>Forks – What are Forks?</a:t>
            </a:r>
          </a:p>
        </p:txBody>
      </p:sp>
      <p:pic>
        <p:nvPicPr>
          <p:cNvPr id="2050" name="Picture 2" descr="Fork and clone.">
            <a:extLst>
              <a:ext uri="{FF2B5EF4-FFF2-40B4-BE49-F238E27FC236}">
                <a16:creationId xmlns:a16="http://schemas.microsoft.com/office/drawing/2014/main" id="{88147C10-E2AE-E0E6-984A-7D666135FD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4330" y="2676525"/>
            <a:ext cx="3670887" cy="3597470"/>
          </a:xfrm>
          <a:prstGeom prst="rect">
            <a:avLst/>
          </a:prstGeom>
          <a:solidFill>
            <a:srgbClr val="FFFFFF"/>
          </a:solidFill>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6"/>
          </p:nvPr>
        </p:nvSpPr>
        <p:spPr>
          <a:xfrm>
            <a:off x="5881898" y="2676525"/>
            <a:ext cx="4490827" cy="1991009"/>
          </a:xfrm>
        </p:spPr>
        <p:txBody>
          <a:bodyPr>
            <a:normAutofit/>
          </a:bodyPr>
          <a:lstStyle/>
          <a:p>
            <a:pPr marL="228600" indent="-283464">
              <a:spcBef>
                <a:spcPts val="1000"/>
              </a:spcBef>
              <a:buChar char="•"/>
            </a:pPr>
            <a:r>
              <a:rPr lang="en-US" dirty="0"/>
              <a:t>Identify GitHub Repository to Fork</a:t>
            </a:r>
          </a:p>
          <a:p>
            <a:pPr marL="228600" indent="-283464">
              <a:spcBef>
                <a:spcPts val="1000"/>
              </a:spcBef>
              <a:buChar char="•"/>
            </a:pPr>
            <a:r>
              <a:rPr lang="en-US" dirty="0"/>
              <a:t>Fork the Repository</a:t>
            </a:r>
          </a:p>
          <a:p>
            <a:pPr marL="228600" indent="-283464">
              <a:spcBef>
                <a:spcPts val="1000"/>
              </a:spcBef>
              <a:buChar char="•"/>
            </a:pPr>
            <a:r>
              <a:rPr lang="en-US" dirty="0"/>
              <a:t>Clone Your Fork</a:t>
            </a:r>
          </a:p>
          <a:p>
            <a:pPr marL="228600" indent="-283464">
              <a:spcBef>
                <a:spcPts val="1000"/>
              </a:spcBef>
              <a:buChar char="•"/>
            </a:pPr>
            <a:endParaRPr lang="en-US" dirty="0"/>
          </a:p>
        </p:txBody>
      </p:sp>
    </p:spTree>
    <p:extLst>
      <p:ext uri="{BB962C8B-B14F-4D97-AF65-F5344CB8AC3E}">
        <p14:creationId xmlns:p14="http://schemas.microsoft.com/office/powerpoint/2010/main" val="51216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278129"/>
            <a:ext cx="9778365" cy="1494596"/>
          </a:xfrm>
        </p:spPr>
        <p:txBody>
          <a:bodyPr anchor="b">
            <a:normAutofit/>
          </a:bodyPr>
          <a:lstStyle/>
          <a:p>
            <a:r>
              <a:rPr lang="en-US" dirty="0"/>
              <a:t>Forks – Working with Forks</a:t>
            </a:r>
          </a:p>
        </p:txBody>
      </p:sp>
      <p:pic>
        <p:nvPicPr>
          <p:cNvPr id="3074" name="Picture 2" descr="Alt Text">
            <a:extLst>
              <a:ext uri="{FF2B5EF4-FFF2-40B4-BE49-F238E27FC236}">
                <a16:creationId xmlns:a16="http://schemas.microsoft.com/office/drawing/2014/main" id="{4F31708C-3BC7-293E-55C4-3B72166E6F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360" y="3124893"/>
            <a:ext cx="4490827" cy="2700733"/>
          </a:xfrm>
          <a:prstGeom prst="rect">
            <a:avLst/>
          </a:prstGeom>
          <a:solidFill>
            <a:srgbClr val="FFFFFF"/>
          </a:solidFill>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6"/>
          </p:nvPr>
        </p:nvSpPr>
        <p:spPr>
          <a:xfrm>
            <a:off x="5881898" y="2676525"/>
            <a:ext cx="4490827" cy="3597470"/>
          </a:xfrm>
        </p:spPr>
        <p:txBody>
          <a:bodyPr>
            <a:normAutofit/>
          </a:bodyPr>
          <a:lstStyle/>
          <a:p>
            <a:pPr marL="228600" indent="-283464">
              <a:spcBef>
                <a:spcPts val="1000"/>
              </a:spcBef>
              <a:buChar char="•"/>
            </a:pPr>
            <a:r>
              <a:rPr lang="en-US" dirty="0"/>
              <a:t>Syncing with the Upstream Repository</a:t>
            </a:r>
          </a:p>
          <a:p>
            <a:pPr marL="228600" indent="-283464">
              <a:spcBef>
                <a:spcPts val="1000"/>
              </a:spcBef>
              <a:buChar char="•"/>
            </a:pPr>
            <a:r>
              <a:rPr lang="en-US" dirty="0"/>
              <a:t>Making Changes</a:t>
            </a:r>
          </a:p>
          <a:p>
            <a:pPr marL="228600" indent="-283464">
              <a:spcBef>
                <a:spcPts val="1000"/>
              </a:spcBef>
              <a:buChar char="•"/>
            </a:pPr>
            <a:r>
              <a:rPr lang="en-US" dirty="0"/>
              <a:t>Sending Pull Requests</a:t>
            </a:r>
          </a:p>
          <a:p>
            <a:pPr marL="228600" indent="-283464">
              <a:spcBef>
                <a:spcPts val="1000"/>
              </a:spcBef>
              <a:buChar char="•"/>
            </a:pPr>
            <a:r>
              <a:rPr lang="en-US" dirty="0"/>
              <a:t>Forks and Branches</a:t>
            </a:r>
          </a:p>
        </p:txBody>
      </p:sp>
    </p:spTree>
    <p:extLst>
      <p:ext uri="{BB962C8B-B14F-4D97-AF65-F5344CB8AC3E}">
        <p14:creationId xmlns:p14="http://schemas.microsoft.com/office/powerpoint/2010/main" val="205488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5946-E70D-FFAB-DDEA-44EB2FE2AE3E}"/>
              </a:ext>
            </a:extLst>
          </p:cNvPr>
          <p:cNvSpPr>
            <a:spLocks noGrp="1"/>
          </p:cNvSpPr>
          <p:nvPr>
            <p:ph type="title"/>
          </p:nvPr>
        </p:nvSpPr>
        <p:spPr>
          <a:xfrm>
            <a:off x="594360" y="278129"/>
            <a:ext cx="9778365" cy="1494596"/>
          </a:xfrm>
        </p:spPr>
        <p:txBody>
          <a:bodyPr anchor="b">
            <a:normAutofit/>
          </a:bodyPr>
          <a:lstStyle/>
          <a:p>
            <a:r>
              <a:rPr lang="en-US" dirty="0"/>
              <a:t>Forks – Open-Source Contributions</a:t>
            </a:r>
          </a:p>
        </p:txBody>
      </p:sp>
      <p:pic>
        <p:nvPicPr>
          <p:cNvPr id="4098" name="Picture 2" descr="How to Get Started With Open Source Contribution ?">
            <a:extLst>
              <a:ext uri="{FF2B5EF4-FFF2-40B4-BE49-F238E27FC236}">
                <a16:creationId xmlns:a16="http://schemas.microsoft.com/office/drawing/2014/main" id="{E01F8EA9-9E01-2B6D-C74F-0DE1AC6039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843" y="2676525"/>
            <a:ext cx="5489400" cy="2950552"/>
          </a:xfrm>
          <a:prstGeom prst="rect">
            <a:avLst/>
          </a:prstGeom>
          <a:solidFill>
            <a:srgbClr val="FFFFFF"/>
          </a:solidFill>
        </p:spPr>
      </p:pic>
      <p:sp>
        <p:nvSpPr>
          <p:cNvPr id="3" name="Content Placeholder 2">
            <a:extLst>
              <a:ext uri="{FF2B5EF4-FFF2-40B4-BE49-F238E27FC236}">
                <a16:creationId xmlns:a16="http://schemas.microsoft.com/office/drawing/2014/main" id="{D53D54D8-DC36-373F-F91D-0413EC90D09D}"/>
              </a:ext>
            </a:extLst>
          </p:cNvPr>
          <p:cNvSpPr>
            <a:spLocks noGrp="1"/>
          </p:cNvSpPr>
          <p:nvPr>
            <p:ph sz="quarter" idx="16"/>
          </p:nvPr>
        </p:nvSpPr>
        <p:spPr>
          <a:xfrm>
            <a:off x="5881898" y="2676525"/>
            <a:ext cx="4490827" cy="3597470"/>
          </a:xfrm>
        </p:spPr>
        <p:txBody>
          <a:bodyPr>
            <a:normAutofit/>
          </a:bodyPr>
          <a:lstStyle/>
          <a:p>
            <a:pPr marL="228600" indent="-283464">
              <a:spcBef>
                <a:spcPts val="1000"/>
              </a:spcBef>
              <a:buChar char="•"/>
            </a:pPr>
            <a:r>
              <a:rPr lang="en-US" dirty="0"/>
              <a:t>Essential Tool for Collaboration</a:t>
            </a:r>
          </a:p>
          <a:p>
            <a:pPr marL="228600" indent="-283464">
              <a:spcBef>
                <a:spcPts val="1000"/>
              </a:spcBef>
              <a:buChar char="•"/>
            </a:pPr>
            <a:r>
              <a:rPr lang="en-US" dirty="0"/>
              <a:t>Enables Wide Participation</a:t>
            </a:r>
          </a:p>
          <a:p>
            <a:pPr marL="228600" indent="-283464">
              <a:spcBef>
                <a:spcPts val="1000"/>
              </a:spcBef>
              <a:buChar char="•"/>
            </a:pPr>
            <a:r>
              <a:rPr lang="en-US" dirty="0"/>
              <a:t>Independence in Contribution</a:t>
            </a:r>
          </a:p>
          <a:p>
            <a:pPr marL="228600" indent="-283464">
              <a:spcBef>
                <a:spcPts val="1000"/>
              </a:spcBef>
              <a:buChar char="•"/>
            </a:pPr>
            <a:r>
              <a:rPr lang="en-US" dirty="0"/>
              <a:t>Facilitates Code Review and Integration</a:t>
            </a:r>
          </a:p>
          <a:p>
            <a:pPr marL="228600" indent="-283464">
              <a:spcBef>
                <a:spcPts val="1000"/>
              </a:spcBef>
              <a:buChar char="•"/>
            </a:pPr>
            <a:r>
              <a:rPr lang="en-US" dirty="0"/>
              <a:t>Promotes Project Growth</a:t>
            </a:r>
          </a:p>
          <a:p>
            <a:pPr marL="228600" indent="-283464">
              <a:spcBef>
                <a:spcPts val="1000"/>
              </a:spcBef>
              <a:buChar char="•"/>
            </a:pPr>
            <a:r>
              <a:rPr lang="en-US" dirty="0"/>
              <a:t>Community Engagement</a:t>
            </a:r>
          </a:p>
          <a:p>
            <a:pPr marL="228600" indent="-283464">
              <a:spcBef>
                <a:spcPts val="1000"/>
              </a:spcBef>
              <a:buChar char="•"/>
            </a:pPr>
            <a:r>
              <a:rPr lang="en-US" dirty="0"/>
              <a:t>Contribution Recognition</a:t>
            </a:r>
          </a:p>
          <a:p>
            <a:pPr marL="228600" indent="-283464">
              <a:spcBef>
                <a:spcPts val="1000"/>
              </a:spcBef>
              <a:buChar char="•"/>
            </a:pPr>
            <a:r>
              <a:rPr lang="en-US" dirty="0"/>
              <a:t>Learning and Skill Development</a:t>
            </a:r>
          </a:p>
        </p:txBody>
      </p:sp>
    </p:spTree>
    <p:extLst>
      <p:ext uri="{BB962C8B-B14F-4D97-AF65-F5344CB8AC3E}">
        <p14:creationId xmlns:p14="http://schemas.microsoft.com/office/powerpoint/2010/main" val="1801782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7. Git Tools</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4" y="4199632"/>
            <a:ext cx="5571323" cy="2227839"/>
          </a:xfrm>
        </p:spPr>
        <p:txBody>
          <a:bodyPr/>
          <a:lstStyle/>
          <a:p>
            <a:pPr marL="342900" indent="-342900">
              <a:buFont typeface="Arial" panose="020B0604020202020204" pitchFamily="34" charset="0"/>
              <a:buChar char="•"/>
            </a:pPr>
            <a:r>
              <a:rPr lang="en-US" dirty="0"/>
              <a:t>Command Line Git-Bash</a:t>
            </a:r>
          </a:p>
          <a:p>
            <a:pPr marL="342900" indent="-342900">
              <a:buFont typeface="Arial" panose="020B0604020202020204" pitchFamily="34" charset="0"/>
              <a:buChar char="•"/>
            </a:pPr>
            <a:r>
              <a:rPr lang="en-US" dirty="0"/>
              <a:t>Desktop App</a:t>
            </a:r>
          </a:p>
          <a:p>
            <a:pPr marL="342900" indent="-342900">
              <a:buFont typeface="Arial" panose="020B0604020202020204" pitchFamily="34" charset="0"/>
              <a:buChar char="•"/>
            </a:pPr>
            <a:r>
              <a:rPr lang="en-US" dirty="0"/>
              <a:t>Git Kraken</a:t>
            </a:r>
          </a:p>
          <a:p>
            <a:pPr marL="342900" indent="-342900">
              <a:buFont typeface="Arial" panose="020B0604020202020204" pitchFamily="34" charset="0"/>
              <a:buChar char="•"/>
            </a:pPr>
            <a:r>
              <a:rPr lang="en-US" dirty="0"/>
              <a:t>Source Tree</a:t>
            </a:r>
          </a:p>
          <a:p>
            <a:pPr marL="342900" indent="-342900">
              <a:buFont typeface="Arial" panose="020B0604020202020204" pitchFamily="34" charset="0"/>
              <a:buChar char="•"/>
            </a:pPr>
            <a:r>
              <a:rPr lang="en-US" dirty="0"/>
              <a:t>IDE Integration</a:t>
            </a:r>
          </a:p>
        </p:txBody>
      </p:sp>
      <p:pic>
        <p:nvPicPr>
          <p:cNvPr id="1028" name="Picture 4" descr="439 Git Fork Icons - Free in SVG, PNG, ICO - IconScout">
            <a:extLst>
              <a:ext uri="{FF2B5EF4-FFF2-40B4-BE49-F238E27FC236}">
                <a16:creationId xmlns:a16="http://schemas.microsoft.com/office/drawing/2014/main" id="{69EBAF69-C298-C422-C804-F05CCDF26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38" y="1487155"/>
            <a:ext cx="4270549" cy="42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91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198408"/>
            <a:ext cx="10972800" cy="1574317"/>
          </a:xfrm>
        </p:spPr>
        <p:txBody>
          <a:bodyPr anchor="b">
            <a:normAutofit/>
          </a:bodyPr>
          <a:lstStyle/>
          <a:p>
            <a:r>
              <a:rPr lang="en-US" dirty="0"/>
              <a:t>8. Best Practices</a:t>
            </a:r>
          </a:p>
        </p:txBody>
      </p:sp>
      <p:pic>
        <p:nvPicPr>
          <p:cNvPr id="6" name="Picture 4">
            <a:extLst>
              <a:ext uri="{FF2B5EF4-FFF2-40B4-BE49-F238E27FC236}">
                <a16:creationId xmlns:a16="http://schemas.microsoft.com/office/drawing/2014/main" id="{4FC08B0D-0387-B720-32DE-4366633C58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2879" y="2676525"/>
            <a:ext cx="4672038" cy="3597470"/>
          </a:xfrm>
          <a:prstGeom prst="rect">
            <a:avLst/>
          </a:prstGeom>
          <a:solidFill>
            <a:srgbClr val="FFFFFF"/>
          </a:solidFill>
        </p:spPr>
      </p:pic>
      <p:sp>
        <p:nvSpPr>
          <p:cNvPr id="5124" name="Content Placeholder 3">
            <a:extLst>
              <a:ext uri="{FF2B5EF4-FFF2-40B4-BE49-F238E27FC236}">
                <a16:creationId xmlns:a16="http://schemas.microsoft.com/office/drawing/2014/main" id="{EA7EE90A-9238-F5AD-82E5-40780FF04EF5}"/>
              </a:ext>
            </a:extLst>
          </p:cNvPr>
          <p:cNvSpPr>
            <a:spLocks noGrp="1"/>
          </p:cNvSpPr>
          <p:nvPr>
            <p:ph sz="quarter" idx="14"/>
          </p:nvPr>
        </p:nvSpPr>
        <p:spPr>
          <a:xfrm>
            <a:off x="6224530" y="2027582"/>
            <a:ext cx="5007334" cy="4339178"/>
          </a:xfrm>
        </p:spPr>
        <p:txBody>
          <a:bodyPr>
            <a:normAutofit/>
          </a:bodyPr>
          <a:lstStyle/>
          <a:p>
            <a:pPr marL="342900" indent="-342900">
              <a:buFont typeface="Arial" panose="020B0604020202020204" pitchFamily="34" charset="0"/>
              <a:buChar char="•"/>
            </a:pPr>
            <a:r>
              <a:rPr lang="en-US" dirty="0"/>
              <a:t>Commit Early, Commit Often</a:t>
            </a:r>
          </a:p>
          <a:p>
            <a:pPr marL="342900" indent="-342900">
              <a:buFont typeface="Arial" panose="020B0604020202020204" pitchFamily="34" charset="0"/>
              <a:buChar char="•"/>
            </a:pPr>
            <a:r>
              <a:rPr lang="en-US" dirty="0"/>
              <a:t>Write Meaningful Commit Messages</a:t>
            </a:r>
          </a:p>
          <a:p>
            <a:pPr marL="342900" indent="-342900">
              <a:buFont typeface="Arial" panose="020B0604020202020204" pitchFamily="34" charset="0"/>
              <a:buChar char="•"/>
            </a:pPr>
            <a:r>
              <a:rPr lang="en-US" dirty="0"/>
              <a:t>Use Branching Extensively</a:t>
            </a:r>
          </a:p>
          <a:p>
            <a:pPr marL="342900" indent="-342900">
              <a:buFont typeface="Arial" panose="020B0604020202020204" pitchFamily="34" charset="0"/>
              <a:buChar char="•"/>
            </a:pPr>
            <a:r>
              <a:rPr lang="en-US" dirty="0"/>
              <a:t>Embrace Pull Requests for Collaboration</a:t>
            </a:r>
          </a:p>
          <a:p>
            <a:pPr marL="342900" indent="-342900">
              <a:buFont typeface="Arial" panose="020B0604020202020204" pitchFamily="34" charset="0"/>
              <a:buChar char="•"/>
            </a:pPr>
            <a:r>
              <a:rPr lang="en-US" dirty="0"/>
              <a:t>Keep the History Clean and Understandable</a:t>
            </a:r>
          </a:p>
          <a:p>
            <a:pPr marL="342900" indent="-342900">
              <a:buFont typeface="Arial" panose="020B0604020202020204" pitchFamily="34" charset="0"/>
              <a:buChar char="•"/>
            </a:pPr>
            <a:r>
              <a:rPr lang="en-US" dirty="0"/>
              <a:t>Regularly Sync with the Remote Repository</a:t>
            </a:r>
          </a:p>
          <a:p>
            <a:pPr marL="342900" indent="-342900">
              <a:buFont typeface="Arial" panose="020B0604020202020204" pitchFamily="34" charset="0"/>
              <a:buChar char="•"/>
            </a:pPr>
            <a:r>
              <a:rPr lang="en-US" dirty="0"/>
              <a:t>Use .</a:t>
            </a:r>
            <a:r>
              <a:rPr lang="en-US" dirty="0" err="1"/>
              <a:t>gitignore</a:t>
            </a:r>
            <a:endParaRPr lang="en-US" dirty="0"/>
          </a:p>
          <a:p>
            <a:pPr marL="342900" indent="-342900">
              <a:buFont typeface="Arial" panose="020B0604020202020204" pitchFamily="34" charset="0"/>
              <a:buChar char="•"/>
            </a:pPr>
            <a:r>
              <a:rPr lang="en-US" dirty="0"/>
              <a:t>Backup and Redundancy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2730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198408"/>
            <a:ext cx="10972800" cy="1574317"/>
          </a:xfrm>
        </p:spPr>
        <p:txBody>
          <a:bodyPr anchor="b">
            <a:normAutofit/>
          </a:bodyPr>
          <a:lstStyle/>
          <a:p>
            <a:r>
              <a:rPr lang="en-US" dirty="0"/>
              <a:t>9. Miscellaneous </a:t>
            </a:r>
          </a:p>
        </p:txBody>
      </p:sp>
      <p:pic>
        <p:nvPicPr>
          <p:cNvPr id="6146" name="Picture 2" descr="Choice - Free miscellaneous icons">
            <a:extLst>
              <a:ext uri="{FF2B5EF4-FFF2-40B4-BE49-F238E27FC236}">
                <a16:creationId xmlns:a16="http://schemas.microsoft.com/office/drawing/2014/main" id="{3BA636D7-A8DB-EF59-1E95-542CF8DEE5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0163" y="2676525"/>
            <a:ext cx="3597470" cy="3597470"/>
          </a:xfrm>
          <a:prstGeom prst="rect">
            <a:avLst/>
          </a:prstGeom>
          <a:solidFill>
            <a:srgbClr val="FFFFFF"/>
          </a:solidFill>
        </p:spPr>
      </p:pic>
      <p:sp>
        <p:nvSpPr>
          <p:cNvPr id="5124" name="Content Placeholder 3">
            <a:extLst>
              <a:ext uri="{FF2B5EF4-FFF2-40B4-BE49-F238E27FC236}">
                <a16:creationId xmlns:a16="http://schemas.microsoft.com/office/drawing/2014/main" id="{EA7EE90A-9238-F5AD-82E5-40780FF04EF5}"/>
              </a:ext>
            </a:extLst>
          </p:cNvPr>
          <p:cNvSpPr>
            <a:spLocks noGrp="1"/>
          </p:cNvSpPr>
          <p:nvPr>
            <p:ph sz="quarter" idx="14"/>
          </p:nvPr>
        </p:nvSpPr>
        <p:spPr>
          <a:xfrm>
            <a:off x="5490518" y="2160104"/>
            <a:ext cx="5471160" cy="4113891"/>
          </a:xfrm>
        </p:spPr>
        <p:txBody>
          <a:bodyPr vert="horz" lIns="0" tIns="45720" rIns="91440" bIns="45720" rtlCol="0">
            <a:normAutofit/>
          </a:bodyPr>
          <a:lstStyle/>
          <a:p>
            <a:r>
              <a:rPr lang="en-US" dirty="0"/>
              <a:t>.git Folder – Purpose, Content, Importance</a:t>
            </a:r>
          </a:p>
          <a:p>
            <a:r>
              <a:rPr lang="en-US" dirty="0"/>
              <a:t>.</a:t>
            </a:r>
            <a:r>
              <a:rPr lang="en-US" dirty="0" err="1"/>
              <a:t>gitignore</a:t>
            </a:r>
            <a:r>
              <a:rPr lang="en-US" dirty="0"/>
              <a:t> – Purpose, How it Works, Best Practices </a:t>
            </a:r>
          </a:p>
          <a:p>
            <a:r>
              <a:rPr lang="en-US" dirty="0"/>
              <a:t>README.md – Overview, Content, Significance </a:t>
            </a:r>
          </a:p>
          <a:p>
            <a:r>
              <a:rPr lang="en-US" dirty="0"/>
              <a:t>GitHub Issues</a:t>
            </a:r>
          </a:p>
          <a:p>
            <a:endParaRPr lang="en-US" dirty="0"/>
          </a:p>
          <a:p>
            <a:endParaRPr lang="en-US" dirty="0"/>
          </a:p>
          <a:p>
            <a:endParaRPr lang="en-US" dirty="0"/>
          </a:p>
        </p:txBody>
      </p:sp>
    </p:spTree>
    <p:extLst>
      <p:ext uri="{BB962C8B-B14F-4D97-AF65-F5344CB8AC3E}">
        <p14:creationId xmlns:p14="http://schemas.microsoft.com/office/powerpoint/2010/main" val="1912823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278129"/>
            <a:ext cx="9778365" cy="1494596"/>
          </a:xfrm>
        </p:spPr>
        <p:txBody>
          <a:bodyPr anchor="b">
            <a:normAutofit/>
          </a:bodyPr>
          <a:lstStyle/>
          <a:p>
            <a:r>
              <a:rPr lang="en-US" dirty="0"/>
              <a:t>Quiz - 1</a:t>
            </a:r>
          </a:p>
        </p:txBody>
      </p:sp>
      <p:pic>
        <p:nvPicPr>
          <p:cNvPr id="1026" name="Picture 2" descr="The Questionable Origin of 'Quiz' | Merriam-Webster">
            <a:extLst>
              <a:ext uri="{FF2B5EF4-FFF2-40B4-BE49-F238E27FC236}">
                <a16:creationId xmlns:a16="http://schemas.microsoft.com/office/drawing/2014/main" id="{E817C9A0-4F21-50C5-2500-05D4EADBAE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360" y="2515845"/>
            <a:ext cx="4490827" cy="3368120"/>
          </a:xfrm>
          <a:prstGeom prst="rect">
            <a:avLst/>
          </a:prstGeom>
          <a:solidFill>
            <a:srgbClr val="FFFFFF"/>
          </a:solidFill>
        </p:spPr>
      </p:pic>
      <p:sp>
        <p:nvSpPr>
          <p:cNvPr id="4" name="Content Placeholder 3">
            <a:extLst>
              <a:ext uri="{FF2B5EF4-FFF2-40B4-BE49-F238E27FC236}">
                <a16:creationId xmlns:a16="http://schemas.microsoft.com/office/drawing/2014/main" id="{A856DF56-8E99-02DA-F1FC-42E02856D47E}"/>
              </a:ext>
            </a:extLst>
          </p:cNvPr>
          <p:cNvSpPr>
            <a:spLocks noGrp="1"/>
          </p:cNvSpPr>
          <p:nvPr>
            <p:ph sz="quarter" idx="16"/>
          </p:nvPr>
        </p:nvSpPr>
        <p:spPr>
          <a:xfrm>
            <a:off x="5881898" y="2515845"/>
            <a:ext cx="4490827" cy="3207440"/>
          </a:xfrm>
        </p:spPr>
        <p:txBody>
          <a:bodyPr>
            <a:normAutofit/>
          </a:bodyPr>
          <a:lstStyle/>
          <a:p>
            <a:pPr marL="0" indent="0">
              <a:buNone/>
            </a:pPr>
            <a:r>
              <a:rPr lang="en-US" b="1" i="0" dirty="0">
                <a:effectLst/>
              </a:rPr>
              <a:t>What is a commit in Git?</a:t>
            </a:r>
          </a:p>
          <a:p>
            <a:pPr marL="342900" lvl="1" indent="0">
              <a:buNone/>
            </a:pPr>
            <a:r>
              <a:rPr lang="en-US" i="0" dirty="0">
                <a:effectLst/>
              </a:rPr>
              <a:t>A. A command to switch between branches</a:t>
            </a:r>
          </a:p>
          <a:p>
            <a:pPr marL="342900" lvl="1" indent="0">
              <a:buNone/>
            </a:pPr>
            <a:r>
              <a:rPr lang="en-US" i="0" dirty="0">
                <a:effectLst/>
              </a:rPr>
              <a:t>B. A snapshot of your repository at a particular point in time</a:t>
            </a:r>
          </a:p>
          <a:p>
            <a:pPr marL="342900" lvl="1" indent="0">
              <a:buNone/>
            </a:pPr>
            <a:r>
              <a:rPr lang="en-US" i="0" dirty="0">
                <a:effectLst/>
              </a:rPr>
              <a:t>C. A request to merge one branch into another</a:t>
            </a:r>
          </a:p>
          <a:p>
            <a:pPr marL="342900" lvl="1" indent="0">
              <a:buNone/>
            </a:pPr>
            <a:r>
              <a:rPr lang="en-US" i="0" dirty="0">
                <a:effectLst/>
              </a:rPr>
              <a:t>D. A way to clone a repository</a:t>
            </a:r>
            <a:endParaRPr lang="en-US" dirty="0"/>
          </a:p>
        </p:txBody>
      </p:sp>
      <p:sp>
        <p:nvSpPr>
          <p:cNvPr id="5" name="Content Placeholder 3">
            <a:extLst>
              <a:ext uri="{FF2B5EF4-FFF2-40B4-BE49-F238E27FC236}">
                <a16:creationId xmlns:a16="http://schemas.microsoft.com/office/drawing/2014/main" id="{A7973936-5F3C-C657-C53F-D2F10D1779DF}"/>
              </a:ext>
            </a:extLst>
          </p:cNvPr>
          <p:cNvSpPr txBox="1">
            <a:spLocks/>
          </p:cNvSpPr>
          <p:nvPr/>
        </p:nvSpPr>
        <p:spPr>
          <a:xfrm>
            <a:off x="6034298" y="6056243"/>
            <a:ext cx="4490827" cy="370152"/>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Answer: B</a:t>
            </a:r>
            <a:endParaRPr lang="en-US" dirty="0"/>
          </a:p>
        </p:txBody>
      </p:sp>
    </p:spTree>
    <p:extLst>
      <p:ext uri="{BB962C8B-B14F-4D97-AF65-F5344CB8AC3E}">
        <p14:creationId xmlns:p14="http://schemas.microsoft.com/office/powerpoint/2010/main" val="181138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1. Version Control Systems (VCS)</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4" y="4199633"/>
            <a:ext cx="5571323" cy="2161062"/>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Why version control is required.</a:t>
            </a:r>
          </a:p>
          <a:p>
            <a:pPr marL="342900" indent="-342900">
              <a:buFont typeface="Arial" panose="020B0604020202020204" pitchFamily="34" charset="0"/>
              <a:buChar char="•"/>
            </a:pPr>
            <a:r>
              <a:rPr lang="en-US" dirty="0"/>
              <a:t>Different types of version control systems</a:t>
            </a:r>
          </a:p>
        </p:txBody>
      </p:sp>
    </p:spTree>
    <p:extLst>
      <p:ext uri="{BB962C8B-B14F-4D97-AF65-F5344CB8AC3E}">
        <p14:creationId xmlns:p14="http://schemas.microsoft.com/office/powerpoint/2010/main" val="144087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278129"/>
            <a:ext cx="9778365" cy="1494596"/>
          </a:xfrm>
        </p:spPr>
        <p:txBody>
          <a:bodyPr anchor="b">
            <a:normAutofit/>
          </a:bodyPr>
          <a:lstStyle/>
          <a:p>
            <a:r>
              <a:rPr lang="en-US" dirty="0"/>
              <a:t>Quiz - 2</a:t>
            </a:r>
          </a:p>
        </p:txBody>
      </p:sp>
      <p:sp>
        <p:nvSpPr>
          <p:cNvPr id="4" name="Content Placeholder 3">
            <a:extLst>
              <a:ext uri="{FF2B5EF4-FFF2-40B4-BE49-F238E27FC236}">
                <a16:creationId xmlns:a16="http://schemas.microsoft.com/office/drawing/2014/main" id="{A856DF56-8E99-02DA-F1FC-42E02856D47E}"/>
              </a:ext>
            </a:extLst>
          </p:cNvPr>
          <p:cNvSpPr>
            <a:spLocks noGrp="1"/>
          </p:cNvSpPr>
          <p:nvPr>
            <p:ph sz="quarter" idx="16"/>
          </p:nvPr>
        </p:nvSpPr>
        <p:spPr>
          <a:xfrm>
            <a:off x="5483542" y="1877836"/>
            <a:ext cx="5820562" cy="3207440"/>
          </a:xfrm>
        </p:spPr>
        <p:txBody>
          <a:bodyPr>
            <a:noAutofit/>
          </a:bodyPr>
          <a:lstStyle/>
          <a:p>
            <a:r>
              <a:rPr lang="en-US" b="1" dirty="0"/>
              <a:t>What is the primary difference between Git and GitHub?</a:t>
            </a:r>
          </a:p>
          <a:p>
            <a:pPr lvl="1"/>
            <a:r>
              <a:rPr lang="en-US" dirty="0"/>
              <a:t>A. Git is a version control system, while GitHub is a cloud-based hosting service for Git repositories.</a:t>
            </a:r>
          </a:p>
          <a:p>
            <a:pPr lvl="1"/>
            <a:r>
              <a:rPr lang="en-US" dirty="0"/>
              <a:t>B. Git is used for local development, while GitHub is used for online storage only.</a:t>
            </a:r>
          </a:p>
          <a:p>
            <a:pPr lvl="1"/>
            <a:r>
              <a:rPr lang="en-US" dirty="0"/>
              <a:t>C. There is no difference; they are just different names for the same tool.</a:t>
            </a:r>
          </a:p>
          <a:p>
            <a:pPr lvl="1"/>
            <a:r>
              <a:rPr lang="en-US" dirty="0"/>
              <a:t>D. GitHub is a version control system, while Git is a code collaboration tool.</a:t>
            </a:r>
          </a:p>
        </p:txBody>
      </p:sp>
      <p:sp>
        <p:nvSpPr>
          <p:cNvPr id="5" name="Content Placeholder 3">
            <a:extLst>
              <a:ext uri="{FF2B5EF4-FFF2-40B4-BE49-F238E27FC236}">
                <a16:creationId xmlns:a16="http://schemas.microsoft.com/office/drawing/2014/main" id="{A7973936-5F3C-C657-C53F-D2F10D1779DF}"/>
              </a:ext>
            </a:extLst>
          </p:cNvPr>
          <p:cNvSpPr txBox="1">
            <a:spLocks/>
          </p:cNvSpPr>
          <p:nvPr/>
        </p:nvSpPr>
        <p:spPr>
          <a:xfrm>
            <a:off x="5483542" y="6003234"/>
            <a:ext cx="4490827" cy="370152"/>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Answer: A</a:t>
            </a:r>
            <a:endParaRPr lang="en-US" dirty="0"/>
          </a:p>
        </p:txBody>
      </p:sp>
      <p:pic>
        <p:nvPicPr>
          <p:cNvPr id="2050" name="Picture 2" descr="Stick Figure Sitting In Question Mark | Great PowerPoint ClipArt for  Presentations - PresenterMedia.com">
            <a:extLst>
              <a:ext uri="{FF2B5EF4-FFF2-40B4-BE49-F238E27FC236}">
                <a16:creationId xmlns:a16="http://schemas.microsoft.com/office/drawing/2014/main" id="{923F8A0F-58FB-2EEF-CC07-358E2ACAD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96" y="2544417"/>
            <a:ext cx="3432313" cy="366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3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278129"/>
            <a:ext cx="9778365" cy="1494596"/>
          </a:xfrm>
        </p:spPr>
        <p:txBody>
          <a:bodyPr anchor="b">
            <a:normAutofit/>
          </a:bodyPr>
          <a:lstStyle/>
          <a:p>
            <a:r>
              <a:rPr lang="en-US" dirty="0"/>
              <a:t>Quiz - 3</a:t>
            </a:r>
          </a:p>
        </p:txBody>
      </p:sp>
      <p:sp>
        <p:nvSpPr>
          <p:cNvPr id="4" name="Content Placeholder 3">
            <a:extLst>
              <a:ext uri="{FF2B5EF4-FFF2-40B4-BE49-F238E27FC236}">
                <a16:creationId xmlns:a16="http://schemas.microsoft.com/office/drawing/2014/main" id="{A856DF56-8E99-02DA-F1FC-42E02856D47E}"/>
              </a:ext>
            </a:extLst>
          </p:cNvPr>
          <p:cNvSpPr>
            <a:spLocks noGrp="1"/>
          </p:cNvSpPr>
          <p:nvPr>
            <p:ph sz="quarter" idx="16"/>
          </p:nvPr>
        </p:nvSpPr>
        <p:spPr>
          <a:xfrm>
            <a:off x="5493936" y="1877835"/>
            <a:ext cx="5820562" cy="3860355"/>
          </a:xfrm>
        </p:spPr>
        <p:txBody>
          <a:bodyPr>
            <a:noAutofit/>
          </a:bodyPr>
          <a:lstStyle/>
          <a:p>
            <a:r>
              <a:rPr lang="en-US" b="1" dirty="0"/>
              <a:t>How can you contribute to an open-source project hosted on GitHub that you do not have write access to?</a:t>
            </a:r>
          </a:p>
          <a:p>
            <a:pPr lvl="1"/>
            <a:r>
              <a:rPr lang="en-US" dirty="0"/>
              <a:t>A. Directly commit your changes to the main branch</a:t>
            </a:r>
          </a:p>
          <a:p>
            <a:pPr lvl="1"/>
            <a:r>
              <a:rPr lang="en-US" dirty="0"/>
              <a:t>B. Send an email to the project maintainer with your proposed changes</a:t>
            </a:r>
          </a:p>
          <a:p>
            <a:pPr lvl="1"/>
            <a:r>
              <a:rPr lang="en-US" dirty="0"/>
              <a:t>C. Fork the repository, make your changes, and submit a pull request</a:t>
            </a:r>
          </a:p>
          <a:p>
            <a:pPr lvl="1"/>
            <a:r>
              <a:rPr lang="en-US" dirty="0"/>
              <a:t>D. It's not possible to contribute without write access</a:t>
            </a:r>
          </a:p>
        </p:txBody>
      </p:sp>
      <p:sp>
        <p:nvSpPr>
          <p:cNvPr id="5" name="Content Placeholder 3">
            <a:extLst>
              <a:ext uri="{FF2B5EF4-FFF2-40B4-BE49-F238E27FC236}">
                <a16:creationId xmlns:a16="http://schemas.microsoft.com/office/drawing/2014/main" id="{A7973936-5F3C-C657-C53F-D2F10D1779DF}"/>
              </a:ext>
            </a:extLst>
          </p:cNvPr>
          <p:cNvSpPr txBox="1">
            <a:spLocks/>
          </p:cNvSpPr>
          <p:nvPr/>
        </p:nvSpPr>
        <p:spPr>
          <a:xfrm>
            <a:off x="5483542" y="6003234"/>
            <a:ext cx="4490827" cy="370152"/>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Answer: C</a:t>
            </a:r>
            <a:endParaRPr lang="en-US" dirty="0"/>
          </a:p>
        </p:txBody>
      </p:sp>
      <p:pic>
        <p:nvPicPr>
          <p:cNvPr id="3076" name="Picture 4" descr="Question Mark Turquoise Interrogation Pondering Asking Thinking Stick  Figure Man Person Hand On Chin Contemplation Sign Uncertainty Symbol  Worried Character Icon 3d Render Graphic Isolated On White Stock Photo -  Download Image">
            <a:extLst>
              <a:ext uri="{FF2B5EF4-FFF2-40B4-BE49-F238E27FC236}">
                <a16:creationId xmlns:a16="http://schemas.microsoft.com/office/drawing/2014/main" id="{7B07557E-C952-3E9C-AFE1-494F4BFC9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502" y="2597426"/>
            <a:ext cx="3090240" cy="309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41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278129"/>
            <a:ext cx="9778365" cy="1494596"/>
          </a:xfrm>
        </p:spPr>
        <p:txBody>
          <a:bodyPr anchor="b">
            <a:normAutofit/>
          </a:bodyPr>
          <a:lstStyle/>
          <a:p>
            <a:r>
              <a:rPr lang="en-US" dirty="0"/>
              <a:t>Quiz - 4</a:t>
            </a:r>
          </a:p>
        </p:txBody>
      </p:sp>
      <p:sp>
        <p:nvSpPr>
          <p:cNvPr id="4" name="Content Placeholder 3">
            <a:extLst>
              <a:ext uri="{FF2B5EF4-FFF2-40B4-BE49-F238E27FC236}">
                <a16:creationId xmlns:a16="http://schemas.microsoft.com/office/drawing/2014/main" id="{A856DF56-8E99-02DA-F1FC-42E02856D47E}"/>
              </a:ext>
            </a:extLst>
          </p:cNvPr>
          <p:cNvSpPr>
            <a:spLocks noGrp="1"/>
          </p:cNvSpPr>
          <p:nvPr>
            <p:ph sz="quarter" idx="16"/>
          </p:nvPr>
        </p:nvSpPr>
        <p:spPr>
          <a:xfrm>
            <a:off x="4818674" y="1772725"/>
            <a:ext cx="5820562" cy="3860355"/>
          </a:xfrm>
        </p:spPr>
        <p:txBody>
          <a:bodyPr>
            <a:noAutofit/>
          </a:bodyPr>
          <a:lstStyle/>
          <a:p>
            <a:r>
              <a:rPr lang="en-US" b="1" dirty="0"/>
              <a:t>When collaborating on a project using Git and GitHub, what is the purpose of a branch?</a:t>
            </a:r>
          </a:p>
          <a:p>
            <a:pPr lvl="1"/>
            <a:r>
              <a:rPr lang="en-US" dirty="0"/>
              <a:t>A. To serve as a backup for the main project</a:t>
            </a:r>
          </a:p>
          <a:p>
            <a:pPr lvl="1"/>
            <a:r>
              <a:rPr lang="en-US" dirty="0"/>
              <a:t>B. To mark the release points of the software</a:t>
            </a:r>
          </a:p>
          <a:p>
            <a:pPr lvl="1"/>
            <a:r>
              <a:rPr lang="en-US" dirty="0"/>
              <a:t>C. To isolate development work without affecting the main project</a:t>
            </a:r>
          </a:p>
          <a:p>
            <a:pPr lvl="1"/>
            <a:r>
              <a:rPr lang="en-US" dirty="0"/>
              <a:t>D. To track the issues in the software</a:t>
            </a:r>
          </a:p>
        </p:txBody>
      </p:sp>
      <p:sp>
        <p:nvSpPr>
          <p:cNvPr id="5" name="Content Placeholder 3">
            <a:extLst>
              <a:ext uri="{FF2B5EF4-FFF2-40B4-BE49-F238E27FC236}">
                <a16:creationId xmlns:a16="http://schemas.microsoft.com/office/drawing/2014/main" id="{A7973936-5F3C-C657-C53F-D2F10D1779DF}"/>
              </a:ext>
            </a:extLst>
          </p:cNvPr>
          <p:cNvSpPr txBox="1">
            <a:spLocks/>
          </p:cNvSpPr>
          <p:nvPr/>
        </p:nvSpPr>
        <p:spPr>
          <a:xfrm>
            <a:off x="4818674" y="5633080"/>
            <a:ext cx="4490827" cy="370152"/>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Answer: C</a:t>
            </a:r>
            <a:endParaRPr lang="en-US" dirty="0"/>
          </a:p>
        </p:txBody>
      </p:sp>
      <p:pic>
        <p:nvPicPr>
          <p:cNvPr id="4098" name="Picture 2" descr="Confused person surrounded by question marks 14074758 Vector Art at Vecteezy">
            <a:extLst>
              <a:ext uri="{FF2B5EF4-FFF2-40B4-BE49-F238E27FC236}">
                <a16:creationId xmlns:a16="http://schemas.microsoft.com/office/drawing/2014/main" id="{0807982D-AEFF-2E6F-4199-2FDE8E1AF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737" y="2510832"/>
            <a:ext cx="2283101" cy="3677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29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278129"/>
            <a:ext cx="9778365" cy="1494596"/>
          </a:xfrm>
        </p:spPr>
        <p:txBody>
          <a:bodyPr anchor="b">
            <a:normAutofit/>
          </a:bodyPr>
          <a:lstStyle/>
          <a:p>
            <a:r>
              <a:rPr lang="en-US" dirty="0"/>
              <a:t>Quiz - 5</a:t>
            </a:r>
          </a:p>
        </p:txBody>
      </p:sp>
      <p:sp>
        <p:nvSpPr>
          <p:cNvPr id="4" name="Content Placeholder 3">
            <a:extLst>
              <a:ext uri="{FF2B5EF4-FFF2-40B4-BE49-F238E27FC236}">
                <a16:creationId xmlns:a16="http://schemas.microsoft.com/office/drawing/2014/main" id="{A856DF56-8E99-02DA-F1FC-42E02856D47E}"/>
              </a:ext>
            </a:extLst>
          </p:cNvPr>
          <p:cNvSpPr>
            <a:spLocks noGrp="1"/>
          </p:cNvSpPr>
          <p:nvPr>
            <p:ph sz="quarter" idx="16"/>
          </p:nvPr>
        </p:nvSpPr>
        <p:spPr>
          <a:xfrm>
            <a:off x="5149979" y="1772725"/>
            <a:ext cx="5820562" cy="3860355"/>
          </a:xfrm>
        </p:spPr>
        <p:txBody>
          <a:bodyPr>
            <a:noAutofit/>
          </a:bodyPr>
          <a:lstStyle/>
          <a:p>
            <a:r>
              <a:rPr lang="en-US" b="1" dirty="0"/>
              <a:t>When you clone a repository in Git, what do you receive?</a:t>
            </a:r>
          </a:p>
          <a:p>
            <a:pPr lvl="1"/>
            <a:r>
              <a:rPr lang="en-US" dirty="0"/>
              <a:t>A. Only the latest version of the files in the repository</a:t>
            </a:r>
          </a:p>
          <a:p>
            <a:pPr lvl="1"/>
            <a:r>
              <a:rPr lang="en-US" dirty="0"/>
              <a:t>B. The entire repository history and all branches</a:t>
            </a:r>
          </a:p>
          <a:p>
            <a:pPr lvl="1"/>
            <a:r>
              <a:rPr lang="en-US" dirty="0"/>
              <a:t>C. A copy of the repository at a specific branch</a:t>
            </a:r>
          </a:p>
          <a:p>
            <a:pPr lvl="1"/>
            <a:r>
              <a:rPr lang="en-US" dirty="0"/>
              <a:t>D. A compressed archive of the repository's current state</a:t>
            </a:r>
          </a:p>
        </p:txBody>
      </p:sp>
      <p:sp>
        <p:nvSpPr>
          <p:cNvPr id="5" name="Content Placeholder 3">
            <a:extLst>
              <a:ext uri="{FF2B5EF4-FFF2-40B4-BE49-F238E27FC236}">
                <a16:creationId xmlns:a16="http://schemas.microsoft.com/office/drawing/2014/main" id="{A7973936-5F3C-C657-C53F-D2F10D1779DF}"/>
              </a:ext>
            </a:extLst>
          </p:cNvPr>
          <p:cNvSpPr txBox="1">
            <a:spLocks/>
          </p:cNvSpPr>
          <p:nvPr/>
        </p:nvSpPr>
        <p:spPr>
          <a:xfrm>
            <a:off x="5600554" y="5633080"/>
            <a:ext cx="4490827" cy="370152"/>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Answer: B</a:t>
            </a:r>
            <a:endParaRPr lang="en-US" dirty="0"/>
          </a:p>
        </p:txBody>
      </p:sp>
      <p:pic>
        <p:nvPicPr>
          <p:cNvPr id="5122" name="Picture 2" descr="Ask Question Images - Free Download on Freepik">
            <a:extLst>
              <a:ext uri="{FF2B5EF4-FFF2-40B4-BE49-F238E27FC236}">
                <a16:creationId xmlns:a16="http://schemas.microsoft.com/office/drawing/2014/main" id="{ECDFC7EC-3B4B-3040-93A5-6DCF84137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3" y="2822713"/>
            <a:ext cx="4490827" cy="299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80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198408"/>
            <a:ext cx="10972800" cy="1574317"/>
          </a:xfrm>
        </p:spPr>
        <p:txBody>
          <a:bodyPr anchor="b">
            <a:normAutofit/>
          </a:bodyPr>
          <a:lstStyle/>
          <a:p>
            <a:r>
              <a:rPr lang="en-US" dirty="0"/>
              <a:t>10. Hands On Project</a:t>
            </a:r>
          </a:p>
        </p:txBody>
      </p:sp>
      <p:pic>
        <p:nvPicPr>
          <p:cNvPr id="7170" name="Picture 2" descr="What is Project Management, Your Ultimate Guide on learning the Art - nTask">
            <a:extLst>
              <a:ext uri="{FF2B5EF4-FFF2-40B4-BE49-F238E27FC236}">
                <a16:creationId xmlns:a16="http://schemas.microsoft.com/office/drawing/2014/main" id="{0B5FBD83-3454-8053-46AF-E82E0D7219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523" y="2923637"/>
            <a:ext cx="5746750" cy="3103245"/>
          </a:xfrm>
          <a:prstGeom prst="rect">
            <a:avLst/>
          </a:prstGeom>
          <a:solidFill>
            <a:srgbClr val="FFFFFF"/>
          </a:solidFill>
        </p:spPr>
      </p:pic>
      <p:sp>
        <p:nvSpPr>
          <p:cNvPr id="5124" name="Content Placeholder 3">
            <a:extLst>
              <a:ext uri="{FF2B5EF4-FFF2-40B4-BE49-F238E27FC236}">
                <a16:creationId xmlns:a16="http://schemas.microsoft.com/office/drawing/2014/main" id="{EA7EE90A-9238-F5AD-82E5-40780FF04EF5}"/>
              </a:ext>
            </a:extLst>
          </p:cNvPr>
          <p:cNvSpPr>
            <a:spLocks noGrp="1"/>
          </p:cNvSpPr>
          <p:nvPr>
            <p:ph sz="quarter" idx="14"/>
          </p:nvPr>
        </p:nvSpPr>
        <p:spPr>
          <a:xfrm>
            <a:off x="6824869" y="2442479"/>
            <a:ext cx="3947160" cy="4065560"/>
          </a:xfrm>
        </p:spPr>
        <p:txBody>
          <a:bodyPr>
            <a:normAutofit/>
          </a:bodyPr>
          <a:lstStyle/>
          <a:p>
            <a:pPr marL="342900" indent="-342900">
              <a:buFont typeface="Arial" panose="020B0604020202020204" pitchFamily="34" charset="0"/>
              <a:buChar char="•"/>
            </a:pPr>
            <a:r>
              <a:rPr lang="en-US" dirty="0"/>
              <a:t>Create a GitHub Account</a:t>
            </a:r>
          </a:p>
          <a:p>
            <a:pPr marL="342900" indent="-342900">
              <a:buFont typeface="Arial" panose="020B0604020202020204" pitchFamily="34" charset="0"/>
              <a:buChar char="•"/>
            </a:pPr>
            <a:r>
              <a:rPr lang="en-US" dirty="0"/>
              <a:t>Create Repository</a:t>
            </a:r>
          </a:p>
          <a:p>
            <a:pPr marL="342900" indent="-342900">
              <a:buFont typeface="Arial" panose="020B0604020202020204" pitchFamily="34" charset="0"/>
              <a:buChar char="•"/>
            </a:pPr>
            <a:r>
              <a:rPr lang="en-US" dirty="0"/>
              <a:t>Clone Repository and create Branch</a:t>
            </a:r>
          </a:p>
          <a:p>
            <a:pPr marL="342900" indent="-342900">
              <a:buFont typeface="Arial" panose="020B0604020202020204" pitchFamily="34" charset="0"/>
              <a:buChar char="•"/>
            </a:pPr>
            <a:r>
              <a:rPr lang="en-US" dirty="0"/>
              <a:t>Commit Changes and Raise PR </a:t>
            </a:r>
          </a:p>
          <a:p>
            <a:pPr marL="342900" indent="-342900">
              <a:buFont typeface="Arial" panose="020B0604020202020204" pitchFamily="34" charset="0"/>
              <a:buChar char="•"/>
            </a:pPr>
            <a:r>
              <a:rPr lang="en-US" dirty="0"/>
              <a:t>Raise Pull Request</a:t>
            </a:r>
          </a:p>
          <a:p>
            <a:pPr marL="342900" indent="-342900">
              <a:buFont typeface="Arial" panose="020B0604020202020204" pitchFamily="34" charset="0"/>
              <a:buChar char="•"/>
            </a:pPr>
            <a:r>
              <a:rPr lang="en-US" dirty="0"/>
              <a:t>Merge Pull Request </a:t>
            </a:r>
          </a:p>
          <a:p>
            <a:pPr marL="342900" indent="-342900">
              <a:buFont typeface="Arial" panose="020B0604020202020204" pitchFamily="34" charset="0"/>
              <a:buChar char="•"/>
            </a:pPr>
            <a:r>
              <a:rPr lang="en-US" dirty="0"/>
              <a:t>Fork </a:t>
            </a:r>
            <a:r>
              <a:rPr lang="en-US" dirty="0">
                <a:hlinkClick r:id="rId4"/>
              </a:rPr>
              <a:t>Repository</a:t>
            </a:r>
            <a:r>
              <a:rPr lang="en-US" dirty="0"/>
              <a:t>, Raise PR</a:t>
            </a:r>
          </a:p>
        </p:txBody>
      </p:sp>
    </p:spTree>
    <p:extLst>
      <p:ext uri="{BB962C8B-B14F-4D97-AF65-F5344CB8AC3E}">
        <p14:creationId xmlns:p14="http://schemas.microsoft.com/office/powerpoint/2010/main" val="2296371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4146-DB50-BA06-E7E4-970C1F4771BC}"/>
              </a:ext>
            </a:extLst>
          </p:cNvPr>
          <p:cNvSpPr>
            <a:spLocks noGrp="1"/>
          </p:cNvSpPr>
          <p:nvPr>
            <p:ph type="title"/>
          </p:nvPr>
        </p:nvSpPr>
        <p:spPr>
          <a:xfrm>
            <a:off x="594360" y="278129"/>
            <a:ext cx="9778365" cy="1494596"/>
          </a:xfrm>
        </p:spPr>
        <p:txBody>
          <a:bodyPr anchor="b">
            <a:normAutofit/>
          </a:bodyPr>
          <a:lstStyle/>
          <a:p>
            <a:r>
              <a:rPr lang="en-US" dirty="0"/>
              <a:t>Ask – Star the project</a:t>
            </a:r>
          </a:p>
        </p:txBody>
      </p:sp>
      <p:pic>
        <p:nvPicPr>
          <p:cNvPr id="8194" name="Picture 2" descr="Star Clip Art Images - Free Download on Freepik">
            <a:extLst>
              <a:ext uri="{FF2B5EF4-FFF2-40B4-BE49-F238E27FC236}">
                <a16:creationId xmlns:a16="http://schemas.microsoft.com/office/drawing/2014/main" id="{6141AB0C-76D7-C471-CCA2-2A0B9D211F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0437" y="2676525"/>
            <a:ext cx="3878673" cy="3597470"/>
          </a:xfrm>
          <a:prstGeom prst="rect">
            <a:avLst/>
          </a:prstGeom>
          <a:solidFill>
            <a:srgbClr val="FFFFFF"/>
          </a:solidFill>
        </p:spPr>
      </p:pic>
      <p:sp>
        <p:nvSpPr>
          <p:cNvPr id="8199" name="Content Placeholder 3">
            <a:extLst>
              <a:ext uri="{FF2B5EF4-FFF2-40B4-BE49-F238E27FC236}">
                <a16:creationId xmlns:a16="http://schemas.microsoft.com/office/drawing/2014/main" id="{914F5031-A043-CD62-A35C-8D3F4119A30D}"/>
              </a:ext>
            </a:extLst>
          </p:cNvPr>
          <p:cNvSpPr>
            <a:spLocks noGrp="1"/>
          </p:cNvSpPr>
          <p:nvPr>
            <p:ph sz="quarter" idx="16"/>
          </p:nvPr>
        </p:nvSpPr>
        <p:spPr>
          <a:xfrm>
            <a:off x="5881898" y="2676525"/>
            <a:ext cx="5409665" cy="3597470"/>
          </a:xfrm>
        </p:spPr>
        <p:txBody>
          <a:bodyPr/>
          <a:lstStyle/>
          <a:p>
            <a:r>
              <a:rPr lang="en-US" dirty="0"/>
              <a:t>My Open Source Project </a:t>
            </a:r>
          </a:p>
          <a:p>
            <a:pPr marL="342900" indent="-342900">
              <a:buFont typeface="Arial" panose="020B0604020202020204" pitchFamily="34" charset="0"/>
              <a:buChar char="•"/>
            </a:pPr>
            <a:r>
              <a:rPr lang="en-US" dirty="0"/>
              <a:t>Request For Star</a:t>
            </a:r>
          </a:p>
          <a:p>
            <a:pPr marL="342900" indent="-342900">
              <a:buFont typeface="Arial" panose="020B0604020202020204" pitchFamily="34" charset="0"/>
              <a:buChar char="•"/>
            </a:pPr>
            <a:r>
              <a:rPr lang="en-US" dirty="0"/>
              <a:t>Link - </a:t>
            </a:r>
            <a:r>
              <a:rPr lang="en-US" dirty="0">
                <a:hlinkClick r:id="rId3"/>
              </a:rPr>
              <a:t>https://github.com/iCreateWorks/esigning</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20814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4146-DB50-BA06-E7E4-970C1F4771BC}"/>
              </a:ext>
            </a:extLst>
          </p:cNvPr>
          <p:cNvSpPr>
            <a:spLocks noGrp="1"/>
          </p:cNvSpPr>
          <p:nvPr>
            <p:ph type="title"/>
          </p:nvPr>
        </p:nvSpPr>
        <p:spPr>
          <a:xfrm>
            <a:off x="594360" y="278129"/>
            <a:ext cx="9778365" cy="1494596"/>
          </a:xfrm>
        </p:spPr>
        <p:txBody>
          <a:bodyPr anchor="b">
            <a:normAutofit/>
          </a:bodyPr>
          <a:lstStyle/>
          <a:p>
            <a:r>
              <a:rPr lang="en-US" dirty="0"/>
              <a:t>Thank you</a:t>
            </a:r>
          </a:p>
        </p:txBody>
      </p:sp>
      <p:pic>
        <p:nvPicPr>
          <p:cNvPr id="9218" name="Picture 2" descr="🙏 Folded Hands Emoji, Pray Emoji, Thanks Emoji">
            <a:extLst>
              <a:ext uri="{FF2B5EF4-FFF2-40B4-BE49-F238E27FC236}">
                <a16:creationId xmlns:a16="http://schemas.microsoft.com/office/drawing/2014/main" id="{89808AA6-DC9D-7A1B-D574-EF949EC6E7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5356" y="2769705"/>
            <a:ext cx="4686335" cy="2460329"/>
          </a:xfrm>
          <a:prstGeom prst="rect">
            <a:avLst/>
          </a:prstGeom>
          <a:solidFill>
            <a:srgbClr val="FFFFFF"/>
          </a:solidFill>
        </p:spPr>
      </p:pic>
      <p:sp>
        <p:nvSpPr>
          <p:cNvPr id="8199" name="Content Placeholder 3">
            <a:extLst>
              <a:ext uri="{FF2B5EF4-FFF2-40B4-BE49-F238E27FC236}">
                <a16:creationId xmlns:a16="http://schemas.microsoft.com/office/drawing/2014/main" id="{914F5031-A043-CD62-A35C-8D3F4119A30D}"/>
              </a:ext>
            </a:extLst>
          </p:cNvPr>
          <p:cNvSpPr>
            <a:spLocks noGrp="1"/>
          </p:cNvSpPr>
          <p:nvPr>
            <p:ph sz="quarter" idx="16"/>
          </p:nvPr>
        </p:nvSpPr>
        <p:spPr>
          <a:xfrm>
            <a:off x="4463609" y="1989408"/>
            <a:ext cx="6732104" cy="4339178"/>
          </a:xfrm>
        </p:spPr>
        <p:txBody>
          <a:bodyPr>
            <a:normAutofit/>
          </a:bodyPr>
          <a:lstStyle/>
          <a:p>
            <a:pPr marL="342900" indent="-342900">
              <a:buFont typeface="Arial" panose="020B0604020202020204" pitchFamily="34" charset="0"/>
              <a:buChar char="•"/>
            </a:pPr>
            <a:r>
              <a:rPr lang="en-US" dirty="0"/>
              <a:t>LinkedIn </a:t>
            </a:r>
          </a:p>
          <a:p>
            <a:pPr lvl="2"/>
            <a:r>
              <a:rPr lang="en-US" dirty="0">
                <a:hlinkClick r:id="rId4"/>
              </a:rPr>
              <a:t>https://www.linkedin.com/in/aamolgote</a:t>
            </a:r>
            <a:endParaRPr lang="en-US" dirty="0"/>
          </a:p>
          <a:p>
            <a:pPr lvl="2"/>
            <a:r>
              <a:rPr lang="en-US" dirty="0">
                <a:hlinkClick r:id="rId5"/>
              </a:rPr>
              <a:t>https://www.linkedin.com/in/vikas-mendhe-69260012</a:t>
            </a:r>
            <a:endParaRPr lang="en-US" dirty="0"/>
          </a:p>
          <a:p>
            <a:pPr lvl="1"/>
            <a:r>
              <a:rPr lang="en-US" dirty="0"/>
              <a:t>ADP List (Mentoring)</a:t>
            </a:r>
          </a:p>
          <a:p>
            <a:pPr lvl="2"/>
            <a:r>
              <a:rPr lang="en-US" dirty="0">
                <a:hlinkClick r:id="rId6"/>
              </a:rPr>
              <a:t>https://adplist.org/mentors/amol-gote</a:t>
            </a:r>
            <a:endParaRPr lang="en-US" dirty="0"/>
          </a:p>
          <a:p>
            <a:pPr lvl="2"/>
            <a:r>
              <a:rPr lang="en-US" dirty="0">
                <a:hlinkClick r:id="rId7"/>
              </a:rPr>
              <a:t>aamolgote@gmail.com</a:t>
            </a:r>
            <a:endParaRPr lang="en-US" dirty="0"/>
          </a:p>
          <a:p>
            <a:pPr marL="265176" lvl="2" indent="0">
              <a:buNone/>
            </a:pPr>
            <a:endParaRPr lang="en-US" dirty="0"/>
          </a:p>
          <a:p>
            <a:pPr lvl="2"/>
            <a:endParaRPr lang="en-US" dirty="0"/>
          </a:p>
          <a:p>
            <a:endParaRPr lang="en-US" dirty="0"/>
          </a:p>
        </p:txBody>
      </p:sp>
    </p:spTree>
    <p:extLst>
      <p:ext uri="{BB962C8B-B14F-4D97-AF65-F5344CB8AC3E}">
        <p14:creationId xmlns:p14="http://schemas.microsoft.com/office/powerpoint/2010/main" val="26047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 to Version Control System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6371616" y="2281238"/>
            <a:ext cx="5096483" cy="3700462"/>
          </a:xfrm>
        </p:spPr>
        <p:txBody>
          <a:bodyPr>
            <a:normAutofit/>
          </a:bodyPr>
          <a:lstStyle/>
          <a:p>
            <a:r>
              <a:rPr lang="en-US" dirty="0"/>
              <a:t>VCS are tools used to track changes in software development and other collaborative projects. They allow multiple versions of files to be managed and accessed over time.</a:t>
            </a:r>
          </a:p>
          <a:p>
            <a:r>
              <a:rPr lang="en-US" dirty="0"/>
              <a:t>They facilitate collaboration among project team members by enabling concurrent work and contributions on different project parts without overwriting each other's changes.</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098" name="Picture 2" descr="What Is a Version control system?">
            <a:extLst>
              <a:ext uri="{FF2B5EF4-FFF2-40B4-BE49-F238E27FC236}">
                <a16:creationId xmlns:a16="http://schemas.microsoft.com/office/drawing/2014/main" id="{BA74E7BA-2C8C-133D-B497-C89E74409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2507585"/>
            <a:ext cx="5655645" cy="31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Why Version control is required</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519463" y="2377079"/>
            <a:ext cx="4649822" cy="4378046"/>
          </a:xfrm>
        </p:spPr>
        <p:txBody>
          <a:bodyPr>
            <a:normAutofit fontScale="92500" lnSpcReduction="10000"/>
          </a:bodyPr>
          <a:lstStyle/>
          <a:p>
            <a:pPr>
              <a:buFont typeface="Wingdings" panose="05000000000000000000" pitchFamily="2" charset="2"/>
              <a:buChar char="§"/>
            </a:pPr>
            <a:r>
              <a:rPr lang="en-US" sz="2100" dirty="0"/>
              <a:t>History and Accountability</a:t>
            </a:r>
          </a:p>
          <a:p>
            <a:pPr>
              <a:buFont typeface="Wingdings" panose="05000000000000000000" pitchFamily="2" charset="2"/>
              <a:buChar char="§"/>
            </a:pPr>
            <a:r>
              <a:rPr lang="en-US" sz="2100" dirty="0"/>
              <a:t>Collaboration</a:t>
            </a:r>
          </a:p>
          <a:p>
            <a:pPr>
              <a:buFont typeface="Wingdings" panose="05000000000000000000" pitchFamily="2" charset="2"/>
              <a:buChar char="§"/>
            </a:pPr>
            <a:r>
              <a:rPr lang="en-US" sz="2100" dirty="0"/>
              <a:t>Undo Mistakes</a:t>
            </a:r>
          </a:p>
          <a:p>
            <a:pPr>
              <a:buFont typeface="Wingdings" panose="05000000000000000000" pitchFamily="2" charset="2"/>
              <a:buChar char="§"/>
            </a:pPr>
            <a:r>
              <a:rPr lang="en-US" sz="2100" dirty="0"/>
              <a:t>Compare Changes</a:t>
            </a:r>
          </a:p>
          <a:p>
            <a:pPr>
              <a:buFont typeface="Wingdings" panose="05000000000000000000" pitchFamily="2" charset="2"/>
              <a:buChar char="§"/>
            </a:pPr>
            <a:r>
              <a:rPr lang="en-US" sz="2100" dirty="0"/>
              <a:t>Backup and Restore</a:t>
            </a:r>
          </a:p>
          <a:p>
            <a:pPr>
              <a:buFont typeface="Wingdings" panose="05000000000000000000" pitchFamily="2" charset="2"/>
              <a:buChar char="§"/>
            </a:pPr>
            <a:r>
              <a:rPr lang="en-US" sz="2100" dirty="0"/>
              <a:t>Advance topics</a:t>
            </a:r>
          </a:p>
          <a:p>
            <a:pPr lvl="1">
              <a:buFont typeface="Wingdings" panose="05000000000000000000" pitchFamily="2" charset="2"/>
              <a:buChar char="§"/>
            </a:pPr>
            <a:r>
              <a:rPr lang="en-US" sz="2100" dirty="0"/>
              <a:t>Branching and Merging</a:t>
            </a:r>
          </a:p>
          <a:p>
            <a:pPr lvl="1">
              <a:buFont typeface="Wingdings" panose="05000000000000000000" pitchFamily="2" charset="2"/>
              <a:buChar char="§"/>
            </a:pPr>
            <a:r>
              <a:rPr lang="en-US" sz="2100" dirty="0"/>
              <a:t>Workflow Management</a:t>
            </a:r>
          </a:p>
          <a:p>
            <a:pPr lvl="1">
              <a:buFont typeface="Wingdings" panose="05000000000000000000" pitchFamily="2" charset="2"/>
              <a:buChar char="§"/>
            </a:pPr>
            <a:r>
              <a:rPr lang="en-US" sz="2100" dirty="0"/>
              <a:t>Facilitates Continuous Integration and Delivery (CI/CD)</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5122" name="Picture 2">
            <a:extLst>
              <a:ext uri="{FF2B5EF4-FFF2-40B4-BE49-F238E27FC236}">
                <a16:creationId xmlns:a16="http://schemas.microsoft.com/office/drawing/2014/main" id="{3B259477-D353-FE9F-BBB5-16DCFF0ED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386" y="2671935"/>
            <a:ext cx="4506471" cy="291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0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Different types of Version Control Systems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Content Placeholder 3">
            <a:extLst>
              <a:ext uri="{FF2B5EF4-FFF2-40B4-BE49-F238E27FC236}">
                <a16:creationId xmlns:a16="http://schemas.microsoft.com/office/drawing/2014/main" id="{FD0C7396-099A-5617-6A12-B7400161CF12}"/>
              </a:ext>
            </a:extLst>
          </p:cNvPr>
          <p:cNvSpPr>
            <a:spLocks noGrp="1"/>
          </p:cNvSpPr>
          <p:nvPr>
            <p:ph sz="quarter" idx="13"/>
          </p:nvPr>
        </p:nvSpPr>
        <p:spPr>
          <a:xfrm>
            <a:off x="3598789" y="2368130"/>
            <a:ext cx="5007802" cy="3286294"/>
          </a:xfrm>
        </p:spPr>
        <p:txBody>
          <a:bodyPr>
            <a:normAutofit/>
          </a:bodyPr>
          <a:lstStyle/>
          <a:p>
            <a:r>
              <a:rPr lang="en-US" sz="1700" dirty="0"/>
              <a:t>Centralized VCS (CVCS): All team members work on a single central repository. Popular examples include Subversion (SVN), TFVC (Team Foundation Version Control), and Concurrent Versions System CVS. While it simplifies the collaboration model, it introduces a single point of failure.</a:t>
            </a:r>
          </a:p>
          <a:p>
            <a:r>
              <a:rPr lang="en-US" sz="1700" dirty="0"/>
              <a:t>Distributed VCS (DVCS): Every contributor has a full copy of the repository, including its history. Examples include Git and Mercurial. DVCS allows for more flexible workflows and resilience against repository corruption or loss.</a:t>
            </a:r>
          </a:p>
          <a:p>
            <a:endParaRPr lang="en-US" dirty="0"/>
          </a:p>
        </p:txBody>
      </p:sp>
      <p:pic>
        <p:nvPicPr>
          <p:cNvPr id="5" name="Picture 4">
            <a:extLst>
              <a:ext uri="{FF2B5EF4-FFF2-40B4-BE49-F238E27FC236}">
                <a16:creationId xmlns:a16="http://schemas.microsoft.com/office/drawing/2014/main" id="{0D533658-58EE-6C4F-A9C2-46A3B30620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063" y="2368130"/>
            <a:ext cx="3357037" cy="194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975690F-56EB-6B1D-7220-BF4094754A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75515" y="3715653"/>
            <a:ext cx="3291743" cy="293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06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nchor="b">
            <a:normAutofit/>
          </a:bodyPr>
          <a:lstStyle/>
          <a:p>
            <a:r>
              <a:rPr lang="en-US" dirty="0"/>
              <a:t>2. Git and GitHub</a:t>
            </a:r>
          </a:p>
        </p:txBody>
      </p:sp>
      <p:pic>
        <p:nvPicPr>
          <p:cNvPr id="6146" name="Picture 2" descr="Git vs GitHub: Git vs GitHub: Difference Between Git and GitHub ...">
            <a:extLst>
              <a:ext uri="{FF2B5EF4-FFF2-40B4-BE49-F238E27FC236}">
                <a16:creationId xmlns:a16="http://schemas.microsoft.com/office/drawing/2014/main" id="{AB0E78CF-2C6E-1FF9-DE6D-F3FEC6A4F9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3270" y="1800225"/>
            <a:ext cx="5791200" cy="3257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39419"/>
            <a:ext cx="5486400" cy="1645920"/>
          </a:xfrm>
        </p:spPr>
        <p:txBody>
          <a:bodyPr>
            <a:normAutofit/>
          </a:bodyPr>
          <a:lstStyle/>
          <a:p>
            <a:pPr marL="342900" indent="-342900">
              <a:buFont typeface="Arial" panose="020B0604020202020204" pitchFamily="34" charset="0"/>
              <a:buChar char="•"/>
            </a:pPr>
            <a:r>
              <a:rPr lang="en-US" b="1" dirty="0"/>
              <a:t>Differences</a:t>
            </a:r>
          </a:p>
          <a:p>
            <a:pPr marL="342900" indent="-342900">
              <a:buFont typeface="Arial" panose="020B0604020202020204" pitchFamily="34" charset="0"/>
              <a:buChar char="•"/>
            </a:pPr>
            <a:r>
              <a:rPr lang="en-US" b="1" dirty="0"/>
              <a:t>Advantages of Git and GitHub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999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Git, GitHub - Differences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7" name="Content Placeholder 6">
            <a:extLst>
              <a:ext uri="{FF2B5EF4-FFF2-40B4-BE49-F238E27FC236}">
                <a16:creationId xmlns:a16="http://schemas.microsoft.com/office/drawing/2014/main" id="{ED928A53-3E1C-6B6E-23BD-CA1A1A8826B3}"/>
              </a:ext>
            </a:extLst>
          </p:cNvPr>
          <p:cNvSpPr>
            <a:spLocks noGrp="1"/>
          </p:cNvSpPr>
          <p:nvPr>
            <p:ph sz="quarter" idx="13"/>
          </p:nvPr>
        </p:nvSpPr>
        <p:spPr>
          <a:xfrm>
            <a:off x="2406316" y="2354198"/>
            <a:ext cx="9061784" cy="3699328"/>
          </a:xfrm>
        </p:spPr>
        <p:txBody>
          <a:bodyPr>
            <a:normAutofit/>
          </a:bodyPr>
          <a:lstStyle/>
          <a:p>
            <a:r>
              <a:rPr lang="en-US" dirty="0"/>
              <a:t>Git is the tool that individuals use to track different versions of their code, manage branches, and handle merging.</a:t>
            </a:r>
          </a:p>
          <a:p>
            <a:r>
              <a:rPr lang="en-US" dirty="0"/>
              <a:t>GitHub is the platform that hosts Git repositories online. It adds a layer of collaboration, review, and additional features to Git's functionality.</a:t>
            </a:r>
          </a:p>
          <a:p>
            <a:r>
              <a:rPr lang="en-US" b="1" i="1" dirty="0">
                <a:solidFill>
                  <a:srgbClr val="FF0000"/>
                </a:solidFill>
              </a:rPr>
              <a:t>GitHub is a platform for anyone from anywhere to build anything, anything that you think the world needs </a:t>
            </a:r>
          </a:p>
          <a:p>
            <a:r>
              <a:rPr lang="en-US" dirty="0"/>
              <a:t>Complementary Relationship: While Git can be used without GitHub, GitHub requires Git for version control. GitHub enhances Git's capabilities with a collaborative and user-friendly interface.</a:t>
            </a:r>
            <a:endParaRPr lang="en-US" sz="2100" dirty="0"/>
          </a:p>
        </p:txBody>
      </p:sp>
    </p:spTree>
    <p:extLst>
      <p:ext uri="{BB962C8B-B14F-4D97-AF65-F5344CB8AC3E}">
        <p14:creationId xmlns:p14="http://schemas.microsoft.com/office/powerpoint/2010/main" val="46967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GitHub - Stats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7" name="Content Placeholder 6">
            <a:extLst>
              <a:ext uri="{FF2B5EF4-FFF2-40B4-BE49-F238E27FC236}">
                <a16:creationId xmlns:a16="http://schemas.microsoft.com/office/drawing/2014/main" id="{ED928A53-3E1C-6B6E-23BD-CA1A1A8826B3}"/>
              </a:ext>
            </a:extLst>
          </p:cNvPr>
          <p:cNvSpPr>
            <a:spLocks noGrp="1"/>
          </p:cNvSpPr>
          <p:nvPr>
            <p:ph sz="quarter" idx="13"/>
          </p:nvPr>
        </p:nvSpPr>
        <p:spPr>
          <a:xfrm>
            <a:off x="5467476" y="1929582"/>
            <a:ext cx="6462584" cy="4197306"/>
          </a:xfrm>
        </p:spPr>
        <p:txBody>
          <a:bodyPr>
            <a:normAutofit/>
          </a:bodyPr>
          <a:lstStyle/>
          <a:p>
            <a:r>
              <a:rPr lang="en-US" b="0" i="0" dirty="0">
                <a:solidFill>
                  <a:srgbClr val="0D0D0D"/>
                </a:solidFill>
                <a:effectLst/>
                <a:latin typeface="Söhne"/>
              </a:rPr>
              <a:t>100 million developers utilizing the platform as of 2023</a:t>
            </a:r>
          </a:p>
          <a:p>
            <a:r>
              <a:rPr lang="en-US" b="0" i="0" dirty="0">
                <a:solidFill>
                  <a:srgbClr val="0D0D0D"/>
                </a:solidFill>
                <a:effectLst/>
                <a:latin typeface="Söhne"/>
              </a:rPr>
              <a:t>Platform hosted over 372 million repositories, including 28 million that are public.</a:t>
            </a:r>
          </a:p>
          <a:p>
            <a:r>
              <a:rPr lang="en-US" sz="2000" b="0" i="0" dirty="0">
                <a:solidFill>
                  <a:srgbClr val="0D0D0D"/>
                </a:solidFill>
                <a:effectLst/>
                <a:latin typeface="Söhne"/>
              </a:rPr>
              <a:t>413 million contributions </a:t>
            </a:r>
            <a:r>
              <a:rPr lang="en-US" sz="2000" dirty="0">
                <a:solidFill>
                  <a:srgbClr val="0D0D0D"/>
                </a:solidFill>
                <a:latin typeface="Söhne"/>
              </a:rPr>
              <a:t>open-source contributions made in 2022</a:t>
            </a:r>
          </a:p>
          <a:p>
            <a:r>
              <a:rPr lang="en-US" sz="2000" b="0" i="0" dirty="0">
                <a:solidFill>
                  <a:srgbClr val="0D0D0D"/>
                </a:solidFill>
                <a:effectLst/>
                <a:latin typeface="Söhne"/>
              </a:rPr>
              <a:t>Programming languages used on GitHub, JavaScript, Python, and Java top the list.</a:t>
            </a:r>
          </a:p>
          <a:p>
            <a:r>
              <a:rPr lang="en-US" sz="2000" b="0" i="0" dirty="0">
                <a:solidFill>
                  <a:srgbClr val="0D0D0D"/>
                </a:solidFill>
                <a:effectLst/>
                <a:latin typeface="Söhne"/>
              </a:rPr>
              <a:t>Over 90 percent of Fortune 100 companies use GitHub.</a:t>
            </a:r>
          </a:p>
          <a:p>
            <a:endParaRPr lang="en-US" sz="2100" dirty="0"/>
          </a:p>
        </p:txBody>
      </p:sp>
      <p:pic>
        <p:nvPicPr>
          <p:cNvPr id="5" name="Picture 4">
            <a:extLst>
              <a:ext uri="{FF2B5EF4-FFF2-40B4-BE49-F238E27FC236}">
                <a16:creationId xmlns:a16="http://schemas.microsoft.com/office/drawing/2014/main" id="{C320DD31-9E0E-E3C2-DEE6-7073B6C903C4}"/>
              </a:ext>
            </a:extLst>
          </p:cNvPr>
          <p:cNvPicPr>
            <a:picLocks noChangeAspect="1"/>
          </p:cNvPicPr>
          <p:nvPr/>
        </p:nvPicPr>
        <p:blipFill>
          <a:blip r:embed="rId3"/>
          <a:stretch>
            <a:fillRect/>
          </a:stretch>
        </p:blipFill>
        <p:spPr>
          <a:xfrm>
            <a:off x="37071" y="2448957"/>
            <a:ext cx="5401341" cy="4395008"/>
          </a:xfrm>
          <a:prstGeom prst="rect">
            <a:avLst/>
          </a:prstGeom>
        </p:spPr>
      </p:pic>
    </p:spTree>
    <p:extLst>
      <p:ext uri="{BB962C8B-B14F-4D97-AF65-F5344CB8AC3E}">
        <p14:creationId xmlns:p14="http://schemas.microsoft.com/office/powerpoint/2010/main" val="320175069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{B82787CD-EF9F-407E-BACD-BABBDCDFB669}tf78853419_win32</Template>
  <TotalTime>811</TotalTime>
  <Words>5125</Words>
  <Application>Microsoft Office PowerPoint</Application>
  <PresentationFormat>Widescreen</PresentationFormat>
  <Paragraphs>425</Paragraphs>
  <Slides>36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Franklin Gothic Book</vt:lpstr>
      <vt:lpstr>Franklin Gothic Demi</vt:lpstr>
      <vt:lpstr>inherit</vt:lpstr>
      <vt:lpstr>Lucida Console</vt:lpstr>
      <vt:lpstr>Söhne</vt:lpstr>
      <vt:lpstr>Wingdings</vt:lpstr>
      <vt:lpstr>Custom</vt:lpstr>
      <vt:lpstr>Git and GitHub Workshop</vt:lpstr>
      <vt:lpstr>Agenda</vt:lpstr>
      <vt:lpstr>1. Version Control Systems (VCS)</vt:lpstr>
      <vt:lpstr>Introduction to Version Control System</vt:lpstr>
      <vt:lpstr>Why Version control is required</vt:lpstr>
      <vt:lpstr>Different types of Version Control Systems</vt:lpstr>
      <vt:lpstr>2. Git and GitHub</vt:lpstr>
      <vt:lpstr>Git, GitHub - Differences</vt:lpstr>
      <vt:lpstr>GitHub - Stats</vt:lpstr>
      <vt:lpstr>Git and GitHub Advantages </vt:lpstr>
      <vt:lpstr>3. Create a GitHub Repo</vt:lpstr>
      <vt:lpstr>Create a GitHub Repo - Sign Up</vt:lpstr>
      <vt:lpstr>Create a GitHub Repo  – New Repository</vt:lpstr>
      <vt:lpstr>4. Set Up Environment</vt:lpstr>
      <vt:lpstr>Set Up Environment – Local Dev Set Up</vt:lpstr>
      <vt:lpstr>Set Up Environment – Git Commit</vt:lpstr>
      <vt:lpstr>5. Branches and Pull Requests</vt:lpstr>
      <vt:lpstr>Branches</vt:lpstr>
      <vt:lpstr>PRs – What is Pull Request</vt:lpstr>
      <vt:lpstr>PRs – How to Create Pull Request</vt:lpstr>
      <vt:lpstr>PRs – Importance of Pull Requests</vt:lpstr>
      <vt:lpstr>6. Forks</vt:lpstr>
      <vt:lpstr>Forks – What are Forks?</vt:lpstr>
      <vt:lpstr>Forks – Working with Forks</vt:lpstr>
      <vt:lpstr>Forks – Open-Source Contributions</vt:lpstr>
      <vt:lpstr>7. Git Tools</vt:lpstr>
      <vt:lpstr>8. Best Practices</vt:lpstr>
      <vt:lpstr>9. Miscellaneous </vt:lpstr>
      <vt:lpstr>Quiz - 1</vt:lpstr>
      <vt:lpstr>Quiz - 2</vt:lpstr>
      <vt:lpstr>Quiz - 3</vt:lpstr>
      <vt:lpstr>Quiz - 4</vt:lpstr>
      <vt:lpstr>Quiz - 5</vt:lpstr>
      <vt:lpstr>10. Hands On Project</vt:lpstr>
      <vt:lpstr>Ask – Star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Aamol Gote</dc:creator>
  <cp:lastModifiedBy>Aamol Gote</cp:lastModifiedBy>
  <cp:revision>27</cp:revision>
  <dcterms:created xsi:type="dcterms:W3CDTF">2024-03-14T17:15:07Z</dcterms:created>
  <dcterms:modified xsi:type="dcterms:W3CDTF">2024-03-19T07:36:34Z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