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3"/>
  </p:notesMasterIdLst>
  <p:handoutMasterIdLst>
    <p:handoutMasterId r:id="rId24"/>
  </p:handoutMasterIdLst>
  <p:sldIdLst>
    <p:sldId id="410" r:id="rId5"/>
    <p:sldId id="383" r:id="rId6"/>
    <p:sldId id="391" r:id="rId7"/>
    <p:sldId id="397" r:id="rId8"/>
    <p:sldId id="408" r:id="rId9"/>
    <p:sldId id="407" r:id="rId10"/>
    <p:sldId id="405" r:id="rId11"/>
    <p:sldId id="404" r:id="rId12"/>
    <p:sldId id="411" r:id="rId13"/>
    <p:sldId id="403" r:id="rId14"/>
    <p:sldId id="412" r:id="rId15"/>
    <p:sldId id="413" r:id="rId16"/>
    <p:sldId id="414" r:id="rId17"/>
    <p:sldId id="415" r:id="rId18"/>
    <p:sldId id="416" r:id="rId19"/>
    <p:sldId id="417" r:id="rId20"/>
    <p:sldId id="418" r:id="rId21"/>
    <p:sldId id="3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D8C7B7-AA2F-4D32-AD09-49C14ECC738F}" v="7" dt="2024-02-25T06:34:57.742"/>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3" autoAdjust="0"/>
  </p:normalViewPr>
  <p:slideViewPr>
    <p:cSldViewPr snapToGrid="0">
      <p:cViewPr varScale="1">
        <p:scale>
          <a:sx n="60" d="100"/>
          <a:sy n="60" d="100"/>
        </p:scale>
        <p:origin x="1550"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ol Gote" userId="d64ddab8-b2d6-4832-9334-6440aaf55e1f" providerId="ADAL" clId="{E4D8C7B7-AA2F-4D32-AD09-49C14ECC738F}"/>
    <pc:docChg chg="custSel delSld modSld">
      <pc:chgData name="Amol Gote" userId="d64ddab8-b2d6-4832-9334-6440aaf55e1f" providerId="ADAL" clId="{E4D8C7B7-AA2F-4D32-AD09-49C14ECC738F}" dt="2024-02-25T06:37:20.715" v="756" actId="478"/>
      <pc:docMkLst>
        <pc:docMk/>
      </pc:docMkLst>
      <pc:sldChg chg="modSp mod">
        <pc:chgData name="Amol Gote" userId="d64ddab8-b2d6-4832-9334-6440aaf55e1f" providerId="ADAL" clId="{E4D8C7B7-AA2F-4D32-AD09-49C14ECC738F}" dt="2024-02-25T06:15:03.636" v="232" actId="108"/>
        <pc:sldMkLst>
          <pc:docMk/>
          <pc:sldMk cId="3346685798" sldId="383"/>
        </pc:sldMkLst>
        <pc:spChg chg="mod">
          <ac:chgData name="Amol Gote" userId="d64ddab8-b2d6-4832-9334-6440aaf55e1f" providerId="ADAL" clId="{E4D8C7B7-AA2F-4D32-AD09-49C14ECC738F}" dt="2024-02-25T06:15:03.636" v="232" actId="108"/>
          <ac:spMkLst>
            <pc:docMk/>
            <pc:sldMk cId="3346685798" sldId="383"/>
            <ac:spMk id="3" creationId="{3B8EBC2C-6DD7-5003-38EB-40753046FE8C}"/>
          </ac:spMkLst>
        </pc:spChg>
      </pc:sldChg>
      <pc:sldChg chg="del">
        <pc:chgData name="Amol Gote" userId="d64ddab8-b2d6-4832-9334-6440aaf55e1f" providerId="ADAL" clId="{E4D8C7B7-AA2F-4D32-AD09-49C14ECC738F}" dt="2024-02-25T06:23:01.596" v="371" actId="2696"/>
        <pc:sldMkLst>
          <pc:docMk/>
          <pc:sldMk cId="1440871986" sldId="389"/>
        </pc:sldMkLst>
      </pc:sldChg>
      <pc:sldChg chg="modSp mod">
        <pc:chgData name="Amol Gote" userId="d64ddab8-b2d6-4832-9334-6440aaf55e1f" providerId="ADAL" clId="{E4D8C7B7-AA2F-4D32-AD09-49C14ECC738F}" dt="2024-02-25T06:28:05.374" v="736" actId="20577"/>
        <pc:sldMkLst>
          <pc:docMk/>
          <pc:sldMk cId="3200312026" sldId="391"/>
        </pc:sldMkLst>
        <pc:spChg chg="mod">
          <ac:chgData name="Amol Gote" userId="d64ddab8-b2d6-4832-9334-6440aaf55e1f" providerId="ADAL" clId="{E4D8C7B7-AA2F-4D32-AD09-49C14ECC738F}" dt="2024-02-25T06:23:11.545" v="383" actId="20577"/>
          <ac:spMkLst>
            <pc:docMk/>
            <pc:sldMk cId="3200312026" sldId="391"/>
            <ac:spMk id="3" creationId="{545D3755-C3E2-975E-DE68-CDECC4B526EC}"/>
          </ac:spMkLst>
        </pc:spChg>
        <pc:spChg chg="mod">
          <ac:chgData name="Amol Gote" userId="d64ddab8-b2d6-4832-9334-6440aaf55e1f" providerId="ADAL" clId="{E4D8C7B7-AA2F-4D32-AD09-49C14ECC738F}" dt="2024-02-25T06:28:05.374" v="736" actId="20577"/>
          <ac:spMkLst>
            <pc:docMk/>
            <pc:sldMk cId="3200312026" sldId="391"/>
            <ac:spMk id="7" creationId="{F70BD87D-F7DA-961B-4024-A354DC87D168}"/>
          </ac:spMkLst>
        </pc:spChg>
      </pc:sldChg>
      <pc:sldChg chg="addSp delSp modSp mod modClrScheme delAnim modAnim chgLayout">
        <pc:chgData name="Amol Gote" userId="d64ddab8-b2d6-4832-9334-6440aaf55e1f" providerId="ADAL" clId="{E4D8C7B7-AA2F-4D32-AD09-49C14ECC738F}" dt="2024-02-25T06:37:20.715" v="756" actId="478"/>
        <pc:sldMkLst>
          <pc:docMk/>
          <pc:sldMk cId="2039059756" sldId="397"/>
        </pc:sldMkLst>
        <pc:spChg chg="del mod">
          <ac:chgData name="Amol Gote" userId="d64ddab8-b2d6-4832-9334-6440aaf55e1f" providerId="ADAL" clId="{E4D8C7B7-AA2F-4D32-AD09-49C14ECC738F}" dt="2024-02-25T06:33:36.224" v="742" actId="478"/>
          <ac:spMkLst>
            <pc:docMk/>
            <pc:sldMk cId="2039059756" sldId="397"/>
            <ac:spMk id="3" creationId="{591442CD-A26D-1761-8CE7-8BC3075BB4ED}"/>
          </ac:spMkLst>
        </pc:spChg>
        <pc:spChg chg="mod">
          <ac:chgData name="Amol Gote" userId="d64ddab8-b2d6-4832-9334-6440aaf55e1f" providerId="ADAL" clId="{E4D8C7B7-AA2F-4D32-AD09-49C14ECC738F}" dt="2024-02-25T06:37:16.755" v="755" actId="26606"/>
          <ac:spMkLst>
            <pc:docMk/>
            <pc:sldMk cId="2039059756" sldId="397"/>
            <ac:spMk id="9" creationId="{5AB6D40A-2A0A-AF3D-8CF7-3ECD37765637}"/>
          </ac:spMkLst>
        </pc:spChg>
        <pc:spChg chg="add del mod">
          <ac:chgData name="Amol Gote" userId="d64ddab8-b2d6-4832-9334-6440aaf55e1f" providerId="ADAL" clId="{E4D8C7B7-AA2F-4D32-AD09-49C14ECC738F}" dt="2024-02-25T06:37:20.715" v="756" actId="478"/>
          <ac:spMkLst>
            <pc:docMk/>
            <pc:sldMk cId="2039059756" sldId="397"/>
            <ac:spMk id="11" creationId="{FDA781B6-451D-1E5F-39AE-65094F8F6F87}"/>
          </ac:spMkLst>
        </pc:spChg>
        <pc:spChg chg="add del mod">
          <ac:chgData name="Amol Gote" userId="d64ddab8-b2d6-4832-9334-6440aaf55e1f" providerId="ADAL" clId="{E4D8C7B7-AA2F-4D32-AD09-49C14ECC738F}" dt="2024-02-25T06:34:20.600" v="748" actId="478"/>
          <ac:spMkLst>
            <pc:docMk/>
            <pc:sldMk cId="2039059756" sldId="397"/>
            <ac:spMk id="14" creationId="{FF045F8B-4297-4B6C-3E2D-E8476A535530}"/>
          </ac:spMkLst>
        </pc:spChg>
        <pc:spChg chg="add del mod">
          <ac:chgData name="Amol Gote" userId="d64ddab8-b2d6-4832-9334-6440aaf55e1f" providerId="ADAL" clId="{E4D8C7B7-AA2F-4D32-AD09-49C14ECC738F}" dt="2024-02-25T06:34:20.600" v="748" actId="478"/>
          <ac:spMkLst>
            <pc:docMk/>
            <pc:sldMk cId="2039059756" sldId="397"/>
            <ac:spMk id="16" creationId="{6C036529-10FF-4633-7BC2-E45C758D5C58}"/>
          </ac:spMkLst>
        </pc:spChg>
        <pc:picChg chg="add del mod">
          <ac:chgData name="Amol Gote" userId="d64ddab8-b2d6-4832-9334-6440aaf55e1f" providerId="ADAL" clId="{E4D8C7B7-AA2F-4D32-AD09-49C14ECC738F}" dt="2024-02-25T06:34:05.227" v="746" actId="478"/>
          <ac:picMkLst>
            <pc:docMk/>
            <pc:sldMk cId="2039059756" sldId="397"/>
            <ac:picMk id="2" creationId="{455C6F22-AB92-4F02-FFE2-30B35A917ACC}"/>
          </ac:picMkLst>
        </pc:picChg>
        <pc:picChg chg="add del mod">
          <ac:chgData name="Amol Gote" userId="d64ddab8-b2d6-4832-9334-6440aaf55e1f" providerId="ADAL" clId="{E4D8C7B7-AA2F-4D32-AD09-49C14ECC738F}" dt="2024-02-25T06:36:44.293" v="754" actId="478"/>
          <ac:picMkLst>
            <pc:docMk/>
            <pc:sldMk cId="2039059756" sldId="397"/>
            <ac:picMk id="4" creationId="{F2BD5F5F-DD12-A69D-D29C-F9BB96401A09}"/>
          </ac:picMkLst>
        </pc:picChg>
      </pc:sldChg>
      <pc:sldChg chg="del">
        <pc:chgData name="Amol Gote" userId="d64ddab8-b2d6-4832-9334-6440aaf55e1f" providerId="ADAL" clId="{E4D8C7B7-AA2F-4D32-AD09-49C14ECC738F}" dt="2024-02-25T06:22:58.131" v="370" actId="2696"/>
        <pc:sldMkLst>
          <pc:docMk/>
          <pc:sldMk cId="2249372667" sldId="409"/>
        </pc:sldMkLst>
      </pc:sldChg>
      <pc:sldChg chg="addSp modSp mod">
        <pc:chgData name="Amol Gote" userId="d64ddab8-b2d6-4832-9334-6440aaf55e1f" providerId="ADAL" clId="{E4D8C7B7-AA2F-4D32-AD09-49C14ECC738F}" dt="2024-02-25T06:21:20.889" v="369" actId="6549"/>
        <pc:sldMkLst>
          <pc:docMk/>
          <pc:sldMk cId="3390304222" sldId="410"/>
        </pc:sldMkLst>
        <pc:spChg chg="mod">
          <ac:chgData name="Amol Gote" userId="d64ddab8-b2d6-4832-9334-6440aaf55e1f" providerId="ADAL" clId="{E4D8C7B7-AA2F-4D32-AD09-49C14ECC738F}" dt="2024-02-25T06:07:33.881" v="3" actId="20577"/>
          <ac:spMkLst>
            <pc:docMk/>
            <pc:sldMk cId="3390304222" sldId="410"/>
            <ac:spMk id="2" creationId="{7AB1D9D6-2977-ABCD-FDF8-51AFA5064E54}"/>
          </ac:spMkLst>
        </pc:spChg>
        <pc:spChg chg="add mod">
          <ac:chgData name="Amol Gote" userId="d64ddab8-b2d6-4832-9334-6440aaf55e1f" providerId="ADAL" clId="{E4D8C7B7-AA2F-4D32-AD09-49C14ECC738F}" dt="2024-02-25T06:21:20.889" v="369" actId="6549"/>
          <ac:spMkLst>
            <pc:docMk/>
            <pc:sldMk cId="3390304222" sldId="410"/>
            <ac:spMk id="3" creationId="{E7C8852A-1EB7-085D-3F50-25AE9390864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3/14/2024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 Time – 2 Minutes</a:t>
            </a:r>
          </a:p>
          <a:p>
            <a:pPr marL="228600" indent="-228600">
              <a:buFont typeface="+mj-lt"/>
              <a:buAutoNum type="arabicPeriod"/>
            </a:pPr>
            <a:r>
              <a:rPr lang="en-US" dirty="0"/>
              <a:t>My Name is Amol Gote and today I will be presenting on the topic related to digital signing of the documents </a:t>
            </a:r>
          </a:p>
          <a:p>
            <a:pPr marL="228600" indent="-228600">
              <a:buFont typeface="+mj-lt"/>
              <a:buAutoNum type="arabicPeriod"/>
            </a:pPr>
            <a:r>
              <a:rPr lang="en-US" dirty="0"/>
              <a:t>Digitally signing documents is very common task these days and I am pretty sure you guys must have done it as well. This capability has been there for quite some time now, then what is so special or unique about this presentation. </a:t>
            </a:r>
          </a:p>
          <a:p>
            <a:pPr marL="228600" indent="-228600">
              <a:buFont typeface="+mj-lt"/>
              <a:buAutoNum type="arabicPeriod"/>
            </a:pPr>
            <a:r>
              <a:rPr lang="en-US" dirty="0"/>
              <a:t>If we have to digitally sign document there are so many third-party solutions,  one vendor been the pioneer in this space. </a:t>
            </a:r>
          </a:p>
          <a:p>
            <a:pPr marL="228600" indent="-228600">
              <a:buFont typeface="+mj-lt"/>
              <a:buAutoNum type="arabicPeriod"/>
            </a:pPr>
            <a:r>
              <a:rPr lang="en-US" dirty="0"/>
              <a:t>Vendors that are in Digital document signing space</a:t>
            </a:r>
          </a:p>
          <a:p>
            <a:pPr marL="685800" lvl="1" indent="-228600">
              <a:buFont typeface="+mj-lt"/>
              <a:buAutoNum type="arabicPeriod"/>
            </a:pPr>
            <a:r>
              <a:rPr lang="en-US" dirty="0"/>
              <a:t>DocuSign</a:t>
            </a:r>
          </a:p>
          <a:p>
            <a:pPr marL="685800" lvl="1" indent="-228600">
              <a:buFont typeface="+mj-lt"/>
              <a:buAutoNum type="arabicPeriod"/>
            </a:pPr>
            <a:r>
              <a:rPr lang="en-US" dirty="0"/>
              <a:t>Adobe Sign</a:t>
            </a:r>
          </a:p>
          <a:p>
            <a:pPr marL="685800" lvl="1" indent="-228600">
              <a:buFont typeface="+mj-lt"/>
              <a:buAutoNum type="arabicPeriod"/>
            </a:pPr>
            <a:r>
              <a:rPr lang="en-US" dirty="0" err="1"/>
              <a:t>SignNow</a:t>
            </a:r>
            <a:endParaRPr lang="en-US" dirty="0"/>
          </a:p>
          <a:p>
            <a:pPr marL="685800" lvl="1" indent="-228600">
              <a:buFont typeface="+mj-lt"/>
              <a:buAutoNum type="arabicPeriod"/>
            </a:pPr>
            <a:r>
              <a:rPr lang="en-US" dirty="0"/>
              <a:t>HelloSign</a:t>
            </a:r>
          </a:p>
          <a:p>
            <a:pPr marL="685800" lvl="1" indent="-228600">
              <a:buFont typeface="+mj-lt"/>
              <a:buAutoNum type="arabicPeriod"/>
            </a:pPr>
            <a:r>
              <a:rPr lang="en-US" dirty="0"/>
              <a:t>Dropbox Sign</a:t>
            </a:r>
          </a:p>
          <a:p>
            <a:pPr marL="228600" indent="-228600">
              <a:buFont typeface="+mj-lt"/>
              <a:buAutoNum type="arabicPeriod"/>
            </a:pPr>
            <a:r>
              <a:rPr lang="en-US" dirty="0"/>
              <a:t>In this presentation we will delve in how we can build equivalent capability using open-source frameworks and tools and take control of the user experience in your customer interaction. </a:t>
            </a:r>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Slide 10 – 5 Minutes</a:t>
            </a:r>
          </a:p>
          <a:p>
            <a:pPr marL="0" indent="0" algn="l">
              <a:buFont typeface="+mj-lt"/>
              <a:buNone/>
            </a:pPr>
            <a:endParaRPr lang="en-US" b="0" i="0" dirty="0">
              <a:solidFill>
                <a:srgbClr val="222222"/>
              </a:solidFill>
              <a:effectLst/>
              <a:latin typeface="-apple-system"/>
            </a:endParaRPr>
          </a:p>
          <a:p>
            <a:pPr marL="228600" indent="-228600" algn="l">
              <a:buFont typeface="+mj-lt"/>
              <a:buAutoNum type="arabicPeriod"/>
            </a:pPr>
            <a:r>
              <a:rPr lang="en-US" b="0" i="0" dirty="0">
                <a:solidFill>
                  <a:srgbClr val="222222"/>
                </a:solidFill>
                <a:effectLst/>
                <a:latin typeface="-apple-system"/>
              </a:rPr>
              <a:t>The e-sign service uses templates to create business-specific legal documents for signing. At iCreditWorks, there’s a specific process to publish a template. The assumption here is that the template has already been published and is stored on cloud storage. These templates are HTML files with static content and templated variables (e.g., {{</a:t>
            </a:r>
            <a:r>
              <a:rPr lang="en-US" b="0" i="0" dirty="0" err="1">
                <a:solidFill>
                  <a:srgbClr val="222222"/>
                </a:solidFill>
                <a:effectLst/>
                <a:latin typeface="-apple-system"/>
              </a:rPr>
              <a:t>CustomerAddressCity</a:t>
            </a:r>
            <a:r>
              <a:rPr lang="en-US" b="0" i="0" dirty="0">
                <a:solidFill>
                  <a:srgbClr val="222222"/>
                </a:solidFill>
                <a:effectLst/>
                <a:latin typeface="-apple-system"/>
              </a:rPr>
              <a:t>}}, {{</a:t>
            </a:r>
            <a:r>
              <a:rPr lang="en-US" b="0" i="0" dirty="0" err="1">
                <a:solidFill>
                  <a:srgbClr val="222222"/>
                </a:solidFill>
                <a:effectLst/>
                <a:latin typeface="-apple-system"/>
              </a:rPr>
              <a:t>CustomerAddressState</a:t>
            </a:r>
            <a:r>
              <a:rPr lang="en-US" b="0" i="0" dirty="0">
                <a:solidFill>
                  <a:srgbClr val="222222"/>
                </a:solidFill>
                <a:effectLst/>
                <a:latin typeface="-apple-system"/>
              </a:rPr>
              <a:t>}}, {{</a:t>
            </a:r>
            <a:r>
              <a:rPr lang="en-US" b="0" i="0" dirty="0" err="1">
                <a:solidFill>
                  <a:srgbClr val="222222"/>
                </a:solidFill>
                <a:effectLst/>
                <a:latin typeface="-apple-system"/>
              </a:rPr>
              <a:t>CustomerAddressZip</a:t>
            </a:r>
            <a:r>
              <a:rPr lang="en-US" b="0" i="0" dirty="0">
                <a:solidFill>
                  <a:srgbClr val="222222"/>
                </a:solidFill>
                <a:effectLst/>
                <a:latin typeface="-apple-system"/>
              </a:rPr>
              <a:t>}}). These tokenized variables are replaced with actual values at runtime.</a:t>
            </a:r>
          </a:p>
          <a:p>
            <a:pPr marL="228600" indent="-228600" algn="l">
              <a:buFont typeface="+mj-lt"/>
              <a:buAutoNum type="arabicPeriod"/>
            </a:pPr>
            <a:endParaRPr lang="en-US" b="0" i="0" dirty="0">
              <a:solidFill>
                <a:srgbClr val="222222"/>
              </a:solidFill>
              <a:effectLst/>
              <a:latin typeface="-apple-system"/>
            </a:endParaRPr>
          </a:p>
          <a:p>
            <a:pPr marL="228600" indent="-228600" algn="l">
              <a:buFont typeface="+mj-lt"/>
              <a:buAutoNum type="arabicPeriod"/>
            </a:pPr>
            <a:r>
              <a:rPr lang="en-US" b="0" i="0" dirty="0">
                <a:solidFill>
                  <a:srgbClr val="222222"/>
                </a:solidFill>
                <a:effectLst/>
                <a:latin typeface="-apple-system"/>
              </a:rPr>
              <a:t>Implementing tokenized variables within templates facilitates dynamic content creation, catering to diverse business needs. Additionally, it provides versatility by supporting various document types through distinct templates.</a:t>
            </a:r>
          </a:p>
          <a:p>
            <a:pPr algn="l"/>
            <a:endParaRPr lang="en-US" b="0" i="0" dirty="0">
              <a:solidFill>
                <a:srgbClr val="222222"/>
              </a:solidFill>
              <a:effectLst/>
              <a:latin typeface="-apple-system"/>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Slide 11 – 5 Minutes</a:t>
            </a:r>
          </a:p>
          <a:p>
            <a:pPr marL="0" indent="0">
              <a:buFont typeface="+mj-lt"/>
              <a:buNone/>
            </a:pPr>
            <a:endParaRPr lang="en-US" dirty="0"/>
          </a:p>
          <a:p>
            <a:pPr marL="228600" indent="-228600">
              <a:buFont typeface="+mj-lt"/>
              <a:buAutoNum type="arabicPeriod"/>
            </a:pPr>
            <a:r>
              <a:rPr lang="en-US" dirty="0"/>
              <a:t>In this segment of our presentation, we will walk through the technical workflow that brings digital signing to life at iCreditWorks. This process is a combination of cloud storage, dynamic data processing, and the transformative capabilities of headless browsers. Let’s break it down step-by-step:</a:t>
            </a:r>
          </a:p>
          <a:p>
            <a:pPr marL="228600" indent="-228600">
              <a:buFont typeface="+mj-lt"/>
              <a:buAutoNum type="arabicPeriod"/>
            </a:pPr>
            <a:endParaRPr lang="en-US" dirty="0"/>
          </a:p>
          <a:p>
            <a:pPr marL="228600" indent="-228600">
              <a:buFont typeface="+mj-lt"/>
              <a:buAutoNum type="arabicPeriod"/>
            </a:pPr>
            <a:r>
              <a:rPr lang="en-US" dirty="0"/>
              <a:t>Template Retrieval: It all starts when we fetch the specified document template from cloud storage. This is done using a unique template code that tells our system exactly what framework to build upon.</a:t>
            </a:r>
          </a:p>
          <a:p>
            <a:pPr marL="228600" indent="-228600">
              <a:buFont typeface="+mj-lt"/>
              <a:buAutoNum type="arabicPeriod"/>
            </a:pPr>
            <a:endParaRPr lang="en-US" dirty="0"/>
          </a:p>
          <a:p>
            <a:pPr marL="228600" indent="-228600">
              <a:buFont typeface="+mj-lt"/>
              <a:buAutoNum type="arabicPeriod"/>
            </a:pPr>
            <a:r>
              <a:rPr lang="en-US" dirty="0"/>
              <a:t>Dynamic Data Population: With the template in hand, our service now dynamically populates it. This involves replacing predefined variable tokens within the HTML with actual values provided in real-time. Think of it as a mail merge on steroids, but for web documents.</a:t>
            </a:r>
          </a:p>
          <a:p>
            <a:pPr marL="228600" indent="-228600">
              <a:buFont typeface="+mj-lt"/>
              <a:buAutoNum type="arabicPeriod"/>
            </a:pPr>
            <a:endParaRPr lang="en-US" dirty="0"/>
          </a:p>
          <a:p>
            <a:pPr marL="228600" indent="-228600">
              <a:buFont typeface="+mj-lt"/>
              <a:buAutoNum type="arabicPeriod"/>
            </a:pPr>
            <a:r>
              <a:rPr lang="en-US" dirty="0"/>
              <a:t>Conversion to PDF: Once we have a fully populated HTML document, it’s time for the transformation. We employ a headless Chrome instance—essentially, a browser without a graphical user interface—to accurately convert the HTML into a PDF document. This step is crucial for ensuring the document is in a widely accepted and secure format for signing.</a:t>
            </a:r>
          </a:p>
          <a:p>
            <a:pPr marL="228600" indent="-228600">
              <a:buFont typeface="+mj-lt"/>
              <a:buAutoNum type="arabicPeriod"/>
            </a:pPr>
            <a:endParaRPr lang="en-US" dirty="0"/>
          </a:p>
          <a:p>
            <a:pPr marL="228600" indent="-228600">
              <a:buFont typeface="+mj-lt"/>
              <a:buAutoNum type="arabicPeriod"/>
            </a:pPr>
            <a:r>
              <a:rPr lang="en-US" dirty="0"/>
              <a:t>Storage and State Management: Both the newly generated HTML and the PDF document are then stored securely in cloud storage. Simultaneously, we record the document metadata and other pertinent data in our database. This maintains the state for the document request and ensures we can track and manage the document through its lifecycle.</a:t>
            </a:r>
          </a:p>
          <a:p>
            <a:pPr marL="228600" indent="-228600">
              <a:buFont typeface="+mj-lt"/>
              <a:buAutoNum type="arabicPeriod"/>
            </a:pPr>
            <a:endParaRPr lang="en-US" dirty="0"/>
          </a:p>
          <a:p>
            <a:pPr marL="228600" indent="-228600">
              <a:buFont typeface="+mj-lt"/>
              <a:buAutoNum type="arabicPeriod"/>
            </a:pPr>
            <a:r>
              <a:rPr lang="en-US" dirty="0"/>
              <a:t>API Response: Our API is designed to be flexible. It typically returns an HTML response, enabling immediate viewing and interaction. However, it can also return a PDF if that’s what’s needed. Additionally, every document is assigned a universal unique identifier, or UUID, which is returned in the API response header. This UUID is essential for any subsequent API interactions with the document.</a:t>
            </a:r>
          </a:p>
          <a:p>
            <a:pPr marL="228600" indent="-228600">
              <a:buFont typeface="+mj-lt"/>
              <a:buAutoNum type="arabicPeriod"/>
            </a:pPr>
            <a:endParaRPr lang="en-US" dirty="0"/>
          </a:p>
          <a:p>
            <a:pPr marL="228600" indent="-228600">
              <a:buFont typeface="+mj-lt"/>
              <a:buAutoNum type="arabicPeriod"/>
            </a:pPr>
            <a:r>
              <a:rPr lang="en-US" dirty="0"/>
              <a:t>This end-to-end process exemplifies the seamless integration of modern web technologies to create a robust e-signing solution that is both efficient and secure.</a:t>
            </a:r>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534261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12 – 2 Minutes</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273422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Slide 13 – 3 Minutes</a:t>
            </a:r>
          </a:p>
          <a:p>
            <a:pPr marL="0" indent="0">
              <a:buFont typeface="+mj-lt"/>
              <a:buNone/>
            </a:pPr>
            <a:endParaRPr lang="en-US" dirty="0"/>
          </a:p>
          <a:p>
            <a:pPr marL="228600" indent="-228600">
              <a:buFont typeface="+mj-lt"/>
              <a:buAutoNum type="arabicPeriod"/>
            </a:pPr>
            <a:r>
              <a:rPr lang="en-US" dirty="0"/>
              <a:t>In this phase of our e-signing microservice, we’re looking at what happens after the initial document generation — when the user is ready to sign.  Let’s examine the steps involved:</a:t>
            </a:r>
          </a:p>
          <a:p>
            <a:pPr marL="228600" indent="-228600">
              <a:buFont typeface="+mj-lt"/>
              <a:buAutoNum type="arabicPeriod"/>
            </a:pPr>
            <a:endParaRPr lang="en-US" dirty="0"/>
          </a:p>
          <a:p>
            <a:pPr marL="228600" indent="-228600">
              <a:buFont typeface="+mj-lt"/>
              <a:buAutoNum type="arabicPeriod"/>
            </a:pPr>
            <a:r>
              <a:rPr lang="en-US" dirty="0"/>
              <a:t>Document State Retrieval: The API request arrives with a document UUID, which serves as a key, unlocking the previously saved state from our database. This state is crucial as it encapsulates all the information we’ve gathered in the previous steps, allowing us to maintain a coherent and continuous signing process.</a:t>
            </a:r>
          </a:p>
          <a:p>
            <a:pPr marL="228600" indent="-228600">
              <a:buFont typeface="+mj-lt"/>
              <a:buAutoNum type="arabicPeriod"/>
            </a:pPr>
            <a:endParaRPr lang="en-US" dirty="0"/>
          </a:p>
          <a:p>
            <a:pPr marL="228600" indent="-228600">
              <a:buFont typeface="+mj-lt"/>
              <a:buAutoNum type="arabicPeriod"/>
            </a:pPr>
            <a:r>
              <a:rPr lang="en-US" dirty="0"/>
              <a:t>Signature Upload and Storage: As the user finalizes their signature, that image is encoded within the request body. Upon receipt, our service uploads this image to a secure location in the cloud. The storage path is then logged in our database, linking the signature to its document.</a:t>
            </a:r>
          </a:p>
          <a:p>
            <a:pPr marL="228600" indent="-228600">
              <a:buFont typeface="+mj-lt"/>
              <a:buAutoNum type="arabicPeriod"/>
            </a:pPr>
            <a:endParaRPr lang="en-US" dirty="0"/>
          </a:p>
          <a:p>
            <a:pPr marL="228600" indent="-228600">
              <a:buFont typeface="+mj-lt"/>
              <a:buAutoNum type="arabicPeriod"/>
            </a:pPr>
            <a:r>
              <a:rPr lang="en-US" dirty="0"/>
              <a:t>Data and Template Assembly: With the signature safely stored, we retrieve a fresh template — a clean slate ready to be filled. We then start a process, where tokenized placeholders in the template are replaced with dynamic data drawn from our state information. </a:t>
            </a:r>
          </a:p>
          <a:p>
            <a:pPr marL="228600" indent="-228600">
              <a:buFont typeface="+mj-lt"/>
              <a:buAutoNum type="arabicPeriod"/>
            </a:pPr>
            <a:endParaRPr lang="en-US" dirty="0"/>
          </a:p>
          <a:p>
            <a:pPr marL="228600" indent="-228600">
              <a:buFont typeface="+mj-lt"/>
              <a:buAutoNum type="arabicPeriod"/>
            </a:pPr>
            <a:r>
              <a:rPr lang="en-US" dirty="0"/>
              <a:t>Signature Integration: A pre-signed public URL to the signature image is generated, which offers time-limited access to the resource, ensuring security and privacy. This URL is then seamlessly integrated into the template, positioning the signature exactly where it needs to be.</a:t>
            </a:r>
          </a:p>
          <a:p>
            <a:pPr marL="228600" indent="-228600">
              <a:buFont typeface="+mj-lt"/>
              <a:buAutoNum type="arabicPeriod"/>
            </a:pPr>
            <a:endParaRPr lang="en-US" dirty="0"/>
          </a:p>
          <a:p>
            <a:pPr marL="228600" indent="-228600">
              <a:buFont typeface="+mj-lt"/>
              <a:buAutoNum type="arabicPeriod"/>
            </a:pPr>
            <a:r>
              <a:rPr lang="en-US" dirty="0"/>
              <a:t>These steps culminate in a document that is not just a series of pages but a personalized agreement, ready for review and final acceptance. </a:t>
            </a:r>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059661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Slide 14 – 4 Minutes</a:t>
            </a:r>
          </a:p>
          <a:p>
            <a:pPr marL="228600" indent="-228600">
              <a:buFont typeface="+mj-lt"/>
              <a:buAutoNum type="arabicPeriod"/>
            </a:pPr>
            <a:endParaRPr lang="en-US" b="0" i="0" dirty="0">
              <a:solidFill>
                <a:srgbClr val="000000"/>
              </a:solidFill>
              <a:effectLst/>
              <a:latin typeface="-apple-system"/>
            </a:endParaRPr>
          </a:p>
          <a:p>
            <a:pPr marL="228600" indent="-228600">
              <a:buFont typeface="+mj-lt"/>
              <a:buAutoNum type="arabicPeriod"/>
            </a:pPr>
            <a:r>
              <a:rPr lang="en-US" b="0" i="0" dirty="0">
                <a:solidFill>
                  <a:srgbClr val="000000"/>
                </a:solidFill>
                <a:effectLst/>
                <a:latin typeface="-apple-system"/>
              </a:rPr>
              <a:t>Here is the sample of one of the templates where the user’s signature will be inserted. Point to one of the images on the slide. </a:t>
            </a:r>
          </a:p>
          <a:p>
            <a:pPr marL="228600" indent="-228600">
              <a:buFont typeface="+mj-lt"/>
              <a:buAutoNum type="arabicPeriod"/>
            </a:pPr>
            <a:r>
              <a:rPr lang="en-US" dirty="0"/>
              <a:t>{{</a:t>
            </a:r>
            <a:r>
              <a:rPr lang="en-US" dirty="0" err="1"/>
              <a:t>CustomerSignature</a:t>
            </a:r>
            <a:r>
              <a:rPr lang="en-US" dirty="0"/>
              <a:t>}} – This variable in the image is replaced with the Pre-Signed URL.</a:t>
            </a:r>
          </a:p>
          <a:p>
            <a:pPr marL="228600" indent="-228600">
              <a:buFont typeface="+mj-lt"/>
              <a:buAutoNum type="arabicPeriod"/>
            </a:pPr>
            <a:r>
              <a:rPr lang="en-US" dirty="0"/>
              <a:t>Onetime token - </a:t>
            </a:r>
            <a:r>
              <a:rPr lang="en-US" b="0" i="0" dirty="0">
                <a:solidFill>
                  <a:srgbClr val="000000"/>
                </a:solidFill>
                <a:effectLst/>
                <a:latin typeface="-apple-system"/>
              </a:rPr>
              <a:t>At iCreditWorks, we use the concept of a one-time token instead of a Pre-signed URL; a one-time token is appended to the URL, along with the UUID, which is associated with the signature image that has been stored in the cloud storage (AWS S3). The token in the URL can be used only once and will be short-lived.</a:t>
            </a:r>
          </a:p>
          <a:p>
            <a:pPr marL="228600" indent="-228600">
              <a:buFont typeface="+mj-lt"/>
              <a:buAutoNum type="arabicPeriod"/>
            </a:pPr>
            <a:r>
              <a:rPr lang="en-US" dirty="0"/>
              <a:t>After digitally signing the PDF document, both the HTML and PDF versions of the signed document are saved in cloud storage. The paths from the cloud storage are then saved in the database.</a:t>
            </a:r>
          </a:p>
          <a:p>
            <a:pPr marL="228600" indent="-228600">
              <a:buFont typeface="+mj-lt"/>
              <a:buAutoNum type="arabicPeriod"/>
            </a:pPr>
            <a:r>
              <a:rPr lang="en-US" dirty="0"/>
              <a:t>Once all the steps are completed, the signed HTML document response is sent to the consuming application, allowing the user to view the signed document.</a:t>
            </a:r>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60022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15 – 5 Minutes</a:t>
            </a:r>
          </a:p>
          <a:p>
            <a:endParaRPr lang="en-US" dirty="0"/>
          </a:p>
          <a:p>
            <a:r>
              <a:rPr lang="en-US" dirty="0"/>
              <a:t>Having explored the detailed steps of the e-signing process, let’s shift our focus toward the security measures that ensure the integrity and confidentiality of the signed documents in the e-signing service.</a:t>
            </a:r>
          </a:p>
          <a:p>
            <a:endParaRPr lang="en-US" dirty="0"/>
          </a:p>
          <a:p>
            <a:r>
              <a:rPr lang="en-US" b="1" dirty="0"/>
              <a:t>Security measures in e-signing</a:t>
            </a:r>
          </a:p>
          <a:p>
            <a:r>
              <a:rPr lang="en-US" b="1" dirty="0"/>
              <a:t>E-signing Certificate:</a:t>
            </a:r>
            <a:r>
              <a:rPr lang="en-US" dirty="0"/>
              <a:t> The e-signing service uses a digital certificate to authenticate the identity of the signer and to provide the signer with a unique digital ID. This certificate is issued by a trusted third-party Certificate Authority (CA) and ensures the integrity and authenticity of the signed document.</a:t>
            </a:r>
          </a:p>
          <a:p>
            <a:endParaRPr lang="en-US" dirty="0"/>
          </a:p>
          <a:p>
            <a:r>
              <a:rPr lang="en-US" b="1" i="0" dirty="0">
                <a:solidFill>
                  <a:srgbClr val="0D0D0D"/>
                </a:solidFill>
                <a:effectLst/>
                <a:latin typeface="Söhne"/>
              </a:rPr>
              <a:t>Integrity:</a:t>
            </a:r>
            <a:r>
              <a:rPr lang="en-US" b="0" i="0" dirty="0">
                <a:solidFill>
                  <a:srgbClr val="0D0D0D"/>
                </a:solidFill>
                <a:effectLst/>
                <a:latin typeface="Söhne"/>
              </a:rPr>
              <a:t> The digital signature process involves creating a hash (a unique digital fingerprint) of the document's contents. When the document is signed, this hash is encrypted with the signer's private key. Anyone with access to the public key (which is available through the certificate) can decrypt the hash and compare it with the document's current hash. If they match, it means the document has not been altered since it was signed, ensuring its integrity.</a:t>
            </a:r>
            <a:endParaRPr lang="en-US" dirty="0"/>
          </a:p>
          <a:p>
            <a:endParaRPr lang="en-US" dirty="0"/>
          </a:p>
          <a:p>
            <a:r>
              <a:rPr lang="en-US" b="1" dirty="0"/>
              <a:t>Storage Security:</a:t>
            </a:r>
            <a:r>
              <a:rPr lang="en-US" dirty="0"/>
              <a:t> All signed documents and associated data are encrypted in a secure cloud storage.</a:t>
            </a:r>
          </a:p>
          <a:p>
            <a:endParaRPr lang="en-US" dirty="0"/>
          </a:p>
          <a:p>
            <a:r>
              <a:rPr lang="en-US" b="1" dirty="0"/>
              <a:t>Handshake Protocol:</a:t>
            </a:r>
            <a:r>
              <a:rPr lang="en-US" dirty="0"/>
              <a:t> The e-sign service uses a secure handshake protocol to establish a secure connection between the client and the server. This ensures that the transmitted data is encrypted and secure from any potential eavesdropping or tampering.</a:t>
            </a:r>
          </a:p>
          <a:p>
            <a:endParaRPr lang="en-US" dirty="0"/>
          </a:p>
          <a:p>
            <a:pPr algn="l"/>
            <a:r>
              <a:rPr lang="en-US" b="0" i="0" dirty="0">
                <a:solidFill>
                  <a:srgbClr val="0D0D0D"/>
                </a:solidFill>
                <a:effectLst/>
                <a:latin typeface="Söhne"/>
              </a:rPr>
              <a:t>When you sign a document online with your e-signing certificate:</a:t>
            </a:r>
          </a:p>
          <a:p>
            <a:pPr algn="l">
              <a:buFont typeface="Arial" panose="020B0604020202020204" pitchFamily="34" charset="0"/>
              <a:buChar char="•"/>
            </a:pPr>
            <a:r>
              <a:rPr lang="en-US" b="1" i="0" dirty="0">
                <a:solidFill>
                  <a:srgbClr val="0D0D0D"/>
                </a:solidFill>
                <a:effectLst/>
                <a:latin typeface="Söhne"/>
              </a:rPr>
              <a:t>It's like sealing an envelope with a wax seal that has your unique mark.</a:t>
            </a:r>
            <a:r>
              <a:rPr lang="en-US" b="0" i="0" dirty="0">
                <a:solidFill>
                  <a:srgbClr val="0D0D0D"/>
                </a:solidFill>
                <a:effectLst/>
                <a:latin typeface="Söhne"/>
              </a:rPr>
              <a:t> This proves that the envelope hasn't been opened or tampered with since you sealed it.</a:t>
            </a:r>
          </a:p>
          <a:p>
            <a:pPr algn="l">
              <a:buFont typeface="Arial" panose="020B0604020202020204" pitchFamily="34" charset="0"/>
              <a:buChar char="•"/>
            </a:pPr>
            <a:r>
              <a:rPr lang="en-US" b="1" i="0" dirty="0">
                <a:solidFill>
                  <a:srgbClr val="0D0D0D"/>
                </a:solidFill>
                <a:effectLst/>
                <a:latin typeface="Söhne"/>
              </a:rPr>
              <a:t>It's also like sending a letter with a return receipt request.</a:t>
            </a:r>
            <a:r>
              <a:rPr lang="en-US" b="0" i="0" dirty="0">
                <a:solidFill>
                  <a:srgbClr val="0D0D0D"/>
                </a:solidFill>
                <a:effectLst/>
                <a:latin typeface="Söhne"/>
              </a:rPr>
              <a:t> Just as the receipt proves you sent the letter, the e-signing certificate proves you signed the document.</a:t>
            </a:r>
          </a:p>
          <a:p>
            <a:pPr algn="l">
              <a:buFont typeface="Arial" panose="020B0604020202020204" pitchFamily="34" charset="0"/>
              <a:buChar char="•"/>
            </a:pPr>
            <a:r>
              <a:rPr lang="en-US" b="1" i="0" dirty="0">
                <a:solidFill>
                  <a:srgbClr val="0D0D0D"/>
                </a:solidFill>
                <a:effectLst/>
                <a:latin typeface="Söhne"/>
              </a:rPr>
              <a:t>If someone tries to copy your wax seal on another envelope (or document), it won't match perfectly.</a:t>
            </a:r>
            <a:r>
              <a:rPr lang="en-US" b="0" i="0" dirty="0">
                <a:solidFill>
                  <a:srgbClr val="0D0D0D"/>
                </a:solidFill>
                <a:effectLst/>
                <a:latin typeface="Söhne"/>
              </a:rPr>
              <a:t> Similarly, if someone tries to change the document after you've signed it, the digital "seal" won't match, and the recipient will know it's been tampered with.</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71591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16 – 3 Minutes</a:t>
            </a:r>
          </a:p>
          <a:p>
            <a:endParaRPr lang="en-US" b="0" i="0" dirty="0">
              <a:solidFill>
                <a:srgbClr val="222222"/>
              </a:solidFill>
              <a:effectLst/>
              <a:latin typeface="-apple-system"/>
            </a:endParaRPr>
          </a:p>
          <a:p>
            <a:r>
              <a:rPr lang="en-US" b="0" i="0" dirty="0">
                <a:solidFill>
                  <a:srgbClr val="222222"/>
                </a:solidFill>
                <a:effectLst/>
                <a:latin typeface="-apple-system"/>
              </a:rPr>
              <a:t>By sharing the solution with the broader community, we aim to empower other startups and </a:t>
            </a:r>
            <a:r>
              <a:rPr lang="en-US" b="0" i="0" dirty="0" err="1">
                <a:solidFill>
                  <a:srgbClr val="222222"/>
                </a:solidFill>
                <a:effectLst/>
                <a:latin typeface="-apple-system"/>
              </a:rPr>
              <a:t>FinTechs</a:t>
            </a:r>
            <a:r>
              <a:rPr lang="en-US" b="0" i="0" dirty="0">
                <a:solidFill>
                  <a:srgbClr val="222222"/>
                </a:solidFill>
                <a:effectLst/>
                <a:latin typeface="-apple-system"/>
              </a:rPr>
              <a:t> to benefit from our development efforts and to foster a collaborative environment for continuous improvement. </a:t>
            </a:r>
          </a:p>
          <a:p>
            <a:r>
              <a:rPr lang="en-US" b="0" i="0" dirty="0">
                <a:solidFill>
                  <a:srgbClr val="222222"/>
                </a:solidFill>
                <a:effectLst/>
                <a:latin typeface="-apple-system"/>
              </a:rPr>
              <a:t>The potential of in-house e-signing solutions isn’t limited to fintech. Various other industries can leverage the open-source solution.</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047413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17 – 2 Minutes</a:t>
            </a:r>
          </a:p>
          <a:p>
            <a:endParaRPr lang="en-US" b="0" i="0" dirty="0">
              <a:solidFill>
                <a:srgbClr val="222222"/>
              </a:solidFill>
              <a:effectLst/>
              <a:latin typeface="-apple-system"/>
            </a:endParaRPr>
          </a:p>
          <a:p>
            <a:r>
              <a:rPr lang="en-US" b="0" i="0" dirty="0">
                <a:solidFill>
                  <a:srgbClr val="222222"/>
                </a:solidFill>
                <a:effectLst/>
                <a:latin typeface="-apple-system"/>
              </a:rPr>
              <a:t>In today’s digital-centric world, businesses must continuously seek ways to enhance operational efficiency, reduce costs, and provide a seamless user experience. </a:t>
            </a:r>
          </a:p>
          <a:p>
            <a:r>
              <a:rPr lang="en-US" b="0" i="0" dirty="0">
                <a:solidFill>
                  <a:srgbClr val="222222"/>
                </a:solidFill>
                <a:effectLst/>
                <a:latin typeface="-apple-system"/>
              </a:rPr>
              <a:t>The transition to an in-house e-signing solution, as illustrated in our case study, not only led to significant cost savings but also provided the flexibility to tailor services to unique branding and operational needs. </a:t>
            </a:r>
          </a:p>
          <a:p>
            <a:r>
              <a:rPr lang="en-US" b="0" i="0" dirty="0">
                <a:solidFill>
                  <a:srgbClr val="222222"/>
                </a:solidFill>
                <a:effectLst/>
                <a:latin typeface="-apple-system"/>
              </a:rPr>
              <a:t>While third-party solutions offer convenience, there’s undeniable value in building proprietary systems that align closely with a company’s vision. </a:t>
            </a:r>
          </a:p>
          <a:p>
            <a:r>
              <a:rPr lang="en-US" b="0" i="0" dirty="0">
                <a:solidFill>
                  <a:srgbClr val="222222"/>
                </a:solidFill>
                <a:effectLst/>
                <a:latin typeface="-apple-system"/>
              </a:rPr>
              <a:t>As industries continue to digitize, the ability to adapt, innovate, and customize becomes paramount. </a:t>
            </a:r>
          </a:p>
          <a:p>
            <a:r>
              <a:rPr lang="en-US" b="0" i="0" dirty="0">
                <a:solidFill>
                  <a:srgbClr val="222222"/>
                </a:solidFill>
                <a:effectLst/>
                <a:latin typeface="-apple-system"/>
              </a:rPr>
              <a:t>Investing in in-house solutions can be a strategic move toward achieving that agility and laying the groundwork for sustained growth in the digital era.</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3971379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 Time 2 Minutes</a:t>
            </a:r>
          </a:p>
          <a:p>
            <a:pPr marL="228600" indent="-228600">
              <a:buAutoNum type="arabicPeriod"/>
            </a:pPr>
            <a:r>
              <a:rPr lang="en-US" dirty="0"/>
              <a:t>We will start first with introduction about my self</a:t>
            </a:r>
          </a:p>
          <a:p>
            <a:pPr marL="228600" indent="-228600">
              <a:buAutoNum type="arabicPeriod"/>
            </a:pPr>
            <a:r>
              <a:rPr lang="en-US" b="0" i="0" dirty="0">
                <a:solidFill>
                  <a:srgbClr val="0D0D0D"/>
                </a:solidFill>
                <a:effectLst/>
                <a:latin typeface="Söhne"/>
              </a:rPr>
              <a:t>Today, we will not only talk about these concepts but also see them in action. We'll start with a live demo showcasing the actual process of signing a document using our in-house solution. This will give you a clear view of the user experience and the seamless integration of our service into daily workflows.</a:t>
            </a:r>
            <a:endParaRPr lang="en-US" dirty="0"/>
          </a:p>
          <a:p>
            <a:pPr marL="228600" indent="-228600">
              <a:buAutoNum type="arabicPeriod"/>
            </a:pPr>
            <a:r>
              <a:rPr lang="en-US" b="0" i="0" dirty="0">
                <a:solidFill>
                  <a:srgbClr val="0D0D0D"/>
                </a:solidFill>
                <a:effectLst/>
                <a:latin typeface="Söhne"/>
              </a:rPr>
              <a:t>We'll also navigate the complex landscape of regulatory standards and compliance measures.</a:t>
            </a:r>
            <a:endParaRPr lang="en-US" dirty="0"/>
          </a:p>
          <a:p>
            <a:pPr marL="228600" indent="-228600">
              <a:buAutoNum type="arabicPeriod"/>
            </a:pPr>
            <a:r>
              <a:rPr lang="en-US" b="0" i="0" dirty="0">
                <a:solidFill>
                  <a:srgbClr val="0D0D0D"/>
                </a:solidFill>
                <a:effectLst/>
                <a:latin typeface="Söhne"/>
              </a:rPr>
              <a:t>Our journey includes a case study from iCreditWorks. We'll discuss the 'why' behind our decision to develop our own service, delving into the challenges we faced and the strategic benefits we've reaped.</a:t>
            </a:r>
            <a:endParaRPr lang="en-US" dirty="0"/>
          </a:p>
          <a:p>
            <a:pPr marL="228600" indent="-228600">
              <a:buAutoNum type="arabicPeriod"/>
            </a:pPr>
            <a:r>
              <a:rPr lang="en-US" b="0" i="0" dirty="0">
                <a:solidFill>
                  <a:srgbClr val="0D0D0D"/>
                </a:solidFill>
                <a:effectLst/>
                <a:latin typeface="Söhne"/>
              </a:rPr>
              <a:t>A significant portion of our time will be spent unraveling the technical details. We'll dissect the technology stack and open-source frameworks and tools that power our solution. We'll also provide an in-depth walkthrough of our APIs, demonstrating the robustness and flexibility of the two-step signing process.</a:t>
            </a:r>
          </a:p>
          <a:p>
            <a:pPr marL="228600" indent="-228600">
              <a:buAutoNum type="arabicPeriod"/>
            </a:pPr>
            <a:r>
              <a:rPr lang="en-US" b="0" i="0" dirty="0">
                <a:solidFill>
                  <a:srgbClr val="0D0D0D"/>
                </a:solidFill>
                <a:effectLst/>
                <a:latin typeface="Söhne"/>
              </a:rPr>
              <a:t>As we reach the culmination of our presentation, we'll discuss the crucial aspect of protecting signed documents. Security doesn't stop at the signature line; it extends to the entire lifecycle of the document.</a:t>
            </a:r>
            <a:endParaRPr lang="en-US" dirty="0"/>
          </a:p>
          <a:p>
            <a:pPr marL="228600" lvl="0" indent="-228600">
              <a:buAutoNum type="arabicPeriod"/>
            </a:pPr>
            <a:r>
              <a:rPr lang="en-US" b="0" i="0" dirty="0">
                <a:solidFill>
                  <a:srgbClr val="0D0D0D"/>
                </a:solidFill>
                <a:effectLst/>
                <a:latin typeface="Söhne"/>
              </a:rPr>
              <a:t>And finally, we'll address the open-source availability of our solution, which is the cornerstone of today's discussion. The decision to make our project open-source is about fostering innovation and collaboration within the community.</a:t>
            </a:r>
          </a:p>
          <a:p>
            <a:pPr marL="0" lvl="0" indent="0">
              <a:buNone/>
            </a:pPr>
            <a:endParaRPr lang="en-US" dirty="0"/>
          </a:p>
          <a:p>
            <a:pPr marL="0" indent="0">
              <a:buNone/>
            </a:pPr>
            <a:r>
              <a:rPr lang="en-US" b="0" i="0" dirty="0">
                <a:solidFill>
                  <a:srgbClr val="0D0D0D"/>
                </a:solidFill>
                <a:effectLst/>
                <a:latin typeface="Söhne"/>
              </a:rPr>
              <a:t>The key takeaway from today's session is empowerment. By the end of this presentation, you'll have a blueprint for how to leverage open-source frameworks to create your digital signing services, breaking free from the constraints of third-party vendors.</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3 – 2 Minutes</a:t>
            </a:r>
          </a:p>
          <a:p>
            <a:pPr marL="228600" indent="-228600">
              <a:buFont typeface="+mj-lt"/>
              <a:buAutoNum type="arabicPeriod"/>
            </a:pPr>
            <a:r>
              <a:rPr lang="en-US" dirty="0"/>
              <a:t>I work at Fintech iCreditWorks as solutions architect, Helped build them the underwriting platform and application process, this  comprises of </a:t>
            </a:r>
          </a:p>
          <a:p>
            <a:pPr marL="685800" lvl="1" indent="-228600">
              <a:buFont typeface="+mj-lt"/>
              <a:buAutoNum type="alphaLcPeriod"/>
            </a:pPr>
            <a:r>
              <a:rPr lang="en-US" dirty="0"/>
              <a:t>Credit Underwriting </a:t>
            </a:r>
          </a:p>
          <a:p>
            <a:pPr marL="685800" lvl="1" indent="-228600">
              <a:buFont typeface="+mj-lt"/>
              <a:buAutoNum type="alphaLcPeriod"/>
            </a:pPr>
            <a:r>
              <a:rPr lang="en-US" dirty="0"/>
              <a:t>Fraud detection </a:t>
            </a:r>
          </a:p>
          <a:p>
            <a:pPr marL="685800" lvl="1" indent="-228600">
              <a:buFont typeface="+mj-lt"/>
              <a:buAutoNum type="alphaLcPeriod"/>
            </a:pPr>
            <a:r>
              <a:rPr lang="en-US" dirty="0"/>
              <a:t>Identify verification </a:t>
            </a:r>
          </a:p>
          <a:p>
            <a:pPr marL="685800" lvl="1" indent="-228600">
              <a:buFont typeface="+mj-lt"/>
              <a:buAutoNum type="alphaLcPeriod"/>
            </a:pPr>
            <a:r>
              <a:rPr lang="en-US" dirty="0"/>
              <a:t>Completing the KYC process </a:t>
            </a:r>
          </a:p>
          <a:p>
            <a:pPr marL="685800" lvl="1" indent="-228600">
              <a:buFont typeface="+mj-lt"/>
              <a:buAutoNum type="alphaLcPeriod"/>
            </a:pPr>
            <a:r>
              <a:rPr lang="en-US" dirty="0"/>
              <a:t>Various document signing </a:t>
            </a:r>
          </a:p>
          <a:p>
            <a:pPr marL="457200" lvl="1" indent="0">
              <a:buFont typeface="+mj-lt"/>
              <a:buNone/>
            </a:pPr>
            <a:r>
              <a:rPr lang="en-US" dirty="0"/>
              <a:t> </a:t>
            </a:r>
          </a:p>
          <a:p>
            <a:r>
              <a:rPr lang="en-US" dirty="0"/>
              <a:t> </a:t>
            </a:r>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r>
              <a:rPr lang="en-US" dirty="0"/>
              <a:t>Slide 4 - 5 Minutes</a:t>
            </a:r>
          </a:p>
          <a:p>
            <a:pPr marL="228600" indent="-228600">
              <a:buFont typeface="+mj-lt"/>
              <a:buAutoNum type="arabicPeriod"/>
            </a:pPr>
            <a:r>
              <a:rPr lang="en-US" dirty="0"/>
              <a:t>There are 2 demos over here, one with native mobile application and other with web application.</a:t>
            </a:r>
          </a:p>
          <a:p>
            <a:pPr marL="228600" indent="-228600">
              <a:buFont typeface="+mj-lt"/>
              <a:buAutoNum type="arabicPeriod"/>
            </a:pPr>
            <a:r>
              <a:rPr lang="en-US" dirty="0"/>
              <a:t>Native mobile application</a:t>
            </a:r>
          </a:p>
          <a:p>
            <a:pPr marL="685800" lvl="1" indent="-228600">
              <a:buFont typeface="+mj-lt"/>
              <a:buAutoNum type="arabicPeriod"/>
            </a:pPr>
            <a:r>
              <a:rPr lang="en-US" dirty="0"/>
              <a:t>Start the demo</a:t>
            </a:r>
          </a:p>
          <a:p>
            <a:pPr marL="685800" lvl="1" indent="-228600">
              <a:buFont typeface="+mj-lt"/>
              <a:buAutoNum type="arabicPeriod"/>
            </a:pPr>
            <a:r>
              <a:rPr lang="en-US" dirty="0"/>
              <a:t>During the application process one of the step is to sign the document, this is what the user is doing now, the document he is signing is called Master Promissory note, which the customer only signs once irrespective of how many times he/she lends the money from iCreditWorks. As you can see the document is quite elaborate, and it takes a while to read the document.</a:t>
            </a:r>
          </a:p>
          <a:p>
            <a:pPr marL="685800" lvl="1" indent="-228600">
              <a:buFont typeface="+mj-lt"/>
              <a:buAutoNum type="arabicPeriod"/>
            </a:pPr>
            <a:r>
              <a:rPr lang="en-US" dirty="0"/>
              <a:t>What you are seeing is an HTML content returned from the backend API, native web application use Web views (instance of browsers o the native devices) to render these HTML documents.</a:t>
            </a:r>
          </a:p>
          <a:p>
            <a:pPr marL="685800" lvl="1" indent="-228600">
              <a:buFont typeface="+mj-lt"/>
              <a:buAutoNum type="arabicPeriod"/>
            </a:pPr>
            <a:r>
              <a:rPr lang="en-US" dirty="0"/>
              <a:t>At the bottom of the page use clicks on let’s sign that’s where the pop up comes up and where user can place its signature.</a:t>
            </a:r>
          </a:p>
          <a:p>
            <a:pPr marL="685800" lvl="1" indent="-228600">
              <a:buFont typeface="+mj-lt"/>
              <a:buAutoNum type="arabicPeriod"/>
            </a:pPr>
            <a:r>
              <a:rPr lang="en-US" dirty="0"/>
              <a:t>Once signed we render the signed document for the user review the document.</a:t>
            </a:r>
          </a:p>
          <a:p>
            <a:pPr marL="685800" lvl="1" indent="-228600">
              <a:buFont typeface="+mj-lt"/>
              <a:buAutoNum type="arabicPeriod"/>
            </a:pPr>
            <a:r>
              <a:rPr lang="en-US" dirty="0"/>
              <a:t>During the review process if the applicant does not like the signature, he can click o the pen icon again and change the signature. </a:t>
            </a:r>
          </a:p>
          <a:p>
            <a:pPr marL="685800" lvl="1" indent="-228600">
              <a:buFont typeface="+mj-lt"/>
              <a:buAutoNum type="arabicPeriod"/>
            </a:pPr>
            <a:r>
              <a:rPr lang="en-US" dirty="0"/>
              <a:t>Post review application clicks next and  that marks the completion of the signing process.</a:t>
            </a:r>
          </a:p>
          <a:p>
            <a:pPr marL="228600" lvl="0" indent="-228600">
              <a:buFont typeface="+mj-lt"/>
              <a:buAutoNum type="arabicPeriod"/>
            </a:pPr>
            <a:r>
              <a:rPr lang="en-US" dirty="0"/>
              <a:t>Web application</a:t>
            </a:r>
          </a:p>
          <a:p>
            <a:pPr marL="685800" lvl="1" indent="-228600">
              <a:buFont typeface="+mj-lt"/>
              <a:buAutoNum type="arabicPeriod"/>
            </a:pPr>
            <a:r>
              <a:rPr lang="en-US" dirty="0"/>
              <a:t> Its similar process but instead of native it’s a native web application.</a:t>
            </a:r>
          </a:p>
          <a:p>
            <a:pPr marL="685800" lvl="1" indent="-228600">
              <a:buFont typeface="+mj-lt"/>
              <a:buAutoNum type="arabicPeriod"/>
            </a:pPr>
            <a:r>
              <a:rPr lang="en-US" dirty="0"/>
              <a:t> The document that we are showing is one of the document which the dentist or practice signs when they get onboarded. </a:t>
            </a:r>
          </a:p>
          <a:p>
            <a:r>
              <a:rPr lang="en-US" dirty="0"/>
              <a:t>   </a:t>
            </a:r>
          </a:p>
          <a:p>
            <a:r>
              <a:rPr lang="en-US" b="0" i="0" dirty="0">
                <a:solidFill>
                  <a:srgbClr val="0D0D0D"/>
                </a:solidFill>
                <a:effectLst/>
                <a:latin typeface="Söhne"/>
              </a:rPr>
              <a:t>By observing both these demos, you'll appreciate the seamless user experience we've achieved across platforms, which is a core objective of our in-house e-signing service.</a:t>
            </a:r>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Slide 5 - 3 Minutes</a:t>
            </a:r>
          </a:p>
          <a:p>
            <a:pPr marL="171450" indent="-171450">
              <a:buFont typeface="Arial" panose="020B0604020202020204" pitchFamily="34" charset="0"/>
              <a:buChar char="•"/>
            </a:pPr>
            <a:r>
              <a:rPr lang="en-US" dirty="0"/>
              <a:t>E-Sign Act</a:t>
            </a:r>
          </a:p>
          <a:p>
            <a:pPr marL="628650" lvl="1" indent="-171450">
              <a:buFont typeface="Arial" panose="020B0604020202020204" pitchFamily="34" charset="0"/>
              <a:buChar char="•"/>
            </a:pPr>
            <a:r>
              <a:rPr lang="en-US" dirty="0"/>
              <a:t>Signed in Year 2000</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0" dirty="0"/>
              <a:t>The act provides a general rule of validity for electronic records and signatures for transactions in or affecting interstate or foreign commerce. The Act ensures that electronic signatures hold the same weight and legal effect as traditional paper documents and handwritten signatures.</a:t>
            </a:r>
          </a:p>
          <a:p>
            <a:pPr marL="628650" lvl="1" indent="-171450">
              <a:buFont typeface="Arial" panose="020B0604020202020204" pitchFamily="34" charset="0"/>
              <a:buChar char="•"/>
            </a:pPr>
            <a:r>
              <a:rPr lang="en-US" dirty="0"/>
              <a:t>Record Retention - The E-Sign Act requires a financial institution to maintain electronic records accurately reflecting the information contained in applicable contracts, notices or disclosures and that they remain accessible to all persons who are legally entitled to access for the period required by law in a form that is capable of being accurately reproduced for later reference</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Compliance measures</a:t>
            </a:r>
          </a:p>
          <a:p>
            <a:pPr marL="628650" lvl="1" indent="-171450">
              <a:buFont typeface="Arial" panose="020B0604020202020204" pitchFamily="34" charset="0"/>
              <a:buChar char="•"/>
            </a:pPr>
            <a:r>
              <a:rPr lang="en-US" dirty="0"/>
              <a:t>Once a document is signed, it becomes immutable, ensuring that no alterations can be made post-signature. This strict adherence guarantees the integrity and authenticity of the signed document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 electronic signatures are uniquely linked to the signatory.</a:t>
            </a:r>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6 - 5 Minutes</a:t>
            </a:r>
          </a:p>
          <a:p>
            <a:endParaRPr lang="en-US" dirty="0"/>
          </a:p>
          <a:p>
            <a:r>
              <a:rPr lang="en-US" dirty="0"/>
              <a:t>The case for building an in-house e-signing service:</a:t>
            </a:r>
          </a:p>
          <a:p>
            <a:pPr marL="228600" indent="-228600">
              <a:buFont typeface="+mj-lt"/>
              <a:buAutoNum type="arabicPeriod"/>
            </a:pPr>
            <a:r>
              <a:rPr lang="en-US" dirty="0"/>
              <a:t>Building an in-house e-signing service is not merely a technical decision but a strategic one. It involves evaluating the cost-effectiveness, operational efficiency, and customization possibilities that such a service brings compared to third-party e-signing services. In this section, we will delve into the compelling reasons that make a case for building an in-house e-signing service.</a:t>
            </a:r>
          </a:p>
          <a:p>
            <a:pPr marL="228600" indent="-228600">
              <a:buFont typeface="+mj-lt"/>
              <a:buAutoNum type="arabicPeriod"/>
            </a:pPr>
            <a:endParaRPr lang="en-US" dirty="0"/>
          </a:p>
          <a:p>
            <a:pPr marL="228600" indent="-228600">
              <a:buFont typeface="+mj-lt"/>
              <a:buAutoNum type="arabicPeriod"/>
            </a:pPr>
            <a:r>
              <a:rPr lang="en-US" dirty="0"/>
              <a:t>Cost Efficiency: Relying on external third-party services often incurs a per-signature fee. When dealing with a large volume of documents, these costs can accumulate rapidly. For iCreditWorks, this was a pivotal consideration, as it significantly reduced the loan application expenses.</a:t>
            </a:r>
          </a:p>
          <a:p>
            <a:pPr marL="228600" indent="-228600">
              <a:buFont typeface="+mj-lt"/>
              <a:buAutoNum type="arabicPeriod"/>
            </a:pPr>
            <a:endParaRPr lang="en-US" dirty="0"/>
          </a:p>
          <a:p>
            <a:pPr marL="228600" indent="-228600">
              <a:buFont typeface="+mj-lt"/>
              <a:buAutoNum type="arabicPeriod"/>
            </a:pPr>
            <a:r>
              <a:rPr lang="en-US" dirty="0"/>
              <a:t>Reduced External Dependencies: If a product offering hinges on numerous external APIs - with e-signing being one of them - having an in-house solution eliminates one external dependency, streamlining operations.</a:t>
            </a:r>
          </a:p>
          <a:p>
            <a:pPr marL="228600" indent="-228600">
              <a:buFont typeface="+mj-lt"/>
              <a:buAutoNum type="arabicPeriod"/>
            </a:pPr>
            <a:endParaRPr lang="en-US" dirty="0"/>
          </a:p>
          <a:p>
            <a:pPr marL="228600" indent="-228600">
              <a:buFont typeface="+mj-lt"/>
              <a:buAutoNum type="arabicPeriod"/>
            </a:pPr>
            <a:r>
              <a:rPr lang="en-US" dirty="0"/>
              <a:t>Enhanced UI Customizations: The user interface (UI) possibilities for mobile apps or web browsers are confined to the capabilities offered by third-party services. iCreditWorks, for instance, wanted granular UI branding, a feature that the external partner did not easily support.</a:t>
            </a:r>
          </a:p>
          <a:p>
            <a:pPr marL="228600" indent="-228600">
              <a:buFont typeface="+mj-lt"/>
              <a:buAutoNum type="arabicPeriod"/>
            </a:pPr>
            <a:endParaRPr lang="en-US" dirty="0"/>
          </a:p>
          <a:p>
            <a:pPr marL="228600" indent="-228600">
              <a:buFont typeface="+mj-lt"/>
              <a:buAutoNum type="arabicPeriod"/>
            </a:pPr>
            <a:r>
              <a:rPr lang="en-US" dirty="0"/>
              <a:t>After understanding the compelling reasons and strategic advantages of having an in-house e-signing service, let’s transition into the architectural and technological aspects. In the following section, we will unveil the foundational elements and the tech stack of the e-signing microservice by looking at the case study of iCreditWorks.</a:t>
            </a: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7 – 5 Minutes</a:t>
            </a:r>
          </a:p>
          <a:p>
            <a:r>
              <a:rPr lang="en-US" dirty="0"/>
              <a:t>Case study - iCreditWorks</a:t>
            </a:r>
          </a:p>
          <a:p>
            <a:pPr marL="228600" indent="-228600">
              <a:buFont typeface="+mj-lt"/>
              <a:buAutoNum type="arabicPeriod"/>
            </a:pPr>
            <a:r>
              <a:rPr lang="en-US" dirty="0"/>
              <a:t>Background: iCreditWorks aims to modernize and streamline the lending process at the point where sales occur, making it more efficient and customer-friendly. Currently, iCreditWorks caters to dental financing and expanding to other industry verticals.</a:t>
            </a:r>
          </a:p>
          <a:p>
            <a:pPr marL="228600" indent="-228600">
              <a:buFont typeface="+mj-lt"/>
              <a:buAutoNum type="arabicPeriod"/>
            </a:pPr>
            <a:endParaRPr lang="en-US" dirty="0"/>
          </a:p>
          <a:p>
            <a:pPr marL="228600" indent="-228600">
              <a:buFont typeface="+mj-lt"/>
              <a:buAutoNum type="arabicPeriod"/>
            </a:pPr>
            <a:r>
              <a:rPr lang="en-US" dirty="0"/>
              <a:t>Challenge: The third-party e-signing service they relied on charged a fee of $0.70 for each digital signature. Considering their estimated 100,000 funded loans annually, this translated to a substantial expense of $70,000. Additionally, the external vendor’s platform limited their customization options, preventing iCreditWorks from achieving a consistent brand look and feel across their digital platforms.</a:t>
            </a:r>
          </a:p>
          <a:p>
            <a:pPr marL="228600" indent="-228600">
              <a:buFont typeface="+mj-lt"/>
              <a:buAutoNum type="arabicPeriod"/>
            </a:pPr>
            <a:endParaRPr lang="en-US" dirty="0"/>
          </a:p>
          <a:p>
            <a:pPr marL="228600" indent="-228600">
              <a:buFont typeface="+mj-lt"/>
              <a:buAutoNum type="arabicPeriod"/>
            </a:pPr>
            <a:r>
              <a:rPr lang="en-US" dirty="0"/>
              <a:t>Solution: Recognizing the dual challenges of cost and branding, iCreditWorks took the step to develop an in-house e-signing microservice. By transitioning to an in-house solution, iCreditWorks achieved cost savings, enhanced branding, and operational efficiency.</a:t>
            </a:r>
          </a:p>
          <a:p>
            <a:pPr marL="228600" indent="-228600">
              <a:buFont typeface="+mj-lt"/>
              <a:buAutoNum type="arabicPeriod"/>
            </a:pPr>
            <a:endParaRPr lang="en-US" dirty="0"/>
          </a:p>
          <a:p>
            <a:pPr marL="228600" indent="-228600">
              <a:buFont typeface="+mj-lt"/>
              <a:buAutoNum type="arabicPeriod"/>
            </a:pPr>
            <a:r>
              <a:rPr lang="en-US" dirty="0"/>
              <a:t>Documents processed: iCreditWorks has successfully processed a large number of agreement documents. This volume encompasses a diverse range of documents, from customer agreements pertaining to loan applications to intricate network provider agreements. This showcases the reliability of the in-house e-signing service, and it also highlights the capability to adeptly manage a variety of document types.</a:t>
            </a:r>
          </a:p>
          <a:p>
            <a:pPr marL="228600" indent="-228600">
              <a:buFont typeface="+mj-lt"/>
              <a:buAutoNum type="arabicPeriod"/>
            </a:pPr>
            <a:endParaRPr lang="en-US" dirty="0"/>
          </a:p>
          <a:p>
            <a:pPr marL="228600" indent="-228600">
              <a:buFont typeface="+mj-lt"/>
              <a:buAutoNum type="arabicPeriod"/>
            </a:pPr>
            <a:r>
              <a:rPr lang="en-US" dirty="0"/>
              <a:t>Transitioning to in-house solutions isn’t just about cost-saving. It’s about gaining control and flexibility and ensuring that the user experience aligns with the brand’s vision.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8 – 5 Minutes</a:t>
            </a:r>
          </a:p>
          <a:p>
            <a:endParaRPr lang="en-US" dirty="0"/>
          </a:p>
          <a:p>
            <a:r>
              <a:rPr lang="en-US" dirty="0"/>
              <a:t>When building any microservice, especially with critical business functionalities, it’s essential to choose a tech stack that’s robust, scalable, and has wider community support. The e-signing microservice is built on the following technology stack:</a:t>
            </a:r>
          </a:p>
          <a:p>
            <a:r>
              <a:rPr lang="en-US" b="1" dirty="0"/>
              <a:t>Spring Boot</a:t>
            </a:r>
          </a:p>
          <a:p>
            <a:r>
              <a:rPr lang="en-US" dirty="0"/>
              <a:t>This is a standard REST API interface developed in Java using the Spring Boot framework. Spring Boot provides rapid development capabilities and wider community support. There are two main APIs: one to fetch the initial document for signing and another to post the signature, which then returns the signed document.</a:t>
            </a:r>
          </a:p>
          <a:p>
            <a:endParaRPr lang="en-US" dirty="0"/>
          </a:p>
          <a:p>
            <a:r>
              <a:rPr lang="en-US" b="1" dirty="0"/>
              <a:t>Generating and securing PDFs</a:t>
            </a:r>
          </a:p>
          <a:p>
            <a:r>
              <a:rPr lang="en-US" dirty="0"/>
              <a:t>To generate PDF documents, we use headless Chrome. In Java, there’s a Maven package that serves as a wrapper for the Chrome dev tools, named chrome-</a:t>
            </a:r>
            <a:r>
              <a:rPr lang="en-US" dirty="0" err="1"/>
              <a:t>devtools</a:t>
            </a:r>
            <a:r>
              <a:rPr lang="en-US" dirty="0"/>
              <a:t>-java-client. To secure the PDFs, we employ an external third-party certificate. For iCreditWorks, the certificate is sourced from Entrust.</a:t>
            </a:r>
          </a:p>
          <a:p>
            <a:endParaRPr lang="en-US" dirty="0"/>
          </a:p>
          <a:p>
            <a:r>
              <a:rPr lang="en-US" b="1" dirty="0"/>
              <a:t>Cloud storage</a:t>
            </a:r>
          </a:p>
          <a:p>
            <a:r>
              <a:rPr lang="en-US" dirty="0"/>
              <a:t>It’s essential to store generated documents, user signatures, and published templates for documents that need signatures. All of these are stored in the cloud. If AWS is the cloud provider, AWS S3 is used. Alternatively, for Azure, Azure Blob storage is the choice. Additionally, Google Cloud Platform (GCP) also offers robust storage solutions like Cloud Storage, which could be integrated as per the organization’s needs.</a:t>
            </a:r>
          </a:p>
          <a:p>
            <a:endParaRPr lang="en-US" dirty="0"/>
          </a:p>
          <a:p>
            <a:r>
              <a:rPr lang="en-US" b="1" dirty="0"/>
              <a:t>Database</a:t>
            </a:r>
          </a:p>
          <a:p>
            <a:r>
              <a:rPr lang="en-US" dirty="0"/>
              <a:t>The database is mainly for state storage between the APIs. It also stores document-related artifacts and the payload sent with the initial request. The current GitHub implementation uses MySQL as the database, but it can be replaced with any other relational database like MS SQL Server, Postgres, or Oracle. We can use NoSQL databases like MongoDB as well.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9 – 2 Minutes</a:t>
            </a:r>
          </a:p>
          <a:p>
            <a:endParaRPr lang="en-US" dirty="0"/>
          </a:p>
          <a:p>
            <a:r>
              <a:rPr lang="en-US" dirty="0"/>
              <a:t>There are primarily two endpoints, which ensure a straightforward process for the user, from document generation to signing.</a:t>
            </a:r>
          </a:p>
          <a:p>
            <a:endParaRPr lang="en-US" dirty="0"/>
          </a:p>
          <a:p>
            <a:pPr marL="228600" indent="-228600">
              <a:buFont typeface="+mj-lt"/>
              <a:buAutoNum type="arabicPeriod"/>
            </a:pPr>
            <a:r>
              <a:rPr lang="en-US" dirty="0"/>
              <a:t>Generate documents for signing</a:t>
            </a:r>
          </a:p>
          <a:p>
            <a:pPr marL="228600" indent="-228600">
              <a:buFont typeface="+mj-lt"/>
              <a:buAutoNum type="arabicPeriod"/>
            </a:pPr>
            <a:r>
              <a:rPr lang="en-US" dirty="0"/>
              <a:t>Post-signature and get a signed document</a:t>
            </a:r>
          </a:p>
          <a:p>
            <a:endParaRPr lang="en-US" dirty="0"/>
          </a:p>
          <a:p>
            <a:r>
              <a:rPr lang="en-US" dirty="0"/>
              <a:t>We will delve into the above two steps in detail below, and we will start first with generating documents. Generating documents is the initial step in the e-signing process, where business-specific legal documents are created using predefined templates and dynamic data. This section will detail the process, from fetching and populating templates to converting them into ready-to-sign PDF documents.</a:t>
            </a:r>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688635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3.jpe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hyperlink" Target="https://www.pngall.com/web-security-pn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iCreateWorks/esignin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s://cameronneylon.net/blog/open-source-open-research-and-open-review/" TargetMode="Externa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https://www.publicdomainpictures.net/en/view-image.php?image=387458&amp;picture=questions-and-answers"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pixabay.com/en/thank-you-text-message-note-394180/" TargetMode="External"/><Relationship Id="rId3" Type="http://schemas.openxmlformats.org/officeDocument/2006/relationships/hyperlink" Target="https://www.linkedin.com/in/aamolgote" TargetMode="External"/><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s://www.baeldung.com/author/aamolgote" TargetMode="External"/><Relationship Id="rId5" Type="http://schemas.openxmlformats.org/officeDocument/2006/relationships/hyperlink" Target="https://dzone.com/users/4953252/aamolgote.html" TargetMode="External"/><Relationship Id="rId4" Type="http://schemas.openxmlformats.org/officeDocument/2006/relationships/hyperlink" Target="http://www.amolgote.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www.peoplematters.in/article/life-at-work/enabling-hrs-with-the-power-of-digital-signatures-19931?am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dic.gov/resources/supervision-and-examinations/consumer-compliance-examination-manual/documents/10/x-3-1.pdf"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pixabay.com/en/justice-scale-scales-of-justice-914230/"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hyperlink" Target="https://medium.com/@varshinij/user-experience-design-principles-a84955182d01" TargetMode="External"/><Relationship Id="rId5" Type="http://schemas.openxmlformats.org/officeDocument/2006/relationships/image" Target="../media/image4.jpeg"/><Relationship Id="rId4" Type="http://schemas.openxmlformats.org/officeDocument/2006/relationships/hyperlink" Target="https://www.pngall.com/budget-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hyperlink" Target="https://computersciencewiki.org/index.php/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3226279" y="540875"/>
            <a:ext cx="8578651" cy="3291840"/>
          </a:xfrm>
        </p:spPr>
        <p:txBody>
          <a:bodyPr/>
          <a:lstStyle/>
          <a:p>
            <a:r>
              <a:rPr lang="en-US" dirty="0"/>
              <a:t>Digital Signatures Decoded Crafting an </a:t>
            </a:r>
            <a:br>
              <a:rPr lang="en-US" dirty="0"/>
            </a:br>
            <a:r>
              <a:rPr lang="en-US" dirty="0"/>
              <a:t>In-House E-Signing Microservice</a:t>
            </a:r>
          </a:p>
        </p:txBody>
      </p:sp>
      <p:sp>
        <p:nvSpPr>
          <p:cNvPr id="3" name="TextBox 2">
            <a:extLst>
              <a:ext uri="{FF2B5EF4-FFF2-40B4-BE49-F238E27FC236}">
                <a16:creationId xmlns:a16="http://schemas.microsoft.com/office/drawing/2014/main" id="{E7C8852A-1EB7-085D-3F50-25AE9390864B}"/>
              </a:ext>
            </a:extLst>
          </p:cNvPr>
          <p:cNvSpPr txBox="1"/>
          <p:nvPr/>
        </p:nvSpPr>
        <p:spPr>
          <a:xfrm>
            <a:off x="6702724" y="4408099"/>
            <a:ext cx="4675517" cy="1015663"/>
          </a:xfrm>
          <a:prstGeom prst="rect">
            <a:avLst/>
          </a:prstGeom>
          <a:noFill/>
        </p:spPr>
        <p:txBody>
          <a:bodyPr wrap="square" rtlCol="0">
            <a:spAutoFit/>
          </a:bodyPr>
          <a:lstStyle/>
          <a:p>
            <a:r>
              <a:rPr lang="en-US" sz="2000" dirty="0">
                <a:solidFill>
                  <a:schemeClr val="bg1"/>
                </a:solidFill>
              </a:rPr>
              <a:t>Amol Gote</a:t>
            </a:r>
          </a:p>
          <a:p>
            <a:r>
              <a:rPr lang="en-US" sz="2000" dirty="0">
                <a:solidFill>
                  <a:schemeClr val="bg1"/>
                </a:solidFill>
              </a:rPr>
              <a:t>Innova Solutions – Consultant, </a:t>
            </a:r>
          </a:p>
          <a:p>
            <a:r>
              <a:rPr lang="en-US" sz="2000" dirty="0">
                <a:solidFill>
                  <a:schemeClr val="bg1"/>
                </a:solidFill>
              </a:rPr>
              <a:t>Solutions Architect at iCreditWorks </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4360" y="584005"/>
            <a:ext cx="10972800" cy="1188720"/>
          </a:xfrm>
        </p:spPr>
        <p:txBody>
          <a:bodyPr/>
          <a:lstStyle/>
          <a:p>
            <a:r>
              <a:rPr lang="en-US" b="1" dirty="0">
                <a:solidFill>
                  <a:srgbClr val="000000"/>
                </a:solidFill>
                <a:effectLst/>
              </a:rPr>
              <a:t>Building E-Signing microservice – Generate Document - 1</a:t>
            </a:r>
            <a:endParaRPr lang="en-US" dirty="0"/>
          </a:p>
        </p:txBody>
      </p:sp>
      <p:sp>
        <p:nvSpPr>
          <p:cNvPr id="5" name="Table Placeholder 4">
            <a:extLst>
              <a:ext uri="{FF2B5EF4-FFF2-40B4-BE49-F238E27FC236}">
                <a16:creationId xmlns:a16="http://schemas.microsoft.com/office/drawing/2014/main" id="{E12204C9-27BE-EF33-6993-74EEA6E1CE87}"/>
              </a:ext>
            </a:extLst>
          </p:cNvPr>
          <p:cNvSpPr>
            <a:spLocks noGrp="1"/>
          </p:cNvSpPr>
          <p:nvPr>
            <p:ph type="tbl" sz="quarter" idx="10"/>
          </p:nvPr>
        </p:nvSpPr>
        <p:spPr>
          <a:xfrm>
            <a:off x="602124" y="2197308"/>
            <a:ext cx="5409625" cy="4531296"/>
          </a:xfrm>
        </p:spPr>
        <p:txBody>
          <a:bodyPr/>
          <a:lstStyle/>
          <a:p>
            <a:r>
              <a:rPr lang="en-US" sz="1800" dirty="0"/>
              <a:t>Templates</a:t>
            </a:r>
          </a:p>
          <a:p>
            <a:pPr lvl="1"/>
            <a:r>
              <a:rPr lang="en-US" sz="1400" dirty="0"/>
              <a:t>Multiple templates to carter to different document types.</a:t>
            </a:r>
          </a:p>
          <a:p>
            <a:pPr lvl="1"/>
            <a:r>
              <a:rPr lang="en-US" sz="1400" dirty="0"/>
              <a:t>Templated variables </a:t>
            </a:r>
            <a:r>
              <a:rPr lang="en-US" sz="1000" dirty="0"/>
              <a:t>{{</a:t>
            </a:r>
            <a:r>
              <a:rPr lang="en-US" sz="1000" dirty="0" err="1"/>
              <a:t>CustomerAddressCity</a:t>
            </a:r>
            <a:r>
              <a:rPr lang="en-US" sz="1000" dirty="0"/>
              <a:t>}}, {{</a:t>
            </a:r>
            <a:r>
              <a:rPr lang="en-US" sz="1000" dirty="0" err="1"/>
              <a:t>CustomerAddressState</a:t>
            </a:r>
            <a:r>
              <a:rPr lang="en-US" sz="1000" dirty="0"/>
              <a:t>}}, {{</a:t>
            </a:r>
            <a:r>
              <a:rPr lang="en-US" sz="1000" dirty="0" err="1"/>
              <a:t>CustomerAddressZip</a:t>
            </a:r>
            <a:r>
              <a:rPr lang="en-US" sz="1000" dirty="0"/>
              <a:t>}}). </a:t>
            </a:r>
          </a:p>
          <a:p>
            <a:r>
              <a:rPr lang="en-US" sz="1400" dirty="0"/>
              <a:t>API Details </a:t>
            </a:r>
          </a:p>
          <a:p>
            <a:pPr marL="457200" lvl="1" indent="0">
              <a:buNone/>
            </a:pPr>
            <a:r>
              <a:rPr lang="en-US" sz="800" dirty="0"/>
              <a:t>POST {{</a:t>
            </a:r>
            <a:r>
              <a:rPr lang="en-US" sz="800" dirty="0" err="1"/>
              <a:t>baseUrl</a:t>
            </a:r>
            <a:r>
              <a:rPr lang="en-US" sz="800" dirty="0"/>
              <a:t>}}/</a:t>
            </a:r>
            <a:r>
              <a:rPr lang="en-US" sz="800" dirty="0" err="1"/>
              <a:t>api</a:t>
            </a:r>
            <a:r>
              <a:rPr lang="en-US" sz="800" dirty="0"/>
              <a:t>/e-sign/v1/document/{</a:t>
            </a:r>
            <a:r>
              <a:rPr lang="en-US" sz="800" dirty="0" err="1"/>
              <a:t>contentType</a:t>
            </a:r>
            <a:r>
              <a:rPr lang="en-US" sz="800" dirty="0"/>
              <a:t>}</a:t>
            </a:r>
          </a:p>
          <a:p>
            <a:pPr marL="457200" lvl="1" indent="0">
              <a:buNone/>
            </a:pPr>
            <a:r>
              <a:rPr lang="en-US" sz="800" dirty="0"/>
              <a:t>Request Body</a:t>
            </a:r>
          </a:p>
          <a:p>
            <a:pPr marL="457200" lvl="1" indent="0">
              <a:lnSpc>
                <a:spcPct val="100000"/>
              </a:lnSpc>
              <a:spcBef>
                <a:spcPts val="600"/>
              </a:spcBef>
              <a:buNone/>
            </a:pPr>
            <a:r>
              <a:rPr lang="en-US" sz="800" dirty="0"/>
              <a:t>{</a:t>
            </a:r>
          </a:p>
          <a:p>
            <a:pPr marL="457200" lvl="1" indent="0">
              <a:lnSpc>
                <a:spcPct val="100000"/>
              </a:lnSpc>
              <a:spcBef>
                <a:spcPts val="600"/>
              </a:spcBef>
              <a:buNone/>
            </a:pPr>
            <a:r>
              <a:rPr lang="en-US" sz="800" dirty="0"/>
              <a:t>    "</a:t>
            </a:r>
            <a:r>
              <a:rPr lang="en-US" sz="800" dirty="0" err="1"/>
              <a:t>docCode</a:t>
            </a:r>
            <a:r>
              <a:rPr lang="en-US" sz="800" dirty="0"/>
              <a:t>": "GEN-MPN-01",</a:t>
            </a:r>
          </a:p>
          <a:p>
            <a:pPr marL="457200" lvl="1" indent="0">
              <a:lnSpc>
                <a:spcPct val="100000"/>
              </a:lnSpc>
              <a:spcBef>
                <a:spcPts val="600"/>
              </a:spcBef>
              <a:buNone/>
            </a:pPr>
            <a:r>
              <a:rPr lang="en-US" sz="800" dirty="0"/>
              <a:t>    "</a:t>
            </a:r>
            <a:r>
              <a:rPr lang="en-US" sz="800" dirty="0" err="1"/>
              <a:t>contextId</a:t>
            </a:r>
            <a:r>
              <a:rPr lang="en-US" sz="800" dirty="0"/>
              <a:t>": "LN-1000109-01",</a:t>
            </a:r>
          </a:p>
          <a:p>
            <a:pPr marL="457200" lvl="1" indent="0">
              <a:lnSpc>
                <a:spcPct val="100000"/>
              </a:lnSpc>
              <a:spcBef>
                <a:spcPts val="600"/>
              </a:spcBef>
              <a:buNone/>
            </a:pPr>
            <a:r>
              <a:rPr lang="en-US" sz="800" dirty="0"/>
              <a:t>    "</a:t>
            </a:r>
            <a:r>
              <a:rPr lang="en-US" sz="800" dirty="0" err="1"/>
              <a:t>localePreference</a:t>
            </a:r>
            <a:r>
              <a:rPr lang="en-US" sz="800" dirty="0"/>
              <a:t>": "</a:t>
            </a:r>
            <a:r>
              <a:rPr lang="en-US" sz="800" dirty="0" err="1"/>
              <a:t>en</a:t>
            </a:r>
            <a:r>
              <a:rPr lang="en-US" sz="800" dirty="0"/>
              <a:t>-US",</a:t>
            </a:r>
          </a:p>
          <a:p>
            <a:pPr marL="457200" lvl="1" indent="0">
              <a:lnSpc>
                <a:spcPct val="100000"/>
              </a:lnSpc>
              <a:spcBef>
                <a:spcPts val="600"/>
              </a:spcBef>
              <a:buNone/>
            </a:pPr>
            <a:r>
              <a:rPr lang="en-US" sz="800" dirty="0"/>
              <a:t>    "fields": {</a:t>
            </a:r>
          </a:p>
          <a:p>
            <a:pPr marL="457200" lvl="1" indent="0">
              <a:lnSpc>
                <a:spcPct val="100000"/>
              </a:lnSpc>
              <a:spcBef>
                <a:spcPts val="600"/>
              </a:spcBef>
              <a:buNone/>
            </a:pPr>
            <a:r>
              <a:rPr lang="en-US" sz="800" dirty="0"/>
              <a:t>        "</a:t>
            </a:r>
            <a:r>
              <a:rPr lang="en-US" sz="800" dirty="0" err="1"/>
              <a:t>CurrentDate</a:t>
            </a:r>
            <a:r>
              <a:rPr lang="en-US" sz="800" dirty="0"/>
              <a:t>": "09/03/2023",</a:t>
            </a:r>
          </a:p>
          <a:p>
            <a:pPr marL="457200" lvl="1" indent="0">
              <a:lnSpc>
                <a:spcPct val="100000"/>
              </a:lnSpc>
              <a:spcBef>
                <a:spcPts val="600"/>
              </a:spcBef>
              <a:buNone/>
            </a:pPr>
            <a:r>
              <a:rPr lang="en-US" sz="800" dirty="0"/>
              <a:t>        "</a:t>
            </a:r>
            <a:r>
              <a:rPr lang="en-US" sz="800" dirty="0" err="1"/>
              <a:t>UserAcctId</a:t>
            </a:r>
            <a:r>
              <a:rPr lang="en-US" sz="800" dirty="0"/>
              <a:t>": "LN-1000109-01",</a:t>
            </a:r>
          </a:p>
          <a:p>
            <a:pPr marL="457200" lvl="1" indent="0">
              <a:lnSpc>
                <a:spcPct val="100000"/>
              </a:lnSpc>
              <a:spcBef>
                <a:spcPts val="600"/>
              </a:spcBef>
              <a:buNone/>
            </a:pPr>
            <a:r>
              <a:rPr lang="en-US" sz="800" dirty="0"/>
              <a:t>        "</a:t>
            </a:r>
            <a:r>
              <a:rPr lang="en-US" sz="800" dirty="0" err="1"/>
              <a:t>CustomerFullName</a:t>
            </a:r>
            <a:r>
              <a:rPr lang="en-US" sz="800" dirty="0"/>
              <a:t>": "John Doe",</a:t>
            </a:r>
          </a:p>
          <a:p>
            <a:pPr marL="457200" lvl="1" indent="0">
              <a:lnSpc>
                <a:spcPct val="100000"/>
              </a:lnSpc>
              <a:spcBef>
                <a:spcPts val="600"/>
              </a:spcBef>
              <a:buNone/>
            </a:pPr>
            <a:r>
              <a:rPr lang="en-US" sz="800" dirty="0"/>
              <a:t>        "</a:t>
            </a:r>
            <a:r>
              <a:rPr lang="en-US" sz="800" dirty="0" err="1"/>
              <a:t>CustomerAddressLine</a:t>
            </a:r>
            <a:r>
              <a:rPr lang="en-US" sz="800" dirty="0"/>
              <a:t>": "1100 Fox Run Dr",</a:t>
            </a:r>
          </a:p>
          <a:p>
            <a:pPr marL="457200" lvl="1" indent="0">
              <a:lnSpc>
                <a:spcPct val="100000"/>
              </a:lnSpc>
              <a:spcBef>
                <a:spcPts val="600"/>
              </a:spcBef>
              <a:buNone/>
            </a:pPr>
            <a:r>
              <a:rPr lang="en-US" sz="800" dirty="0"/>
              <a:t>        "</a:t>
            </a:r>
            <a:r>
              <a:rPr lang="en-US" sz="800" dirty="0" err="1"/>
              <a:t>CustomerAddressCity</a:t>
            </a:r>
            <a:r>
              <a:rPr lang="en-US" sz="800" dirty="0"/>
              <a:t>": "Iselin",</a:t>
            </a:r>
          </a:p>
          <a:p>
            <a:pPr marL="457200" lvl="1" indent="0">
              <a:lnSpc>
                <a:spcPct val="100000"/>
              </a:lnSpc>
              <a:spcBef>
                <a:spcPts val="600"/>
              </a:spcBef>
              <a:buNone/>
            </a:pPr>
            <a:r>
              <a:rPr lang="en-US" sz="800" dirty="0"/>
              <a:t>        "</a:t>
            </a:r>
            <a:r>
              <a:rPr lang="en-US" sz="800" dirty="0" err="1"/>
              <a:t>CustomerAddressState</a:t>
            </a:r>
            <a:r>
              <a:rPr lang="en-US" sz="800" dirty="0"/>
              <a:t>": "NJ",</a:t>
            </a:r>
          </a:p>
          <a:p>
            <a:pPr marL="457200" lvl="1" indent="0">
              <a:lnSpc>
                <a:spcPct val="100000"/>
              </a:lnSpc>
              <a:spcBef>
                <a:spcPts val="600"/>
              </a:spcBef>
              <a:buNone/>
            </a:pPr>
            <a:r>
              <a:rPr lang="en-US" sz="800" dirty="0"/>
              <a:t>        "</a:t>
            </a:r>
            <a:r>
              <a:rPr lang="en-US" sz="800" dirty="0" err="1"/>
              <a:t>CustomerAddressZip</a:t>
            </a:r>
            <a:r>
              <a:rPr lang="en-US" sz="800" dirty="0"/>
              <a:t>": "08050"</a:t>
            </a:r>
          </a:p>
          <a:p>
            <a:pPr marL="457200" lvl="1" indent="0">
              <a:lnSpc>
                <a:spcPct val="100000"/>
              </a:lnSpc>
              <a:spcBef>
                <a:spcPts val="600"/>
              </a:spcBef>
              <a:buNone/>
            </a:pPr>
            <a:r>
              <a:rPr lang="en-US" sz="800" dirty="0"/>
              <a:t>    }</a:t>
            </a:r>
          </a:p>
          <a:p>
            <a:pPr marL="457200" lvl="1" indent="0">
              <a:lnSpc>
                <a:spcPct val="100000"/>
              </a:lnSpc>
              <a:spcBef>
                <a:spcPts val="600"/>
              </a:spcBef>
              <a:buNone/>
            </a:pPr>
            <a:r>
              <a:rPr lang="en-US" sz="800" dirty="0"/>
              <a:t>}</a:t>
            </a:r>
          </a:p>
        </p:txBody>
      </p:sp>
      <p:pic>
        <p:nvPicPr>
          <p:cNvPr id="7" name="Picture 6" descr="A screenshot of a computer screen&#10;&#10;Description automatically generated">
            <a:extLst>
              <a:ext uri="{FF2B5EF4-FFF2-40B4-BE49-F238E27FC236}">
                <a16:creationId xmlns:a16="http://schemas.microsoft.com/office/drawing/2014/main" id="{D6620F4F-8510-544C-B0E1-ADA57B522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253" y="2361211"/>
            <a:ext cx="5514037" cy="2887968"/>
          </a:xfrm>
          <a:prstGeom prst="rect">
            <a:avLst/>
          </a:prstGeom>
        </p:spPr>
      </p:pic>
    </p:spTree>
    <p:extLst>
      <p:ext uri="{BB962C8B-B14F-4D97-AF65-F5344CB8AC3E}">
        <p14:creationId xmlns:p14="http://schemas.microsoft.com/office/powerpoint/2010/main" val="752428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75310" y="278129"/>
            <a:ext cx="5063490" cy="2354026"/>
          </a:xfrm>
        </p:spPr>
        <p:txBody>
          <a:bodyPr anchor="b">
            <a:normAutofit/>
          </a:bodyPr>
          <a:lstStyle/>
          <a:p>
            <a:r>
              <a:rPr lang="en-US" b="1" dirty="0">
                <a:effectLst/>
              </a:rPr>
              <a:t>Building E-Signing microservice – Generate Document - 1</a:t>
            </a:r>
            <a:endParaRPr lang="en-US" dirty="0"/>
          </a:p>
        </p:txBody>
      </p:sp>
      <p:sp>
        <p:nvSpPr>
          <p:cNvPr id="13" name="Content Placeholder 2">
            <a:extLst>
              <a:ext uri="{FF2B5EF4-FFF2-40B4-BE49-F238E27FC236}">
                <a16:creationId xmlns:a16="http://schemas.microsoft.com/office/drawing/2014/main" id="{62065C26-6015-715B-BD1C-02FDB05D915D}"/>
              </a:ext>
            </a:extLst>
          </p:cNvPr>
          <p:cNvSpPr>
            <a:spLocks noGrp="1"/>
          </p:cNvSpPr>
          <p:nvPr>
            <p:ph sz="quarter" idx="16"/>
          </p:nvPr>
        </p:nvSpPr>
        <p:spPr>
          <a:xfrm>
            <a:off x="253244" y="3062034"/>
            <a:ext cx="5063490" cy="3155727"/>
          </a:xfrm>
        </p:spPr>
        <p:txBody>
          <a:bodyPr>
            <a:noAutofit/>
          </a:bodyPr>
          <a:lstStyle/>
          <a:p>
            <a:pPr marL="342900" indent="-342900">
              <a:buFont typeface="+mj-lt"/>
              <a:buAutoNum type="arabicPeriod"/>
            </a:pPr>
            <a:r>
              <a:rPr lang="en-US" sz="1800" dirty="0"/>
              <a:t>Fetch the template and prepare final content</a:t>
            </a:r>
          </a:p>
          <a:p>
            <a:pPr marL="342900" indent="-342900">
              <a:buFont typeface="+mj-lt"/>
              <a:buAutoNum type="arabicPeriod"/>
            </a:pPr>
            <a:r>
              <a:rPr lang="en-US" sz="1800" dirty="0"/>
              <a:t>Convert the HTML file into a PDF document.</a:t>
            </a:r>
          </a:p>
          <a:p>
            <a:pPr marL="342900" indent="-342900">
              <a:buFont typeface="+mj-lt"/>
              <a:buAutoNum type="arabicPeriod"/>
            </a:pPr>
            <a:r>
              <a:rPr lang="en-US" sz="1800" dirty="0"/>
              <a:t>Save Document and metadata</a:t>
            </a:r>
          </a:p>
          <a:p>
            <a:pPr marL="342900" indent="-342900">
              <a:buFont typeface="+mj-lt"/>
              <a:buAutoNum type="arabicPeriod"/>
            </a:pPr>
            <a:r>
              <a:rPr lang="en-US" sz="1800" dirty="0"/>
              <a:t>Return HTML Response with unique Identifier</a:t>
            </a:r>
          </a:p>
        </p:txBody>
      </p:sp>
      <p:pic>
        <p:nvPicPr>
          <p:cNvPr id="8" name="Picture 7" descr="A computer screen shot of a diagram&#10;&#10;Description automatically generated">
            <a:extLst>
              <a:ext uri="{FF2B5EF4-FFF2-40B4-BE49-F238E27FC236}">
                <a16:creationId xmlns:a16="http://schemas.microsoft.com/office/drawing/2014/main" id="{DCE09F7A-800A-8BBC-8FFC-45B1BB909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284" y="1455142"/>
            <a:ext cx="6716324" cy="4622389"/>
          </a:xfrm>
          <a:prstGeom prst="rect">
            <a:avLst/>
          </a:prstGeom>
          <a:noFill/>
        </p:spPr>
      </p:pic>
    </p:spTree>
    <p:extLst>
      <p:ext uri="{BB962C8B-B14F-4D97-AF65-F5344CB8AC3E}">
        <p14:creationId xmlns:p14="http://schemas.microsoft.com/office/powerpoint/2010/main" val="103222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4360" y="102875"/>
            <a:ext cx="10873740" cy="1680205"/>
          </a:xfrm>
        </p:spPr>
        <p:txBody>
          <a:bodyPr anchor="b">
            <a:normAutofit/>
          </a:bodyPr>
          <a:lstStyle/>
          <a:p>
            <a:r>
              <a:rPr lang="en-US" b="1" dirty="0">
                <a:effectLst/>
              </a:rPr>
              <a:t>Building E-Signing microservice – </a:t>
            </a:r>
            <a:r>
              <a:rPr lang="en-US" dirty="0"/>
              <a:t>Post-signature and get signed document -2</a:t>
            </a:r>
            <a:br>
              <a:rPr lang="en-US" dirty="0"/>
            </a:br>
            <a:endParaRPr lang="en-US" dirty="0"/>
          </a:p>
        </p:txBody>
      </p:sp>
      <p:sp>
        <p:nvSpPr>
          <p:cNvPr id="11" name="Content Placeholder 2">
            <a:extLst>
              <a:ext uri="{FF2B5EF4-FFF2-40B4-BE49-F238E27FC236}">
                <a16:creationId xmlns:a16="http://schemas.microsoft.com/office/drawing/2014/main" id="{C26F10FC-75A9-584B-70AC-09313122C3EF}"/>
              </a:ext>
            </a:extLst>
          </p:cNvPr>
          <p:cNvSpPr>
            <a:spLocks noGrp="1"/>
          </p:cNvSpPr>
          <p:nvPr>
            <p:ph sz="quarter" idx="13"/>
          </p:nvPr>
        </p:nvSpPr>
        <p:spPr>
          <a:xfrm>
            <a:off x="3657600" y="2282008"/>
            <a:ext cx="7810500" cy="3699328"/>
          </a:xfrm>
        </p:spPr>
        <p:txBody>
          <a:bodyPr>
            <a:normAutofit/>
          </a:bodyPr>
          <a:lstStyle/>
          <a:p>
            <a:r>
              <a:rPr lang="en-US"/>
              <a:t>POST {{</a:t>
            </a:r>
            <a:r>
              <a:rPr lang="en-US" err="1"/>
              <a:t>baseUrl</a:t>
            </a:r>
            <a:r>
              <a:rPr lang="en-US"/>
              <a:t>}}/</a:t>
            </a:r>
            <a:r>
              <a:rPr lang="en-US" err="1"/>
              <a:t>api</a:t>
            </a:r>
            <a:r>
              <a:rPr lang="en-US"/>
              <a:t>/e-sign/v1/document/signature/{{</a:t>
            </a:r>
            <a:r>
              <a:rPr lang="en-US" err="1"/>
              <a:t>eSignDocumentUUID</a:t>
            </a:r>
            <a:r>
              <a:rPr lang="en-US"/>
              <a:t>}}/html</a:t>
            </a:r>
          </a:p>
          <a:p>
            <a:pPr lvl="1"/>
            <a:r>
              <a:rPr lang="en-US"/>
              <a:t>Request Body (form- Data):</a:t>
            </a:r>
          </a:p>
          <a:p>
            <a:pPr lvl="2"/>
            <a:r>
              <a:rPr lang="en-US"/>
              <a:t>Key: "signature"</a:t>
            </a:r>
          </a:p>
          <a:p>
            <a:pPr lvl="2"/>
            <a:r>
              <a:rPr lang="en-US"/>
              <a:t>Value: "User’s signed image"</a:t>
            </a:r>
          </a:p>
        </p:txBody>
      </p:sp>
    </p:spTree>
    <p:extLst>
      <p:ext uri="{BB962C8B-B14F-4D97-AF65-F5344CB8AC3E}">
        <p14:creationId xmlns:p14="http://schemas.microsoft.com/office/powerpoint/2010/main" val="320341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75310" y="278129"/>
            <a:ext cx="5520690" cy="2354026"/>
          </a:xfrm>
        </p:spPr>
        <p:txBody>
          <a:bodyPr anchor="b">
            <a:normAutofit/>
          </a:bodyPr>
          <a:lstStyle/>
          <a:p>
            <a:r>
              <a:rPr lang="en-US" sz="4100" b="1" dirty="0">
                <a:effectLst/>
              </a:rPr>
              <a:t>Building E-Signing microservice – </a:t>
            </a:r>
            <a:r>
              <a:rPr lang="en-US" sz="4100" dirty="0"/>
              <a:t>Post-signature and get signed document -2</a:t>
            </a:r>
          </a:p>
        </p:txBody>
      </p:sp>
      <p:pic>
        <p:nvPicPr>
          <p:cNvPr id="4" name="Content Placeholder 3" descr="A blueprint of a diagram&#10;&#10;Description automatically generated">
            <a:extLst>
              <a:ext uri="{FF2B5EF4-FFF2-40B4-BE49-F238E27FC236}">
                <a16:creationId xmlns:a16="http://schemas.microsoft.com/office/drawing/2014/main" id="{E7E043D0-C129-50F9-327B-198C2A3F35F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p:blipFill>
        <p:spPr>
          <a:xfrm>
            <a:off x="6180455" y="278129"/>
            <a:ext cx="5949314" cy="6476354"/>
          </a:xfrm>
          <a:noFill/>
        </p:spPr>
      </p:pic>
      <p:sp>
        <p:nvSpPr>
          <p:cNvPr id="10" name="Content Placeholder 2">
            <a:extLst>
              <a:ext uri="{FF2B5EF4-FFF2-40B4-BE49-F238E27FC236}">
                <a16:creationId xmlns:a16="http://schemas.microsoft.com/office/drawing/2014/main" id="{A62BB6C2-DD2C-1E06-E777-409E664E0939}"/>
              </a:ext>
            </a:extLst>
          </p:cNvPr>
          <p:cNvSpPr>
            <a:spLocks noGrp="1"/>
          </p:cNvSpPr>
          <p:nvPr>
            <p:ph sz="quarter" idx="16"/>
          </p:nvPr>
        </p:nvSpPr>
        <p:spPr>
          <a:xfrm>
            <a:off x="575310" y="3072545"/>
            <a:ext cx="5063490" cy="3507326"/>
          </a:xfrm>
        </p:spPr>
        <p:txBody>
          <a:bodyPr>
            <a:noAutofit/>
          </a:bodyPr>
          <a:lstStyle/>
          <a:p>
            <a:pPr marL="342900" indent="-342900">
              <a:buFont typeface="Arial" panose="020B0604020202020204" pitchFamily="34" charset="0"/>
              <a:buChar char="•"/>
            </a:pPr>
            <a:r>
              <a:rPr lang="en-US" sz="1800" dirty="0"/>
              <a:t>Document UUID</a:t>
            </a:r>
          </a:p>
          <a:p>
            <a:pPr marL="342900" indent="-342900">
              <a:buFont typeface="Arial" panose="020B0604020202020204" pitchFamily="34" charset="0"/>
              <a:buChar char="•"/>
            </a:pPr>
            <a:r>
              <a:rPr lang="en-US" sz="1800" dirty="0"/>
              <a:t>User’s signature image</a:t>
            </a:r>
          </a:p>
          <a:p>
            <a:pPr marL="342900" indent="-342900">
              <a:buFont typeface="Arial" panose="020B0604020202020204" pitchFamily="34" charset="0"/>
              <a:buChar char="•"/>
            </a:pPr>
            <a:r>
              <a:rPr lang="en-US" sz="1800" dirty="0"/>
              <a:t>Regenerate Template with dynamic data.</a:t>
            </a:r>
          </a:p>
          <a:p>
            <a:pPr marL="342900" indent="-342900">
              <a:buFont typeface="Arial" panose="020B0604020202020204" pitchFamily="34" charset="0"/>
              <a:buChar char="•"/>
            </a:pPr>
            <a:r>
              <a:rPr lang="en-US" sz="1800" dirty="0"/>
              <a:t>Pre-Signed URL</a:t>
            </a:r>
          </a:p>
          <a:p>
            <a:pPr marL="402336" lvl="1" indent="0">
              <a:buNone/>
            </a:pPr>
            <a:r>
              <a:rPr lang="en-US" sz="1200" i="1" u="sng" dirty="0">
                <a:solidFill>
                  <a:srgbClr val="0070C0"/>
                </a:solidFill>
              </a:rPr>
              <a:t>https://{{s3bucketname}}.s3.amazonaws.com/e-sign/LN-1000109/LN-1000109-01/CustomerSignature/2023-10-02T00-25-43-806.customer_signature.jpeg?X-Amz-Algorithm=AWS4-HMAC-SHA256&amp;X-Amz-Date=20231002T002545Z&amp;X-Amz-SignedHeaders=host&amp;X-Amz-Expires=86398&amp;X-Amz-Credential=AKIA46UPUH6Y5RO%2F20231002%2Fus-east-1%2Fs3%2Faws4_request&amp;X-Amz-ignature=a4b3404bba99ac81b39afd31427031adbe9e</a:t>
            </a:r>
          </a:p>
          <a:p>
            <a:endParaRPr lang="en-US" sz="1800" dirty="0"/>
          </a:p>
        </p:txBody>
      </p:sp>
    </p:spTree>
    <p:extLst>
      <p:ext uri="{BB962C8B-B14F-4D97-AF65-F5344CB8AC3E}">
        <p14:creationId xmlns:p14="http://schemas.microsoft.com/office/powerpoint/2010/main" val="91643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4360" y="198408"/>
            <a:ext cx="10972800" cy="1574317"/>
          </a:xfrm>
        </p:spPr>
        <p:txBody>
          <a:bodyPr anchor="b">
            <a:normAutofit/>
          </a:bodyPr>
          <a:lstStyle/>
          <a:p>
            <a:r>
              <a:rPr lang="en-US" b="1" dirty="0">
                <a:effectLst/>
              </a:rPr>
              <a:t>Building E-Signing microservice – </a:t>
            </a:r>
            <a:r>
              <a:rPr lang="en-US" dirty="0"/>
              <a:t>Post-signature and get signed document -2</a:t>
            </a:r>
          </a:p>
        </p:txBody>
      </p:sp>
      <p:sp>
        <p:nvSpPr>
          <p:cNvPr id="10" name="Content Placeholder 2">
            <a:extLst>
              <a:ext uri="{FF2B5EF4-FFF2-40B4-BE49-F238E27FC236}">
                <a16:creationId xmlns:a16="http://schemas.microsoft.com/office/drawing/2014/main" id="{A62BB6C2-DD2C-1E06-E777-409E664E0939}"/>
              </a:ext>
            </a:extLst>
          </p:cNvPr>
          <p:cNvSpPr>
            <a:spLocks noGrp="1"/>
          </p:cNvSpPr>
          <p:nvPr>
            <p:ph sz="quarter" idx="13"/>
          </p:nvPr>
        </p:nvSpPr>
        <p:spPr>
          <a:xfrm>
            <a:off x="594360" y="2202072"/>
            <a:ext cx="5754682" cy="2212273"/>
          </a:xfrm>
        </p:spPr>
        <p:txBody>
          <a:bodyPr>
            <a:noAutofit/>
          </a:bodyPr>
          <a:lstStyle/>
          <a:p>
            <a:pPr marL="342900" indent="-342900">
              <a:buFont typeface="Arial" panose="020B0604020202020204" pitchFamily="34" charset="0"/>
              <a:buChar char="•"/>
            </a:pPr>
            <a:r>
              <a:rPr lang="en-US" sz="1800" dirty="0"/>
              <a:t>Customer Signature</a:t>
            </a:r>
          </a:p>
          <a:p>
            <a:pPr marL="342900" indent="-342900">
              <a:buFont typeface="Arial" panose="020B0604020202020204" pitchFamily="34" charset="0"/>
              <a:buChar char="•"/>
            </a:pPr>
            <a:r>
              <a:rPr lang="en-US" sz="1800" dirty="0"/>
              <a:t>Limited time token</a:t>
            </a:r>
          </a:p>
          <a:p>
            <a:pPr marL="402336" lvl="1" indent="0">
              <a:buNone/>
            </a:pPr>
            <a:r>
              <a:rPr lang="en-US" sz="1200" u="sng" dirty="0">
                <a:solidFill>
                  <a:srgbClr val="0070C0"/>
                </a:solidFill>
              </a:rPr>
              <a:t>{{</a:t>
            </a:r>
            <a:r>
              <a:rPr lang="en-US" sz="1200" u="sng" dirty="0" err="1">
                <a:solidFill>
                  <a:srgbClr val="0070C0"/>
                </a:solidFill>
              </a:rPr>
              <a:t>baseUrl</a:t>
            </a:r>
            <a:r>
              <a:rPr lang="en-US" sz="1200" u="sng" dirty="0">
                <a:solidFill>
                  <a:srgbClr val="0070C0"/>
                </a:solidFill>
              </a:rPr>
              <a:t>}}/v1/document/157f55tt-e8d1-4f6e-90bb-dc5341bc4fa4?token=78902bed-60c2-11ee-acd2-0aa24276fac5</a:t>
            </a:r>
          </a:p>
          <a:p>
            <a:pPr marL="171450" indent="-171450">
              <a:buFont typeface="Arial" panose="020B0604020202020204" pitchFamily="34" charset="0"/>
              <a:buChar char="•"/>
            </a:pPr>
            <a:r>
              <a:rPr lang="en-US" sz="1800" dirty="0"/>
              <a:t>Save Document and metadata</a:t>
            </a:r>
          </a:p>
          <a:p>
            <a:pPr marL="171450" indent="-171450">
              <a:buFont typeface="Arial" panose="020B0604020202020204" pitchFamily="34" charset="0"/>
              <a:buChar char="•"/>
            </a:pPr>
            <a:r>
              <a:rPr lang="en-US" sz="1800" dirty="0"/>
              <a:t>Return Signed Document HTML Response</a:t>
            </a:r>
          </a:p>
          <a:p>
            <a:pPr marL="402336" lvl="1" indent="0">
              <a:buNone/>
            </a:pPr>
            <a:endParaRPr lang="en-US" sz="1100" b="0" i="0" u="sng" dirty="0">
              <a:solidFill>
                <a:srgbClr val="0070C0"/>
              </a:solidFill>
              <a:effectLst/>
              <a:latin typeface="SFMono-Regular"/>
            </a:endParaRPr>
          </a:p>
          <a:p>
            <a:br>
              <a:rPr lang="en-US" sz="1200" dirty="0"/>
            </a:br>
            <a:endParaRPr lang="en-US" sz="1200" dirty="0"/>
          </a:p>
        </p:txBody>
      </p:sp>
      <p:pic>
        <p:nvPicPr>
          <p:cNvPr id="2050" name="Picture 2">
            <a:extLst>
              <a:ext uri="{FF2B5EF4-FFF2-40B4-BE49-F238E27FC236}">
                <a16:creationId xmlns:a16="http://schemas.microsoft.com/office/drawing/2014/main" id="{6D86C018-D624-9A6C-397D-194E73C978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50202" y="2043715"/>
            <a:ext cx="4405745" cy="1453895"/>
          </a:xfrm>
          <a:prstGeom prst="rect">
            <a:avLst/>
          </a:prstGeom>
          <a:solidFill>
            <a:srgbClr val="FFFFFF"/>
          </a:solidFill>
        </p:spPr>
      </p:pic>
      <p:pic>
        <p:nvPicPr>
          <p:cNvPr id="7" name="Picture 6">
            <a:extLst>
              <a:ext uri="{FF2B5EF4-FFF2-40B4-BE49-F238E27FC236}">
                <a16:creationId xmlns:a16="http://schemas.microsoft.com/office/drawing/2014/main" id="{009C7AB7-4E76-DE11-715B-9DBB83996FE0}"/>
              </a:ext>
            </a:extLst>
          </p:cNvPr>
          <p:cNvPicPr>
            <a:picLocks noChangeAspect="1"/>
          </p:cNvPicPr>
          <p:nvPr/>
        </p:nvPicPr>
        <p:blipFill>
          <a:blip r:embed="rId4"/>
          <a:stretch>
            <a:fillRect/>
          </a:stretch>
        </p:blipFill>
        <p:spPr>
          <a:xfrm>
            <a:off x="6450202" y="3587570"/>
            <a:ext cx="5553850" cy="2686425"/>
          </a:xfrm>
          <a:prstGeom prst="rect">
            <a:avLst/>
          </a:prstGeom>
        </p:spPr>
      </p:pic>
      <p:pic>
        <p:nvPicPr>
          <p:cNvPr id="1026" name="Picture 2">
            <a:extLst>
              <a:ext uri="{FF2B5EF4-FFF2-40B4-BE49-F238E27FC236}">
                <a16:creationId xmlns:a16="http://schemas.microsoft.com/office/drawing/2014/main" id="{8A7D6C70-9950-0FAD-F32D-BB1AE96446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948" y="5229559"/>
            <a:ext cx="5923786" cy="104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28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278129"/>
            <a:ext cx="9778365" cy="1494596"/>
          </a:xfrm>
        </p:spPr>
        <p:txBody>
          <a:bodyPr vert="horz" lIns="0" tIns="0" rIns="0" bIns="0" rtlCol="0" anchor="b" anchorCtr="0">
            <a:normAutofit/>
          </a:bodyPr>
          <a:lstStyle/>
          <a:p>
            <a:r>
              <a:rPr lang="en-US" b="1" i="0" kern="1200" spc="100" baseline="0" dirty="0">
                <a:effectLst/>
                <a:latin typeface="+mj-lt"/>
                <a:ea typeface="+mj-ea"/>
                <a:cs typeface="+mj-cs"/>
              </a:rPr>
              <a:t>Security measures in E-Signing</a:t>
            </a:r>
          </a:p>
        </p:txBody>
      </p:sp>
      <p:sp>
        <p:nvSpPr>
          <p:cNvPr id="14" name="TextBox 13">
            <a:extLst>
              <a:ext uri="{FF2B5EF4-FFF2-40B4-BE49-F238E27FC236}">
                <a16:creationId xmlns:a16="http://schemas.microsoft.com/office/drawing/2014/main" id="{77005705-171E-A926-70F6-BA859451B8F9}"/>
              </a:ext>
            </a:extLst>
          </p:cNvPr>
          <p:cNvSpPr txBox="1"/>
          <p:nvPr/>
        </p:nvSpPr>
        <p:spPr>
          <a:xfrm>
            <a:off x="469455" y="2466200"/>
            <a:ext cx="4874787" cy="3597470"/>
          </a:xfrm>
          <a:prstGeom prst="rect">
            <a:avLst/>
          </a:prstGeom>
        </p:spPr>
        <p:txBody>
          <a:bodyPr vert="horz" lIns="0" tIns="45720" rIns="0" bIns="0" rtlCol="0">
            <a:normAutofit lnSpcReduction="10000"/>
          </a:bodyPr>
          <a:lstStyle/>
          <a:p>
            <a:pPr marL="171450" indent="-171450">
              <a:lnSpc>
                <a:spcPct val="90000"/>
              </a:lnSpc>
              <a:spcBef>
                <a:spcPts val="1800"/>
              </a:spcBef>
              <a:buFont typeface="Arial" panose="020B0604020202020204" pitchFamily="34" charset="0"/>
              <a:buChar char="•"/>
            </a:pPr>
            <a:r>
              <a:rPr lang="en-US" sz="2400" dirty="0">
                <a:solidFill>
                  <a:schemeClr val="bg1"/>
                </a:solidFill>
              </a:rPr>
              <a:t>E-signing Certificate</a:t>
            </a:r>
          </a:p>
          <a:p>
            <a:pPr>
              <a:lnSpc>
                <a:spcPct val="90000"/>
              </a:lnSpc>
              <a:spcBef>
                <a:spcPts val="1800"/>
              </a:spcBef>
            </a:pPr>
            <a:r>
              <a:rPr lang="en-US" sz="2400" dirty="0">
                <a:solidFill>
                  <a:schemeClr val="bg1"/>
                </a:solidFill>
              </a:rPr>
              <a:t>	</a:t>
            </a:r>
          </a:p>
          <a:p>
            <a:pPr marL="171450" indent="-171450">
              <a:lnSpc>
                <a:spcPct val="90000"/>
              </a:lnSpc>
              <a:spcBef>
                <a:spcPts val="1800"/>
              </a:spcBef>
              <a:buFont typeface="Arial" panose="020B0604020202020204" pitchFamily="34" charset="0"/>
              <a:buChar char="•"/>
            </a:pPr>
            <a:endParaRPr lang="en-US" sz="2400" dirty="0">
              <a:solidFill>
                <a:schemeClr val="bg1"/>
              </a:solidFill>
            </a:endParaRPr>
          </a:p>
          <a:p>
            <a:pPr marL="171450" indent="-171450">
              <a:lnSpc>
                <a:spcPct val="90000"/>
              </a:lnSpc>
              <a:spcBef>
                <a:spcPts val="1800"/>
              </a:spcBef>
              <a:buFont typeface="Arial" panose="020B0604020202020204" pitchFamily="34" charset="0"/>
              <a:buChar char="•"/>
            </a:pPr>
            <a:r>
              <a:rPr lang="en-US" sz="2400" dirty="0">
                <a:solidFill>
                  <a:schemeClr val="bg1"/>
                </a:solidFill>
              </a:rPr>
              <a:t>Storage Security</a:t>
            </a:r>
          </a:p>
          <a:p>
            <a:pPr marL="171450" indent="-171450">
              <a:lnSpc>
                <a:spcPct val="90000"/>
              </a:lnSpc>
              <a:spcBef>
                <a:spcPts val="1800"/>
              </a:spcBef>
              <a:buFont typeface="Arial" panose="020B0604020202020204" pitchFamily="34" charset="0"/>
              <a:buChar char="•"/>
            </a:pPr>
            <a:endParaRPr lang="en-US" sz="2400" dirty="0">
              <a:solidFill>
                <a:schemeClr val="bg1"/>
              </a:solidFill>
            </a:endParaRPr>
          </a:p>
          <a:p>
            <a:pPr marL="171450" indent="-171450">
              <a:lnSpc>
                <a:spcPct val="90000"/>
              </a:lnSpc>
              <a:spcBef>
                <a:spcPts val="1800"/>
              </a:spcBef>
              <a:buFont typeface="Arial" panose="020B0604020202020204" pitchFamily="34" charset="0"/>
              <a:buChar char="•"/>
            </a:pPr>
            <a:endParaRPr lang="en-US" sz="2400" dirty="0">
              <a:solidFill>
                <a:schemeClr val="bg1"/>
              </a:solidFill>
            </a:endParaRPr>
          </a:p>
          <a:p>
            <a:pPr marL="171450" indent="-171450">
              <a:lnSpc>
                <a:spcPct val="90000"/>
              </a:lnSpc>
              <a:spcBef>
                <a:spcPts val="1800"/>
              </a:spcBef>
              <a:buFont typeface="Arial" panose="020B0604020202020204" pitchFamily="34" charset="0"/>
              <a:buChar char="•"/>
            </a:pPr>
            <a:r>
              <a:rPr lang="en-US" sz="2400" dirty="0">
                <a:solidFill>
                  <a:schemeClr val="bg1"/>
                </a:solidFill>
              </a:rPr>
              <a:t>Handshake Protocol</a:t>
            </a:r>
          </a:p>
        </p:txBody>
      </p:sp>
      <p:pic>
        <p:nvPicPr>
          <p:cNvPr id="4" name="Picture 3" descr="A shield with a key and a padlock&#10;&#10;Description automatically generated">
            <a:extLst>
              <a:ext uri="{FF2B5EF4-FFF2-40B4-BE49-F238E27FC236}">
                <a16:creationId xmlns:a16="http://schemas.microsoft.com/office/drawing/2014/main" id="{92604EA2-C57A-5060-0179-51C2100705B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328576" y="2676525"/>
            <a:ext cx="3597470" cy="3597470"/>
          </a:xfrm>
          <a:prstGeom prst="rect">
            <a:avLst/>
          </a:prstGeom>
          <a:noFill/>
        </p:spPr>
      </p:pic>
      <p:pic>
        <p:nvPicPr>
          <p:cNvPr id="2050" name="Picture 2" descr="Code Signing Identity">
            <a:extLst>
              <a:ext uri="{FF2B5EF4-FFF2-40B4-BE49-F238E27FC236}">
                <a16:creationId xmlns:a16="http://schemas.microsoft.com/office/drawing/2014/main" id="{47117554-276E-204C-851D-FB6F08B9CF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798" y="2118346"/>
            <a:ext cx="1001111" cy="10011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ecure Data Server Icon. Network Protection, Information Privacy, and Cloud  Security. Editable Stroke for Easy Customization. 27935724 Vector Art at  Vecteezy">
            <a:extLst>
              <a:ext uri="{FF2B5EF4-FFF2-40B4-BE49-F238E27FC236}">
                <a16:creationId xmlns:a16="http://schemas.microsoft.com/office/drawing/2014/main" id="{42FFBE63-7769-08E6-D079-5408343642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8799" y="3711830"/>
            <a:ext cx="1001110" cy="100111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he TLS Handshake: Taking a closer look - Hashed Out by The SSL Store™">
            <a:extLst>
              <a:ext uri="{FF2B5EF4-FFF2-40B4-BE49-F238E27FC236}">
                <a16:creationId xmlns:a16="http://schemas.microsoft.com/office/drawing/2014/main" id="{B56A0A12-3139-F492-CA9C-0460D266CB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8799" y="5301700"/>
            <a:ext cx="1215432" cy="980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53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278129"/>
            <a:ext cx="9778365" cy="1494596"/>
          </a:xfrm>
        </p:spPr>
        <p:txBody>
          <a:bodyPr vert="horz" lIns="0" tIns="0" rIns="0" bIns="0" rtlCol="0" anchor="b" anchorCtr="0">
            <a:normAutofit/>
          </a:bodyPr>
          <a:lstStyle/>
          <a:p>
            <a:r>
              <a:rPr lang="en-US" b="1" i="0" kern="1200" spc="100" baseline="0" dirty="0">
                <a:effectLst/>
                <a:latin typeface="+mj-lt"/>
                <a:ea typeface="+mj-ea"/>
                <a:cs typeface="+mj-cs"/>
              </a:rPr>
              <a:t>Open-Source Availability</a:t>
            </a:r>
          </a:p>
        </p:txBody>
      </p:sp>
      <p:sp>
        <p:nvSpPr>
          <p:cNvPr id="14" name="TextBox 13">
            <a:extLst>
              <a:ext uri="{FF2B5EF4-FFF2-40B4-BE49-F238E27FC236}">
                <a16:creationId xmlns:a16="http://schemas.microsoft.com/office/drawing/2014/main" id="{77005705-171E-A926-70F6-BA859451B8F9}"/>
              </a:ext>
            </a:extLst>
          </p:cNvPr>
          <p:cNvSpPr txBox="1"/>
          <p:nvPr/>
        </p:nvSpPr>
        <p:spPr>
          <a:xfrm>
            <a:off x="594360" y="2676525"/>
            <a:ext cx="5501640" cy="3597470"/>
          </a:xfrm>
          <a:prstGeom prst="rect">
            <a:avLst/>
          </a:prstGeom>
        </p:spPr>
        <p:txBody>
          <a:bodyPr vert="horz" lIns="0" tIns="45720" rIns="0" bIns="0" rtlCol="0">
            <a:normAutofit/>
          </a:bodyPr>
          <a:lstStyle/>
          <a:p>
            <a:pPr marL="171450" indent="-171450">
              <a:lnSpc>
                <a:spcPct val="90000"/>
              </a:lnSpc>
              <a:spcBef>
                <a:spcPts val="1800"/>
              </a:spcBef>
              <a:buFont typeface="Arial" panose="020B0604020202020204" pitchFamily="34" charset="0"/>
              <a:buChar char="•"/>
            </a:pPr>
            <a:r>
              <a:rPr lang="en-US" dirty="0">
                <a:solidFill>
                  <a:schemeClr val="bg1"/>
                </a:solidFill>
              </a:rPr>
              <a:t>E-signing microservice’s codebase is available on GitHub. </a:t>
            </a:r>
          </a:p>
          <a:p>
            <a:pPr lvl="1">
              <a:lnSpc>
                <a:spcPct val="90000"/>
              </a:lnSpc>
              <a:spcBef>
                <a:spcPts val="1800"/>
              </a:spcBef>
            </a:pPr>
            <a:r>
              <a:rPr lang="en-US" dirty="0">
                <a:solidFill>
                  <a:schemeClr val="bg1"/>
                </a:solidFill>
                <a:hlinkClick r:id="rId3"/>
              </a:rPr>
              <a:t>https://github.com/iCreateWorks/esigning</a:t>
            </a:r>
            <a:endParaRPr lang="en-US" dirty="0">
              <a:solidFill>
                <a:schemeClr val="bg1"/>
              </a:solidFill>
            </a:endParaRPr>
          </a:p>
          <a:p>
            <a:pPr marL="171450" indent="-171450">
              <a:lnSpc>
                <a:spcPct val="90000"/>
              </a:lnSpc>
              <a:spcBef>
                <a:spcPts val="1800"/>
              </a:spcBef>
              <a:buFont typeface="Arial" panose="020B0604020202020204" pitchFamily="34" charset="0"/>
              <a:buChar char="•"/>
            </a:pPr>
            <a:r>
              <a:rPr lang="en-US" dirty="0">
                <a:solidFill>
                  <a:schemeClr val="bg1"/>
                </a:solidFill>
              </a:rPr>
              <a:t>Aim is to benefit</a:t>
            </a:r>
          </a:p>
          <a:p>
            <a:pPr marL="628650" lvl="1" indent="-171450">
              <a:lnSpc>
                <a:spcPct val="90000"/>
              </a:lnSpc>
              <a:spcBef>
                <a:spcPts val="1800"/>
              </a:spcBef>
              <a:buFont typeface="Arial" panose="020B0604020202020204" pitchFamily="34" charset="0"/>
              <a:buChar char="•"/>
            </a:pPr>
            <a:r>
              <a:rPr lang="en-US" dirty="0">
                <a:solidFill>
                  <a:schemeClr val="bg1"/>
                </a:solidFill>
              </a:rPr>
              <a:t>FinTech Start Ups</a:t>
            </a:r>
          </a:p>
          <a:p>
            <a:pPr marL="628650" lvl="1" indent="-171450">
              <a:lnSpc>
                <a:spcPct val="90000"/>
              </a:lnSpc>
              <a:spcBef>
                <a:spcPts val="1800"/>
              </a:spcBef>
              <a:buFont typeface="Arial" panose="020B0604020202020204" pitchFamily="34" charset="0"/>
              <a:buChar char="•"/>
            </a:pPr>
            <a:r>
              <a:rPr lang="en-US" dirty="0">
                <a:solidFill>
                  <a:schemeClr val="bg1"/>
                </a:solidFill>
              </a:rPr>
              <a:t>Other Star Ups</a:t>
            </a:r>
          </a:p>
        </p:txBody>
      </p:sp>
      <p:pic>
        <p:nvPicPr>
          <p:cNvPr id="5" name="Picture 4" descr="A green circle with a keyhole&#10;&#10;Description automatically generated">
            <a:extLst>
              <a:ext uri="{FF2B5EF4-FFF2-40B4-BE49-F238E27FC236}">
                <a16:creationId xmlns:a16="http://schemas.microsoft.com/office/drawing/2014/main" id="{7D625D83-FC4A-689B-19EB-8F6C9E66828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386945" y="2223944"/>
            <a:ext cx="4142509" cy="3725381"/>
          </a:xfrm>
          <a:prstGeom prst="rect">
            <a:avLst/>
          </a:prstGeom>
        </p:spPr>
      </p:pic>
    </p:spTree>
    <p:extLst>
      <p:ext uri="{BB962C8B-B14F-4D97-AF65-F5344CB8AC3E}">
        <p14:creationId xmlns:p14="http://schemas.microsoft.com/office/powerpoint/2010/main" val="4225605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02875"/>
            <a:ext cx="10873740" cy="1680205"/>
          </a:xfrm>
        </p:spPr>
        <p:txBody>
          <a:bodyPr vert="horz" lIns="0" tIns="0" rIns="0" bIns="0" rtlCol="0" anchor="b" anchorCtr="0">
            <a:normAutofit/>
          </a:bodyPr>
          <a:lstStyle/>
          <a:p>
            <a:r>
              <a:rPr lang="en-US" b="1" i="0" kern="1200" spc="100" baseline="0" dirty="0">
                <a:effectLst/>
              </a:rPr>
              <a:t>Conclusion and Q&amp;A</a:t>
            </a:r>
          </a:p>
        </p:txBody>
      </p:sp>
      <p:pic>
        <p:nvPicPr>
          <p:cNvPr id="8" name="Picture 7" descr="A hand holding a light bulb and a question mark&#10;&#10;Description automatically generated">
            <a:extLst>
              <a:ext uri="{FF2B5EF4-FFF2-40B4-BE49-F238E27FC236}">
                <a16:creationId xmlns:a16="http://schemas.microsoft.com/office/drawing/2014/main" id="{36BD9131-AD5E-A949-564C-04424AB6F6E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566" y="2161309"/>
            <a:ext cx="5638415" cy="3820027"/>
          </a:xfrm>
          <a:prstGeom prst="rect">
            <a:avLst/>
          </a:prstGeom>
          <a:noFill/>
        </p:spPr>
      </p:pic>
    </p:spTree>
    <p:extLst>
      <p:ext uri="{BB962C8B-B14F-4D97-AF65-F5344CB8AC3E}">
        <p14:creationId xmlns:p14="http://schemas.microsoft.com/office/powerpoint/2010/main" val="62151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E734F0-2DDD-AF70-F13D-F9E4C1929411}"/>
              </a:ext>
            </a:extLst>
          </p:cNvPr>
          <p:cNvSpPr>
            <a:spLocks noGrp="1"/>
          </p:cNvSpPr>
          <p:nvPr>
            <p:ph sz="quarter" idx="15"/>
          </p:nvPr>
        </p:nvSpPr>
        <p:spPr>
          <a:xfrm>
            <a:off x="594359" y="2676525"/>
            <a:ext cx="5980265" cy="3597470"/>
          </a:xfrm>
        </p:spPr>
        <p:txBody>
          <a:bodyPr>
            <a:normAutofit/>
          </a:bodyPr>
          <a:lstStyle/>
          <a:p>
            <a:r>
              <a:rPr lang="en-US" sz="2800" b="1" dirty="0"/>
              <a:t>Amol Gote</a:t>
            </a:r>
          </a:p>
          <a:p>
            <a:r>
              <a:rPr lang="en-US" dirty="0">
                <a:hlinkClick r:id="rId3"/>
              </a:rPr>
              <a:t>https://www.linkedin.com/in/aamolgote</a:t>
            </a:r>
            <a:endParaRPr lang="en-US" dirty="0"/>
          </a:p>
          <a:p>
            <a:r>
              <a:rPr lang="en-US" dirty="0">
                <a:hlinkClick r:id="rId4"/>
              </a:rPr>
              <a:t>www.amolgote.com</a:t>
            </a:r>
            <a:endParaRPr lang="en-US" dirty="0"/>
          </a:p>
          <a:p>
            <a:r>
              <a:rPr lang="en-US" dirty="0">
                <a:hlinkClick r:id="rId5"/>
              </a:rPr>
              <a:t>https://dzone.com/users/4953252/aamolgote.html</a:t>
            </a:r>
            <a:endParaRPr lang="en-US" dirty="0"/>
          </a:p>
          <a:p>
            <a:r>
              <a:rPr lang="en-US" dirty="0">
                <a:hlinkClick r:id="rId6"/>
              </a:rPr>
              <a:t>https://www.baeldung.com/author/aamolgote</a:t>
            </a:r>
            <a:endParaRPr lang="en-US" dirty="0"/>
          </a:p>
          <a:p>
            <a:endParaRPr lang="en-US" dirty="0"/>
          </a:p>
          <a:p>
            <a:endParaRPr lang="en-US" dirty="0"/>
          </a:p>
        </p:txBody>
      </p:sp>
      <p:pic>
        <p:nvPicPr>
          <p:cNvPr id="7" name="Picture 6" descr="A colorful text on a black background&#10;&#10;Description automatically generated">
            <a:extLst>
              <a:ext uri="{FF2B5EF4-FFF2-40B4-BE49-F238E27FC236}">
                <a16:creationId xmlns:a16="http://schemas.microsoft.com/office/drawing/2014/main" id="{AC6F7D54-9FEB-AB76-610E-3B8593F78B3D}"/>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574625" y="2676525"/>
            <a:ext cx="4490827" cy="3368120"/>
          </a:xfrm>
          <a:prstGeom prst="rect">
            <a:avLst/>
          </a:prstGeom>
          <a:noFill/>
        </p:spPr>
      </p:pic>
      <p:sp>
        <p:nvSpPr>
          <p:cNvPr id="2" name="Title 1">
            <a:extLst>
              <a:ext uri="{FF2B5EF4-FFF2-40B4-BE49-F238E27FC236}">
                <a16:creationId xmlns:a16="http://schemas.microsoft.com/office/drawing/2014/main" id="{AA86441F-20A5-77E2-D6D2-DBC73BE46D21}"/>
              </a:ext>
            </a:extLst>
          </p:cNvPr>
          <p:cNvSpPr>
            <a:spLocks noGrp="1"/>
          </p:cNvSpPr>
          <p:nvPr>
            <p:ph type="title"/>
          </p:nvPr>
        </p:nvSpPr>
        <p:spPr>
          <a:xfrm>
            <a:off x="594359" y="259894"/>
            <a:ext cx="10873740" cy="1680205"/>
          </a:xfrm>
        </p:spPr>
        <p:txBody>
          <a:bodyPr vert="horz" lIns="0" tIns="0" rIns="0" bIns="0" rtlCol="0" anchor="b" anchorCtr="0">
            <a:normAutofit/>
          </a:bodyPr>
          <a:lstStyle/>
          <a:p>
            <a:r>
              <a:rPr lang="en-US" b="1" i="0" kern="1200" spc="100" baseline="0" dirty="0">
                <a:effectLst/>
              </a:rPr>
              <a:t>Be in touch</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7256313" cy="4240332"/>
          </a:xfrm>
        </p:spPr>
        <p:txBody>
          <a:bodyPr tIns="457200">
            <a:normAutofit/>
          </a:bodyPr>
          <a:lstStyle/>
          <a:p>
            <a:r>
              <a:rPr lang="en-US" dirty="0">
                <a:solidFill>
                  <a:schemeClr val="tx2">
                    <a:lumMod val="50000"/>
                  </a:schemeClr>
                </a:solidFill>
              </a:rPr>
              <a:t>Introduction</a:t>
            </a:r>
          </a:p>
          <a:p>
            <a:r>
              <a:rPr lang="en-US" dirty="0">
                <a:solidFill>
                  <a:schemeClr val="tx2">
                    <a:lumMod val="50000"/>
                  </a:schemeClr>
                </a:solidFill>
              </a:rPr>
              <a:t>Demo, Key Takeaways.</a:t>
            </a:r>
          </a:p>
          <a:p>
            <a:r>
              <a:rPr lang="en-US" dirty="0">
                <a:solidFill>
                  <a:schemeClr val="tx2">
                    <a:lumMod val="50000"/>
                  </a:schemeClr>
                </a:solidFill>
              </a:rPr>
              <a:t>Regulatory Standards</a:t>
            </a:r>
          </a:p>
          <a:p>
            <a:r>
              <a:rPr lang="en-US" dirty="0">
                <a:solidFill>
                  <a:schemeClr val="tx2">
                    <a:lumMod val="50000"/>
                  </a:schemeClr>
                </a:solidFill>
              </a:rPr>
              <a:t>Case study - iCreditWorks</a:t>
            </a:r>
          </a:p>
          <a:p>
            <a:r>
              <a:rPr lang="en-US" dirty="0">
                <a:solidFill>
                  <a:schemeClr val="tx2">
                    <a:lumMod val="50000"/>
                  </a:schemeClr>
                </a:solidFill>
              </a:rPr>
              <a:t>Building an in-house e-signing microservice</a:t>
            </a:r>
          </a:p>
          <a:p>
            <a:r>
              <a:rPr lang="en-US" dirty="0">
                <a:solidFill>
                  <a:schemeClr val="tx2">
                    <a:lumMod val="50000"/>
                  </a:schemeClr>
                </a:solidFill>
              </a:rPr>
              <a:t>Security Measures</a:t>
            </a:r>
          </a:p>
          <a:p>
            <a:r>
              <a:rPr lang="en-US" dirty="0">
                <a:solidFill>
                  <a:schemeClr val="tx2">
                    <a:lumMod val="50000"/>
                  </a:schemeClr>
                </a:solidFill>
              </a:rPr>
              <a:t>Open-source availability</a:t>
            </a:r>
          </a:p>
          <a:p>
            <a:endParaRPr lang="en-U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About Myself</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lnSpcReduction="10000"/>
          </a:bodyPr>
          <a:lstStyle/>
          <a:p>
            <a:r>
              <a:rPr lang="en-US" dirty="0"/>
              <a:t>Working at iCreditWorks - FinTech</a:t>
            </a:r>
          </a:p>
          <a:p>
            <a:r>
              <a:rPr lang="en-US" dirty="0"/>
              <a:t>Expertise – Building Microservices and Event driven services.</a:t>
            </a:r>
          </a:p>
          <a:p>
            <a:r>
              <a:rPr lang="en-US" dirty="0"/>
              <a:t>Online Contributions – </a:t>
            </a:r>
            <a:r>
              <a:rPr lang="en-US" dirty="0" err="1"/>
              <a:t>DZone</a:t>
            </a:r>
            <a:r>
              <a:rPr lang="en-US" dirty="0"/>
              <a:t>, </a:t>
            </a:r>
            <a:r>
              <a:rPr lang="en-US" dirty="0" err="1"/>
              <a:t>InfoQ</a:t>
            </a:r>
            <a:r>
              <a:rPr lang="en-US" dirty="0"/>
              <a:t>, </a:t>
            </a:r>
            <a:r>
              <a:rPr lang="en-US" dirty="0" err="1"/>
              <a:t>Baeldung</a:t>
            </a:r>
            <a:r>
              <a:rPr lang="en-US" dirty="0"/>
              <a:t>, Personal Blog, Research papers. </a:t>
            </a:r>
          </a:p>
          <a:p>
            <a:r>
              <a:rPr lang="en-US" dirty="0"/>
              <a:t>Judge – Industry awards, Hackathons.  </a:t>
            </a:r>
          </a:p>
          <a:p>
            <a:r>
              <a:rPr lang="en-US" dirty="0"/>
              <a:t>Prior Experience </a:t>
            </a:r>
          </a:p>
          <a:p>
            <a:pPr lvl="1"/>
            <a:r>
              <a:rPr lang="en-US" dirty="0"/>
              <a:t>Morgan Stanley, Associated Press, Bank Of America  </a:t>
            </a:r>
          </a:p>
          <a:p>
            <a:pPr lvl="1"/>
            <a:r>
              <a:rPr lang="en-US" dirty="0"/>
              <a:t>Microsoft Consulting. </a:t>
            </a: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3" y="3900135"/>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title"/>
          </p:nvPr>
        </p:nvSpPr>
        <p:spPr>
          <a:xfrm>
            <a:off x="3661409" y="4661717"/>
            <a:ext cx="7936230" cy="1380760"/>
          </a:xfrm>
        </p:spPr>
        <p:txBody>
          <a:bodyPr anchor="b">
            <a:normAutofit/>
          </a:bodyPr>
          <a:lstStyle/>
          <a:p>
            <a:r>
              <a:rPr lang="en-US" dirty="0"/>
              <a:t>Demo</a:t>
            </a:r>
          </a:p>
        </p:txBody>
      </p:sp>
      <p:sp>
        <p:nvSpPr>
          <p:cNvPr id="20" name="Content Placeholder 2">
            <a:extLst>
              <a:ext uri="{FF2B5EF4-FFF2-40B4-BE49-F238E27FC236}">
                <a16:creationId xmlns:a16="http://schemas.microsoft.com/office/drawing/2014/main" id="{D79C8449-A014-5599-A533-29A00D7A74F3}"/>
              </a:ext>
            </a:extLst>
          </p:cNvPr>
          <p:cNvSpPr>
            <a:spLocks noGrp="1"/>
          </p:cNvSpPr>
          <p:nvPr>
            <p:ph sz="quarter" idx="14"/>
          </p:nvPr>
        </p:nvSpPr>
        <p:spPr>
          <a:xfrm>
            <a:off x="6442710" y="5032180"/>
            <a:ext cx="4158615" cy="1644845"/>
          </a:xfrm>
        </p:spPr>
        <p:txBody>
          <a:bodyPr/>
          <a:lstStyle/>
          <a:p>
            <a:pPr marL="342900" indent="-342900">
              <a:buFont typeface="Arial" panose="020B0604020202020204" pitchFamily="34" charset="0"/>
              <a:buChar char="•"/>
            </a:pPr>
            <a:r>
              <a:rPr lang="en-US" dirty="0"/>
              <a:t>Native Mobile Application</a:t>
            </a:r>
          </a:p>
          <a:p>
            <a:pPr marL="342900" indent="-342900">
              <a:buFont typeface="Arial" panose="020B0604020202020204" pitchFamily="34" charset="0"/>
              <a:buChar char="•"/>
            </a:pPr>
            <a:r>
              <a:rPr lang="en-US" dirty="0"/>
              <a:t>Web Application</a:t>
            </a:r>
          </a:p>
        </p:txBody>
      </p:sp>
      <p:pic>
        <p:nvPicPr>
          <p:cNvPr id="3" name="Picture 2" descr="A person signing a document&#10;&#10;Description automatically generated">
            <a:extLst>
              <a:ext uri="{FF2B5EF4-FFF2-40B4-BE49-F238E27FC236}">
                <a16:creationId xmlns:a16="http://schemas.microsoft.com/office/drawing/2014/main" id="{0F854EFD-89D2-243A-95D8-93DB99FDCF21}"/>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1" b="10311"/>
          <a:stretch/>
        </p:blipFill>
        <p:spPr>
          <a:xfrm>
            <a:off x="3670934" y="584005"/>
            <a:ext cx="7926705" cy="3999060"/>
          </a:xfrm>
          <a:prstGeom prst="rect">
            <a:avLst/>
          </a:prstGeom>
          <a:noFill/>
        </p:spPr>
      </p:pic>
    </p:spTree>
    <p:extLst>
      <p:ext uri="{BB962C8B-B14F-4D97-AF65-F5344CB8AC3E}">
        <p14:creationId xmlns:p14="http://schemas.microsoft.com/office/powerpoint/2010/main" val="203905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1" y="278129"/>
            <a:ext cx="3504398" cy="1494596"/>
          </a:xfrm>
        </p:spPr>
        <p:txBody>
          <a:bodyPr/>
          <a:lstStyle/>
          <a:p>
            <a:r>
              <a:rPr lang="en-US" dirty="0"/>
              <a:t>Regulatory </a:t>
            </a:r>
            <a:br>
              <a:rPr lang="en-US" dirty="0"/>
            </a:br>
            <a:r>
              <a:rPr lang="en-US" dirty="0"/>
              <a:t>Standards</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59595" y="2626753"/>
            <a:ext cx="4490827" cy="3597470"/>
          </a:xfrm>
        </p:spPr>
        <p:txBody>
          <a:bodyPr/>
          <a:lstStyle/>
          <a:p>
            <a:r>
              <a:rPr lang="en-US" dirty="0"/>
              <a:t>Compliance measures</a:t>
            </a:r>
          </a:p>
          <a:p>
            <a:pPr lvl="1"/>
            <a:r>
              <a:rPr lang="en-US" dirty="0"/>
              <a:t>Signed Document</a:t>
            </a:r>
          </a:p>
          <a:p>
            <a:pPr lvl="2"/>
            <a:r>
              <a:rPr lang="en-US" dirty="0"/>
              <a:t>Immutable, </a:t>
            </a:r>
          </a:p>
          <a:p>
            <a:pPr lvl="2"/>
            <a:r>
              <a:rPr lang="en-US" dirty="0"/>
              <a:t>Integrity and authenticity of the signed document.</a:t>
            </a:r>
          </a:p>
          <a:p>
            <a:pPr lvl="2"/>
            <a:r>
              <a:rPr lang="en-US" dirty="0"/>
              <a:t>Uniquely linked to the signatory</a:t>
            </a:r>
          </a:p>
        </p:txBody>
      </p:sp>
      <p:sp>
        <p:nvSpPr>
          <p:cNvPr id="6" name="Content Placeholder 5">
            <a:extLst>
              <a:ext uri="{FF2B5EF4-FFF2-40B4-BE49-F238E27FC236}">
                <a16:creationId xmlns:a16="http://schemas.microsoft.com/office/drawing/2014/main" id="{EE82D738-2124-53BC-D04E-9ADAB2AB9F64}"/>
              </a:ext>
            </a:extLst>
          </p:cNvPr>
          <p:cNvSpPr>
            <a:spLocks noGrp="1"/>
          </p:cNvSpPr>
          <p:nvPr>
            <p:ph sz="quarter" idx="15"/>
          </p:nvPr>
        </p:nvSpPr>
        <p:spPr>
          <a:xfrm>
            <a:off x="594361" y="2432513"/>
            <a:ext cx="5103912" cy="3597470"/>
          </a:xfrm>
        </p:spPr>
        <p:txBody>
          <a:bodyPr>
            <a:normAutofit/>
          </a:bodyPr>
          <a:lstStyle/>
          <a:p>
            <a:r>
              <a:rPr lang="en-US" dirty="0"/>
              <a:t>E-Sign Act</a:t>
            </a:r>
          </a:p>
          <a:p>
            <a:pPr lvl="1"/>
            <a:r>
              <a:rPr lang="en-US" sz="1600" i="1" dirty="0"/>
              <a:t>The act provides a general rule of validity for electronic records and signatures for transactions in or affecting interstate or foreign commerce. The Act ensures that electronic signatures hold the same weight and legal effect as traditional paper documents and handwritten signatures.</a:t>
            </a:r>
          </a:p>
          <a:p>
            <a:pPr lvl="1"/>
            <a:r>
              <a:rPr lang="en-US" dirty="0">
                <a:hlinkClick r:id="rId3"/>
              </a:rPr>
              <a:t>Link to the law</a:t>
            </a:r>
            <a:endParaRPr lang="en-US" dirty="0"/>
          </a:p>
          <a:p>
            <a:pPr lvl="1"/>
            <a:r>
              <a:rPr lang="en-US" dirty="0"/>
              <a:t>Record Retention</a:t>
            </a:r>
          </a:p>
          <a:p>
            <a:endParaRPr lang="en-US" dirty="0"/>
          </a:p>
        </p:txBody>
      </p:sp>
      <p:pic>
        <p:nvPicPr>
          <p:cNvPr id="11" name="Picture 10" descr="A blue symbol of a balance&#10;&#10;Description automatically generated">
            <a:extLst>
              <a:ext uri="{FF2B5EF4-FFF2-40B4-BE49-F238E27FC236}">
                <a16:creationId xmlns:a16="http://schemas.microsoft.com/office/drawing/2014/main" id="{F48D3394-6DCD-3B67-7675-1713AEF736A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11053" y="158892"/>
            <a:ext cx="2302042" cy="2273621"/>
          </a:xfrm>
          <a:prstGeom prst="rect">
            <a:avLst/>
          </a:prstGeom>
        </p:spPr>
      </p:pic>
    </p:spTree>
    <p:extLst>
      <p:ext uri="{BB962C8B-B14F-4D97-AF65-F5344CB8AC3E}">
        <p14:creationId xmlns:p14="http://schemas.microsoft.com/office/powerpoint/2010/main" val="88848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pPr algn="l"/>
            <a:r>
              <a:rPr lang="en-US" b="1" dirty="0">
                <a:solidFill>
                  <a:srgbClr val="000000"/>
                </a:solidFill>
                <a:effectLst/>
              </a:rPr>
              <a:t>Case for building an in-house </a:t>
            </a:r>
            <a:r>
              <a:rPr lang="en-US" dirty="0">
                <a:solidFill>
                  <a:srgbClr val="000000"/>
                </a:solidFill>
              </a:rPr>
              <a:t>E</a:t>
            </a:r>
            <a:r>
              <a:rPr lang="en-US" b="1" dirty="0">
                <a:solidFill>
                  <a:srgbClr val="000000"/>
                </a:solidFill>
                <a:effectLst/>
              </a:rPr>
              <a:t>-Signing service</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523875" y="819149"/>
            <a:ext cx="5448299" cy="5610225"/>
          </a:xfrm>
        </p:spPr>
        <p:txBody>
          <a:bodyPr>
            <a:normAutofit/>
          </a:bodyPr>
          <a:lstStyle/>
          <a:p>
            <a:r>
              <a:rPr lang="en-US" sz="2400" b="0" i="0" dirty="0">
                <a:solidFill>
                  <a:srgbClr val="222222"/>
                </a:solidFill>
                <a:effectLst/>
                <a:latin typeface="Franklin Gothic Book (Body)"/>
              </a:rPr>
              <a:t>Building an in-house e-signing service is not merely a technical decision but a strategic one. compelling reasons that make a case for building an in-house e-signing service</a:t>
            </a:r>
            <a:r>
              <a:rPr lang="en-US" sz="2400" dirty="0">
                <a:latin typeface="Franklin Gothic Book (Body)"/>
              </a:rPr>
              <a:t>:</a:t>
            </a:r>
          </a:p>
          <a:p>
            <a:pPr lvl="1"/>
            <a:r>
              <a:rPr lang="en-US" b="0" i="0" dirty="0">
                <a:solidFill>
                  <a:srgbClr val="000000"/>
                </a:solidFill>
                <a:effectLst/>
                <a:latin typeface="Franklin Gothic Book (Body)"/>
              </a:rPr>
              <a:t>Cost Efficiency</a:t>
            </a:r>
          </a:p>
          <a:p>
            <a:pPr lvl="1"/>
            <a:r>
              <a:rPr lang="en-US" b="0" i="0" dirty="0">
                <a:solidFill>
                  <a:srgbClr val="000000"/>
                </a:solidFill>
                <a:effectLst/>
                <a:latin typeface="Franklin Gothic Book (Body)"/>
              </a:rPr>
              <a:t>Reduced External Dependencies</a:t>
            </a:r>
            <a:endParaRPr lang="en-US" dirty="0">
              <a:latin typeface="Franklin Gothic Book (Body)"/>
            </a:endParaRPr>
          </a:p>
          <a:p>
            <a:pPr lvl="1"/>
            <a:r>
              <a:rPr lang="en-US" b="0" i="0" dirty="0">
                <a:solidFill>
                  <a:srgbClr val="000000"/>
                </a:solidFill>
                <a:effectLst/>
                <a:latin typeface="Franklin Gothic Book (Body)"/>
              </a:rPr>
              <a:t>Enhanced UI Customizations</a:t>
            </a:r>
            <a:endParaRPr lang="en-US" dirty="0">
              <a:latin typeface="Franklin Gothic Book (Body)"/>
            </a:endParaRPr>
          </a:p>
          <a:p>
            <a:pPr lvl="1"/>
            <a:endParaRPr lang="en-US" dirty="0"/>
          </a:p>
        </p:txBody>
      </p:sp>
      <p:pic>
        <p:nvPicPr>
          <p:cNvPr id="7" name="Picture 6" descr="A magnifying glass and graph&#10;&#10;Description automatically generated">
            <a:extLst>
              <a:ext uri="{FF2B5EF4-FFF2-40B4-BE49-F238E27FC236}">
                <a16:creationId xmlns:a16="http://schemas.microsoft.com/office/drawing/2014/main" id="{EA96E770-2357-83B0-5A70-482940A15EB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38400" y="2491792"/>
            <a:ext cx="638175" cy="565292"/>
          </a:xfrm>
          <a:prstGeom prst="rect">
            <a:avLst/>
          </a:prstGeom>
        </p:spPr>
      </p:pic>
      <p:pic>
        <p:nvPicPr>
          <p:cNvPr id="14" name="Picture 13" descr="A group of people working on a computer&#10;&#10;Description automatically generated">
            <a:extLst>
              <a:ext uri="{FF2B5EF4-FFF2-40B4-BE49-F238E27FC236}">
                <a16:creationId xmlns:a16="http://schemas.microsoft.com/office/drawing/2014/main" id="{8E7361BD-0A7C-7AAB-E8C3-6EBA7243CEA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9311" y="4083562"/>
            <a:ext cx="4743763" cy="2371882"/>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6318885" y="3499667"/>
            <a:ext cx="4939666" cy="2542810"/>
          </a:xfrm>
        </p:spPr>
        <p:txBody>
          <a:bodyPr anchor="b">
            <a:normAutofit/>
          </a:bodyPr>
          <a:lstStyle/>
          <a:p>
            <a:r>
              <a:rPr lang="en-US" dirty="0"/>
              <a:t>Case study - iCreditWorks</a:t>
            </a:r>
          </a:p>
        </p:txBody>
      </p:sp>
      <p:sp>
        <p:nvSpPr>
          <p:cNvPr id="11" name="Content Placeholder 2">
            <a:extLst>
              <a:ext uri="{FF2B5EF4-FFF2-40B4-BE49-F238E27FC236}">
                <a16:creationId xmlns:a16="http://schemas.microsoft.com/office/drawing/2014/main" id="{CEAE7FF6-004D-F715-840A-570E73146823}"/>
              </a:ext>
            </a:extLst>
          </p:cNvPr>
          <p:cNvSpPr>
            <a:spLocks noGrp="1"/>
          </p:cNvSpPr>
          <p:nvPr>
            <p:ph sz="quarter" idx="14"/>
          </p:nvPr>
        </p:nvSpPr>
        <p:spPr>
          <a:xfrm>
            <a:off x="603885" y="457201"/>
            <a:ext cx="5198269" cy="2305050"/>
          </a:xfrm>
        </p:spPr>
        <p:txBody>
          <a:bodyPr>
            <a:normAutofit/>
          </a:bodyPr>
          <a:lstStyle/>
          <a:p>
            <a:pPr>
              <a:buFont typeface="Arial" panose="020B0604020202020204" pitchFamily="34" charset="0"/>
              <a:buChar char="•"/>
            </a:pPr>
            <a:r>
              <a:rPr lang="en-US" dirty="0"/>
              <a:t>Background</a:t>
            </a:r>
          </a:p>
          <a:p>
            <a:pPr>
              <a:buFont typeface="Arial" panose="020B0604020202020204" pitchFamily="34" charset="0"/>
              <a:buChar char="•"/>
            </a:pPr>
            <a:r>
              <a:rPr lang="en-US" dirty="0"/>
              <a:t>Challenges </a:t>
            </a:r>
          </a:p>
          <a:p>
            <a:pPr>
              <a:buFont typeface="Arial" panose="020B0604020202020204" pitchFamily="34" charset="0"/>
              <a:buChar char="•"/>
            </a:pPr>
            <a:r>
              <a:rPr lang="en-US" dirty="0"/>
              <a:t>Solution</a:t>
            </a:r>
          </a:p>
          <a:p>
            <a:pPr>
              <a:buFont typeface="Arial" panose="020B0604020202020204" pitchFamily="34" charset="0"/>
              <a:buChar char="•"/>
            </a:pPr>
            <a:r>
              <a:rPr lang="en-US" dirty="0"/>
              <a:t>Processed documents.</a:t>
            </a:r>
          </a:p>
        </p:txBody>
      </p:sp>
      <p:pic>
        <p:nvPicPr>
          <p:cNvPr id="15" name="Picture 14" descr="A screenshot of a cell phone&#10;&#10;Description automatically generated">
            <a:extLst>
              <a:ext uri="{FF2B5EF4-FFF2-40B4-BE49-F238E27FC236}">
                <a16:creationId xmlns:a16="http://schemas.microsoft.com/office/drawing/2014/main" id="{1FE5D7C2-331B-9126-836B-93258ECD2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 y="3118801"/>
            <a:ext cx="5198269" cy="2703100"/>
          </a:xfrm>
          <a:prstGeom prst="rect">
            <a:avLst/>
          </a:prstGeom>
          <a:noFill/>
        </p:spPr>
      </p:pic>
    </p:spTree>
    <p:extLst>
      <p:ext uri="{BB962C8B-B14F-4D97-AF65-F5344CB8AC3E}">
        <p14:creationId xmlns:p14="http://schemas.microsoft.com/office/powerpoint/2010/main" val="412769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499110" y="627145"/>
            <a:ext cx="10972800" cy="1200329"/>
          </a:xfrm>
        </p:spPr>
        <p:txBody>
          <a:bodyPr/>
          <a:lstStyle/>
          <a:p>
            <a:pPr algn="l"/>
            <a:r>
              <a:rPr lang="en-US" b="1" dirty="0">
                <a:solidFill>
                  <a:srgbClr val="000000"/>
                </a:solidFill>
                <a:effectLst/>
              </a:rPr>
              <a:t>Building an in-house </a:t>
            </a:r>
            <a:br>
              <a:rPr lang="en-US" b="1" dirty="0">
                <a:solidFill>
                  <a:srgbClr val="000000"/>
                </a:solidFill>
                <a:effectLst/>
              </a:rPr>
            </a:br>
            <a:r>
              <a:rPr lang="en-US" b="1" dirty="0">
                <a:solidFill>
                  <a:srgbClr val="000000"/>
                </a:solidFill>
                <a:effectLst/>
              </a:rPr>
              <a:t>E-Signing microservice – Tech Stack</a:t>
            </a:r>
          </a:p>
        </p:txBody>
      </p:sp>
      <p:sp>
        <p:nvSpPr>
          <p:cNvPr id="14" name="TextBox 13">
            <a:extLst>
              <a:ext uri="{FF2B5EF4-FFF2-40B4-BE49-F238E27FC236}">
                <a16:creationId xmlns:a16="http://schemas.microsoft.com/office/drawing/2014/main" id="{77005705-171E-A926-70F6-BA859451B8F9}"/>
              </a:ext>
            </a:extLst>
          </p:cNvPr>
          <p:cNvSpPr txBox="1"/>
          <p:nvPr/>
        </p:nvSpPr>
        <p:spPr>
          <a:xfrm>
            <a:off x="594360" y="2966796"/>
            <a:ext cx="4749265" cy="2459648"/>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2000" dirty="0">
                <a:solidFill>
                  <a:schemeClr val="bg1"/>
                </a:solidFill>
              </a:rPr>
              <a:t>Spring Boot with Java</a:t>
            </a:r>
          </a:p>
          <a:p>
            <a:pPr marL="285750" indent="-285750">
              <a:lnSpc>
                <a:spcPct val="200000"/>
              </a:lnSpc>
              <a:buFont typeface="Arial" panose="020B0604020202020204" pitchFamily="34" charset="0"/>
              <a:buChar char="•"/>
            </a:pPr>
            <a:r>
              <a:rPr lang="en-US" sz="2000" dirty="0">
                <a:solidFill>
                  <a:schemeClr val="bg1"/>
                </a:solidFill>
              </a:rPr>
              <a:t>Generating and Securing PDFs</a:t>
            </a:r>
          </a:p>
          <a:p>
            <a:pPr marL="285750" indent="-285750">
              <a:lnSpc>
                <a:spcPct val="200000"/>
              </a:lnSpc>
              <a:buFont typeface="Arial" panose="020B0604020202020204" pitchFamily="34" charset="0"/>
              <a:buChar char="•"/>
            </a:pPr>
            <a:r>
              <a:rPr lang="en-US" sz="2000" dirty="0">
                <a:solidFill>
                  <a:schemeClr val="bg1"/>
                </a:solidFill>
              </a:rPr>
              <a:t>Cloud Storage (AWS S3 or Azure Blob)</a:t>
            </a:r>
          </a:p>
          <a:p>
            <a:pPr marL="285750" indent="-285750">
              <a:lnSpc>
                <a:spcPct val="200000"/>
              </a:lnSpc>
              <a:buFont typeface="Arial" panose="020B0604020202020204" pitchFamily="34" charset="0"/>
              <a:buChar char="•"/>
            </a:pPr>
            <a:r>
              <a:rPr lang="en-US" sz="2000" dirty="0">
                <a:solidFill>
                  <a:schemeClr val="bg1"/>
                </a:solidFill>
              </a:rPr>
              <a:t>Database (MySQL). </a:t>
            </a:r>
          </a:p>
        </p:txBody>
      </p:sp>
      <p:pic>
        <p:nvPicPr>
          <p:cNvPr id="16" name="Picture 15" descr="A screenshot of a computer&#10;&#10;Description automatically generated">
            <a:extLst>
              <a:ext uri="{FF2B5EF4-FFF2-40B4-BE49-F238E27FC236}">
                <a16:creationId xmlns:a16="http://schemas.microsoft.com/office/drawing/2014/main" id="{6348131B-01CE-8229-EA69-99C314BDC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873340"/>
            <a:ext cx="3886200" cy="4855328"/>
          </a:xfrm>
          <a:prstGeom prst="rect">
            <a:avLst/>
          </a:prstGeom>
        </p:spPr>
      </p:pic>
    </p:spTree>
    <p:extLst>
      <p:ext uri="{BB962C8B-B14F-4D97-AF65-F5344CB8AC3E}">
        <p14:creationId xmlns:p14="http://schemas.microsoft.com/office/powerpoint/2010/main" val="185076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499110" y="627145"/>
            <a:ext cx="10972800" cy="1200329"/>
          </a:xfrm>
        </p:spPr>
        <p:txBody>
          <a:bodyPr/>
          <a:lstStyle/>
          <a:p>
            <a:pPr algn="l"/>
            <a:r>
              <a:rPr lang="en-US" b="1" dirty="0">
                <a:solidFill>
                  <a:srgbClr val="000000"/>
                </a:solidFill>
                <a:effectLst/>
              </a:rPr>
              <a:t>Building an in-house </a:t>
            </a:r>
            <a:br>
              <a:rPr lang="en-US" b="1" dirty="0">
                <a:solidFill>
                  <a:srgbClr val="000000"/>
                </a:solidFill>
                <a:effectLst/>
              </a:rPr>
            </a:br>
            <a:r>
              <a:rPr lang="en-US" dirty="0">
                <a:solidFill>
                  <a:srgbClr val="000000"/>
                </a:solidFill>
              </a:rPr>
              <a:t>E</a:t>
            </a:r>
            <a:r>
              <a:rPr lang="en-US" b="1" dirty="0">
                <a:solidFill>
                  <a:srgbClr val="000000"/>
                </a:solidFill>
                <a:effectLst/>
              </a:rPr>
              <a:t>-Signing microservice – APIs</a:t>
            </a:r>
          </a:p>
        </p:txBody>
      </p:sp>
      <p:sp>
        <p:nvSpPr>
          <p:cNvPr id="14" name="TextBox 13">
            <a:extLst>
              <a:ext uri="{FF2B5EF4-FFF2-40B4-BE49-F238E27FC236}">
                <a16:creationId xmlns:a16="http://schemas.microsoft.com/office/drawing/2014/main" id="{77005705-171E-A926-70F6-BA859451B8F9}"/>
              </a:ext>
            </a:extLst>
          </p:cNvPr>
          <p:cNvSpPr txBox="1"/>
          <p:nvPr/>
        </p:nvSpPr>
        <p:spPr>
          <a:xfrm>
            <a:off x="378793" y="2756675"/>
            <a:ext cx="5501640" cy="1583767"/>
          </a:xfrm>
          <a:prstGeom prst="rect">
            <a:avLst/>
          </a:prstGeom>
          <a:noFill/>
        </p:spPr>
        <p:txBody>
          <a:bodyPr wrap="square">
            <a:spAutoFit/>
          </a:bodyPr>
          <a:lstStyle/>
          <a:p>
            <a:pPr marL="457200" indent="-457200">
              <a:lnSpc>
                <a:spcPct val="200000"/>
              </a:lnSpc>
              <a:buFont typeface="+mj-lt"/>
              <a:buAutoNum type="arabicPeriod"/>
            </a:pPr>
            <a:r>
              <a:rPr lang="en-US" sz="2000" dirty="0">
                <a:solidFill>
                  <a:schemeClr val="bg1"/>
                </a:solidFill>
              </a:rPr>
              <a:t>Generate documents for signing</a:t>
            </a:r>
          </a:p>
          <a:p>
            <a:pPr marL="457200" indent="-457200">
              <a:lnSpc>
                <a:spcPct val="200000"/>
              </a:lnSpc>
              <a:buFont typeface="+mj-lt"/>
              <a:buAutoNum type="arabicPeriod"/>
            </a:pPr>
            <a:r>
              <a:rPr lang="en-US" sz="2000" dirty="0">
                <a:solidFill>
                  <a:schemeClr val="bg1"/>
                </a:solidFill>
              </a:rPr>
              <a:t>Post-signature and get a signed document</a:t>
            </a:r>
          </a:p>
          <a:p>
            <a:pPr lvl="1">
              <a:lnSpc>
                <a:spcPct val="200000"/>
              </a:lnSpc>
            </a:pPr>
            <a:endParaRPr lang="en-US" sz="1000" dirty="0">
              <a:solidFill>
                <a:schemeClr val="bg1"/>
              </a:solidFill>
            </a:endParaRPr>
          </a:p>
        </p:txBody>
      </p:sp>
      <p:pic>
        <p:nvPicPr>
          <p:cNvPr id="8" name="Picture 7" descr="A logo with plugs connected to each other&#10;&#10;Description automatically generated">
            <a:extLst>
              <a:ext uri="{FF2B5EF4-FFF2-40B4-BE49-F238E27FC236}">
                <a16:creationId xmlns:a16="http://schemas.microsoft.com/office/drawing/2014/main" id="{54BB7074-F480-AAA4-93BE-EE7F62BE030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311568" y="2703438"/>
            <a:ext cx="4623132" cy="3600570"/>
          </a:xfrm>
          <a:prstGeom prst="rect">
            <a:avLst/>
          </a:prstGeom>
        </p:spPr>
      </p:pic>
    </p:spTree>
    <p:extLst>
      <p:ext uri="{BB962C8B-B14F-4D97-AF65-F5344CB8AC3E}">
        <p14:creationId xmlns:p14="http://schemas.microsoft.com/office/powerpoint/2010/main" val="1466062943"/>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 ds:uri="71af3243-3dd4-4a8d-8c0d-dd76da1f02a5"/>
    <ds:schemaRef ds:uri="http://purl.org/dc/terms/"/>
    <ds:schemaRef ds:uri="230e9df3-be65-4c73-a93b-d1236ebd677e"/>
    <ds:schemaRef ds:uri="16c05727-aa75-4e4a-9b5f-8a80a1165891"/>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{3A02B6C9-ADF7-48DF-966E-4A40DC531245}tf78853419_win32</Template>
  <TotalTime>749</TotalTime>
  <Words>4006</Words>
  <Application>Microsoft Office PowerPoint</Application>
  <PresentationFormat>Widescreen</PresentationFormat>
  <Paragraphs>303</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Arial</vt:lpstr>
      <vt:lpstr>Calibri</vt:lpstr>
      <vt:lpstr>Franklin Gothic Book</vt:lpstr>
      <vt:lpstr>Franklin Gothic Book (Body)</vt:lpstr>
      <vt:lpstr>Franklin Gothic Demi</vt:lpstr>
      <vt:lpstr>SFMono-Regular</vt:lpstr>
      <vt:lpstr>Söhne</vt:lpstr>
      <vt:lpstr>Custom</vt:lpstr>
      <vt:lpstr>Digital Signatures Decoded Crafting an  In-House E-Signing Microservice</vt:lpstr>
      <vt:lpstr>Agenda</vt:lpstr>
      <vt:lpstr>About Myself</vt:lpstr>
      <vt:lpstr>Demo</vt:lpstr>
      <vt:lpstr>Regulatory  Standards</vt:lpstr>
      <vt:lpstr>Case for building an in-house E-Signing service</vt:lpstr>
      <vt:lpstr>Case study - iCreditWorks</vt:lpstr>
      <vt:lpstr>Building an in-house  E-Signing microservice – Tech Stack</vt:lpstr>
      <vt:lpstr>Building an in-house  E-Signing microservice – APIs</vt:lpstr>
      <vt:lpstr>Building E-Signing microservice – Generate Document - 1</vt:lpstr>
      <vt:lpstr>Building E-Signing microservice – Generate Document - 1</vt:lpstr>
      <vt:lpstr>Building E-Signing microservice – Post-signature and get signed document -2 </vt:lpstr>
      <vt:lpstr>Building E-Signing microservice – Post-signature and get signed document -2</vt:lpstr>
      <vt:lpstr>Building E-Signing microservice – Post-signature and get signed document -2</vt:lpstr>
      <vt:lpstr>Security measures in E-Signing</vt:lpstr>
      <vt:lpstr>Open-Source Availability</vt:lpstr>
      <vt:lpstr>Conclusion and Q&amp;A</vt:lpstr>
      <vt:lpstr>Be in touch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Amol Gote</dc:creator>
  <cp:lastModifiedBy>Aamol Gote</cp:lastModifiedBy>
  <cp:revision>11</cp:revision>
  <dcterms:created xsi:type="dcterms:W3CDTF">2024-02-25T05:23:48Z</dcterms:created>
  <dcterms:modified xsi:type="dcterms:W3CDTF">2024-03-14T23:23:34Z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