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3"/>
  </p:notesMasterIdLst>
  <p:sldIdLst>
    <p:sldId id="257" r:id="rId2"/>
    <p:sldId id="258" r:id="rId3"/>
    <p:sldId id="259" r:id="rId4"/>
    <p:sldId id="269"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3669916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25208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4552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31576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20374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620505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56888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46849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43431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41181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9870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14853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 name="Shape 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95329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423839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8643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05777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611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Thanks to Nelson Gomez for catching a typo on this slide!</a:t>
            </a:r>
          </a:p>
        </p:txBody>
      </p:sp>
    </p:spTree>
    <p:extLst>
      <p:ext uri="{BB962C8B-B14F-4D97-AF65-F5344CB8AC3E}">
        <p14:creationId xmlns:p14="http://schemas.microsoft.com/office/powerpoint/2010/main" val="4238340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35722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76896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817579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1524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685800" y="2111123"/>
            <a:ext cx="7772400" cy="1546474"/>
          </a:xfrm>
          <a:prstGeom prst="rect">
            <a:avLst/>
          </a:prstGeom>
          <a:noFill/>
          <a:ln>
            <a:noFill/>
          </a:ln>
        </p:spPr>
        <p:txBody>
          <a:bodyPr lIns="91425" tIns="91425" rIns="91425" bIns="91425" anchor="b" anchorCtr="0"/>
          <a:lstStyle>
            <a:lvl1pPr lvl="0"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1pPr>
            <a:lvl2pPr lvl="1"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2pPr>
            <a:lvl3pPr lvl="2"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3pPr>
            <a:lvl4pPr lvl="3"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4pPr>
            <a:lvl5pPr lvl="4"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5pPr>
            <a:lvl6pPr lvl="5"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6pPr>
            <a:lvl7pPr lvl="6"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7pPr>
            <a:lvl8pPr lvl="7"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8pPr>
            <a:lvl9pPr lvl="8" algn="ctr" rtl="0">
              <a:spcBef>
                <a:spcPts val="0"/>
              </a:spcBef>
              <a:buClr>
                <a:schemeClr val="dk1"/>
              </a:buClr>
              <a:buSzPct val="1000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Shape 10"/>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lvl="0"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ct val="100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3" name="Shape 13"/>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
        <p:nvSpPr>
          <p:cNvPr id="16" name="Shape 16"/>
          <p:cNvSpPr txBox="1">
            <a:spLocks noGrp="1"/>
          </p:cNvSpPr>
          <p:nvPr>
            <p:ph type="body" idx="1"/>
          </p:nvPr>
        </p:nvSpPr>
        <p:spPr>
          <a:xfrm>
            <a:off x="457200" y="1600200"/>
            <a:ext cx="3994525" cy="496757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17" name="Shape 17"/>
          <p:cNvSpPr txBox="1">
            <a:spLocks noGrp="1"/>
          </p:cNvSpPr>
          <p:nvPr>
            <p:ph type="body" idx="2"/>
          </p:nvPr>
        </p:nvSpPr>
        <p:spPr>
          <a:xfrm>
            <a:off x="4692273" y="1600200"/>
            <a:ext cx="3994525" cy="4967574"/>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SzPct val="100000"/>
              <a:buFont typeface="Arial"/>
              <a:buNone/>
              <a:defRPr sz="3600" b="1">
                <a:solidFill>
                  <a:schemeClr val="dk1"/>
                </a:solidFill>
                <a:latin typeface="Arial"/>
                <a:ea typeface="Arial"/>
                <a:cs typeface="Arial"/>
                <a:sym typeface="Arial"/>
              </a:defRPr>
            </a:lvl1pPr>
            <a:lvl2pPr lvl="1" algn="l" rtl="0">
              <a:spcBef>
                <a:spcPts val="0"/>
              </a:spcBef>
              <a:buSzPct val="100000"/>
              <a:buFont typeface="Arial"/>
              <a:buNone/>
              <a:defRPr sz="3600" b="1">
                <a:solidFill>
                  <a:schemeClr val="dk1"/>
                </a:solidFill>
                <a:latin typeface="Arial"/>
                <a:ea typeface="Arial"/>
                <a:cs typeface="Arial"/>
                <a:sym typeface="Arial"/>
              </a:defRPr>
            </a:lvl2pPr>
            <a:lvl3pPr lvl="2" algn="l" rtl="0">
              <a:spcBef>
                <a:spcPts val="0"/>
              </a:spcBef>
              <a:buSzPct val="100000"/>
              <a:buFont typeface="Arial"/>
              <a:buNone/>
              <a:defRPr sz="3600" b="1">
                <a:solidFill>
                  <a:schemeClr val="dk1"/>
                </a:solidFill>
                <a:latin typeface="Arial"/>
                <a:ea typeface="Arial"/>
                <a:cs typeface="Arial"/>
                <a:sym typeface="Arial"/>
              </a:defRPr>
            </a:lvl3pPr>
            <a:lvl4pPr lvl="3" algn="l" rtl="0">
              <a:spcBef>
                <a:spcPts val="0"/>
              </a:spcBef>
              <a:buSzPct val="100000"/>
              <a:buFont typeface="Arial"/>
              <a:buNone/>
              <a:defRPr sz="3600" b="1">
                <a:solidFill>
                  <a:schemeClr val="dk1"/>
                </a:solidFill>
                <a:latin typeface="Arial"/>
                <a:ea typeface="Arial"/>
                <a:cs typeface="Arial"/>
                <a:sym typeface="Arial"/>
              </a:defRPr>
            </a:lvl4pPr>
            <a:lvl5pPr lvl="4" algn="l" rtl="0">
              <a:spcBef>
                <a:spcPts val="0"/>
              </a:spcBef>
              <a:buSzPct val="100000"/>
              <a:buFont typeface="Arial"/>
              <a:buNone/>
              <a:defRPr sz="3600" b="1">
                <a:solidFill>
                  <a:schemeClr val="dk1"/>
                </a:solidFill>
                <a:latin typeface="Arial"/>
                <a:ea typeface="Arial"/>
                <a:cs typeface="Arial"/>
                <a:sym typeface="Arial"/>
              </a:defRPr>
            </a:lvl5pPr>
            <a:lvl6pPr lvl="5" algn="l" rtl="0">
              <a:spcBef>
                <a:spcPts val="0"/>
              </a:spcBef>
              <a:buSzPct val="100000"/>
              <a:buFont typeface="Arial"/>
              <a:buNone/>
              <a:defRPr sz="3600" b="1">
                <a:solidFill>
                  <a:schemeClr val="dk1"/>
                </a:solidFill>
                <a:latin typeface="Arial"/>
                <a:ea typeface="Arial"/>
                <a:cs typeface="Arial"/>
                <a:sym typeface="Arial"/>
              </a:defRPr>
            </a:lvl6pPr>
            <a:lvl7pPr lvl="6" algn="l" rtl="0">
              <a:spcBef>
                <a:spcPts val="0"/>
              </a:spcBef>
              <a:buSzPct val="100000"/>
              <a:buFont typeface="Arial"/>
              <a:buNone/>
              <a:defRPr sz="3600" b="1">
                <a:solidFill>
                  <a:schemeClr val="dk1"/>
                </a:solidFill>
                <a:latin typeface="Arial"/>
                <a:ea typeface="Arial"/>
                <a:cs typeface="Arial"/>
                <a:sym typeface="Arial"/>
              </a:defRPr>
            </a:lvl7pPr>
            <a:lvl8pPr lvl="7" algn="l" rtl="0">
              <a:spcBef>
                <a:spcPts val="0"/>
              </a:spcBef>
              <a:buSzPct val="100000"/>
              <a:buFont typeface="Arial"/>
              <a:buNone/>
              <a:defRPr sz="3600" b="1">
                <a:solidFill>
                  <a:schemeClr val="dk1"/>
                </a:solidFill>
                <a:latin typeface="Arial"/>
                <a:ea typeface="Arial"/>
                <a:cs typeface="Arial"/>
                <a:sym typeface="Arial"/>
              </a:defRPr>
            </a:lvl8pPr>
            <a:lvl9pPr lvl="8" algn="l" rtl="0">
              <a:spcBef>
                <a:spcPts val="0"/>
              </a:spcBef>
              <a:buSzPct val="1000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457200" y="5875078"/>
            <a:ext cx="8229600" cy="692693"/>
          </a:xfrm>
          <a:prstGeom prst="rect">
            <a:avLst/>
          </a:prstGeom>
          <a:noFill/>
          <a:ln>
            <a:noFill/>
          </a:ln>
        </p:spPr>
        <p:txBody>
          <a:bodyPr lIns="91425" tIns="91425" rIns="91425" bIns="91425" anchor="t" anchorCtr="0"/>
          <a:lstStyle>
            <a:lvl1pPr lvl="0" algn="ctr" rtl="0">
              <a:lnSpc>
                <a:spcPct val="100000"/>
              </a:lnSpc>
              <a:spcBef>
                <a:spcPts val="360"/>
              </a:spcBef>
              <a:spcAft>
                <a:spcPts val="0"/>
              </a:spcAft>
              <a:buClr>
                <a:schemeClr val="dk1"/>
              </a:buClr>
              <a:buSzPct val="100000"/>
              <a:buFont typeface="Arial"/>
              <a:buChar char="●"/>
              <a:defRPr sz="1800">
                <a:solidFill>
                  <a:schemeClr val="dk1"/>
                </a:solidFill>
              </a:defRPr>
            </a:lvl1pPr>
            <a:lvl2pPr lvl="1" algn="ctr" rtl="0">
              <a:lnSpc>
                <a:spcPct val="100000"/>
              </a:lnSpc>
              <a:spcBef>
                <a:spcPts val="360"/>
              </a:spcBef>
              <a:spcAft>
                <a:spcPts val="0"/>
              </a:spcAft>
              <a:buClr>
                <a:schemeClr val="dk1"/>
              </a:buClr>
              <a:buSzPct val="100000"/>
              <a:buFont typeface="Courier New"/>
              <a:buChar char="o"/>
              <a:defRPr sz="1800">
                <a:solidFill>
                  <a:schemeClr val="dk1"/>
                </a:solidFill>
              </a:defRPr>
            </a:lvl2pPr>
            <a:lvl3pPr lvl="2" algn="ctr" rtl="0">
              <a:lnSpc>
                <a:spcPct val="100000"/>
              </a:lnSpc>
              <a:spcBef>
                <a:spcPts val="360"/>
              </a:spcBef>
              <a:spcAft>
                <a:spcPts val="0"/>
              </a:spcAft>
              <a:buClr>
                <a:schemeClr val="dk1"/>
              </a:buClr>
              <a:buSzPct val="100000"/>
              <a:buFont typeface="Wingdings"/>
              <a:buChar char="§"/>
              <a:defRPr sz="1800">
                <a:solidFill>
                  <a:schemeClr val="dk1"/>
                </a:solidFill>
              </a:defRPr>
            </a:lvl3pPr>
            <a:lvl4pPr lvl="3" algn="ctr" rtl="0">
              <a:lnSpc>
                <a:spcPct val="100000"/>
              </a:lnSpc>
              <a:spcBef>
                <a:spcPts val="360"/>
              </a:spcBef>
              <a:spcAft>
                <a:spcPts val="0"/>
              </a:spcAft>
              <a:buClr>
                <a:schemeClr val="dk1"/>
              </a:buClr>
              <a:buSzPct val="100000"/>
              <a:buFont typeface="Arial"/>
              <a:buChar char="●"/>
              <a:defRPr sz="1800">
                <a:solidFill>
                  <a:schemeClr val="dk1"/>
                </a:solidFill>
              </a:defRPr>
            </a:lvl4pPr>
            <a:lvl5pPr lvl="4" algn="ctr" rtl="0">
              <a:lnSpc>
                <a:spcPct val="100000"/>
              </a:lnSpc>
              <a:spcBef>
                <a:spcPts val="360"/>
              </a:spcBef>
              <a:spcAft>
                <a:spcPts val="0"/>
              </a:spcAft>
              <a:buClr>
                <a:schemeClr val="dk1"/>
              </a:buClr>
              <a:buSzPct val="100000"/>
              <a:buFont typeface="Courier New"/>
              <a:buChar char="o"/>
              <a:defRPr sz="1800">
                <a:solidFill>
                  <a:schemeClr val="dk1"/>
                </a:solidFill>
              </a:defRPr>
            </a:lvl5pPr>
            <a:lvl6pPr lvl="5" algn="ctr" rtl="0">
              <a:lnSpc>
                <a:spcPct val="100000"/>
              </a:lnSpc>
              <a:spcBef>
                <a:spcPts val="360"/>
              </a:spcBef>
              <a:spcAft>
                <a:spcPts val="0"/>
              </a:spcAft>
              <a:buClr>
                <a:schemeClr val="dk1"/>
              </a:buClr>
              <a:buSzPct val="100000"/>
              <a:buFont typeface="Wingdings"/>
              <a:buChar char="§"/>
              <a:defRPr sz="1800">
                <a:solidFill>
                  <a:schemeClr val="dk1"/>
                </a:solidFill>
              </a:defRPr>
            </a:lvl6pPr>
            <a:lvl7pPr lvl="6" algn="ctr" rtl="0">
              <a:lnSpc>
                <a:spcPct val="100000"/>
              </a:lnSpc>
              <a:spcBef>
                <a:spcPts val="360"/>
              </a:spcBef>
              <a:spcAft>
                <a:spcPts val="0"/>
              </a:spcAft>
              <a:buClr>
                <a:schemeClr val="dk1"/>
              </a:buClr>
              <a:buSzPct val="100000"/>
              <a:buFont typeface="Arial"/>
              <a:buChar char="●"/>
              <a:defRPr sz="1800">
                <a:solidFill>
                  <a:schemeClr val="dk1"/>
                </a:solidFill>
              </a:defRPr>
            </a:lvl7pPr>
            <a:lvl8pPr lvl="7" algn="ctr" rtl="0">
              <a:lnSpc>
                <a:spcPct val="100000"/>
              </a:lnSpc>
              <a:spcBef>
                <a:spcPts val="360"/>
              </a:spcBef>
              <a:spcAft>
                <a:spcPts val="0"/>
              </a:spcAft>
              <a:buClr>
                <a:schemeClr val="dk1"/>
              </a:buClr>
              <a:buSzPct val="100000"/>
              <a:buFont typeface="Courier New"/>
              <a:buChar char="o"/>
              <a:defRPr sz="1800">
                <a:solidFill>
                  <a:schemeClr val="dk1"/>
                </a:solidFill>
              </a:defRPr>
            </a:lvl8pPr>
            <a:lvl9pPr lvl="8" algn="ctr" rtl="0">
              <a:lnSpc>
                <a:spcPct val="100000"/>
              </a:lnSpc>
              <a:spcBef>
                <a:spcPts val="360"/>
              </a:spcBef>
              <a:spcAft>
                <a:spcPts val="0"/>
              </a:spcAft>
              <a:buClr>
                <a:schemeClr val="dk1"/>
              </a:buClr>
              <a:buSzPct val="100000"/>
              <a:buFont typeface="Wingdings"/>
              <a:buChar char="§"/>
              <a:defRPr sz="1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lvl="0"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1pPr>
            <a:lvl2pPr lvl="1"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2pPr>
            <a:lvl3pPr lvl="2"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3pPr>
            <a:lvl4pPr lvl="3"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4pPr>
            <a:lvl5pPr lvl="4"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5pPr>
            <a:lvl6pPr lvl="5"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6pPr>
            <a:lvl7pPr lvl="6"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7pPr>
            <a:lvl8pPr lvl="7"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8pPr>
            <a:lvl9pPr lvl="8" algn="l" rtl="0">
              <a:spcBef>
                <a:spcPts val="0"/>
              </a:spcBef>
              <a:buClr>
                <a:schemeClr val="dk1"/>
              </a:buClr>
              <a:buSzPct val="1000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lvl="0" algn="l" rtl="0">
              <a:spcBef>
                <a:spcPts val="600"/>
              </a:spcBef>
              <a:buClr>
                <a:schemeClr val="dk1"/>
              </a:buClr>
              <a:buSzPct val="100000"/>
              <a:buFont typeface="Arial"/>
              <a:buChar char="●"/>
              <a:defRPr sz="3000" b="0" i="0" u="none" strike="noStrike" cap="none">
                <a:solidFill>
                  <a:schemeClr val="dk1"/>
                </a:solidFill>
                <a:latin typeface="Arial"/>
                <a:ea typeface="Arial"/>
                <a:cs typeface="Arial"/>
                <a:sym typeface="Arial"/>
              </a:defRPr>
            </a:lvl1pPr>
            <a:lvl2pPr lvl="1" algn="l" rtl="0">
              <a:spcBef>
                <a:spcPts val="480"/>
              </a:spcBef>
              <a:buClr>
                <a:schemeClr val="dk1"/>
              </a:buClr>
              <a:buSzPct val="100000"/>
              <a:buFont typeface="Courier New"/>
              <a:buChar char="o"/>
              <a:defRPr sz="2400" b="0" i="0" u="none" strike="noStrike" cap="none">
                <a:solidFill>
                  <a:schemeClr val="dk1"/>
                </a:solidFill>
                <a:latin typeface="Arial"/>
                <a:ea typeface="Arial"/>
                <a:cs typeface="Arial"/>
                <a:sym typeface="Arial"/>
              </a:defRPr>
            </a:lvl2pPr>
            <a:lvl3pPr lvl="2" algn="l" rtl="0">
              <a:spcBef>
                <a:spcPts val="480"/>
              </a:spcBef>
              <a:buClr>
                <a:schemeClr val="dk1"/>
              </a:buClr>
              <a:buSzPct val="100000"/>
              <a:buFont typeface="Wingdings"/>
              <a:buChar char="§"/>
              <a:defRPr sz="2400" b="0" i="0" u="none" strike="noStrike" cap="none">
                <a:solidFill>
                  <a:schemeClr val="dk1"/>
                </a:solidFill>
                <a:latin typeface="Arial"/>
                <a:ea typeface="Arial"/>
                <a:cs typeface="Arial"/>
                <a:sym typeface="Arial"/>
              </a:defRPr>
            </a:lvl3pPr>
            <a:lvl4pPr lvl="3"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4pPr>
            <a:lvl5pPr lvl="4"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5pPr>
            <a:lvl6pPr lvl="5"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6pPr>
            <a:lvl7pPr lvl="6"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lvl="7" algn="l" rtl="0">
              <a:spcBef>
                <a:spcPts val="360"/>
              </a:spcBef>
              <a:buClr>
                <a:schemeClr val="dk1"/>
              </a:buClr>
              <a:buSzPct val="100000"/>
              <a:buFont typeface="Courier New"/>
              <a:buChar char="o"/>
              <a:defRPr sz="1800" b="0" i="0" u="none" strike="noStrike" cap="none">
                <a:solidFill>
                  <a:schemeClr val="dk1"/>
                </a:solidFill>
                <a:latin typeface="Arial"/>
                <a:ea typeface="Arial"/>
                <a:cs typeface="Arial"/>
                <a:sym typeface="Arial"/>
              </a:defRPr>
            </a:lvl8pPr>
            <a:lvl9pPr lvl="8" algn="l" rtl="0">
              <a:spcBef>
                <a:spcPts val="360"/>
              </a:spcBef>
              <a:buClr>
                <a:schemeClr val="dk1"/>
              </a:buClr>
              <a:buSzPct val="100000"/>
              <a:buFont typeface="Wingdings"/>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algn="l" rtl="0">
              <a:spcBef>
                <a:spcPts val="0"/>
              </a:spcBef>
              <a:buNone/>
            </a:pPr>
            <a:endParaRPr>
              <a:solidFill>
                <a:schemeClr val="accent1"/>
              </a:solidFill>
            </a:endParaRPr>
          </a:p>
          <a:p>
            <a:pPr lvl="0" algn="l" rtl="0">
              <a:spcBef>
                <a:spcPts val="0"/>
              </a:spcBef>
              <a:buNone/>
            </a:pPr>
            <a:endParaRPr>
              <a:solidFill>
                <a:schemeClr val="accent1"/>
              </a:solidFill>
            </a:endParaRPr>
          </a:p>
          <a:p>
            <a:pPr lvl="0" algn="l" rtl="0">
              <a:spcBef>
                <a:spcPts val="0"/>
              </a:spcBef>
              <a:buNone/>
            </a:pPr>
            <a:r>
              <a:rPr lang="en">
                <a:solidFill>
                  <a:schemeClr val="accent1"/>
                </a:solidFill>
              </a:rPr>
              <a:t/>
            </a:r>
            <a:br>
              <a:rPr lang="en">
                <a:solidFill>
                  <a:schemeClr val="accent1"/>
                </a:solidFill>
              </a:rPr>
            </a:br>
            <a:r>
              <a:rPr lang="en">
                <a:solidFill>
                  <a:schemeClr val="accent1"/>
                </a:solidFill>
              </a:rPr>
              <a:t>Data Basics</a:t>
            </a:r>
          </a:p>
          <a:p>
            <a:pPr lvl="0" algn="l" rtl="0">
              <a:spcBef>
                <a:spcPts val="0"/>
              </a:spcBef>
              <a:buNone/>
            </a:pP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flipH="1">
            <a:off x="4926125" y="3295575"/>
            <a:ext cx="4011900" cy="638100"/>
          </a:xfrm>
          <a:prstGeom prst="rect">
            <a:avLst/>
          </a:prstGeom>
        </p:spPr>
        <p:txBody>
          <a:bodyPr lIns="91425" tIns="91425" rIns="91425" bIns="91425" anchor="t" anchorCtr="0">
            <a:noAutofit/>
          </a:bodyPr>
          <a:lstStyle/>
          <a:p>
            <a:pPr lvl="0" rtl="0">
              <a:spcBef>
                <a:spcPts val="0"/>
              </a:spcBef>
              <a:spcAft>
                <a:spcPts val="0"/>
              </a:spcAft>
              <a:buNone/>
            </a:pPr>
            <a:r>
              <a:rPr lang="en" sz="2000" i="1">
                <a:solidFill>
                  <a:schemeClr val="accent1"/>
                </a:solidFill>
              </a:rPr>
              <a:t>Population of Interest</a:t>
            </a:r>
            <a:r>
              <a:rPr lang="en" sz="2000">
                <a:solidFill>
                  <a:schemeClr val="accent1"/>
                </a:solidFill>
              </a:rPr>
              <a:t>: </a:t>
            </a:r>
            <a:r>
              <a:rPr lang="en" sz="2000"/>
              <a:t>All people</a:t>
            </a:r>
          </a:p>
        </p:txBody>
      </p:sp>
      <p:sp>
        <p:nvSpPr>
          <p:cNvPr id="66" name="Shape 6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Populations and Samples</a:t>
            </a:r>
          </a:p>
        </p:txBody>
      </p:sp>
      <p:pic>
        <p:nvPicPr>
          <p:cNvPr id="67" name="Shape 67"/>
          <p:cNvPicPr preferRelativeResize="0"/>
          <p:nvPr/>
        </p:nvPicPr>
        <p:blipFill>
          <a:blip r:embed="rId3">
            <a:alphaModFix/>
          </a:blip>
          <a:stretch>
            <a:fillRect/>
          </a:stretch>
        </p:blipFill>
        <p:spPr>
          <a:xfrm>
            <a:off x="457200" y="1668725"/>
            <a:ext cx="4187700" cy="3172699"/>
          </a:xfrm>
          <a:prstGeom prst="rect">
            <a:avLst/>
          </a:prstGeom>
          <a:noFill/>
          <a:ln>
            <a:noFill/>
          </a:ln>
        </p:spPr>
      </p:pic>
      <p:sp>
        <p:nvSpPr>
          <p:cNvPr id="68" name="Shape 68"/>
          <p:cNvSpPr txBox="1"/>
          <p:nvPr/>
        </p:nvSpPr>
        <p:spPr>
          <a:xfrm>
            <a:off x="457200" y="4865425"/>
            <a:ext cx="4187700" cy="526200"/>
          </a:xfrm>
          <a:prstGeom prst="rect">
            <a:avLst/>
          </a:prstGeom>
          <a:noFill/>
          <a:ln>
            <a:noFill/>
          </a:ln>
        </p:spPr>
        <p:txBody>
          <a:bodyPr lIns="91425" tIns="91425" rIns="91425" bIns="91425" anchor="t" anchorCtr="0">
            <a:noAutofit/>
          </a:bodyPr>
          <a:lstStyle/>
          <a:p>
            <a:pPr lvl="0" rtl="0">
              <a:spcBef>
                <a:spcPts val="0"/>
              </a:spcBef>
              <a:buNone/>
            </a:pPr>
            <a:r>
              <a:rPr lang="en"/>
              <a:t>http://well.blogs.nytimes.com/2012/08/29/finding-your-ideal-running-form</a:t>
            </a:r>
          </a:p>
        </p:txBody>
      </p:sp>
      <p:sp>
        <p:nvSpPr>
          <p:cNvPr id="69" name="Shape 69"/>
          <p:cNvSpPr txBox="1">
            <a:spLocks noGrp="1"/>
          </p:cNvSpPr>
          <p:nvPr>
            <p:ph type="body" idx="1"/>
          </p:nvPr>
        </p:nvSpPr>
        <p:spPr>
          <a:xfrm flipH="1">
            <a:off x="4925850" y="1732825"/>
            <a:ext cx="4073100" cy="1561200"/>
          </a:xfrm>
          <a:prstGeom prst="rect">
            <a:avLst/>
          </a:prstGeom>
        </p:spPr>
        <p:txBody>
          <a:bodyPr lIns="91425" tIns="91425" rIns="91425" bIns="91425" anchor="t" anchorCtr="0">
            <a:noAutofit/>
          </a:bodyPr>
          <a:lstStyle/>
          <a:p>
            <a:pPr lvl="0" rtl="0">
              <a:spcBef>
                <a:spcPts val="0"/>
              </a:spcBef>
              <a:spcAft>
                <a:spcPts val="0"/>
              </a:spcAft>
              <a:buNone/>
            </a:pPr>
            <a:r>
              <a:rPr lang="en" sz="2000" i="1">
                <a:solidFill>
                  <a:schemeClr val="accent1"/>
                </a:solidFill>
              </a:rPr>
              <a:t>Research Question</a:t>
            </a:r>
            <a:r>
              <a:rPr lang="en" sz="2000">
                <a:solidFill>
                  <a:schemeClr val="accent1"/>
                </a:solidFill>
              </a:rPr>
              <a:t>: </a:t>
            </a:r>
            <a:r>
              <a:rPr lang="en" sz="2000"/>
              <a:t>Can people become better, more efficient runners on their own, merely by running?</a:t>
            </a:r>
          </a:p>
        </p:txBody>
      </p:sp>
      <p:sp>
        <p:nvSpPr>
          <p:cNvPr id="70" name="Shape 70"/>
          <p:cNvSpPr txBox="1">
            <a:spLocks noGrp="1"/>
          </p:cNvSpPr>
          <p:nvPr>
            <p:ph type="body" idx="1"/>
          </p:nvPr>
        </p:nvSpPr>
        <p:spPr>
          <a:xfrm flipH="1">
            <a:off x="457200" y="5276350"/>
            <a:ext cx="8063100" cy="1013700"/>
          </a:xfrm>
          <a:prstGeom prst="rect">
            <a:avLst/>
          </a:prstGeom>
        </p:spPr>
        <p:txBody>
          <a:bodyPr lIns="91425" tIns="91425" rIns="91425" bIns="91425" anchor="t" anchorCtr="0">
            <a:noAutofit/>
          </a:bodyPr>
          <a:lstStyle/>
          <a:p>
            <a:pPr lvl="0" rtl="0">
              <a:spcBef>
                <a:spcPts val="0"/>
              </a:spcBef>
              <a:spcAft>
                <a:spcPts val="0"/>
              </a:spcAft>
              <a:buNone/>
            </a:pPr>
            <a:r>
              <a:rPr lang="en" sz="2000" i="1">
                <a:solidFill>
                  <a:schemeClr val="accent1"/>
                </a:solidFill>
              </a:rPr>
              <a:t>Sample</a:t>
            </a:r>
            <a:r>
              <a:rPr lang="en" sz="2000">
                <a:solidFill>
                  <a:schemeClr val="accent1"/>
                </a:solidFill>
              </a:rPr>
              <a:t>:  </a:t>
            </a:r>
            <a:r>
              <a:rPr lang="en" sz="2000"/>
              <a:t>Group of adult women who recently joined a running group</a:t>
            </a:r>
          </a:p>
        </p:txBody>
      </p:sp>
      <p:sp>
        <p:nvSpPr>
          <p:cNvPr id="71" name="Shape 71"/>
          <p:cNvSpPr txBox="1">
            <a:spLocks noGrp="1"/>
          </p:cNvSpPr>
          <p:nvPr>
            <p:ph type="body" idx="1"/>
          </p:nvPr>
        </p:nvSpPr>
        <p:spPr>
          <a:xfrm flipH="1">
            <a:off x="457200" y="5733550"/>
            <a:ext cx="8063100" cy="1013700"/>
          </a:xfrm>
          <a:prstGeom prst="rect">
            <a:avLst/>
          </a:prstGeom>
        </p:spPr>
        <p:txBody>
          <a:bodyPr lIns="91425" tIns="91425" rIns="91425" bIns="91425" anchor="t" anchorCtr="0">
            <a:noAutofit/>
          </a:bodyPr>
          <a:lstStyle/>
          <a:p>
            <a:pPr lvl="0" rtl="0">
              <a:spcBef>
                <a:spcPts val="0"/>
              </a:spcBef>
              <a:spcAft>
                <a:spcPts val="0"/>
              </a:spcAft>
              <a:buNone/>
            </a:pPr>
            <a:r>
              <a:rPr lang="en" sz="2000" i="1">
                <a:solidFill>
                  <a:schemeClr val="accent1"/>
                </a:solidFill>
              </a:rPr>
              <a:t>Population to which results can be generalized</a:t>
            </a:r>
            <a:r>
              <a:rPr lang="en" sz="2000">
                <a:solidFill>
                  <a:schemeClr val="accent1"/>
                </a:solidFill>
              </a:rPr>
              <a:t>:  </a:t>
            </a:r>
            <a:r>
              <a:rPr lang="en" sz="2000">
                <a:solidFill>
                  <a:srgbClr val="000000"/>
                </a:solidFill>
              </a:rPr>
              <a:t>Adult women, if the data are randomly sampled</a:t>
            </a:r>
          </a:p>
        </p:txBody>
      </p:sp>
    </p:spTree>
    <p:extLst>
      <p:ext uri="{BB962C8B-B14F-4D97-AF65-F5344CB8AC3E}">
        <p14:creationId xmlns:p14="http://schemas.microsoft.com/office/powerpoint/2010/main" val="369550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457200" y="5201100"/>
            <a:ext cx="8229600" cy="1230600"/>
          </a:xfrm>
          <a:prstGeom prst="rect">
            <a:avLst/>
          </a:prstGeom>
        </p:spPr>
        <p:txBody>
          <a:bodyPr lIns="91425" tIns="91425" rIns="91425" bIns="91425" anchor="t" anchorCtr="0">
            <a:noAutofit/>
          </a:bodyPr>
          <a:lstStyle/>
          <a:p>
            <a:pPr marL="457200" lvl="0" indent="-349250" rtl="0">
              <a:lnSpc>
                <a:spcPct val="115000"/>
              </a:lnSpc>
              <a:spcBef>
                <a:spcPts val="0"/>
              </a:spcBef>
              <a:spcAft>
                <a:spcPts val="0"/>
              </a:spcAft>
              <a:buSzPct val="100000"/>
            </a:pPr>
            <a:r>
              <a:rPr lang="en" sz="1900">
                <a:solidFill>
                  <a:schemeClr val="accent1"/>
                </a:solidFill>
              </a:rPr>
              <a:t>Convenience sample: </a:t>
            </a:r>
            <a:r>
              <a:rPr lang="en" sz="1900">
                <a:solidFill>
                  <a:srgbClr val="000000"/>
                </a:solidFill>
              </a:rPr>
              <a:t>Individuals who are easily accessible are more likely to be included in the sample.</a:t>
            </a:r>
          </a:p>
        </p:txBody>
      </p:sp>
      <p:sp>
        <p:nvSpPr>
          <p:cNvPr id="161" name="Shape 161"/>
          <p:cNvSpPr txBox="1">
            <a:spLocks noGrp="1"/>
          </p:cNvSpPr>
          <p:nvPr>
            <p:ph type="body" idx="1"/>
          </p:nvPr>
        </p:nvSpPr>
        <p:spPr>
          <a:xfrm>
            <a:off x="457200" y="1143000"/>
            <a:ext cx="8229600" cy="2224500"/>
          </a:xfrm>
          <a:prstGeom prst="rect">
            <a:avLst/>
          </a:prstGeom>
        </p:spPr>
        <p:txBody>
          <a:bodyPr lIns="91425" tIns="91425" rIns="91425" bIns="91425" anchor="t" anchorCtr="0">
            <a:noAutofit/>
          </a:bodyPr>
          <a:lstStyle/>
          <a:p>
            <a:pPr marL="457200" lvl="0" indent="-349250" rtl="0">
              <a:lnSpc>
                <a:spcPct val="115000"/>
              </a:lnSpc>
              <a:spcBef>
                <a:spcPts val="0"/>
              </a:spcBef>
              <a:spcAft>
                <a:spcPts val="0"/>
              </a:spcAft>
              <a:buSzPct val="100000"/>
            </a:pPr>
            <a:r>
              <a:rPr lang="en" sz="1900">
                <a:solidFill>
                  <a:schemeClr val="accent1"/>
                </a:solidFill>
              </a:rPr>
              <a:t>Non-response:</a:t>
            </a:r>
            <a:r>
              <a:rPr lang="en" sz="1900">
                <a:solidFill>
                  <a:srgbClr val="000000"/>
                </a:solidFill>
              </a:rPr>
              <a:t> If only a small fraction of the randomly sampled people choose to respond to a survey, the sample may no longer be representative of the population.</a:t>
            </a:r>
          </a:p>
          <a:p>
            <a:pPr marL="457200" lvl="0" indent="-349250" rtl="0">
              <a:lnSpc>
                <a:spcPct val="115000"/>
              </a:lnSpc>
              <a:spcBef>
                <a:spcPts val="0"/>
              </a:spcBef>
              <a:spcAft>
                <a:spcPts val="0"/>
              </a:spcAft>
              <a:buSzPct val="100000"/>
            </a:pPr>
            <a:r>
              <a:rPr lang="en" sz="1900">
                <a:solidFill>
                  <a:schemeClr val="accent1"/>
                </a:solidFill>
              </a:rPr>
              <a:t>Voluntary response:</a:t>
            </a:r>
            <a:r>
              <a:rPr lang="en" sz="1900">
                <a:solidFill>
                  <a:srgbClr val="000000"/>
                </a:solidFill>
              </a:rPr>
              <a:t> Occurs when the sample consists of people who volunteer to respond because they have strong opinions on the issue. Such a sample will also not be representative of the population.</a:t>
            </a:r>
          </a:p>
        </p:txBody>
      </p:sp>
      <p:sp>
        <p:nvSpPr>
          <p:cNvPr id="162" name="Shape 162"/>
          <p:cNvSpPr txBox="1">
            <a:spLocks noGrp="1"/>
          </p:cNvSpPr>
          <p:nvPr>
            <p:ph type="title"/>
          </p:nvPr>
        </p:nvSpPr>
        <p:spPr>
          <a:xfrm>
            <a:off x="457200" y="0"/>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Sampling bias</a:t>
            </a:r>
          </a:p>
        </p:txBody>
      </p:sp>
      <p:pic>
        <p:nvPicPr>
          <p:cNvPr id="163" name="Shape 163"/>
          <p:cNvPicPr preferRelativeResize="0"/>
          <p:nvPr/>
        </p:nvPicPr>
        <p:blipFill>
          <a:blip r:embed="rId3">
            <a:alphaModFix/>
          </a:blip>
          <a:stretch>
            <a:fillRect/>
          </a:stretch>
        </p:blipFill>
        <p:spPr>
          <a:xfrm>
            <a:off x="1504650" y="3522300"/>
            <a:ext cx="2076450" cy="1524000"/>
          </a:xfrm>
          <a:prstGeom prst="rect">
            <a:avLst/>
          </a:prstGeom>
          <a:noFill/>
          <a:ln>
            <a:noFill/>
          </a:ln>
        </p:spPr>
      </p:pic>
      <p:pic>
        <p:nvPicPr>
          <p:cNvPr id="164" name="Shape 164"/>
          <p:cNvPicPr preferRelativeResize="0"/>
          <p:nvPr/>
        </p:nvPicPr>
        <p:blipFill>
          <a:blip r:embed="rId4">
            <a:alphaModFix/>
          </a:blip>
          <a:stretch>
            <a:fillRect/>
          </a:stretch>
        </p:blipFill>
        <p:spPr>
          <a:xfrm>
            <a:off x="3939600" y="3522300"/>
            <a:ext cx="2076450" cy="1657350"/>
          </a:xfrm>
          <a:prstGeom prst="rect">
            <a:avLst/>
          </a:prstGeom>
          <a:noFill/>
          <a:ln>
            <a:noFill/>
          </a:ln>
        </p:spPr>
      </p:pic>
    </p:spTree>
    <p:extLst>
      <p:ext uri="{BB962C8B-B14F-4D97-AF65-F5344CB8AC3E}">
        <p14:creationId xmlns:p14="http://schemas.microsoft.com/office/powerpoint/2010/main" val="135736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fade">
                                      <p:cBhvr>
                                        <p:cTn id="7" dur="1000"/>
                                        <p:tgtEl>
                                          <p:spTgt spid="1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xEl>
                                              <p:pRg st="1" end="1"/>
                                            </p:txEl>
                                          </p:spTgt>
                                        </p:tgtEl>
                                        <p:attrNameLst>
                                          <p:attrName>style.visibility</p:attrName>
                                        </p:attrNameLst>
                                      </p:cBhvr>
                                      <p:to>
                                        <p:strVal val="visible"/>
                                      </p:to>
                                    </p:set>
                                    <p:animEffect transition="in" filter="fade">
                                      <p:cBhvr>
                                        <p:cTn id="12" dur="1000"/>
                                        <p:tgtEl>
                                          <p:spTgt spid="1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gtEl>
                                        <p:attrNameLst>
                                          <p:attrName>style.visibility</p:attrName>
                                        </p:attrNameLst>
                                      </p:cBhvr>
                                      <p:to>
                                        <p:strVal val="visible"/>
                                      </p:to>
                                    </p:set>
                                    <p:animEffect transition="in" filter="fade">
                                      <p:cBhvr>
                                        <p:cTn id="17" dur="1000"/>
                                        <p:tgtEl>
                                          <p:spTgt spid="1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4"/>
                                        </p:tgtEl>
                                        <p:attrNameLst>
                                          <p:attrName>style.visibility</p:attrName>
                                        </p:attrNameLst>
                                      </p:cBhvr>
                                      <p:to>
                                        <p:strVal val="visible"/>
                                      </p:to>
                                    </p:set>
                                    <p:animEffect transition="in" filter="fade">
                                      <p:cBhvr>
                                        <p:cTn id="22" dur="1000"/>
                                        <p:tgtEl>
                                          <p:spTgt spid="1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0"/>
                                        </p:tgtEl>
                                        <p:attrNameLst>
                                          <p:attrName>style.visibility</p:attrName>
                                        </p:attrNameLst>
                                      </p:cBhvr>
                                      <p:to>
                                        <p:strVal val="visible"/>
                                      </p:to>
                                    </p:set>
                                    <p:animEffect transition="in" filter="fade">
                                      <p:cBhvr>
                                        <p:cTn id="27"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457200" y="1335650"/>
            <a:ext cx="8136900" cy="5314199"/>
          </a:xfrm>
          <a:prstGeom prst="rect">
            <a:avLst/>
          </a:prstGeom>
        </p:spPr>
        <p:txBody>
          <a:bodyPr lIns="91425" tIns="91425" rIns="91425" bIns="91425" anchor="t" anchorCtr="0">
            <a:noAutofit/>
          </a:bodyPr>
          <a:lstStyle/>
          <a:p>
            <a:pPr marL="457200" lvl="0" indent="-298450" rtl="0">
              <a:lnSpc>
                <a:spcPct val="115000"/>
              </a:lnSpc>
              <a:spcBef>
                <a:spcPts val="0"/>
              </a:spcBef>
              <a:spcAft>
                <a:spcPts val="0"/>
              </a:spcAft>
              <a:buClr>
                <a:srgbClr val="000000"/>
              </a:buClr>
              <a:buSzPct val="50000"/>
              <a:buFont typeface="Arial"/>
              <a:buChar char="●"/>
            </a:pPr>
            <a:r>
              <a:rPr lang="en" sz="2200">
                <a:solidFill>
                  <a:srgbClr val="000000"/>
                </a:solidFill>
              </a:rPr>
              <a:t>To identify the explanatory variable in a pair of variables, identify which of the two is suspected of affecting the other:</a:t>
            </a:r>
          </a:p>
          <a:p>
            <a:pPr marL="0" lvl="0" indent="-69850" rtl="0">
              <a:lnSpc>
                <a:spcPct val="115000"/>
              </a:lnSpc>
              <a:spcBef>
                <a:spcPts val="0"/>
              </a:spcBef>
              <a:spcAft>
                <a:spcPts val="0"/>
              </a:spcAft>
              <a:buClr>
                <a:srgbClr val="000000"/>
              </a:buClr>
              <a:buSzPct val="50000"/>
              <a:buFont typeface="Arial"/>
              <a:buNone/>
            </a:pPr>
            <a:endParaRPr sz="2200">
              <a:solidFill>
                <a:srgbClr val="000000"/>
              </a:solidFill>
            </a:endParaRPr>
          </a:p>
          <a:p>
            <a:pPr lvl="0" rtl="0">
              <a:lnSpc>
                <a:spcPct val="115000"/>
              </a:lnSpc>
              <a:spcBef>
                <a:spcPts val="0"/>
              </a:spcBef>
              <a:spcAft>
                <a:spcPts val="0"/>
              </a:spcAft>
              <a:buNone/>
            </a:pPr>
            <a:endParaRPr sz="2200">
              <a:solidFill>
                <a:srgbClr val="000000"/>
              </a:solidFill>
            </a:endParaRPr>
          </a:p>
          <a:p>
            <a:pPr marL="457200" lvl="0" indent="-368300" rtl="0">
              <a:lnSpc>
                <a:spcPct val="115000"/>
              </a:lnSpc>
              <a:spcBef>
                <a:spcPts val="0"/>
              </a:spcBef>
              <a:spcAft>
                <a:spcPts val="0"/>
              </a:spcAft>
              <a:buSzPct val="100000"/>
              <a:buFont typeface="Arial"/>
              <a:buChar char="●"/>
            </a:pPr>
            <a:r>
              <a:rPr lang="en" sz="2200">
                <a:solidFill>
                  <a:srgbClr val="000000"/>
                </a:solidFill>
              </a:rPr>
              <a:t>Labeling variables as explanatory and response does not guarantee the relationship between the two is actually causal, even if there is an association identified between the two variables. We use these labels only to keep track of which variable we suspect affects the other.</a:t>
            </a:r>
          </a:p>
        </p:txBody>
      </p:sp>
      <p:sp>
        <p:nvSpPr>
          <p:cNvPr id="211" name="Shape 211"/>
          <p:cNvSpPr txBox="1">
            <a:spLocks noGrp="1"/>
          </p:cNvSpPr>
          <p:nvPr>
            <p:ph type="title"/>
          </p:nvPr>
        </p:nvSpPr>
        <p:spPr>
          <a:xfrm>
            <a:off x="457200" y="0"/>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Explanatory and Response Variables</a:t>
            </a:r>
          </a:p>
        </p:txBody>
      </p:sp>
      <p:pic>
        <p:nvPicPr>
          <p:cNvPr id="212" name="Shape 212"/>
          <p:cNvPicPr preferRelativeResize="0"/>
          <p:nvPr/>
        </p:nvPicPr>
        <p:blipFill>
          <a:blip r:embed="rId3">
            <a:alphaModFix/>
          </a:blip>
          <a:stretch>
            <a:fillRect/>
          </a:stretch>
        </p:blipFill>
        <p:spPr>
          <a:xfrm>
            <a:off x="1199050" y="2308950"/>
            <a:ext cx="5500149" cy="620274"/>
          </a:xfrm>
          <a:prstGeom prst="rect">
            <a:avLst/>
          </a:prstGeom>
          <a:noFill/>
          <a:ln>
            <a:noFill/>
          </a:ln>
        </p:spPr>
      </p:pic>
    </p:spTree>
    <p:extLst>
      <p:ext uri="{BB962C8B-B14F-4D97-AF65-F5344CB8AC3E}">
        <p14:creationId xmlns:p14="http://schemas.microsoft.com/office/powerpoint/2010/main" val="496764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Observational studies and sampling strategies</a:t>
            </a:r>
          </a:p>
          <a:p>
            <a:pPr lvl="0" algn="l" rtl="0">
              <a:spcBef>
                <a:spcPts val="0"/>
              </a:spcBef>
              <a:buNone/>
            </a:pPr>
            <a:endParaRPr>
              <a:solidFill>
                <a:schemeClr val="accent1"/>
              </a:solidFill>
            </a:endParaRPr>
          </a:p>
        </p:txBody>
      </p:sp>
    </p:spTree>
    <p:extLst>
      <p:ext uri="{BB962C8B-B14F-4D97-AF65-F5344CB8AC3E}">
        <p14:creationId xmlns:p14="http://schemas.microsoft.com/office/powerpoint/2010/main" val="2425622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p:nvPr/>
        </p:nvSpPr>
        <p:spPr>
          <a:xfrm>
            <a:off x="791975" y="245625"/>
            <a:ext cx="7815300" cy="6168600"/>
          </a:xfrm>
          <a:prstGeom prst="rect">
            <a:avLst/>
          </a:prstGeom>
          <a:noFill/>
          <a:ln>
            <a:noFill/>
          </a:ln>
        </p:spPr>
        <p:txBody>
          <a:bodyPr lIns="91425" tIns="91425" rIns="91425" bIns="91425" anchor="t" anchorCtr="0">
            <a:noAutofit/>
          </a:bodyPr>
          <a:lstStyle/>
          <a:p>
            <a:pPr lvl="0" rtl="0">
              <a:spcBef>
                <a:spcPts val="0"/>
              </a:spcBef>
              <a:buNone/>
            </a:pPr>
            <a:r>
              <a:rPr lang="en" sz="1800">
                <a:solidFill>
                  <a:schemeClr val="accent1"/>
                </a:solidFill>
              </a:rPr>
              <a:t>What type of study is this, observational study or an experiment? </a:t>
            </a:r>
          </a:p>
          <a:p>
            <a:pPr lvl="0" rtl="0">
              <a:spcBef>
                <a:spcPts val="0"/>
              </a:spcBef>
              <a:buNone/>
            </a:pPr>
            <a:endParaRPr sz="1800" i="1">
              <a:solidFill>
                <a:schemeClr val="accent1"/>
              </a:solidFill>
            </a:endParaRPr>
          </a:p>
          <a:p>
            <a:pPr lvl="0" rtl="0">
              <a:spcBef>
                <a:spcPts val="0"/>
              </a:spcBef>
              <a:buNone/>
            </a:pPr>
            <a:r>
              <a:rPr lang="en" sz="1800" i="1"/>
              <a:t>“Girls who regularly ate breakfast, particularly one that includes cereal, were slimmer than those who skipped the morning meal, according to a study that tracked nearly 2,400 girls for 10 years. [...] As part of the survey, the girls were asked once a year what they had eaten during the previous three days.”</a:t>
            </a:r>
          </a:p>
          <a:p>
            <a:pPr lvl="0" rtl="0">
              <a:spcBef>
                <a:spcPts val="0"/>
              </a:spcBef>
              <a:buNone/>
            </a:pPr>
            <a:endParaRPr sz="1800" i="1"/>
          </a:p>
          <a:p>
            <a:pPr lvl="0" rtl="0">
              <a:spcBef>
                <a:spcPts val="0"/>
              </a:spcBef>
              <a:buNone/>
            </a:pPr>
            <a:r>
              <a:rPr lang="en" sz="1800" b="1" i="1"/>
              <a:t>This is an </a:t>
            </a:r>
            <a:r>
              <a:rPr lang="en" sz="1800" b="1" i="1">
                <a:solidFill>
                  <a:schemeClr val="accent1"/>
                </a:solidFill>
              </a:rPr>
              <a:t>observational study</a:t>
            </a:r>
            <a:r>
              <a:rPr lang="en" sz="1800" b="1" i="1"/>
              <a:t> since the researchers merely observed the behavior of the girls (subjects) as opposed to imposing treatments on them.</a:t>
            </a:r>
          </a:p>
          <a:p>
            <a:pPr lvl="0" rtl="0">
              <a:spcBef>
                <a:spcPts val="0"/>
              </a:spcBef>
              <a:buNone/>
            </a:pPr>
            <a:endParaRPr sz="1800">
              <a:solidFill>
                <a:schemeClr val="accent1"/>
              </a:solidFill>
            </a:endParaRPr>
          </a:p>
          <a:p>
            <a:pPr lvl="0" rtl="0">
              <a:spcBef>
                <a:spcPts val="0"/>
              </a:spcBef>
              <a:buNone/>
            </a:pPr>
            <a:r>
              <a:rPr lang="en" sz="1800">
                <a:solidFill>
                  <a:schemeClr val="accent1"/>
                </a:solidFill>
              </a:rPr>
              <a:t>What is the conclusion of the study?</a:t>
            </a:r>
          </a:p>
          <a:p>
            <a:pPr lvl="0" rtl="0">
              <a:spcBef>
                <a:spcPts val="0"/>
              </a:spcBef>
              <a:buNone/>
            </a:pPr>
            <a:endParaRPr sz="1800">
              <a:solidFill>
                <a:schemeClr val="accent1"/>
              </a:solidFill>
            </a:endParaRPr>
          </a:p>
          <a:p>
            <a:pPr lvl="0" rtl="0">
              <a:spcBef>
                <a:spcPts val="0"/>
              </a:spcBef>
              <a:buNone/>
            </a:pPr>
            <a:r>
              <a:rPr lang="en" sz="1800" b="1" i="1"/>
              <a:t>There is an </a:t>
            </a:r>
            <a:r>
              <a:rPr lang="en" sz="1800" b="1" i="1">
                <a:solidFill>
                  <a:schemeClr val="accent1"/>
                </a:solidFill>
              </a:rPr>
              <a:t>association</a:t>
            </a:r>
            <a:r>
              <a:rPr lang="en" sz="1800" b="1" i="1"/>
              <a:t> between girls eating breakfast and being slimmer.</a:t>
            </a:r>
          </a:p>
          <a:p>
            <a:pPr lvl="0" rtl="0">
              <a:spcBef>
                <a:spcPts val="0"/>
              </a:spcBef>
              <a:buNone/>
            </a:pPr>
            <a:endParaRPr sz="1800">
              <a:solidFill>
                <a:schemeClr val="accent1"/>
              </a:solidFill>
            </a:endParaRPr>
          </a:p>
          <a:p>
            <a:pPr lvl="0" rtl="0">
              <a:spcBef>
                <a:spcPts val="0"/>
              </a:spcBef>
              <a:buNone/>
            </a:pPr>
            <a:r>
              <a:rPr lang="en" sz="1800">
                <a:solidFill>
                  <a:schemeClr val="accent1"/>
                </a:solidFill>
              </a:rPr>
              <a:t>Who sponsored the study?</a:t>
            </a:r>
          </a:p>
          <a:p>
            <a:pPr lvl="0" rtl="0">
              <a:spcBef>
                <a:spcPts val="0"/>
              </a:spcBef>
              <a:buNone/>
            </a:pPr>
            <a:endParaRPr sz="1800">
              <a:solidFill>
                <a:schemeClr val="accent1"/>
              </a:solidFill>
            </a:endParaRPr>
          </a:p>
          <a:p>
            <a:pPr lvl="0" rtl="0">
              <a:spcBef>
                <a:spcPts val="0"/>
              </a:spcBef>
              <a:buNone/>
            </a:pPr>
            <a:r>
              <a:rPr lang="en" sz="1800" b="1"/>
              <a:t>General Mills. </a:t>
            </a:r>
          </a:p>
        </p:txBody>
      </p:sp>
    </p:spTree>
    <p:extLst>
      <p:ext uri="{BB962C8B-B14F-4D97-AF65-F5344CB8AC3E}">
        <p14:creationId xmlns:p14="http://schemas.microsoft.com/office/powerpoint/2010/main" val="201693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flipH="1">
            <a:off x="457200" y="1305775"/>
            <a:ext cx="8229600" cy="1227300"/>
          </a:xfrm>
          <a:prstGeom prst="rect">
            <a:avLst/>
          </a:prstGeom>
        </p:spPr>
        <p:txBody>
          <a:bodyPr lIns="91425" tIns="91425" rIns="91425" bIns="91425" anchor="t" anchorCtr="0">
            <a:noAutofit/>
          </a:bodyPr>
          <a:lstStyle/>
          <a:p>
            <a:pPr lvl="0" rtl="0">
              <a:spcBef>
                <a:spcPts val="0"/>
              </a:spcBef>
              <a:spcAft>
                <a:spcPts val="0"/>
              </a:spcAft>
              <a:buNone/>
            </a:pPr>
            <a:r>
              <a:rPr lang="en" sz="1900">
                <a:solidFill>
                  <a:srgbClr val="000000"/>
                </a:solidFill>
              </a:rPr>
              <a:t>1. Eating breakfast causes girls to be thinner.</a:t>
            </a:r>
          </a:p>
        </p:txBody>
      </p:sp>
      <p:sp>
        <p:nvSpPr>
          <p:cNvPr id="76" name="Shape 76"/>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3 Possible Explanations</a:t>
            </a:r>
          </a:p>
        </p:txBody>
      </p:sp>
      <p:sp>
        <p:nvSpPr>
          <p:cNvPr id="77" name="Shape 77"/>
          <p:cNvSpPr txBox="1">
            <a:spLocks noGrp="1"/>
          </p:cNvSpPr>
          <p:nvPr>
            <p:ph type="body" idx="1"/>
          </p:nvPr>
        </p:nvSpPr>
        <p:spPr>
          <a:xfrm flipH="1">
            <a:off x="457200" y="2533075"/>
            <a:ext cx="8229600" cy="918600"/>
          </a:xfrm>
          <a:prstGeom prst="rect">
            <a:avLst/>
          </a:prstGeom>
        </p:spPr>
        <p:txBody>
          <a:bodyPr lIns="91425" tIns="91425" rIns="91425" bIns="91425" anchor="t" anchorCtr="0">
            <a:noAutofit/>
          </a:bodyPr>
          <a:lstStyle/>
          <a:p>
            <a:pPr lvl="0" rtl="0">
              <a:spcBef>
                <a:spcPts val="0"/>
              </a:spcBef>
              <a:spcAft>
                <a:spcPts val="0"/>
              </a:spcAft>
              <a:buNone/>
            </a:pPr>
            <a:r>
              <a:rPr lang="en" sz="1900"/>
              <a:t>2. Being thin causes girls to eat breakfast.</a:t>
            </a:r>
          </a:p>
        </p:txBody>
      </p:sp>
      <p:sp>
        <p:nvSpPr>
          <p:cNvPr id="78" name="Shape 78"/>
          <p:cNvSpPr txBox="1">
            <a:spLocks noGrp="1"/>
          </p:cNvSpPr>
          <p:nvPr>
            <p:ph type="body" idx="1"/>
          </p:nvPr>
        </p:nvSpPr>
        <p:spPr>
          <a:xfrm flipH="1">
            <a:off x="457200" y="3892975"/>
            <a:ext cx="8229600" cy="1227300"/>
          </a:xfrm>
          <a:prstGeom prst="rect">
            <a:avLst/>
          </a:prstGeom>
        </p:spPr>
        <p:txBody>
          <a:bodyPr lIns="91425" tIns="91425" rIns="91425" bIns="91425" anchor="t" anchorCtr="0">
            <a:noAutofit/>
          </a:bodyPr>
          <a:lstStyle/>
          <a:p>
            <a:pPr lvl="0" rtl="0">
              <a:spcBef>
                <a:spcPts val="0"/>
              </a:spcBef>
              <a:spcAft>
                <a:spcPts val="0"/>
              </a:spcAft>
              <a:buNone/>
            </a:pPr>
            <a:r>
              <a:rPr lang="en" sz="1900"/>
              <a:t>3. A third variable is responsible for both. What could it be? An extraneous variable that affects both the explanatory and the response variable and that make it seem like there is a relationship between the two are called </a:t>
            </a:r>
            <a:r>
              <a:rPr lang="en" sz="1900">
                <a:solidFill>
                  <a:schemeClr val="accent1"/>
                </a:solidFill>
              </a:rPr>
              <a:t>confounding variables</a:t>
            </a:r>
            <a:r>
              <a:rPr lang="en" sz="1900"/>
              <a:t>.</a:t>
            </a:r>
          </a:p>
        </p:txBody>
      </p:sp>
      <p:pic>
        <p:nvPicPr>
          <p:cNvPr id="79" name="Shape 79"/>
          <p:cNvPicPr preferRelativeResize="0"/>
          <p:nvPr/>
        </p:nvPicPr>
        <p:blipFill>
          <a:blip r:embed="rId3">
            <a:alphaModFix/>
          </a:blip>
          <a:stretch>
            <a:fillRect/>
          </a:stretch>
        </p:blipFill>
        <p:spPr>
          <a:xfrm>
            <a:off x="1987875" y="1765600"/>
            <a:ext cx="2848700" cy="918600"/>
          </a:xfrm>
          <a:prstGeom prst="rect">
            <a:avLst/>
          </a:prstGeom>
          <a:noFill/>
          <a:ln>
            <a:noFill/>
          </a:ln>
        </p:spPr>
      </p:pic>
      <p:pic>
        <p:nvPicPr>
          <p:cNvPr id="80" name="Shape 80"/>
          <p:cNvPicPr preferRelativeResize="0"/>
          <p:nvPr/>
        </p:nvPicPr>
        <p:blipFill>
          <a:blip r:embed="rId4">
            <a:alphaModFix/>
          </a:blip>
          <a:stretch>
            <a:fillRect/>
          </a:stretch>
        </p:blipFill>
        <p:spPr>
          <a:xfrm>
            <a:off x="1987873" y="3067173"/>
            <a:ext cx="3044675" cy="918600"/>
          </a:xfrm>
          <a:prstGeom prst="rect">
            <a:avLst/>
          </a:prstGeom>
          <a:noFill/>
          <a:ln>
            <a:noFill/>
          </a:ln>
        </p:spPr>
      </p:pic>
      <p:pic>
        <p:nvPicPr>
          <p:cNvPr id="81" name="Shape 81"/>
          <p:cNvPicPr preferRelativeResize="0"/>
          <p:nvPr/>
        </p:nvPicPr>
        <p:blipFill>
          <a:blip r:embed="rId5">
            <a:alphaModFix/>
          </a:blip>
          <a:stretch>
            <a:fillRect/>
          </a:stretch>
        </p:blipFill>
        <p:spPr>
          <a:xfrm>
            <a:off x="1987873" y="5220423"/>
            <a:ext cx="3555024" cy="995224"/>
          </a:xfrm>
          <a:prstGeom prst="rect">
            <a:avLst/>
          </a:prstGeom>
          <a:noFill/>
          <a:ln>
            <a:noFill/>
          </a:ln>
        </p:spPr>
      </p:pic>
      <p:sp>
        <p:nvSpPr>
          <p:cNvPr id="82" name="Shape 82"/>
          <p:cNvSpPr txBox="1"/>
          <p:nvPr/>
        </p:nvSpPr>
        <p:spPr>
          <a:xfrm>
            <a:off x="496075" y="6327125"/>
            <a:ext cx="8363700" cy="313200"/>
          </a:xfrm>
          <a:prstGeom prst="rect">
            <a:avLst/>
          </a:prstGeom>
          <a:noFill/>
          <a:ln>
            <a:noFill/>
          </a:ln>
        </p:spPr>
        <p:txBody>
          <a:bodyPr lIns="91425" tIns="91425" rIns="91425" bIns="91425" anchor="t" anchorCtr="0">
            <a:noAutofit/>
          </a:bodyPr>
          <a:lstStyle/>
          <a:p>
            <a:pPr lvl="0">
              <a:spcBef>
                <a:spcPts val="0"/>
              </a:spcBef>
              <a:buNone/>
            </a:pPr>
            <a:r>
              <a:rPr lang="en" sz="1000"/>
              <a:t>Images from: http:// www.appforhealth.com/ wp-content/ uploads/ 2011/ 08/ ipn-cerealfrijo-300x135.jpg, </a:t>
            </a:r>
          </a:p>
          <a:p>
            <a:pPr lvl="0">
              <a:spcBef>
                <a:spcPts val="0"/>
              </a:spcBef>
              <a:buNone/>
            </a:pPr>
            <a:r>
              <a:rPr lang="en" sz="1000"/>
              <a:t>http:// www.dreamstime.com/ stock-photography-too-thin-woman-anorexia-model-image2814892. </a:t>
            </a:r>
          </a:p>
        </p:txBody>
      </p:sp>
    </p:spTree>
    <p:extLst>
      <p:ext uri="{BB962C8B-B14F-4D97-AF65-F5344CB8AC3E}">
        <p14:creationId xmlns:p14="http://schemas.microsoft.com/office/powerpoint/2010/main" val="286911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10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10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10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3389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Prospective vs.</a:t>
            </a:r>
          </a:p>
          <a:p>
            <a:pPr lvl="0" rtl="0">
              <a:spcBef>
                <a:spcPts val="0"/>
              </a:spcBef>
              <a:buNone/>
            </a:pPr>
            <a:r>
              <a:rPr lang="en">
                <a:solidFill>
                  <a:schemeClr val="accent1"/>
                </a:solidFill>
              </a:rPr>
              <a:t>Retrospective Studies</a:t>
            </a:r>
          </a:p>
        </p:txBody>
      </p:sp>
      <p:sp>
        <p:nvSpPr>
          <p:cNvPr id="88" name="Shape 88"/>
          <p:cNvSpPr txBox="1">
            <a:spLocks noGrp="1"/>
          </p:cNvSpPr>
          <p:nvPr>
            <p:ph type="body" idx="1"/>
          </p:nvPr>
        </p:nvSpPr>
        <p:spPr>
          <a:xfrm>
            <a:off x="457200" y="1767050"/>
            <a:ext cx="8229600" cy="4751999"/>
          </a:xfrm>
          <a:prstGeom prst="rect">
            <a:avLst/>
          </a:prstGeom>
        </p:spPr>
        <p:txBody>
          <a:bodyPr lIns="91425" tIns="91425" rIns="91425" bIns="91425" anchor="t" anchorCtr="0">
            <a:noAutofit/>
          </a:bodyPr>
          <a:lstStyle/>
          <a:p>
            <a:pPr lvl="0" rtl="0">
              <a:lnSpc>
                <a:spcPct val="115000"/>
              </a:lnSpc>
              <a:spcBef>
                <a:spcPts val="0"/>
              </a:spcBef>
              <a:spcAft>
                <a:spcPts val="0"/>
              </a:spcAft>
              <a:buClr>
                <a:srgbClr val="000000"/>
              </a:buClr>
              <a:buSzPct val="50000"/>
              <a:buFont typeface="Arial"/>
              <a:buNone/>
            </a:pPr>
            <a:r>
              <a:rPr lang="en" sz="2200"/>
              <a:t>A </a:t>
            </a:r>
            <a:r>
              <a:rPr lang="en" sz="2200">
                <a:solidFill>
                  <a:schemeClr val="accent1"/>
                </a:solidFill>
              </a:rPr>
              <a:t>prospective study</a:t>
            </a:r>
            <a:r>
              <a:rPr lang="en" sz="2200"/>
              <a:t> identifies individuals and collects information as events unfold. </a:t>
            </a:r>
          </a:p>
          <a:p>
            <a:pPr marL="457200" lvl="0" indent="-368300" rtl="0">
              <a:lnSpc>
                <a:spcPct val="115000"/>
              </a:lnSpc>
              <a:spcBef>
                <a:spcPts val="0"/>
              </a:spcBef>
              <a:spcAft>
                <a:spcPts val="0"/>
              </a:spcAft>
              <a:buSzPct val="100000"/>
              <a:buFont typeface="Arial"/>
              <a:buChar char="●"/>
            </a:pPr>
            <a:r>
              <a:rPr lang="en" sz="2200"/>
              <a:t>Example: The Nurses Health Study has been recruiting registered nurses and then collecting data from them using questionnaires since 1976.</a:t>
            </a:r>
          </a:p>
          <a:p>
            <a:pPr lvl="0" rtl="0">
              <a:lnSpc>
                <a:spcPct val="115000"/>
              </a:lnSpc>
              <a:spcBef>
                <a:spcPts val="0"/>
              </a:spcBef>
              <a:spcAft>
                <a:spcPts val="0"/>
              </a:spcAft>
              <a:buNone/>
            </a:pPr>
            <a:endParaRPr sz="2200"/>
          </a:p>
          <a:p>
            <a:pPr lvl="0" rtl="0">
              <a:lnSpc>
                <a:spcPct val="115000"/>
              </a:lnSpc>
              <a:spcBef>
                <a:spcPts val="0"/>
              </a:spcBef>
              <a:spcAft>
                <a:spcPts val="0"/>
              </a:spcAft>
              <a:buNone/>
            </a:pPr>
            <a:r>
              <a:rPr lang="en" sz="2200">
                <a:solidFill>
                  <a:schemeClr val="accent1"/>
                </a:solidFill>
              </a:rPr>
              <a:t>Retrospective studies</a:t>
            </a:r>
            <a:r>
              <a:rPr lang="en" sz="2200"/>
              <a:t> collect data after events have taken place.</a:t>
            </a:r>
          </a:p>
          <a:p>
            <a:pPr marL="457200" lvl="0" indent="-368300" rtl="0">
              <a:lnSpc>
                <a:spcPct val="115000"/>
              </a:lnSpc>
              <a:spcBef>
                <a:spcPts val="0"/>
              </a:spcBef>
              <a:spcAft>
                <a:spcPts val="0"/>
              </a:spcAft>
              <a:buSzPct val="100000"/>
              <a:buFont typeface="Arial"/>
              <a:buChar char="●"/>
            </a:pPr>
            <a:r>
              <a:rPr lang="en" sz="2200"/>
              <a:t>Example: Researchers reviewing past events in medical records.</a:t>
            </a:r>
          </a:p>
        </p:txBody>
      </p:sp>
    </p:spTree>
    <p:extLst>
      <p:ext uri="{BB962C8B-B14F-4D97-AF65-F5344CB8AC3E}">
        <p14:creationId xmlns:p14="http://schemas.microsoft.com/office/powerpoint/2010/main" val="120872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1000"/>
                                        <p:tgtEl>
                                          <p:spTgt spid="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1" end="1"/>
                                            </p:txEl>
                                          </p:spTgt>
                                        </p:tgtEl>
                                        <p:attrNameLst>
                                          <p:attrName>style.visibility</p:attrName>
                                        </p:attrNameLst>
                                      </p:cBhvr>
                                      <p:to>
                                        <p:strVal val="visible"/>
                                      </p:to>
                                    </p:set>
                                    <p:animEffect transition="in" filter="fade">
                                      <p:cBhvr>
                                        <p:cTn id="12" dur="1000"/>
                                        <p:tgtEl>
                                          <p:spTgt spid="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
                                            <p:txEl>
                                              <p:pRg st="2" end="2"/>
                                            </p:txEl>
                                          </p:spTgt>
                                        </p:tgtEl>
                                        <p:attrNameLst>
                                          <p:attrName>style.visibility</p:attrName>
                                        </p:attrNameLst>
                                      </p:cBhvr>
                                      <p:to>
                                        <p:strVal val="visible"/>
                                      </p:to>
                                    </p:set>
                                    <p:animEffect transition="in" filter="fade">
                                      <p:cBhvr>
                                        <p:cTn id="17" dur="1000"/>
                                        <p:tgtEl>
                                          <p:spTgt spid="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xEl>
                                              <p:pRg st="3" end="3"/>
                                            </p:txEl>
                                          </p:spTgt>
                                        </p:tgtEl>
                                        <p:attrNameLst>
                                          <p:attrName>style.visibility</p:attrName>
                                        </p:attrNameLst>
                                      </p:cBhvr>
                                      <p:to>
                                        <p:strVal val="visible"/>
                                      </p:to>
                                    </p:set>
                                    <p:animEffect transition="in" filter="fade">
                                      <p:cBhvr>
                                        <p:cTn id="22" dur="1000"/>
                                        <p:tgtEl>
                                          <p:spTgt spid="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
                                            <p:txEl>
                                              <p:pRg st="4" end="4"/>
                                            </p:txEl>
                                          </p:spTgt>
                                        </p:tgtEl>
                                        <p:attrNameLst>
                                          <p:attrName>style.visibility</p:attrName>
                                        </p:attrNameLst>
                                      </p:cBhvr>
                                      <p:to>
                                        <p:strVal val="visible"/>
                                      </p:to>
                                    </p:set>
                                    <p:animEffect transition="in" filter="fade">
                                      <p:cBhvr>
                                        <p:cTn id="27" dur="1000"/>
                                        <p:tgtEl>
                                          <p:spTgt spid="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Obtaining Good Samples</a:t>
            </a:r>
          </a:p>
        </p:txBody>
      </p:sp>
      <p:sp>
        <p:nvSpPr>
          <p:cNvPr id="94" name="Shape 94"/>
          <p:cNvSpPr txBox="1">
            <a:spLocks noGrp="1"/>
          </p:cNvSpPr>
          <p:nvPr>
            <p:ph type="body" idx="1"/>
          </p:nvPr>
        </p:nvSpPr>
        <p:spPr>
          <a:xfrm flipH="1">
            <a:off x="457199" y="1305775"/>
            <a:ext cx="8229600" cy="4918200"/>
          </a:xfrm>
          <a:prstGeom prst="rect">
            <a:avLst/>
          </a:prstGeom>
        </p:spPr>
        <p:txBody>
          <a:bodyPr lIns="91425" tIns="91425" rIns="91425" bIns="91425" anchor="t" anchorCtr="0">
            <a:noAutofit/>
          </a:bodyPr>
          <a:lstStyle/>
          <a:p>
            <a:pPr marL="457200" lvl="0" indent="-368300" rtl="0">
              <a:spcBef>
                <a:spcPts val="0"/>
              </a:spcBef>
              <a:spcAft>
                <a:spcPts val="0"/>
              </a:spcAft>
              <a:buClr>
                <a:srgbClr val="000000"/>
              </a:buClr>
              <a:buSzPct val="100000"/>
            </a:pPr>
            <a:r>
              <a:rPr lang="en" sz="2200">
                <a:solidFill>
                  <a:srgbClr val="000000"/>
                </a:solidFill>
              </a:rPr>
              <a:t>Almost all statistical methods are based on the notion of implied randomness. </a:t>
            </a:r>
          </a:p>
          <a:p>
            <a:pPr lvl="0" rtl="0">
              <a:spcBef>
                <a:spcPts val="0"/>
              </a:spcBef>
              <a:spcAft>
                <a:spcPts val="0"/>
              </a:spcAft>
              <a:buClr>
                <a:srgbClr val="000000"/>
              </a:buClr>
              <a:buSzPct val="50000"/>
              <a:buFont typeface="Arial"/>
              <a:buNone/>
            </a:pPr>
            <a:endParaRPr sz="2200">
              <a:solidFill>
                <a:srgbClr val="000000"/>
              </a:solidFill>
            </a:endParaRPr>
          </a:p>
          <a:p>
            <a:pPr marL="457200" lvl="0" indent="-368300" rtl="0">
              <a:spcBef>
                <a:spcPts val="0"/>
              </a:spcBef>
              <a:spcAft>
                <a:spcPts val="0"/>
              </a:spcAft>
              <a:buClr>
                <a:srgbClr val="000000"/>
              </a:buClr>
              <a:buSzPct val="100000"/>
            </a:pPr>
            <a:r>
              <a:rPr lang="en" sz="2200">
                <a:solidFill>
                  <a:srgbClr val="000000"/>
                </a:solidFill>
              </a:rPr>
              <a:t>If observational data are not collected in a random framework from a population, these statistical methods -- the estimates and errors associated with the estimates -- are not reliable.</a:t>
            </a:r>
          </a:p>
          <a:p>
            <a:pPr lvl="0" rtl="0">
              <a:spcBef>
                <a:spcPts val="0"/>
              </a:spcBef>
              <a:spcAft>
                <a:spcPts val="0"/>
              </a:spcAft>
              <a:buClr>
                <a:srgbClr val="000000"/>
              </a:buClr>
              <a:buSzPct val="50000"/>
              <a:buFont typeface="Arial"/>
              <a:buNone/>
            </a:pPr>
            <a:endParaRPr sz="2200">
              <a:solidFill>
                <a:srgbClr val="000000"/>
              </a:solidFill>
            </a:endParaRPr>
          </a:p>
          <a:p>
            <a:pPr marL="457200" lvl="0" indent="-368300" rtl="0">
              <a:spcBef>
                <a:spcPts val="0"/>
              </a:spcBef>
              <a:spcAft>
                <a:spcPts val="0"/>
              </a:spcAft>
              <a:buSzPct val="100000"/>
            </a:pPr>
            <a:r>
              <a:rPr lang="en" sz="2200">
                <a:solidFill>
                  <a:srgbClr val="000000"/>
                </a:solidFill>
              </a:rPr>
              <a:t>Most commonly used random sampling techniques are </a:t>
            </a:r>
            <a:r>
              <a:rPr lang="en" sz="2200" i="1">
                <a:solidFill>
                  <a:schemeClr val="accent1"/>
                </a:solidFill>
              </a:rPr>
              <a:t>simple</a:t>
            </a:r>
            <a:r>
              <a:rPr lang="en" sz="2200">
                <a:solidFill>
                  <a:srgbClr val="000000"/>
                </a:solidFill>
              </a:rPr>
              <a:t>, </a:t>
            </a:r>
            <a:r>
              <a:rPr lang="en" sz="2200" i="1">
                <a:solidFill>
                  <a:schemeClr val="accent1"/>
                </a:solidFill>
              </a:rPr>
              <a:t>stratified</a:t>
            </a:r>
            <a:r>
              <a:rPr lang="en" sz="2200">
                <a:solidFill>
                  <a:srgbClr val="000000"/>
                </a:solidFill>
              </a:rPr>
              <a:t>, and </a:t>
            </a:r>
            <a:r>
              <a:rPr lang="en" sz="2200" i="1">
                <a:solidFill>
                  <a:schemeClr val="accent1"/>
                </a:solidFill>
              </a:rPr>
              <a:t>cluster</a:t>
            </a:r>
            <a:r>
              <a:rPr lang="en" sz="2200" i="1">
                <a:solidFill>
                  <a:srgbClr val="000000"/>
                </a:solidFill>
              </a:rPr>
              <a:t> </a:t>
            </a:r>
            <a:r>
              <a:rPr lang="en" sz="2200">
                <a:solidFill>
                  <a:srgbClr val="000000"/>
                </a:solidFill>
              </a:rPr>
              <a:t>sampling.</a:t>
            </a:r>
          </a:p>
          <a:p>
            <a:pPr lvl="0" rtl="0">
              <a:spcBef>
                <a:spcPts val="0"/>
              </a:spcBef>
              <a:spcAft>
                <a:spcPts val="0"/>
              </a:spcAft>
              <a:buNone/>
            </a:pPr>
            <a:endParaRPr sz="2200">
              <a:solidFill>
                <a:srgbClr val="000000"/>
              </a:solidFill>
            </a:endParaRPr>
          </a:p>
        </p:txBody>
      </p:sp>
    </p:spTree>
    <p:extLst>
      <p:ext uri="{BB962C8B-B14F-4D97-AF65-F5344CB8AC3E}">
        <p14:creationId xmlns:p14="http://schemas.microsoft.com/office/powerpoint/2010/main" val="49507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Simple Random Sample</a:t>
            </a:r>
          </a:p>
        </p:txBody>
      </p:sp>
      <p:sp>
        <p:nvSpPr>
          <p:cNvPr id="100" name="Shape 100"/>
          <p:cNvSpPr txBox="1">
            <a:spLocks noGrp="1"/>
          </p:cNvSpPr>
          <p:nvPr>
            <p:ph type="body" idx="1"/>
          </p:nvPr>
        </p:nvSpPr>
        <p:spPr>
          <a:xfrm flipH="1">
            <a:off x="457199" y="1305775"/>
            <a:ext cx="8229600" cy="4918200"/>
          </a:xfrm>
          <a:prstGeom prst="rect">
            <a:avLst/>
          </a:prstGeom>
        </p:spPr>
        <p:txBody>
          <a:bodyPr lIns="91425" tIns="91425" rIns="91425" bIns="91425" anchor="t" anchorCtr="0">
            <a:noAutofit/>
          </a:bodyPr>
          <a:lstStyle/>
          <a:p>
            <a:pPr lvl="0" rtl="0">
              <a:spcBef>
                <a:spcPts val="0"/>
              </a:spcBef>
              <a:spcAft>
                <a:spcPts val="0"/>
              </a:spcAft>
              <a:buNone/>
            </a:pPr>
            <a:r>
              <a:rPr lang="en" sz="2200">
                <a:solidFill>
                  <a:srgbClr val="000000"/>
                </a:solidFill>
              </a:rPr>
              <a:t>Randomly select cases from the population, where there is no implied connection between the points that are selected.</a:t>
            </a:r>
          </a:p>
        </p:txBody>
      </p:sp>
      <p:pic>
        <p:nvPicPr>
          <p:cNvPr id="101" name="Shape 101"/>
          <p:cNvPicPr preferRelativeResize="0"/>
          <p:nvPr/>
        </p:nvPicPr>
        <p:blipFill>
          <a:blip r:embed="rId3">
            <a:alphaModFix/>
          </a:blip>
          <a:stretch>
            <a:fillRect/>
          </a:stretch>
        </p:blipFill>
        <p:spPr>
          <a:xfrm>
            <a:off x="457200" y="2393301"/>
            <a:ext cx="7656800" cy="3830675"/>
          </a:xfrm>
          <a:prstGeom prst="rect">
            <a:avLst/>
          </a:prstGeom>
          <a:noFill/>
          <a:ln>
            <a:noFill/>
          </a:ln>
        </p:spPr>
      </p:pic>
    </p:spTree>
    <p:extLst>
      <p:ext uri="{BB962C8B-B14F-4D97-AF65-F5344CB8AC3E}">
        <p14:creationId xmlns:p14="http://schemas.microsoft.com/office/powerpoint/2010/main" val="2214317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flipH="1">
            <a:off x="457199" y="1305775"/>
            <a:ext cx="8229600" cy="4918200"/>
          </a:xfrm>
          <a:prstGeom prst="rect">
            <a:avLst/>
          </a:prstGeom>
        </p:spPr>
        <p:txBody>
          <a:bodyPr lIns="91425" tIns="91425" rIns="91425" bIns="91425" anchor="t" anchorCtr="0">
            <a:noAutofit/>
          </a:bodyPr>
          <a:lstStyle/>
          <a:p>
            <a:pPr lvl="0" rtl="0">
              <a:spcBef>
                <a:spcPts val="0"/>
              </a:spcBef>
              <a:spcAft>
                <a:spcPts val="0"/>
              </a:spcAft>
              <a:buNone/>
            </a:pPr>
            <a:r>
              <a:rPr lang="en" sz="2200" i="1">
                <a:solidFill>
                  <a:schemeClr val="accent1"/>
                </a:solidFill>
              </a:rPr>
              <a:t>Strata</a:t>
            </a:r>
            <a:r>
              <a:rPr lang="en" sz="2200" i="1">
                <a:solidFill>
                  <a:srgbClr val="000000"/>
                </a:solidFill>
              </a:rPr>
              <a:t> </a:t>
            </a:r>
            <a:r>
              <a:rPr lang="en" sz="2200">
                <a:solidFill>
                  <a:srgbClr val="000000"/>
                </a:solidFill>
              </a:rPr>
              <a:t>are made up of similar observations. We take a simple random sample from </a:t>
            </a:r>
            <a:r>
              <a:rPr lang="en" sz="2200" u="sng">
                <a:solidFill>
                  <a:srgbClr val="000000"/>
                </a:solidFill>
              </a:rPr>
              <a:t>each</a:t>
            </a:r>
            <a:r>
              <a:rPr lang="en" sz="2200">
                <a:solidFill>
                  <a:srgbClr val="000000"/>
                </a:solidFill>
              </a:rPr>
              <a:t> stratum.</a:t>
            </a:r>
          </a:p>
        </p:txBody>
      </p:sp>
      <p:sp>
        <p:nvSpPr>
          <p:cNvPr id="107" name="Shape 107"/>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Stratified Sample</a:t>
            </a:r>
          </a:p>
        </p:txBody>
      </p:sp>
      <p:pic>
        <p:nvPicPr>
          <p:cNvPr id="108" name="Shape 108"/>
          <p:cNvPicPr preferRelativeResize="0"/>
          <p:nvPr/>
        </p:nvPicPr>
        <p:blipFill>
          <a:blip r:embed="rId3">
            <a:alphaModFix/>
          </a:blip>
          <a:stretch>
            <a:fillRect/>
          </a:stretch>
        </p:blipFill>
        <p:spPr>
          <a:xfrm>
            <a:off x="457200" y="2269150"/>
            <a:ext cx="8042100" cy="4036974"/>
          </a:xfrm>
          <a:prstGeom prst="rect">
            <a:avLst/>
          </a:prstGeom>
          <a:noFill/>
          <a:ln>
            <a:noFill/>
          </a:ln>
        </p:spPr>
      </p:pic>
    </p:spTree>
    <p:extLst>
      <p:ext uri="{BB962C8B-B14F-4D97-AF65-F5344CB8AC3E}">
        <p14:creationId xmlns:p14="http://schemas.microsoft.com/office/powerpoint/2010/main" val="3045337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Data matrix</a:t>
            </a:r>
          </a:p>
        </p:txBody>
      </p:sp>
      <p:sp>
        <p:nvSpPr>
          <p:cNvPr id="39" name="Shape 39"/>
          <p:cNvSpPr txBox="1">
            <a:spLocks noGrp="1"/>
          </p:cNvSpPr>
          <p:nvPr>
            <p:ph type="body" idx="1"/>
          </p:nvPr>
        </p:nvSpPr>
        <p:spPr>
          <a:xfrm>
            <a:off x="457200" y="1600200"/>
            <a:ext cx="8229600" cy="892199"/>
          </a:xfrm>
          <a:prstGeom prst="rect">
            <a:avLst/>
          </a:prstGeom>
        </p:spPr>
        <p:txBody>
          <a:bodyPr lIns="91425" tIns="91425" rIns="91425" bIns="91425" anchor="t" anchorCtr="0">
            <a:noAutofit/>
          </a:bodyPr>
          <a:lstStyle/>
          <a:p>
            <a:pPr lvl="0" rtl="0">
              <a:spcBef>
                <a:spcPts val="0"/>
              </a:spcBef>
              <a:spcAft>
                <a:spcPts val="0"/>
              </a:spcAft>
              <a:buNone/>
            </a:pPr>
            <a:r>
              <a:rPr lang="en" sz="2400"/>
              <a:t>Data collected on students in a statistics class on a variety of variables:</a:t>
            </a:r>
          </a:p>
        </p:txBody>
      </p:sp>
      <p:pic>
        <p:nvPicPr>
          <p:cNvPr id="40" name="Shape 40"/>
          <p:cNvPicPr preferRelativeResize="0"/>
          <p:nvPr/>
        </p:nvPicPr>
        <p:blipFill>
          <a:blip r:embed="rId3">
            <a:alphaModFix/>
          </a:blip>
          <a:stretch>
            <a:fillRect/>
          </a:stretch>
        </p:blipFill>
        <p:spPr>
          <a:xfrm>
            <a:off x="457200" y="2583925"/>
            <a:ext cx="7020748" cy="3343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flipH="1">
            <a:off x="457199" y="1143000"/>
            <a:ext cx="8229600" cy="5081099"/>
          </a:xfrm>
          <a:prstGeom prst="rect">
            <a:avLst/>
          </a:prstGeom>
        </p:spPr>
        <p:txBody>
          <a:bodyPr lIns="91425" tIns="91425" rIns="91425" bIns="91425" anchor="t" anchorCtr="0">
            <a:noAutofit/>
          </a:bodyPr>
          <a:lstStyle/>
          <a:p>
            <a:pPr lvl="0" rtl="0">
              <a:spcBef>
                <a:spcPts val="0"/>
              </a:spcBef>
              <a:spcAft>
                <a:spcPts val="0"/>
              </a:spcAft>
              <a:buNone/>
            </a:pPr>
            <a:r>
              <a:rPr lang="en" sz="2200" i="1">
                <a:solidFill>
                  <a:schemeClr val="accent1"/>
                </a:solidFill>
              </a:rPr>
              <a:t>Clusters</a:t>
            </a:r>
            <a:r>
              <a:rPr lang="en" sz="2200">
                <a:solidFill>
                  <a:srgbClr val="000000"/>
                </a:solidFill>
              </a:rPr>
              <a:t> are usually not made up of homogeneous observations. We take a simple random sample of clusters, and then sample all observations in that cluster. Usually preferred for economical reasons.</a:t>
            </a:r>
          </a:p>
        </p:txBody>
      </p:sp>
      <p:sp>
        <p:nvSpPr>
          <p:cNvPr id="114" name="Shape 114"/>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Cluster Sample</a:t>
            </a:r>
          </a:p>
        </p:txBody>
      </p:sp>
      <p:pic>
        <p:nvPicPr>
          <p:cNvPr id="115" name="Shape 115"/>
          <p:cNvPicPr preferRelativeResize="0"/>
          <p:nvPr/>
        </p:nvPicPr>
        <p:blipFill>
          <a:blip r:embed="rId3">
            <a:alphaModFix/>
          </a:blip>
          <a:stretch>
            <a:fillRect/>
          </a:stretch>
        </p:blipFill>
        <p:spPr>
          <a:xfrm>
            <a:off x="1236250" y="2853575"/>
            <a:ext cx="6915150" cy="3448050"/>
          </a:xfrm>
          <a:prstGeom prst="rect">
            <a:avLst/>
          </a:prstGeom>
          <a:noFill/>
          <a:ln>
            <a:noFill/>
          </a:ln>
        </p:spPr>
      </p:pic>
    </p:spTree>
    <p:extLst>
      <p:ext uri="{BB962C8B-B14F-4D97-AF65-F5344CB8AC3E}">
        <p14:creationId xmlns:p14="http://schemas.microsoft.com/office/powerpoint/2010/main" val="4247182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flipH="1">
            <a:off x="457200" y="1143000"/>
            <a:ext cx="8229600" cy="5081100"/>
          </a:xfrm>
          <a:prstGeom prst="rect">
            <a:avLst/>
          </a:prstGeom>
        </p:spPr>
        <p:txBody>
          <a:bodyPr lIns="91425" tIns="91425" rIns="91425" bIns="91425" anchor="t" anchorCtr="0">
            <a:noAutofit/>
          </a:bodyPr>
          <a:lstStyle/>
          <a:p>
            <a:pPr lvl="0" rtl="0">
              <a:spcBef>
                <a:spcPts val="0"/>
              </a:spcBef>
              <a:spcAft>
                <a:spcPts val="0"/>
              </a:spcAft>
              <a:buNone/>
            </a:pPr>
            <a:r>
              <a:rPr lang="en" sz="2200" i="1">
                <a:solidFill>
                  <a:schemeClr val="accent1"/>
                </a:solidFill>
              </a:rPr>
              <a:t>Clusters</a:t>
            </a:r>
            <a:r>
              <a:rPr lang="en" sz="2200">
                <a:solidFill>
                  <a:srgbClr val="000000"/>
                </a:solidFill>
              </a:rPr>
              <a:t> are usually not made up of homogeneous observations. We take a simple random sample of clusters, and then take a simple random sample of observations from the sampled clusters</a:t>
            </a:r>
          </a:p>
        </p:txBody>
      </p:sp>
      <p:sp>
        <p:nvSpPr>
          <p:cNvPr id="121" name="Shape 121"/>
          <p:cNvSpPr txBox="1">
            <a:spLocks noGrp="1"/>
          </p:cNvSpPr>
          <p:nvPr>
            <p:ph type="title"/>
          </p:nvPr>
        </p:nvSpPr>
        <p:spPr>
          <a:xfrm>
            <a:off x="457200" y="-12"/>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Multistage Sample</a:t>
            </a:r>
          </a:p>
        </p:txBody>
      </p:sp>
      <p:pic>
        <p:nvPicPr>
          <p:cNvPr id="122" name="Shape 122"/>
          <p:cNvPicPr preferRelativeResize="0"/>
          <p:nvPr/>
        </p:nvPicPr>
        <p:blipFill>
          <a:blip r:embed="rId3">
            <a:alphaModFix/>
          </a:blip>
          <a:stretch>
            <a:fillRect/>
          </a:stretch>
        </p:blipFill>
        <p:spPr>
          <a:xfrm>
            <a:off x="1114425" y="2818975"/>
            <a:ext cx="6915150" cy="3448050"/>
          </a:xfrm>
          <a:prstGeom prst="rect">
            <a:avLst/>
          </a:prstGeom>
          <a:noFill/>
          <a:ln>
            <a:noFill/>
          </a:ln>
        </p:spPr>
      </p:pic>
    </p:spTree>
    <p:extLst>
      <p:ext uri="{BB962C8B-B14F-4D97-AF65-F5344CB8AC3E}">
        <p14:creationId xmlns:p14="http://schemas.microsoft.com/office/powerpoint/2010/main" val="340394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Types of variables</a:t>
            </a:r>
          </a:p>
        </p:txBody>
      </p:sp>
      <p:pic>
        <p:nvPicPr>
          <p:cNvPr id="46" name="Shape 46"/>
          <p:cNvPicPr preferRelativeResize="0"/>
          <p:nvPr/>
        </p:nvPicPr>
        <p:blipFill>
          <a:blip r:embed="rId3">
            <a:alphaModFix/>
          </a:blip>
          <a:stretch>
            <a:fillRect/>
          </a:stretch>
        </p:blipFill>
        <p:spPr>
          <a:xfrm>
            <a:off x="457200" y="2044550"/>
            <a:ext cx="7715250" cy="318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Types of variables (cont.)</a:t>
            </a:r>
          </a:p>
        </p:txBody>
      </p:sp>
      <p:pic>
        <p:nvPicPr>
          <p:cNvPr id="115" name="Shape 115"/>
          <p:cNvPicPr preferRelativeResize="0"/>
          <p:nvPr/>
        </p:nvPicPr>
        <p:blipFill>
          <a:blip r:embed="rId3">
            <a:alphaModFix/>
          </a:blip>
          <a:stretch>
            <a:fillRect/>
          </a:stretch>
        </p:blipFill>
        <p:spPr>
          <a:xfrm>
            <a:off x="457199" y="1605999"/>
            <a:ext cx="5979249" cy="2197449"/>
          </a:xfrm>
          <a:prstGeom prst="rect">
            <a:avLst/>
          </a:prstGeom>
          <a:noFill/>
          <a:ln>
            <a:noFill/>
          </a:ln>
        </p:spPr>
      </p:pic>
      <p:sp>
        <p:nvSpPr>
          <p:cNvPr id="116" name="Shape 116"/>
          <p:cNvSpPr txBox="1">
            <a:spLocks noGrp="1"/>
          </p:cNvSpPr>
          <p:nvPr>
            <p:ph type="body" idx="1"/>
          </p:nvPr>
        </p:nvSpPr>
        <p:spPr>
          <a:xfrm>
            <a:off x="359000" y="3803450"/>
            <a:ext cx="8229600" cy="2480100"/>
          </a:xfrm>
          <a:prstGeom prst="rect">
            <a:avLst/>
          </a:prstGeom>
        </p:spPr>
        <p:txBody>
          <a:bodyPr lIns="91425" tIns="91425" rIns="91425" bIns="91425" anchor="t" anchorCtr="0">
            <a:noAutofit/>
          </a:bodyPr>
          <a:lstStyle/>
          <a:p>
            <a:pPr marL="457200" lvl="0" indent="-342900" rtl="0">
              <a:spcBef>
                <a:spcPts val="0"/>
              </a:spcBef>
              <a:spcAft>
                <a:spcPts val="0"/>
              </a:spcAft>
              <a:buSzPct val="75000"/>
              <a:buChar char="●"/>
            </a:pPr>
            <a:r>
              <a:rPr lang="en" sz="2400">
                <a:solidFill>
                  <a:schemeClr val="accent1"/>
                </a:solidFill>
              </a:rPr>
              <a:t>gender</a:t>
            </a:r>
            <a:r>
              <a:rPr lang="en" sz="2400"/>
              <a:t>: </a:t>
            </a:r>
            <a:r>
              <a:rPr lang="en" sz="2400" i="1"/>
              <a:t>categorical</a:t>
            </a:r>
          </a:p>
          <a:p>
            <a:pPr marL="457200" lvl="0" indent="-342900" rtl="0">
              <a:spcBef>
                <a:spcPts val="0"/>
              </a:spcBef>
              <a:spcAft>
                <a:spcPts val="0"/>
              </a:spcAft>
              <a:buSzPct val="75000"/>
              <a:buChar char="●"/>
            </a:pPr>
            <a:r>
              <a:rPr lang="en" sz="2400">
                <a:solidFill>
                  <a:schemeClr val="accent1"/>
                </a:solidFill>
              </a:rPr>
              <a:t>sleep</a:t>
            </a:r>
            <a:r>
              <a:rPr lang="en" sz="2400"/>
              <a:t>: </a:t>
            </a:r>
            <a:r>
              <a:rPr lang="en" sz="2400" i="1"/>
              <a:t>numerical, continuous</a:t>
            </a:r>
          </a:p>
          <a:p>
            <a:pPr marL="457200" lvl="0" indent="-342900" rtl="0">
              <a:spcBef>
                <a:spcPts val="0"/>
              </a:spcBef>
              <a:spcAft>
                <a:spcPts val="0"/>
              </a:spcAft>
              <a:buSzPct val="75000"/>
              <a:buChar char="●"/>
            </a:pPr>
            <a:r>
              <a:rPr lang="en" sz="2400">
                <a:solidFill>
                  <a:schemeClr val="accent1"/>
                </a:solidFill>
              </a:rPr>
              <a:t>bedtime</a:t>
            </a:r>
            <a:r>
              <a:rPr lang="en" sz="2400"/>
              <a:t>: </a:t>
            </a:r>
            <a:r>
              <a:rPr lang="en" sz="2400" i="1"/>
              <a:t>categorical, ordinal</a:t>
            </a:r>
          </a:p>
          <a:p>
            <a:pPr marL="457200" lvl="0" indent="-342900" rtl="0">
              <a:spcBef>
                <a:spcPts val="0"/>
              </a:spcBef>
              <a:spcAft>
                <a:spcPts val="0"/>
              </a:spcAft>
              <a:buSzPct val="75000"/>
              <a:buChar char="●"/>
            </a:pPr>
            <a:r>
              <a:rPr lang="en" sz="2400">
                <a:solidFill>
                  <a:schemeClr val="accent1"/>
                </a:solidFill>
              </a:rPr>
              <a:t>countries</a:t>
            </a:r>
            <a:r>
              <a:rPr lang="en" sz="2400"/>
              <a:t>:  </a:t>
            </a:r>
            <a:r>
              <a:rPr lang="en" sz="2400" i="1"/>
              <a:t>numerical, discrete</a:t>
            </a:r>
          </a:p>
          <a:p>
            <a:pPr marL="457200" lvl="0" indent="-342900" rtl="0">
              <a:spcBef>
                <a:spcPts val="0"/>
              </a:spcBef>
              <a:spcAft>
                <a:spcPts val="0"/>
              </a:spcAft>
              <a:buSzPct val="75000"/>
              <a:buChar char="●"/>
            </a:pPr>
            <a:r>
              <a:rPr lang="en" sz="2400">
                <a:solidFill>
                  <a:schemeClr val="accent1"/>
                </a:solidFill>
              </a:rPr>
              <a:t>dread</a:t>
            </a:r>
            <a:r>
              <a:rPr lang="en" sz="2400"/>
              <a:t>: </a:t>
            </a:r>
            <a:r>
              <a:rPr lang="en" sz="2400" i="1"/>
              <a:t>categorical, ordinal - could also be used as numerical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Relationships among variables</a:t>
            </a:r>
          </a:p>
        </p:txBody>
      </p:sp>
      <p:sp>
        <p:nvSpPr>
          <p:cNvPr id="149" name="Shape 149"/>
          <p:cNvSpPr txBox="1">
            <a:spLocks noGrp="1"/>
          </p:cNvSpPr>
          <p:nvPr>
            <p:ph type="body" idx="1"/>
          </p:nvPr>
        </p:nvSpPr>
        <p:spPr>
          <a:xfrm>
            <a:off x="457200" y="1593850"/>
            <a:ext cx="8229600" cy="4853099"/>
          </a:xfrm>
          <a:prstGeom prst="rect">
            <a:avLst/>
          </a:prstGeom>
        </p:spPr>
        <p:txBody>
          <a:bodyPr lIns="91425" tIns="91425" rIns="91425" bIns="91425" anchor="t" anchorCtr="0">
            <a:noAutofit/>
          </a:bodyPr>
          <a:lstStyle/>
          <a:p>
            <a:pPr lvl="0" rtl="0">
              <a:spcBef>
                <a:spcPts val="0"/>
              </a:spcBef>
              <a:spcAft>
                <a:spcPts val="0"/>
              </a:spcAft>
              <a:buNone/>
            </a:pPr>
            <a:r>
              <a:rPr lang="en" sz="2000"/>
              <a:t>Does there appear to be a relationship between the hours of study per week and the GPA of a student?</a:t>
            </a:r>
          </a:p>
        </p:txBody>
      </p:sp>
      <p:pic>
        <p:nvPicPr>
          <p:cNvPr id="150" name="Shape 150"/>
          <p:cNvPicPr preferRelativeResize="0"/>
          <p:nvPr/>
        </p:nvPicPr>
        <p:blipFill>
          <a:blip r:embed="rId3">
            <a:alphaModFix/>
          </a:blip>
          <a:stretch>
            <a:fillRect/>
          </a:stretch>
        </p:blipFill>
        <p:spPr>
          <a:xfrm>
            <a:off x="1387100" y="2511525"/>
            <a:ext cx="5068999" cy="2881025"/>
          </a:xfrm>
          <a:prstGeom prst="rect">
            <a:avLst/>
          </a:prstGeom>
          <a:noFill/>
          <a:ln>
            <a:noFill/>
          </a:ln>
        </p:spPr>
      </p:pic>
      <p:sp>
        <p:nvSpPr>
          <p:cNvPr id="151" name="Shape 151"/>
          <p:cNvSpPr txBox="1"/>
          <p:nvPr/>
        </p:nvSpPr>
        <p:spPr>
          <a:xfrm>
            <a:off x="457200" y="5472400"/>
            <a:ext cx="8453400" cy="549900"/>
          </a:xfrm>
          <a:prstGeom prst="rect">
            <a:avLst/>
          </a:prstGeom>
          <a:noFill/>
          <a:ln>
            <a:noFill/>
          </a:ln>
        </p:spPr>
        <p:txBody>
          <a:bodyPr lIns="91425" tIns="91425" rIns="91425" bIns="91425" anchor="t" anchorCtr="0">
            <a:noAutofit/>
          </a:bodyPr>
          <a:lstStyle/>
          <a:p>
            <a:pPr lvl="0">
              <a:spcBef>
                <a:spcPts val="0"/>
              </a:spcBef>
              <a:buNone/>
            </a:pPr>
            <a:r>
              <a:rPr lang="en" sz="2000">
                <a:solidFill>
                  <a:schemeClr val="accent1"/>
                </a:solidFill>
              </a:rPr>
              <a:t>Can you spot anything unusual about any of the data points?</a:t>
            </a:r>
          </a:p>
        </p:txBody>
      </p:sp>
      <p:sp>
        <p:nvSpPr>
          <p:cNvPr id="152" name="Shape 152"/>
          <p:cNvSpPr txBox="1"/>
          <p:nvPr/>
        </p:nvSpPr>
        <p:spPr>
          <a:xfrm>
            <a:off x="457200" y="5897050"/>
            <a:ext cx="8453400" cy="549900"/>
          </a:xfrm>
          <a:prstGeom prst="rect">
            <a:avLst/>
          </a:prstGeom>
          <a:noFill/>
          <a:ln>
            <a:noFill/>
          </a:ln>
        </p:spPr>
        <p:txBody>
          <a:bodyPr lIns="91425" tIns="91425" rIns="91425" bIns="91425" anchor="t" anchorCtr="0">
            <a:noAutofit/>
          </a:bodyPr>
          <a:lstStyle/>
          <a:p>
            <a:pPr lvl="0" rtl="0">
              <a:spcBef>
                <a:spcPts val="0"/>
              </a:spcBef>
              <a:buNone/>
            </a:pPr>
            <a:r>
              <a:rPr lang="en" sz="2000"/>
              <a:t>There is one student with </a:t>
            </a:r>
            <a:r>
              <a:rPr lang="en" sz="2000" i="1"/>
              <a:t>GPA </a:t>
            </a:r>
            <a:r>
              <a:rPr lang="en" sz="2000"/>
              <a:t>&gt; 4.0, this is likely a data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10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10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p:nvPr/>
        </p:nvSpPr>
        <p:spPr>
          <a:xfrm>
            <a:off x="457200" y="4236850"/>
            <a:ext cx="8453400" cy="22100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2000"/>
              <a:t>(a) There is no relationship between head length and skull width,</a:t>
            </a:r>
          </a:p>
          <a:p>
            <a:pPr lvl="0" indent="387350" rtl="0">
              <a:lnSpc>
                <a:spcPct val="115000"/>
              </a:lnSpc>
              <a:spcBef>
                <a:spcPts val="0"/>
              </a:spcBef>
              <a:buClr>
                <a:srgbClr val="000000"/>
              </a:buClr>
              <a:buSzPct val="55000"/>
              <a:buFont typeface="Arial"/>
              <a:buNone/>
            </a:pPr>
            <a:r>
              <a:rPr lang="en" sz="2000"/>
              <a:t>i.e. the variables are independent.</a:t>
            </a:r>
          </a:p>
          <a:p>
            <a:pPr lvl="0" rtl="0">
              <a:lnSpc>
                <a:spcPct val="115000"/>
              </a:lnSpc>
              <a:spcBef>
                <a:spcPts val="0"/>
              </a:spcBef>
              <a:buClr>
                <a:srgbClr val="000000"/>
              </a:buClr>
              <a:buSzPct val="55000"/>
              <a:buFont typeface="Arial"/>
              <a:buNone/>
            </a:pPr>
            <a:r>
              <a:rPr lang="en" sz="2000"/>
              <a:t>(b) Head length and skull width are positively associated.</a:t>
            </a:r>
          </a:p>
          <a:p>
            <a:pPr lvl="0" rtl="0">
              <a:lnSpc>
                <a:spcPct val="115000"/>
              </a:lnSpc>
              <a:spcBef>
                <a:spcPts val="0"/>
              </a:spcBef>
              <a:buClr>
                <a:srgbClr val="000000"/>
              </a:buClr>
              <a:buSzPct val="55000"/>
              <a:buFont typeface="Arial"/>
              <a:buNone/>
            </a:pPr>
            <a:r>
              <a:rPr lang="en" sz="2000"/>
              <a:t>(c) Skull width and head length are negatively associated.</a:t>
            </a:r>
          </a:p>
          <a:p>
            <a:pPr lvl="0" rtl="0">
              <a:lnSpc>
                <a:spcPct val="115000"/>
              </a:lnSpc>
              <a:spcBef>
                <a:spcPts val="0"/>
              </a:spcBef>
              <a:buClr>
                <a:srgbClr val="000000"/>
              </a:buClr>
              <a:buSzPct val="55000"/>
              <a:buFont typeface="Arial"/>
              <a:buNone/>
            </a:pPr>
            <a:r>
              <a:rPr lang="en" sz="2000"/>
              <a:t>(d) A longer head causes the skull to be wider.</a:t>
            </a:r>
          </a:p>
          <a:p>
            <a:pPr lvl="0" rtl="0">
              <a:lnSpc>
                <a:spcPct val="115000"/>
              </a:lnSpc>
              <a:spcBef>
                <a:spcPts val="0"/>
              </a:spcBef>
              <a:buNone/>
            </a:pPr>
            <a:r>
              <a:rPr lang="en" sz="2000"/>
              <a:t>(e) A wider skull causes the head to be longer.</a:t>
            </a:r>
          </a:p>
        </p:txBody>
      </p:sp>
      <p:sp>
        <p:nvSpPr>
          <p:cNvPr id="158" name="Shape 158"/>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sp>
        <p:nvSpPr>
          <p:cNvPr id="159" name="Shape 159"/>
          <p:cNvSpPr txBox="1">
            <a:spLocks noGrp="1"/>
          </p:cNvSpPr>
          <p:nvPr>
            <p:ph type="body" idx="1"/>
          </p:nvPr>
        </p:nvSpPr>
        <p:spPr>
          <a:xfrm>
            <a:off x="457200" y="1593850"/>
            <a:ext cx="3458399" cy="2210099"/>
          </a:xfrm>
          <a:prstGeom prst="rect">
            <a:avLst/>
          </a:prstGeom>
        </p:spPr>
        <p:txBody>
          <a:bodyPr lIns="91425" tIns="91425" rIns="91425" bIns="91425" anchor="t" anchorCtr="0">
            <a:noAutofit/>
          </a:bodyPr>
          <a:lstStyle/>
          <a:p>
            <a:pPr lvl="0" rtl="0">
              <a:spcBef>
                <a:spcPts val="0"/>
              </a:spcBef>
              <a:spcAft>
                <a:spcPts val="0"/>
              </a:spcAft>
              <a:buNone/>
            </a:pPr>
            <a:r>
              <a:rPr lang="en" sz="2000">
                <a:solidFill>
                  <a:schemeClr val="accent1"/>
                </a:solidFill>
              </a:rPr>
              <a:t>Based on the scatterplot on the right, which of the following statements is correct about the head and skull lengths of possums?</a:t>
            </a:r>
          </a:p>
        </p:txBody>
      </p:sp>
      <p:pic>
        <p:nvPicPr>
          <p:cNvPr id="160" name="Shape 160"/>
          <p:cNvPicPr preferRelativeResize="0"/>
          <p:nvPr/>
        </p:nvPicPr>
        <p:blipFill>
          <a:blip r:embed="rId3">
            <a:alphaModFix/>
          </a:blip>
          <a:stretch>
            <a:fillRect/>
          </a:stretch>
        </p:blipFill>
        <p:spPr>
          <a:xfrm>
            <a:off x="4022100" y="1593849"/>
            <a:ext cx="4325624" cy="2465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457200" y="4236850"/>
            <a:ext cx="8453400" cy="2210099"/>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2000"/>
              <a:t>(a) There is no relationship between head length and skull width,</a:t>
            </a:r>
          </a:p>
          <a:p>
            <a:pPr lvl="0" indent="457200" rtl="0">
              <a:lnSpc>
                <a:spcPct val="115000"/>
              </a:lnSpc>
              <a:spcBef>
                <a:spcPts val="0"/>
              </a:spcBef>
              <a:buNone/>
            </a:pPr>
            <a:r>
              <a:rPr lang="en" sz="2000"/>
              <a:t>i.e. the variables are independent.</a:t>
            </a:r>
          </a:p>
          <a:p>
            <a:pPr lvl="0" rtl="0">
              <a:lnSpc>
                <a:spcPct val="115000"/>
              </a:lnSpc>
              <a:spcBef>
                <a:spcPts val="0"/>
              </a:spcBef>
              <a:buNone/>
            </a:pPr>
            <a:r>
              <a:rPr lang="en" sz="2000">
                <a:solidFill>
                  <a:srgbClr val="FF9900"/>
                </a:solidFill>
              </a:rPr>
              <a:t>(b) </a:t>
            </a:r>
            <a:r>
              <a:rPr lang="en" sz="2000" i="1">
                <a:solidFill>
                  <a:srgbClr val="FF9900"/>
                </a:solidFill>
              </a:rPr>
              <a:t>Head length and skull width are positively associated.</a:t>
            </a:r>
          </a:p>
          <a:p>
            <a:pPr lvl="0" rtl="0">
              <a:lnSpc>
                <a:spcPct val="115000"/>
              </a:lnSpc>
              <a:spcBef>
                <a:spcPts val="0"/>
              </a:spcBef>
              <a:buNone/>
            </a:pPr>
            <a:r>
              <a:rPr lang="en" sz="2000"/>
              <a:t>(c) Skull width and head length are negatively associated.</a:t>
            </a:r>
          </a:p>
          <a:p>
            <a:pPr lvl="0" rtl="0">
              <a:lnSpc>
                <a:spcPct val="115000"/>
              </a:lnSpc>
              <a:spcBef>
                <a:spcPts val="0"/>
              </a:spcBef>
              <a:buNone/>
            </a:pPr>
            <a:r>
              <a:rPr lang="en" sz="2000"/>
              <a:t>(d) A longer head causes the skull to be wider.</a:t>
            </a:r>
          </a:p>
          <a:p>
            <a:pPr lvl="0" rtl="0">
              <a:lnSpc>
                <a:spcPct val="115000"/>
              </a:lnSpc>
              <a:spcBef>
                <a:spcPts val="0"/>
              </a:spcBef>
              <a:buNone/>
            </a:pPr>
            <a:r>
              <a:rPr lang="en" sz="2000"/>
              <a:t>(e) A wider skull causes the head to be longer.</a:t>
            </a:r>
          </a:p>
        </p:txBody>
      </p:sp>
      <p:sp>
        <p:nvSpPr>
          <p:cNvPr id="166" name="Shape 166"/>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Practice</a:t>
            </a:r>
          </a:p>
        </p:txBody>
      </p:sp>
      <p:sp>
        <p:nvSpPr>
          <p:cNvPr id="167" name="Shape 167"/>
          <p:cNvSpPr txBox="1">
            <a:spLocks noGrp="1"/>
          </p:cNvSpPr>
          <p:nvPr>
            <p:ph type="body" idx="1"/>
          </p:nvPr>
        </p:nvSpPr>
        <p:spPr>
          <a:xfrm>
            <a:off x="457200" y="1593850"/>
            <a:ext cx="3458399" cy="2210099"/>
          </a:xfrm>
          <a:prstGeom prst="rect">
            <a:avLst/>
          </a:prstGeom>
        </p:spPr>
        <p:txBody>
          <a:bodyPr lIns="91425" tIns="91425" rIns="91425" bIns="91425" anchor="t" anchorCtr="0">
            <a:noAutofit/>
          </a:bodyPr>
          <a:lstStyle/>
          <a:p>
            <a:pPr lvl="0" rtl="0">
              <a:spcBef>
                <a:spcPts val="0"/>
              </a:spcBef>
              <a:spcAft>
                <a:spcPts val="0"/>
              </a:spcAft>
              <a:buNone/>
            </a:pPr>
            <a:r>
              <a:rPr lang="en" sz="2000"/>
              <a:t>Based on the scatterplot on the right, which of the following statements is correct about the head and skull lengths of possums?</a:t>
            </a:r>
          </a:p>
        </p:txBody>
      </p:sp>
      <p:pic>
        <p:nvPicPr>
          <p:cNvPr id="168" name="Shape 168"/>
          <p:cNvPicPr preferRelativeResize="0"/>
          <p:nvPr/>
        </p:nvPicPr>
        <p:blipFill>
          <a:blip r:embed="rId3">
            <a:alphaModFix/>
          </a:blip>
          <a:stretch>
            <a:fillRect/>
          </a:stretch>
        </p:blipFill>
        <p:spPr>
          <a:xfrm>
            <a:off x="4022100" y="1593849"/>
            <a:ext cx="4325624" cy="2465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457200" y="1593850"/>
            <a:ext cx="7820400" cy="4558800"/>
          </a:xfrm>
          <a:prstGeom prst="rect">
            <a:avLst/>
          </a:prstGeom>
        </p:spPr>
        <p:txBody>
          <a:bodyPr lIns="91425" tIns="91425" rIns="91425" bIns="91425" anchor="t" anchorCtr="0">
            <a:noAutofit/>
          </a:bodyPr>
          <a:lstStyle/>
          <a:p>
            <a:pPr marL="457200" lvl="0" indent="-381000" rtl="0">
              <a:lnSpc>
                <a:spcPct val="115000"/>
              </a:lnSpc>
              <a:spcBef>
                <a:spcPts val="0"/>
              </a:spcBef>
              <a:spcAft>
                <a:spcPts val="0"/>
              </a:spcAft>
              <a:buSzPct val="100000"/>
              <a:buChar char="●"/>
            </a:pPr>
            <a:r>
              <a:rPr lang="en" sz="2400"/>
              <a:t>When two variables show some connection with one another, they are called </a:t>
            </a:r>
            <a:r>
              <a:rPr lang="en" sz="2400" i="1">
                <a:solidFill>
                  <a:schemeClr val="accent1"/>
                </a:solidFill>
              </a:rPr>
              <a:t>associated</a:t>
            </a:r>
            <a:r>
              <a:rPr lang="en" sz="2400" i="1"/>
              <a:t> </a:t>
            </a:r>
            <a:r>
              <a:rPr lang="en" sz="2400"/>
              <a:t>variables.</a:t>
            </a:r>
          </a:p>
          <a:p>
            <a:pPr marL="914400" lvl="1" indent="-228600" rtl="0">
              <a:lnSpc>
                <a:spcPct val="115000"/>
              </a:lnSpc>
              <a:spcBef>
                <a:spcPts val="0"/>
              </a:spcBef>
              <a:spcAft>
                <a:spcPts val="0"/>
              </a:spcAft>
              <a:buChar char="○"/>
            </a:pPr>
            <a:r>
              <a:rPr lang="en" sz="2400"/>
              <a:t>Associated variables can also be called </a:t>
            </a:r>
            <a:r>
              <a:rPr lang="en" sz="2400" i="1">
                <a:solidFill>
                  <a:schemeClr val="accent1"/>
                </a:solidFill>
              </a:rPr>
              <a:t>dependent</a:t>
            </a:r>
            <a:r>
              <a:rPr lang="en" sz="2400" i="1"/>
              <a:t> </a:t>
            </a:r>
            <a:r>
              <a:rPr lang="en" sz="2400"/>
              <a:t>variables and vice-versa.</a:t>
            </a:r>
          </a:p>
          <a:p>
            <a:pPr marL="457200" lvl="0" indent="-381000" rtl="0">
              <a:lnSpc>
                <a:spcPct val="115000"/>
              </a:lnSpc>
              <a:spcBef>
                <a:spcPts val="0"/>
              </a:spcBef>
              <a:spcAft>
                <a:spcPts val="0"/>
              </a:spcAft>
              <a:buSzPct val="100000"/>
              <a:buChar char="●"/>
            </a:pPr>
            <a:r>
              <a:rPr lang="en" sz="2400"/>
              <a:t>If two variables are not associated, i.e. there is no evident connection between the two, then they are said to be </a:t>
            </a:r>
            <a:r>
              <a:rPr lang="en" sz="2400" i="1">
                <a:solidFill>
                  <a:schemeClr val="accent1"/>
                </a:solidFill>
              </a:rPr>
              <a:t>independent</a:t>
            </a:r>
            <a:r>
              <a:rPr lang="en" sz="2400"/>
              <a:t>.</a:t>
            </a:r>
          </a:p>
          <a:p>
            <a:pPr lvl="0" rtl="0">
              <a:lnSpc>
                <a:spcPct val="115000"/>
              </a:lnSpc>
              <a:spcBef>
                <a:spcPts val="0"/>
              </a:spcBef>
              <a:spcAft>
                <a:spcPts val="0"/>
              </a:spcAft>
              <a:buNone/>
            </a:pPr>
            <a:endParaRPr sz="2400"/>
          </a:p>
        </p:txBody>
      </p:sp>
      <p:sp>
        <p:nvSpPr>
          <p:cNvPr id="174" name="Shape 174"/>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lvl="0" rtl="0">
              <a:spcBef>
                <a:spcPts val="0"/>
              </a:spcBef>
              <a:buNone/>
            </a:pPr>
            <a:r>
              <a:rPr lang="en">
                <a:solidFill>
                  <a:schemeClr val="accent1"/>
                </a:solidFill>
              </a:rPr>
              <a:t>Associated vs. independent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ctrTitle"/>
          </p:nvPr>
        </p:nvSpPr>
        <p:spPr>
          <a:xfrm>
            <a:off x="685800" y="2111125"/>
            <a:ext cx="7772400" cy="2281799"/>
          </a:xfrm>
          <a:prstGeom prst="rect">
            <a:avLst/>
          </a:prstGeom>
        </p:spPr>
        <p:txBody>
          <a:bodyPr lIns="91425" tIns="91425" rIns="91425" bIns="91425" anchor="b" anchorCtr="0">
            <a:noAutofit/>
          </a:bodyPr>
          <a:lstStyle/>
          <a:p>
            <a:pPr lvl="0" algn="l" rtl="0">
              <a:spcBef>
                <a:spcPts val="0"/>
              </a:spcBef>
              <a:buNone/>
            </a:pPr>
            <a:r>
              <a:rPr lang="en">
                <a:solidFill>
                  <a:schemeClr val="accent1"/>
                </a:solidFill>
              </a:rPr>
              <a:t>Overview of Data Collection Principles</a:t>
            </a:r>
          </a:p>
          <a:p>
            <a:pPr lvl="0" algn="l" rtl="0">
              <a:spcBef>
                <a:spcPts val="0"/>
              </a:spcBef>
              <a:buNone/>
            </a:pPr>
            <a:endParaRPr>
              <a:solidFill>
                <a:schemeClr val="accent1"/>
              </a:solidFill>
            </a:endParaRPr>
          </a:p>
        </p:txBody>
      </p:sp>
    </p:spTree>
    <p:extLst>
      <p:ext uri="{BB962C8B-B14F-4D97-AF65-F5344CB8AC3E}">
        <p14:creationId xmlns:p14="http://schemas.microsoft.com/office/powerpoint/2010/main" val="2322786224"/>
      </p:ext>
    </p:extLst>
  </p:cSld>
  <p:clrMapOvr>
    <a:masterClrMapping/>
  </p:clrMapOvr>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1049</Words>
  <Application>Microsoft Office PowerPoint</Application>
  <PresentationFormat>On-screen Show (4:3)</PresentationFormat>
  <Paragraphs>94</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Courier New</vt:lpstr>
      <vt:lpstr>Wingdings</vt:lpstr>
      <vt:lpstr>Custom Theme</vt:lpstr>
      <vt:lpstr>   Data Basics </vt:lpstr>
      <vt:lpstr>Data matrix</vt:lpstr>
      <vt:lpstr>Types of variables</vt:lpstr>
      <vt:lpstr>Types of variables (cont.)</vt:lpstr>
      <vt:lpstr>Relationships among variables</vt:lpstr>
      <vt:lpstr>Practice</vt:lpstr>
      <vt:lpstr>Practice</vt:lpstr>
      <vt:lpstr>Associated vs. independent</vt:lpstr>
      <vt:lpstr>Overview of Data Collection Principles </vt:lpstr>
      <vt:lpstr>Populations and Samples</vt:lpstr>
      <vt:lpstr>Sampling bias</vt:lpstr>
      <vt:lpstr>Explanatory and Response Variables</vt:lpstr>
      <vt:lpstr>Observational studies and sampling strategies </vt:lpstr>
      <vt:lpstr>PowerPoint Presentation</vt:lpstr>
      <vt:lpstr>3 Possible Explanations</vt:lpstr>
      <vt:lpstr>Prospective vs. Retrospective Studies</vt:lpstr>
      <vt:lpstr>Obtaining Good Samples</vt:lpstr>
      <vt:lpstr>Simple Random Sample</vt:lpstr>
      <vt:lpstr>Stratified Sample</vt:lpstr>
      <vt:lpstr>Cluster Sample</vt:lpstr>
      <vt:lpstr>Multistage Sample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Basics</dc:title>
  <dc:creator>Fotios Kokkotos</dc:creator>
  <cp:lastModifiedBy>Aamol Gote</cp:lastModifiedBy>
  <cp:revision>4</cp:revision>
  <dcterms:modified xsi:type="dcterms:W3CDTF">2019-08-31T11:27:01Z</dcterms:modified>
</cp:coreProperties>
</file>