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47"/>
  </p:notesMasterIdLst>
  <p:sldIdLst>
    <p:sldId id="257" r:id="rId2"/>
    <p:sldId id="258" r:id="rId3"/>
    <p:sldId id="264" r:id="rId4"/>
    <p:sldId id="265" r:id="rId5"/>
    <p:sldId id="266" r:id="rId6"/>
    <p:sldId id="267" r:id="rId7"/>
    <p:sldId id="268" r:id="rId8"/>
    <p:sldId id="269"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85" r:id="rId24"/>
    <p:sldId id="306" r:id="rId25"/>
    <p:sldId id="286" r:id="rId26"/>
    <p:sldId id="287" r:id="rId27"/>
    <p:sldId id="288" r:id="rId28"/>
    <p:sldId id="289" r:id="rId29"/>
    <p:sldId id="290" r:id="rId30"/>
    <p:sldId id="292" r:id="rId31"/>
    <p:sldId id="295" r:id="rId32"/>
    <p:sldId id="296" r:id="rId33"/>
    <p:sldId id="297" r:id="rId34"/>
    <p:sldId id="298" r:id="rId35"/>
    <p:sldId id="299" r:id="rId36"/>
    <p:sldId id="300" r:id="rId37"/>
    <p:sldId id="307" r:id="rId38"/>
    <p:sldId id="308" r:id="rId39"/>
    <p:sldId id="309" r:id="rId40"/>
    <p:sldId id="310" r:id="rId41"/>
    <p:sldId id="301" r:id="rId42"/>
    <p:sldId id="302" r:id="rId43"/>
    <p:sldId id="303" r:id="rId44"/>
    <p:sldId id="304" r:id="rId45"/>
    <p:sldId id="305" r:id="rId4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16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Shape 30"/>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 name="Shape 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3960431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8249268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9618204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6962209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0937455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4666788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5651910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4" name="Shape 12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2456070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10567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9736936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Shape 35"/>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 name="Shape 3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Shape 221"/>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2" name="Shape 22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017838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Shape 285"/>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6" name="Shape 28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4040844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Shape 303"/>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4" name="Shape 30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1256610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Shape 326"/>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7" name="Shape 32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662731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Shape 337"/>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8" name="Shape 3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3165644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Shape 347"/>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8" name="Shape 34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5581142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Shape 353"/>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4" name="Shape 35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5683982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Shape 360"/>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1" name="Shape 3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6080704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Shape 379"/>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0" name="Shape 38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9949373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Shape 393"/>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4" name="Shape 39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789325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Shape 413"/>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4" name="Shape 41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2332821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Shape 419"/>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0" name="Shape 42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9447995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Shape 426"/>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7" name="Shape 42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3673690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Shape 4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4" name="Shape 4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6514110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Shape 4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49" name="Shape 4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2772025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Shape 461"/>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2" name="Shape 46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05945118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Shape 30"/>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 name="Shape 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26494897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Shape 41"/>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 name="Shape 4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15914926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3598711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044080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829328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5" name="Shape 10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 name="Shape 11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Shape 53"/>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 name="Shape 5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0288841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685800" y="2111123"/>
            <a:ext cx="7772400" cy="1546474"/>
          </a:xfrm>
          <a:prstGeom prst="rect">
            <a:avLst/>
          </a:prstGeom>
          <a:noFill/>
          <a:ln>
            <a:noFill/>
          </a:ln>
        </p:spPr>
        <p:txBody>
          <a:bodyPr lIns="91425" tIns="91425" rIns="91425" bIns="91425" anchor="b" anchorCtr="0"/>
          <a:lstStyle>
            <a:lvl1pPr lvl="0" algn="ctr" rtl="0">
              <a:spcBef>
                <a:spcPts val="0"/>
              </a:spcBef>
              <a:buClr>
                <a:schemeClr val="dk1"/>
              </a:buClr>
              <a:buSzPct val="100000"/>
              <a:buFont typeface="Arial"/>
              <a:buNone/>
              <a:defRPr sz="4800" b="1" i="0" u="none" strike="noStrike" cap="none">
                <a:solidFill>
                  <a:schemeClr val="dk1"/>
                </a:solidFill>
                <a:latin typeface="Arial"/>
                <a:ea typeface="Arial"/>
                <a:cs typeface="Arial"/>
                <a:sym typeface="Arial"/>
              </a:defRPr>
            </a:lvl1pPr>
            <a:lvl2pPr lvl="1" algn="ctr" rtl="0">
              <a:spcBef>
                <a:spcPts val="0"/>
              </a:spcBef>
              <a:buClr>
                <a:schemeClr val="dk1"/>
              </a:buClr>
              <a:buSzPct val="100000"/>
              <a:buFont typeface="Arial"/>
              <a:buNone/>
              <a:defRPr sz="4800" b="1" i="0" u="none" strike="noStrike" cap="none">
                <a:solidFill>
                  <a:schemeClr val="dk1"/>
                </a:solidFill>
                <a:latin typeface="Arial"/>
                <a:ea typeface="Arial"/>
                <a:cs typeface="Arial"/>
                <a:sym typeface="Arial"/>
              </a:defRPr>
            </a:lvl2pPr>
            <a:lvl3pPr lvl="2" algn="ctr" rtl="0">
              <a:spcBef>
                <a:spcPts val="0"/>
              </a:spcBef>
              <a:buClr>
                <a:schemeClr val="dk1"/>
              </a:buClr>
              <a:buSzPct val="100000"/>
              <a:buFont typeface="Arial"/>
              <a:buNone/>
              <a:defRPr sz="4800" b="1" i="0" u="none" strike="noStrike" cap="none">
                <a:solidFill>
                  <a:schemeClr val="dk1"/>
                </a:solidFill>
                <a:latin typeface="Arial"/>
                <a:ea typeface="Arial"/>
                <a:cs typeface="Arial"/>
                <a:sym typeface="Arial"/>
              </a:defRPr>
            </a:lvl3pPr>
            <a:lvl4pPr lvl="3" algn="ctr" rtl="0">
              <a:spcBef>
                <a:spcPts val="0"/>
              </a:spcBef>
              <a:buClr>
                <a:schemeClr val="dk1"/>
              </a:buClr>
              <a:buSzPct val="100000"/>
              <a:buFont typeface="Arial"/>
              <a:buNone/>
              <a:defRPr sz="4800" b="1" i="0" u="none" strike="noStrike" cap="none">
                <a:solidFill>
                  <a:schemeClr val="dk1"/>
                </a:solidFill>
                <a:latin typeface="Arial"/>
                <a:ea typeface="Arial"/>
                <a:cs typeface="Arial"/>
                <a:sym typeface="Arial"/>
              </a:defRPr>
            </a:lvl4pPr>
            <a:lvl5pPr lvl="4" algn="ctr" rtl="0">
              <a:spcBef>
                <a:spcPts val="0"/>
              </a:spcBef>
              <a:buClr>
                <a:schemeClr val="dk1"/>
              </a:buClr>
              <a:buSzPct val="100000"/>
              <a:buFont typeface="Arial"/>
              <a:buNone/>
              <a:defRPr sz="4800" b="1" i="0" u="none" strike="noStrike" cap="none">
                <a:solidFill>
                  <a:schemeClr val="dk1"/>
                </a:solidFill>
                <a:latin typeface="Arial"/>
                <a:ea typeface="Arial"/>
                <a:cs typeface="Arial"/>
                <a:sym typeface="Arial"/>
              </a:defRPr>
            </a:lvl5pPr>
            <a:lvl6pPr lvl="5" algn="ctr" rtl="0">
              <a:spcBef>
                <a:spcPts val="0"/>
              </a:spcBef>
              <a:buClr>
                <a:schemeClr val="dk1"/>
              </a:buClr>
              <a:buSzPct val="100000"/>
              <a:buFont typeface="Arial"/>
              <a:buNone/>
              <a:defRPr sz="4800" b="1" i="0" u="none" strike="noStrike" cap="none">
                <a:solidFill>
                  <a:schemeClr val="dk1"/>
                </a:solidFill>
                <a:latin typeface="Arial"/>
                <a:ea typeface="Arial"/>
                <a:cs typeface="Arial"/>
                <a:sym typeface="Arial"/>
              </a:defRPr>
            </a:lvl6pPr>
            <a:lvl7pPr lvl="6" algn="ctr" rtl="0">
              <a:spcBef>
                <a:spcPts val="0"/>
              </a:spcBef>
              <a:buClr>
                <a:schemeClr val="dk1"/>
              </a:buClr>
              <a:buSzPct val="100000"/>
              <a:buFont typeface="Arial"/>
              <a:buNone/>
              <a:defRPr sz="4800" b="1" i="0" u="none" strike="noStrike" cap="none">
                <a:solidFill>
                  <a:schemeClr val="dk1"/>
                </a:solidFill>
                <a:latin typeface="Arial"/>
                <a:ea typeface="Arial"/>
                <a:cs typeface="Arial"/>
                <a:sym typeface="Arial"/>
              </a:defRPr>
            </a:lvl7pPr>
            <a:lvl8pPr lvl="7" algn="ctr" rtl="0">
              <a:spcBef>
                <a:spcPts val="0"/>
              </a:spcBef>
              <a:buClr>
                <a:schemeClr val="dk1"/>
              </a:buClr>
              <a:buSzPct val="100000"/>
              <a:buFont typeface="Arial"/>
              <a:buNone/>
              <a:defRPr sz="4800" b="1" i="0" u="none" strike="noStrike" cap="none">
                <a:solidFill>
                  <a:schemeClr val="dk1"/>
                </a:solidFill>
                <a:latin typeface="Arial"/>
                <a:ea typeface="Arial"/>
                <a:cs typeface="Arial"/>
                <a:sym typeface="Arial"/>
              </a:defRPr>
            </a:lvl8pPr>
            <a:lvl9pPr lvl="8" algn="ctr" rtl="0">
              <a:spcBef>
                <a:spcPts val="0"/>
              </a:spcBef>
              <a:buClr>
                <a:schemeClr val="dk1"/>
              </a:buClr>
              <a:buSzPct val="100000"/>
              <a:buFont typeface="Arial"/>
              <a:buNone/>
              <a:defRPr sz="4800" b="1" i="0" u="none" strike="noStrike" cap="none">
                <a:solidFill>
                  <a:schemeClr val="dk1"/>
                </a:solidFill>
                <a:latin typeface="Arial"/>
                <a:ea typeface="Arial"/>
                <a:cs typeface="Arial"/>
                <a:sym typeface="Arial"/>
              </a:defRPr>
            </a:lvl9pPr>
          </a:lstStyle>
          <a:p>
            <a:endParaRPr/>
          </a:p>
        </p:txBody>
      </p:sp>
      <p:sp>
        <p:nvSpPr>
          <p:cNvPr id="10" name="Shape 10"/>
          <p:cNvSpPr txBox="1">
            <a:spLocks noGrp="1"/>
          </p:cNvSpPr>
          <p:nvPr>
            <p:ph type="subTitle" idx="1"/>
          </p:nvPr>
        </p:nvSpPr>
        <p:spPr>
          <a:xfrm>
            <a:off x="685800" y="3786737"/>
            <a:ext cx="7772400" cy="1046317"/>
          </a:xfrm>
          <a:prstGeom prst="rect">
            <a:avLst/>
          </a:prstGeom>
          <a:noFill/>
          <a:ln>
            <a:noFill/>
          </a:ln>
        </p:spPr>
        <p:txBody>
          <a:bodyPr lIns="91425" tIns="91425" rIns="91425" bIns="91425" anchor="t" anchorCtr="0"/>
          <a:lstStyle>
            <a:lvl1pPr lvl="0" algn="ctr" rtl="0">
              <a:lnSpc>
                <a:spcPct val="100000"/>
              </a:lnSpc>
              <a:spcBef>
                <a:spcPts val="0"/>
              </a:spcBef>
              <a:spcAft>
                <a:spcPts val="0"/>
              </a:spcAft>
              <a:buClr>
                <a:schemeClr val="dk2"/>
              </a:buClr>
              <a:buSzPct val="100000"/>
              <a:buFont typeface="Arial"/>
              <a:buNone/>
              <a:defRPr sz="3000" b="0" i="0" u="none" strike="noStrike" cap="none">
                <a:solidFill>
                  <a:schemeClr val="dk2"/>
                </a:solidFill>
                <a:latin typeface="Arial"/>
                <a:ea typeface="Arial"/>
                <a:cs typeface="Arial"/>
                <a:sym typeface="Arial"/>
              </a:defRPr>
            </a:lvl1pPr>
            <a:lvl2pPr lvl="1" algn="ctr" rtl="0">
              <a:lnSpc>
                <a:spcPct val="100000"/>
              </a:lnSpc>
              <a:spcBef>
                <a:spcPts val="0"/>
              </a:spcBef>
              <a:spcAft>
                <a:spcPts val="0"/>
              </a:spcAft>
              <a:buClr>
                <a:schemeClr val="dk2"/>
              </a:buClr>
              <a:buSzPct val="100000"/>
              <a:buFont typeface="Arial"/>
              <a:buNone/>
              <a:defRPr sz="3000" b="0" i="0" u="none" strike="noStrike" cap="none">
                <a:solidFill>
                  <a:schemeClr val="dk2"/>
                </a:solidFill>
                <a:latin typeface="Arial"/>
                <a:ea typeface="Arial"/>
                <a:cs typeface="Arial"/>
                <a:sym typeface="Arial"/>
              </a:defRPr>
            </a:lvl2pPr>
            <a:lvl3pPr lvl="2" algn="ctr" rtl="0">
              <a:lnSpc>
                <a:spcPct val="100000"/>
              </a:lnSpc>
              <a:spcBef>
                <a:spcPts val="0"/>
              </a:spcBef>
              <a:spcAft>
                <a:spcPts val="0"/>
              </a:spcAft>
              <a:buClr>
                <a:schemeClr val="dk2"/>
              </a:buClr>
              <a:buSzPct val="100000"/>
              <a:buFont typeface="Arial"/>
              <a:buNone/>
              <a:defRPr sz="3000" b="0" i="0" u="none" strike="noStrike" cap="none">
                <a:solidFill>
                  <a:schemeClr val="dk2"/>
                </a:solidFill>
                <a:latin typeface="Arial"/>
                <a:ea typeface="Arial"/>
                <a:cs typeface="Arial"/>
                <a:sym typeface="Arial"/>
              </a:defRPr>
            </a:lvl3pPr>
            <a:lvl4pPr lvl="3" algn="ctr" rtl="0">
              <a:lnSpc>
                <a:spcPct val="100000"/>
              </a:lnSpc>
              <a:spcBef>
                <a:spcPts val="0"/>
              </a:spcBef>
              <a:spcAft>
                <a:spcPts val="0"/>
              </a:spcAft>
              <a:buClr>
                <a:schemeClr val="dk2"/>
              </a:buClr>
              <a:buSzPct val="100000"/>
              <a:buFont typeface="Arial"/>
              <a:buNone/>
              <a:defRPr sz="3000" b="0" i="0" u="none" strike="noStrike" cap="none">
                <a:solidFill>
                  <a:schemeClr val="dk2"/>
                </a:solidFill>
                <a:latin typeface="Arial"/>
                <a:ea typeface="Arial"/>
                <a:cs typeface="Arial"/>
                <a:sym typeface="Arial"/>
              </a:defRPr>
            </a:lvl4pPr>
            <a:lvl5pPr lvl="4" algn="ctr" rtl="0">
              <a:lnSpc>
                <a:spcPct val="100000"/>
              </a:lnSpc>
              <a:spcBef>
                <a:spcPts val="0"/>
              </a:spcBef>
              <a:spcAft>
                <a:spcPts val="0"/>
              </a:spcAft>
              <a:buClr>
                <a:schemeClr val="dk2"/>
              </a:buClr>
              <a:buSzPct val="100000"/>
              <a:buFont typeface="Arial"/>
              <a:buNone/>
              <a:defRPr sz="3000" b="0" i="0" u="none" strike="noStrike" cap="none">
                <a:solidFill>
                  <a:schemeClr val="dk2"/>
                </a:solidFill>
                <a:latin typeface="Arial"/>
                <a:ea typeface="Arial"/>
                <a:cs typeface="Arial"/>
                <a:sym typeface="Arial"/>
              </a:defRPr>
            </a:lvl5pPr>
            <a:lvl6pPr lvl="5" algn="ctr" rtl="0">
              <a:lnSpc>
                <a:spcPct val="100000"/>
              </a:lnSpc>
              <a:spcBef>
                <a:spcPts val="0"/>
              </a:spcBef>
              <a:spcAft>
                <a:spcPts val="0"/>
              </a:spcAft>
              <a:buClr>
                <a:schemeClr val="dk2"/>
              </a:buClr>
              <a:buSzPct val="100000"/>
              <a:buFont typeface="Arial"/>
              <a:buNone/>
              <a:defRPr sz="3000" b="0" i="0" u="none" strike="noStrike" cap="none">
                <a:solidFill>
                  <a:schemeClr val="dk2"/>
                </a:solidFill>
                <a:latin typeface="Arial"/>
                <a:ea typeface="Arial"/>
                <a:cs typeface="Arial"/>
                <a:sym typeface="Arial"/>
              </a:defRPr>
            </a:lvl6pPr>
            <a:lvl7pPr lvl="6" algn="ctr" rtl="0">
              <a:lnSpc>
                <a:spcPct val="100000"/>
              </a:lnSpc>
              <a:spcBef>
                <a:spcPts val="0"/>
              </a:spcBef>
              <a:spcAft>
                <a:spcPts val="0"/>
              </a:spcAft>
              <a:buClr>
                <a:schemeClr val="dk2"/>
              </a:buClr>
              <a:buSzPct val="100000"/>
              <a:buFont typeface="Arial"/>
              <a:buNone/>
              <a:defRPr sz="3000" b="0" i="0" u="none" strike="noStrike" cap="none">
                <a:solidFill>
                  <a:schemeClr val="dk2"/>
                </a:solidFill>
                <a:latin typeface="Arial"/>
                <a:ea typeface="Arial"/>
                <a:cs typeface="Arial"/>
                <a:sym typeface="Arial"/>
              </a:defRPr>
            </a:lvl7pPr>
            <a:lvl8pPr lvl="7" algn="ctr" rtl="0">
              <a:lnSpc>
                <a:spcPct val="100000"/>
              </a:lnSpc>
              <a:spcBef>
                <a:spcPts val="0"/>
              </a:spcBef>
              <a:spcAft>
                <a:spcPts val="0"/>
              </a:spcAft>
              <a:buClr>
                <a:schemeClr val="dk2"/>
              </a:buClr>
              <a:buSzPct val="100000"/>
              <a:buFont typeface="Arial"/>
              <a:buNone/>
              <a:defRPr sz="3000" b="0" i="0" u="none" strike="noStrike" cap="none">
                <a:solidFill>
                  <a:schemeClr val="dk2"/>
                </a:solidFill>
                <a:latin typeface="Arial"/>
                <a:ea typeface="Arial"/>
                <a:cs typeface="Arial"/>
                <a:sym typeface="Arial"/>
              </a:defRPr>
            </a:lvl8pPr>
            <a:lvl9pPr lvl="8" algn="ctr" rtl="0">
              <a:lnSpc>
                <a:spcPct val="100000"/>
              </a:lnSpc>
              <a:spcBef>
                <a:spcPts val="0"/>
              </a:spcBef>
              <a:spcAft>
                <a:spcPts val="0"/>
              </a:spcAft>
              <a:buClr>
                <a:schemeClr val="dk2"/>
              </a:buClr>
              <a:buSzPct val="100000"/>
              <a:buFont typeface="Arial"/>
              <a:buNone/>
              <a:defRPr sz="3000" b="0"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lvl="0" algn="l" rtl="0">
              <a:spcBef>
                <a:spcPts val="0"/>
              </a:spcBef>
              <a:buSzPct val="100000"/>
              <a:buFont typeface="Arial"/>
              <a:buNone/>
              <a:defRPr sz="3600" b="1">
                <a:solidFill>
                  <a:schemeClr val="dk1"/>
                </a:solidFill>
                <a:latin typeface="Arial"/>
                <a:ea typeface="Arial"/>
                <a:cs typeface="Arial"/>
                <a:sym typeface="Arial"/>
              </a:defRPr>
            </a:lvl1pPr>
            <a:lvl2pPr lvl="1" algn="l" rtl="0">
              <a:spcBef>
                <a:spcPts val="0"/>
              </a:spcBef>
              <a:buSzPct val="100000"/>
              <a:buFont typeface="Arial"/>
              <a:buNone/>
              <a:defRPr sz="3600" b="1">
                <a:solidFill>
                  <a:schemeClr val="dk1"/>
                </a:solidFill>
                <a:latin typeface="Arial"/>
                <a:ea typeface="Arial"/>
                <a:cs typeface="Arial"/>
                <a:sym typeface="Arial"/>
              </a:defRPr>
            </a:lvl2pPr>
            <a:lvl3pPr lvl="2" algn="l" rtl="0">
              <a:spcBef>
                <a:spcPts val="0"/>
              </a:spcBef>
              <a:buSzPct val="100000"/>
              <a:buFont typeface="Arial"/>
              <a:buNone/>
              <a:defRPr sz="3600" b="1">
                <a:solidFill>
                  <a:schemeClr val="dk1"/>
                </a:solidFill>
                <a:latin typeface="Arial"/>
                <a:ea typeface="Arial"/>
                <a:cs typeface="Arial"/>
                <a:sym typeface="Arial"/>
              </a:defRPr>
            </a:lvl3pPr>
            <a:lvl4pPr lvl="3" algn="l" rtl="0">
              <a:spcBef>
                <a:spcPts val="0"/>
              </a:spcBef>
              <a:buSzPct val="100000"/>
              <a:buFont typeface="Arial"/>
              <a:buNone/>
              <a:defRPr sz="3600" b="1">
                <a:solidFill>
                  <a:schemeClr val="dk1"/>
                </a:solidFill>
                <a:latin typeface="Arial"/>
                <a:ea typeface="Arial"/>
                <a:cs typeface="Arial"/>
                <a:sym typeface="Arial"/>
              </a:defRPr>
            </a:lvl4pPr>
            <a:lvl5pPr lvl="4" algn="l" rtl="0">
              <a:spcBef>
                <a:spcPts val="0"/>
              </a:spcBef>
              <a:buSzPct val="100000"/>
              <a:buFont typeface="Arial"/>
              <a:buNone/>
              <a:defRPr sz="3600" b="1">
                <a:solidFill>
                  <a:schemeClr val="dk1"/>
                </a:solidFill>
                <a:latin typeface="Arial"/>
                <a:ea typeface="Arial"/>
                <a:cs typeface="Arial"/>
                <a:sym typeface="Arial"/>
              </a:defRPr>
            </a:lvl5pPr>
            <a:lvl6pPr lvl="5" algn="l" rtl="0">
              <a:spcBef>
                <a:spcPts val="0"/>
              </a:spcBef>
              <a:buSzPct val="100000"/>
              <a:buFont typeface="Arial"/>
              <a:buNone/>
              <a:defRPr sz="3600" b="1">
                <a:solidFill>
                  <a:schemeClr val="dk1"/>
                </a:solidFill>
                <a:latin typeface="Arial"/>
                <a:ea typeface="Arial"/>
                <a:cs typeface="Arial"/>
                <a:sym typeface="Arial"/>
              </a:defRPr>
            </a:lvl6pPr>
            <a:lvl7pPr lvl="6" algn="l" rtl="0">
              <a:spcBef>
                <a:spcPts val="0"/>
              </a:spcBef>
              <a:buSzPct val="100000"/>
              <a:buFont typeface="Arial"/>
              <a:buNone/>
              <a:defRPr sz="3600" b="1">
                <a:solidFill>
                  <a:schemeClr val="dk1"/>
                </a:solidFill>
                <a:latin typeface="Arial"/>
                <a:ea typeface="Arial"/>
                <a:cs typeface="Arial"/>
                <a:sym typeface="Arial"/>
              </a:defRPr>
            </a:lvl7pPr>
            <a:lvl8pPr lvl="7" algn="l" rtl="0">
              <a:spcBef>
                <a:spcPts val="0"/>
              </a:spcBef>
              <a:buSzPct val="100000"/>
              <a:buFont typeface="Arial"/>
              <a:buNone/>
              <a:defRPr sz="3600" b="1">
                <a:solidFill>
                  <a:schemeClr val="dk1"/>
                </a:solidFill>
                <a:latin typeface="Arial"/>
                <a:ea typeface="Arial"/>
                <a:cs typeface="Arial"/>
                <a:sym typeface="Arial"/>
              </a:defRPr>
            </a:lvl8pPr>
            <a:lvl9pPr lvl="8" algn="l" rtl="0">
              <a:spcBef>
                <a:spcPts val="0"/>
              </a:spcBef>
              <a:buSzPct val="100000"/>
              <a:buFont typeface="Arial"/>
              <a:buNone/>
              <a:defRPr sz="3600" b="1">
                <a:solidFill>
                  <a:schemeClr val="dk1"/>
                </a:solidFill>
                <a:latin typeface="Arial"/>
                <a:ea typeface="Arial"/>
                <a:cs typeface="Arial"/>
                <a:sym typeface="Arial"/>
              </a:defRPr>
            </a:lvl9pPr>
          </a:lstStyle>
          <a:p>
            <a:endParaRPr/>
          </a:p>
        </p:txBody>
      </p:sp>
      <p:sp>
        <p:nvSpPr>
          <p:cNvPr id="13" name="Shape 13"/>
          <p:cNvSpPr txBox="1">
            <a:spLocks noGrp="1"/>
          </p:cNvSpPr>
          <p:nvPr>
            <p:ph type="body" idx="1"/>
          </p:nvPr>
        </p:nvSpPr>
        <p:spPr>
          <a:xfrm>
            <a:off x="457200" y="1600200"/>
            <a:ext cx="8229600" cy="4967574"/>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4"/>
        <p:cNvGrpSpPr/>
        <p:nvPr/>
      </p:nvGrpSpPr>
      <p:grpSpPr>
        <a:xfrm>
          <a:off x="0" y="0"/>
          <a:ext cx="0" cy="0"/>
          <a:chOff x="0" y="0"/>
          <a:chExt cx="0" cy="0"/>
        </a:xfrm>
      </p:grpSpPr>
      <p:sp>
        <p:nvSpPr>
          <p:cNvPr id="15" name="Shape 15"/>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lvl="0" algn="l" rtl="0">
              <a:spcBef>
                <a:spcPts val="0"/>
              </a:spcBef>
              <a:buSzPct val="100000"/>
              <a:buFont typeface="Arial"/>
              <a:buNone/>
              <a:defRPr sz="3600" b="1">
                <a:solidFill>
                  <a:schemeClr val="dk1"/>
                </a:solidFill>
                <a:latin typeface="Arial"/>
                <a:ea typeface="Arial"/>
                <a:cs typeface="Arial"/>
                <a:sym typeface="Arial"/>
              </a:defRPr>
            </a:lvl1pPr>
            <a:lvl2pPr lvl="1" algn="l" rtl="0">
              <a:spcBef>
                <a:spcPts val="0"/>
              </a:spcBef>
              <a:buSzPct val="100000"/>
              <a:buFont typeface="Arial"/>
              <a:buNone/>
              <a:defRPr sz="3600" b="1">
                <a:solidFill>
                  <a:schemeClr val="dk1"/>
                </a:solidFill>
                <a:latin typeface="Arial"/>
                <a:ea typeface="Arial"/>
                <a:cs typeface="Arial"/>
                <a:sym typeface="Arial"/>
              </a:defRPr>
            </a:lvl2pPr>
            <a:lvl3pPr lvl="2" algn="l" rtl="0">
              <a:spcBef>
                <a:spcPts val="0"/>
              </a:spcBef>
              <a:buSzPct val="100000"/>
              <a:buFont typeface="Arial"/>
              <a:buNone/>
              <a:defRPr sz="3600" b="1">
                <a:solidFill>
                  <a:schemeClr val="dk1"/>
                </a:solidFill>
                <a:latin typeface="Arial"/>
                <a:ea typeface="Arial"/>
                <a:cs typeface="Arial"/>
                <a:sym typeface="Arial"/>
              </a:defRPr>
            </a:lvl3pPr>
            <a:lvl4pPr lvl="3" algn="l" rtl="0">
              <a:spcBef>
                <a:spcPts val="0"/>
              </a:spcBef>
              <a:buSzPct val="100000"/>
              <a:buFont typeface="Arial"/>
              <a:buNone/>
              <a:defRPr sz="3600" b="1">
                <a:solidFill>
                  <a:schemeClr val="dk1"/>
                </a:solidFill>
                <a:latin typeface="Arial"/>
                <a:ea typeface="Arial"/>
                <a:cs typeface="Arial"/>
                <a:sym typeface="Arial"/>
              </a:defRPr>
            </a:lvl4pPr>
            <a:lvl5pPr lvl="4" algn="l" rtl="0">
              <a:spcBef>
                <a:spcPts val="0"/>
              </a:spcBef>
              <a:buSzPct val="100000"/>
              <a:buFont typeface="Arial"/>
              <a:buNone/>
              <a:defRPr sz="3600" b="1">
                <a:solidFill>
                  <a:schemeClr val="dk1"/>
                </a:solidFill>
                <a:latin typeface="Arial"/>
                <a:ea typeface="Arial"/>
                <a:cs typeface="Arial"/>
                <a:sym typeface="Arial"/>
              </a:defRPr>
            </a:lvl5pPr>
            <a:lvl6pPr lvl="5" algn="l" rtl="0">
              <a:spcBef>
                <a:spcPts val="0"/>
              </a:spcBef>
              <a:buSzPct val="100000"/>
              <a:buFont typeface="Arial"/>
              <a:buNone/>
              <a:defRPr sz="3600" b="1">
                <a:solidFill>
                  <a:schemeClr val="dk1"/>
                </a:solidFill>
                <a:latin typeface="Arial"/>
                <a:ea typeface="Arial"/>
                <a:cs typeface="Arial"/>
                <a:sym typeface="Arial"/>
              </a:defRPr>
            </a:lvl6pPr>
            <a:lvl7pPr lvl="6" algn="l" rtl="0">
              <a:spcBef>
                <a:spcPts val="0"/>
              </a:spcBef>
              <a:buSzPct val="100000"/>
              <a:buFont typeface="Arial"/>
              <a:buNone/>
              <a:defRPr sz="3600" b="1">
                <a:solidFill>
                  <a:schemeClr val="dk1"/>
                </a:solidFill>
                <a:latin typeface="Arial"/>
                <a:ea typeface="Arial"/>
                <a:cs typeface="Arial"/>
                <a:sym typeface="Arial"/>
              </a:defRPr>
            </a:lvl7pPr>
            <a:lvl8pPr lvl="7" algn="l" rtl="0">
              <a:spcBef>
                <a:spcPts val="0"/>
              </a:spcBef>
              <a:buSzPct val="100000"/>
              <a:buFont typeface="Arial"/>
              <a:buNone/>
              <a:defRPr sz="3600" b="1">
                <a:solidFill>
                  <a:schemeClr val="dk1"/>
                </a:solidFill>
                <a:latin typeface="Arial"/>
                <a:ea typeface="Arial"/>
                <a:cs typeface="Arial"/>
                <a:sym typeface="Arial"/>
              </a:defRPr>
            </a:lvl8pPr>
            <a:lvl9pPr lvl="8" algn="l" rtl="0">
              <a:spcBef>
                <a:spcPts val="0"/>
              </a:spcBef>
              <a:buSzPct val="100000"/>
              <a:buFont typeface="Arial"/>
              <a:buNone/>
              <a:defRPr sz="3600" b="1">
                <a:solidFill>
                  <a:schemeClr val="dk1"/>
                </a:solidFill>
                <a:latin typeface="Arial"/>
                <a:ea typeface="Arial"/>
                <a:cs typeface="Arial"/>
                <a:sym typeface="Arial"/>
              </a:defRPr>
            </a:lvl9pPr>
          </a:lstStyle>
          <a:p>
            <a:endParaRPr/>
          </a:p>
        </p:txBody>
      </p:sp>
      <p:sp>
        <p:nvSpPr>
          <p:cNvPr id="16" name="Shape 16"/>
          <p:cNvSpPr txBox="1">
            <a:spLocks noGrp="1"/>
          </p:cNvSpPr>
          <p:nvPr>
            <p:ph type="body" idx="1"/>
          </p:nvPr>
        </p:nvSpPr>
        <p:spPr>
          <a:xfrm>
            <a:off x="457200" y="1600200"/>
            <a:ext cx="3994525" cy="4967574"/>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a:endParaRPr/>
          </a:p>
        </p:txBody>
      </p:sp>
      <p:sp>
        <p:nvSpPr>
          <p:cNvPr id="17" name="Shape 17"/>
          <p:cNvSpPr txBox="1">
            <a:spLocks noGrp="1"/>
          </p:cNvSpPr>
          <p:nvPr>
            <p:ph type="body" idx="2"/>
          </p:nvPr>
        </p:nvSpPr>
        <p:spPr>
          <a:xfrm>
            <a:off x="4692273" y="1600200"/>
            <a:ext cx="3994525" cy="4967574"/>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8"/>
        <p:cNvGrpSpPr/>
        <p:nvPr/>
      </p:nvGrpSpPr>
      <p:grpSpPr>
        <a:xfrm>
          <a:off x="0" y="0"/>
          <a:ext cx="0" cy="0"/>
          <a:chOff x="0" y="0"/>
          <a:chExt cx="0" cy="0"/>
        </a:xfrm>
      </p:grpSpPr>
      <p:sp>
        <p:nvSpPr>
          <p:cNvPr id="19" name="Shape 19"/>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lvl="0" algn="l" rtl="0">
              <a:spcBef>
                <a:spcPts val="0"/>
              </a:spcBef>
              <a:buSzPct val="100000"/>
              <a:buFont typeface="Arial"/>
              <a:buNone/>
              <a:defRPr sz="3600" b="1">
                <a:solidFill>
                  <a:schemeClr val="dk1"/>
                </a:solidFill>
                <a:latin typeface="Arial"/>
                <a:ea typeface="Arial"/>
                <a:cs typeface="Arial"/>
                <a:sym typeface="Arial"/>
              </a:defRPr>
            </a:lvl1pPr>
            <a:lvl2pPr lvl="1" algn="l" rtl="0">
              <a:spcBef>
                <a:spcPts val="0"/>
              </a:spcBef>
              <a:buSzPct val="100000"/>
              <a:buFont typeface="Arial"/>
              <a:buNone/>
              <a:defRPr sz="3600" b="1">
                <a:solidFill>
                  <a:schemeClr val="dk1"/>
                </a:solidFill>
                <a:latin typeface="Arial"/>
                <a:ea typeface="Arial"/>
                <a:cs typeface="Arial"/>
                <a:sym typeface="Arial"/>
              </a:defRPr>
            </a:lvl2pPr>
            <a:lvl3pPr lvl="2" algn="l" rtl="0">
              <a:spcBef>
                <a:spcPts val="0"/>
              </a:spcBef>
              <a:buSzPct val="100000"/>
              <a:buFont typeface="Arial"/>
              <a:buNone/>
              <a:defRPr sz="3600" b="1">
                <a:solidFill>
                  <a:schemeClr val="dk1"/>
                </a:solidFill>
                <a:latin typeface="Arial"/>
                <a:ea typeface="Arial"/>
                <a:cs typeface="Arial"/>
                <a:sym typeface="Arial"/>
              </a:defRPr>
            </a:lvl3pPr>
            <a:lvl4pPr lvl="3" algn="l" rtl="0">
              <a:spcBef>
                <a:spcPts val="0"/>
              </a:spcBef>
              <a:buSzPct val="100000"/>
              <a:buFont typeface="Arial"/>
              <a:buNone/>
              <a:defRPr sz="3600" b="1">
                <a:solidFill>
                  <a:schemeClr val="dk1"/>
                </a:solidFill>
                <a:latin typeface="Arial"/>
                <a:ea typeface="Arial"/>
                <a:cs typeface="Arial"/>
                <a:sym typeface="Arial"/>
              </a:defRPr>
            </a:lvl4pPr>
            <a:lvl5pPr lvl="4" algn="l" rtl="0">
              <a:spcBef>
                <a:spcPts val="0"/>
              </a:spcBef>
              <a:buSzPct val="100000"/>
              <a:buFont typeface="Arial"/>
              <a:buNone/>
              <a:defRPr sz="3600" b="1">
                <a:solidFill>
                  <a:schemeClr val="dk1"/>
                </a:solidFill>
                <a:latin typeface="Arial"/>
                <a:ea typeface="Arial"/>
                <a:cs typeface="Arial"/>
                <a:sym typeface="Arial"/>
              </a:defRPr>
            </a:lvl5pPr>
            <a:lvl6pPr lvl="5" algn="l" rtl="0">
              <a:spcBef>
                <a:spcPts val="0"/>
              </a:spcBef>
              <a:buSzPct val="100000"/>
              <a:buFont typeface="Arial"/>
              <a:buNone/>
              <a:defRPr sz="3600" b="1">
                <a:solidFill>
                  <a:schemeClr val="dk1"/>
                </a:solidFill>
                <a:latin typeface="Arial"/>
                <a:ea typeface="Arial"/>
                <a:cs typeface="Arial"/>
                <a:sym typeface="Arial"/>
              </a:defRPr>
            </a:lvl6pPr>
            <a:lvl7pPr lvl="6" algn="l" rtl="0">
              <a:spcBef>
                <a:spcPts val="0"/>
              </a:spcBef>
              <a:buSzPct val="100000"/>
              <a:buFont typeface="Arial"/>
              <a:buNone/>
              <a:defRPr sz="3600" b="1">
                <a:solidFill>
                  <a:schemeClr val="dk1"/>
                </a:solidFill>
                <a:latin typeface="Arial"/>
                <a:ea typeface="Arial"/>
                <a:cs typeface="Arial"/>
                <a:sym typeface="Arial"/>
              </a:defRPr>
            </a:lvl7pPr>
            <a:lvl8pPr lvl="7" algn="l" rtl="0">
              <a:spcBef>
                <a:spcPts val="0"/>
              </a:spcBef>
              <a:buSzPct val="100000"/>
              <a:buFont typeface="Arial"/>
              <a:buNone/>
              <a:defRPr sz="3600" b="1">
                <a:solidFill>
                  <a:schemeClr val="dk1"/>
                </a:solidFill>
                <a:latin typeface="Arial"/>
                <a:ea typeface="Arial"/>
                <a:cs typeface="Arial"/>
                <a:sym typeface="Arial"/>
              </a:defRPr>
            </a:lvl8pPr>
            <a:lvl9pPr lvl="8" algn="l" rtl="0">
              <a:spcBef>
                <a:spcPts val="0"/>
              </a:spcBef>
              <a:buSzPct val="100000"/>
              <a:buFont typeface="Arial"/>
              <a:buNone/>
              <a:defRPr sz="3600" b="1">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20"/>
        <p:cNvGrpSpPr/>
        <p:nvPr/>
      </p:nvGrpSpPr>
      <p:grpSpPr>
        <a:xfrm>
          <a:off x="0" y="0"/>
          <a:ext cx="0" cy="0"/>
          <a:chOff x="0" y="0"/>
          <a:chExt cx="0" cy="0"/>
        </a:xfrm>
      </p:grpSpPr>
      <p:sp>
        <p:nvSpPr>
          <p:cNvPr id="21" name="Shape 21"/>
          <p:cNvSpPr txBox="1">
            <a:spLocks noGrp="1"/>
          </p:cNvSpPr>
          <p:nvPr>
            <p:ph type="body" idx="1"/>
          </p:nvPr>
        </p:nvSpPr>
        <p:spPr>
          <a:xfrm>
            <a:off x="457200" y="5875078"/>
            <a:ext cx="8229600" cy="692693"/>
          </a:xfrm>
          <a:prstGeom prst="rect">
            <a:avLst/>
          </a:prstGeom>
          <a:noFill/>
          <a:ln>
            <a:noFill/>
          </a:ln>
        </p:spPr>
        <p:txBody>
          <a:bodyPr lIns="91425" tIns="91425" rIns="91425" bIns="91425" anchor="t" anchorCtr="0"/>
          <a:lstStyle>
            <a:lvl1pPr lvl="0" algn="ctr" rtl="0">
              <a:lnSpc>
                <a:spcPct val="100000"/>
              </a:lnSpc>
              <a:spcBef>
                <a:spcPts val="360"/>
              </a:spcBef>
              <a:spcAft>
                <a:spcPts val="0"/>
              </a:spcAft>
              <a:buClr>
                <a:schemeClr val="dk1"/>
              </a:buClr>
              <a:buSzPct val="100000"/>
              <a:buFont typeface="Arial"/>
              <a:buChar char="●"/>
              <a:defRPr sz="1800">
                <a:solidFill>
                  <a:schemeClr val="dk1"/>
                </a:solidFill>
              </a:defRPr>
            </a:lvl1pPr>
            <a:lvl2pPr lvl="1" algn="ctr" rtl="0">
              <a:lnSpc>
                <a:spcPct val="100000"/>
              </a:lnSpc>
              <a:spcBef>
                <a:spcPts val="360"/>
              </a:spcBef>
              <a:spcAft>
                <a:spcPts val="0"/>
              </a:spcAft>
              <a:buClr>
                <a:schemeClr val="dk1"/>
              </a:buClr>
              <a:buSzPct val="100000"/>
              <a:buFont typeface="Courier New"/>
              <a:buChar char="o"/>
              <a:defRPr sz="1800">
                <a:solidFill>
                  <a:schemeClr val="dk1"/>
                </a:solidFill>
              </a:defRPr>
            </a:lvl2pPr>
            <a:lvl3pPr lvl="2" algn="ctr" rtl="0">
              <a:lnSpc>
                <a:spcPct val="100000"/>
              </a:lnSpc>
              <a:spcBef>
                <a:spcPts val="360"/>
              </a:spcBef>
              <a:spcAft>
                <a:spcPts val="0"/>
              </a:spcAft>
              <a:buClr>
                <a:schemeClr val="dk1"/>
              </a:buClr>
              <a:buSzPct val="100000"/>
              <a:buFont typeface="Wingdings"/>
              <a:buChar char="§"/>
              <a:defRPr sz="1800">
                <a:solidFill>
                  <a:schemeClr val="dk1"/>
                </a:solidFill>
              </a:defRPr>
            </a:lvl3pPr>
            <a:lvl4pPr lvl="3" algn="ctr" rtl="0">
              <a:lnSpc>
                <a:spcPct val="100000"/>
              </a:lnSpc>
              <a:spcBef>
                <a:spcPts val="360"/>
              </a:spcBef>
              <a:spcAft>
                <a:spcPts val="0"/>
              </a:spcAft>
              <a:buClr>
                <a:schemeClr val="dk1"/>
              </a:buClr>
              <a:buSzPct val="100000"/>
              <a:buFont typeface="Arial"/>
              <a:buChar char="●"/>
              <a:defRPr sz="1800">
                <a:solidFill>
                  <a:schemeClr val="dk1"/>
                </a:solidFill>
              </a:defRPr>
            </a:lvl4pPr>
            <a:lvl5pPr lvl="4" algn="ctr" rtl="0">
              <a:lnSpc>
                <a:spcPct val="100000"/>
              </a:lnSpc>
              <a:spcBef>
                <a:spcPts val="360"/>
              </a:spcBef>
              <a:spcAft>
                <a:spcPts val="0"/>
              </a:spcAft>
              <a:buClr>
                <a:schemeClr val="dk1"/>
              </a:buClr>
              <a:buSzPct val="100000"/>
              <a:buFont typeface="Courier New"/>
              <a:buChar char="o"/>
              <a:defRPr sz="1800">
                <a:solidFill>
                  <a:schemeClr val="dk1"/>
                </a:solidFill>
              </a:defRPr>
            </a:lvl5pPr>
            <a:lvl6pPr lvl="5" algn="ctr" rtl="0">
              <a:lnSpc>
                <a:spcPct val="100000"/>
              </a:lnSpc>
              <a:spcBef>
                <a:spcPts val="360"/>
              </a:spcBef>
              <a:spcAft>
                <a:spcPts val="0"/>
              </a:spcAft>
              <a:buClr>
                <a:schemeClr val="dk1"/>
              </a:buClr>
              <a:buSzPct val="100000"/>
              <a:buFont typeface="Wingdings"/>
              <a:buChar char="§"/>
              <a:defRPr sz="1800">
                <a:solidFill>
                  <a:schemeClr val="dk1"/>
                </a:solidFill>
              </a:defRPr>
            </a:lvl6pPr>
            <a:lvl7pPr lvl="6" algn="ctr" rtl="0">
              <a:lnSpc>
                <a:spcPct val="100000"/>
              </a:lnSpc>
              <a:spcBef>
                <a:spcPts val="360"/>
              </a:spcBef>
              <a:spcAft>
                <a:spcPts val="0"/>
              </a:spcAft>
              <a:buClr>
                <a:schemeClr val="dk1"/>
              </a:buClr>
              <a:buSzPct val="100000"/>
              <a:buFont typeface="Arial"/>
              <a:buChar char="●"/>
              <a:defRPr sz="1800">
                <a:solidFill>
                  <a:schemeClr val="dk1"/>
                </a:solidFill>
              </a:defRPr>
            </a:lvl7pPr>
            <a:lvl8pPr lvl="7" algn="ctr" rtl="0">
              <a:lnSpc>
                <a:spcPct val="100000"/>
              </a:lnSpc>
              <a:spcBef>
                <a:spcPts val="360"/>
              </a:spcBef>
              <a:spcAft>
                <a:spcPts val="0"/>
              </a:spcAft>
              <a:buClr>
                <a:schemeClr val="dk1"/>
              </a:buClr>
              <a:buSzPct val="100000"/>
              <a:buFont typeface="Courier New"/>
              <a:buChar char="o"/>
              <a:defRPr sz="1800">
                <a:solidFill>
                  <a:schemeClr val="dk1"/>
                </a:solidFill>
              </a:defRPr>
            </a:lvl8pPr>
            <a:lvl9pPr lvl="8" algn="ctr" rtl="0">
              <a:lnSpc>
                <a:spcPct val="100000"/>
              </a:lnSpc>
              <a:spcBef>
                <a:spcPts val="360"/>
              </a:spcBef>
              <a:spcAft>
                <a:spcPts val="0"/>
              </a:spcAft>
              <a:buClr>
                <a:schemeClr val="dk1"/>
              </a:buClr>
              <a:buSzPct val="100000"/>
              <a:buFont typeface="Wingdings"/>
              <a:buChar char="§"/>
              <a:defRPr sz="1800">
                <a:solidFill>
                  <a:schemeClr val="dk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55553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lvl="0" algn="l" rtl="0">
              <a:spcBef>
                <a:spcPts val="0"/>
              </a:spcBef>
              <a:buClr>
                <a:schemeClr val="dk1"/>
              </a:buClr>
              <a:buSzPct val="100000"/>
              <a:buFont typeface="Arial"/>
              <a:buNone/>
              <a:defRPr sz="3600" b="1" i="0" u="none" strike="noStrike" cap="none">
                <a:solidFill>
                  <a:schemeClr val="dk1"/>
                </a:solidFill>
                <a:latin typeface="Arial"/>
                <a:ea typeface="Arial"/>
                <a:cs typeface="Arial"/>
                <a:sym typeface="Arial"/>
              </a:defRPr>
            </a:lvl1pPr>
            <a:lvl2pPr lvl="1" algn="l" rtl="0">
              <a:spcBef>
                <a:spcPts val="0"/>
              </a:spcBef>
              <a:buClr>
                <a:schemeClr val="dk1"/>
              </a:buClr>
              <a:buSzPct val="100000"/>
              <a:buFont typeface="Arial"/>
              <a:buNone/>
              <a:defRPr sz="3600" b="1" i="0" u="none" strike="noStrike" cap="none">
                <a:solidFill>
                  <a:schemeClr val="dk1"/>
                </a:solidFill>
                <a:latin typeface="Arial"/>
                <a:ea typeface="Arial"/>
                <a:cs typeface="Arial"/>
                <a:sym typeface="Arial"/>
              </a:defRPr>
            </a:lvl2pPr>
            <a:lvl3pPr lvl="2" algn="l" rtl="0">
              <a:spcBef>
                <a:spcPts val="0"/>
              </a:spcBef>
              <a:buClr>
                <a:schemeClr val="dk1"/>
              </a:buClr>
              <a:buSzPct val="100000"/>
              <a:buFont typeface="Arial"/>
              <a:buNone/>
              <a:defRPr sz="3600" b="1" i="0" u="none" strike="noStrike" cap="none">
                <a:solidFill>
                  <a:schemeClr val="dk1"/>
                </a:solidFill>
                <a:latin typeface="Arial"/>
                <a:ea typeface="Arial"/>
                <a:cs typeface="Arial"/>
                <a:sym typeface="Arial"/>
              </a:defRPr>
            </a:lvl3pPr>
            <a:lvl4pPr lvl="3" algn="l" rtl="0">
              <a:spcBef>
                <a:spcPts val="0"/>
              </a:spcBef>
              <a:buClr>
                <a:schemeClr val="dk1"/>
              </a:buClr>
              <a:buSzPct val="100000"/>
              <a:buFont typeface="Arial"/>
              <a:buNone/>
              <a:defRPr sz="3600" b="1" i="0" u="none" strike="noStrike" cap="none">
                <a:solidFill>
                  <a:schemeClr val="dk1"/>
                </a:solidFill>
                <a:latin typeface="Arial"/>
                <a:ea typeface="Arial"/>
                <a:cs typeface="Arial"/>
                <a:sym typeface="Arial"/>
              </a:defRPr>
            </a:lvl4pPr>
            <a:lvl5pPr lvl="4" algn="l" rtl="0">
              <a:spcBef>
                <a:spcPts val="0"/>
              </a:spcBef>
              <a:buClr>
                <a:schemeClr val="dk1"/>
              </a:buClr>
              <a:buSzPct val="100000"/>
              <a:buFont typeface="Arial"/>
              <a:buNone/>
              <a:defRPr sz="3600" b="1" i="0" u="none" strike="noStrike" cap="none">
                <a:solidFill>
                  <a:schemeClr val="dk1"/>
                </a:solidFill>
                <a:latin typeface="Arial"/>
                <a:ea typeface="Arial"/>
                <a:cs typeface="Arial"/>
                <a:sym typeface="Arial"/>
              </a:defRPr>
            </a:lvl5pPr>
            <a:lvl6pPr lvl="5" algn="l" rtl="0">
              <a:spcBef>
                <a:spcPts val="0"/>
              </a:spcBef>
              <a:buClr>
                <a:schemeClr val="dk1"/>
              </a:buClr>
              <a:buSzPct val="100000"/>
              <a:buFont typeface="Arial"/>
              <a:buNone/>
              <a:defRPr sz="3600" b="1" i="0" u="none" strike="noStrike" cap="none">
                <a:solidFill>
                  <a:schemeClr val="dk1"/>
                </a:solidFill>
                <a:latin typeface="Arial"/>
                <a:ea typeface="Arial"/>
                <a:cs typeface="Arial"/>
                <a:sym typeface="Arial"/>
              </a:defRPr>
            </a:lvl6pPr>
            <a:lvl7pPr lvl="6" algn="l" rtl="0">
              <a:spcBef>
                <a:spcPts val="0"/>
              </a:spcBef>
              <a:buClr>
                <a:schemeClr val="dk1"/>
              </a:buClr>
              <a:buSzPct val="100000"/>
              <a:buFont typeface="Arial"/>
              <a:buNone/>
              <a:defRPr sz="3600" b="1" i="0" u="none" strike="noStrike" cap="none">
                <a:solidFill>
                  <a:schemeClr val="dk1"/>
                </a:solidFill>
                <a:latin typeface="Arial"/>
                <a:ea typeface="Arial"/>
                <a:cs typeface="Arial"/>
                <a:sym typeface="Arial"/>
              </a:defRPr>
            </a:lvl7pPr>
            <a:lvl8pPr lvl="7" algn="l" rtl="0">
              <a:spcBef>
                <a:spcPts val="0"/>
              </a:spcBef>
              <a:buClr>
                <a:schemeClr val="dk1"/>
              </a:buClr>
              <a:buSzPct val="100000"/>
              <a:buFont typeface="Arial"/>
              <a:buNone/>
              <a:defRPr sz="3600" b="1" i="0" u="none" strike="noStrike" cap="none">
                <a:solidFill>
                  <a:schemeClr val="dk1"/>
                </a:solidFill>
                <a:latin typeface="Arial"/>
                <a:ea typeface="Arial"/>
                <a:cs typeface="Arial"/>
                <a:sym typeface="Arial"/>
              </a:defRPr>
            </a:lvl8pPr>
            <a:lvl9pPr lvl="8" algn="l" rtl="0">
              <a:spcBef>
                <a:spcPts val="0"/>
              </a:spcBef>
              <a:buClr>
                <a:schemeClr val="dk1"/>
              </a:buClr>
              <a:buSzPct val="100000"/>
              <a:buFont typeface="Arial"/>
              <a:buNone/>
              <a:defRPr sz="3600" b="1"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body" idx="1"/>
          </p:nvPr>
        </p:nvSpPr>
        <p:spPr>
          <a:xfrm>
            <a:off x="457200" y="1600200"/>
            <a:ext cx="8229600" cy="4967574"/>
          </a:xfrm>
          <a:prstGeom prst="rect">
            <a:avLst/>
          </a:prstGeom>
          <a:noFill/>
          <a:ln>
            <a:noFill/>
          </a:ln>
        </p:spPr>
        <p:txBody>
          <a:bodyPr lIns="91425" tIns="91425" rIns="91425" bIns="91425" anchor="t" anchorCtr="0"/>
          <a:lstStyle>
            <a:lvl1pPr lvl="0" algn="l" rtl="0">
              <a:spcBef>
                <a:spcPts val="600"/>
              </a:spcBef>
              <a:buClr>
                <a:schemeClr val="dk1"/>
              </a:buClr>
              <a:buSzPct val="100000"/>
              <a:buFont typeface="Arial"/>
              <a:buChar char="●"/>
              <a:defRPr sz="3000" b="0" i="0" u="none" strike="noStrike" cap="none">
                <a:solidFill>
                  <a:schemeClr val="dk1"/>
                </a:solidFill>
                <a:latin typeface="Arial"/>
                <a:ea typeface="Arial"/>
                <a:cs typeface="Arial"/>
                <a:sym typeface="Arial"/>
              </a:defRPr>
            </a:lvl1pPr>
            <a:lvl2pPr lvl="1" algn="l" rtl="0">
              <a:spcBef>
                <a:spcPts val="480"/>
              </a:spcBef>
              <a:buClr>
                <a:schemeClr val="dk1"/>
              </a:buClr>
              <a:buSzPct val="100000"/>
              <a:buFont typeface="Courier New"/>
              <a:buChar char="o"/>
              <a:defRPr sz="2400" b="0" i="0" u="none" strike="noStrike" cap="none">
                <a:solidFill>
                  <a:schemeClr val="dk1"/>
                </a:solidFill>
                <a:latin typeface="Arial"/>
                <a:ea typeface="Arial"/>
                <a:cs typeface="Arial"/>
                <a:sym typeface="Arial"/>
              </a:defRPr>
            </a:lvl2pPr>
            <a:lvl3pPr lvl="2" algn="l" rtl="0">
              <a:spcBef>
                <a:spcPts val="480"/>
              </a:spcBef>
              <a:buClr>
                <a:schemeClr val="dk1"/>
              </a:buClr>
              <a:buSzPct val="100000"/>
              <a:buFont typeface="Wingdings"/>
              <a:buChar char="§"/>
              <a:defRPr sz="2400" b="0" i="0" u="none" strike="noStrike" cap="none">
                <a:solidFill>
                  <a:schemeClr val="dk1"/>
                </a:solidFill>
                <a:latin typeface="Arial"/>
                <a:ea typeface="Arial"/>
                <a:cs typeface="Arial"/>
                <a:sym typeface="Arial"/>
              </a:defRPr>
            </a:lvl3pPr>
            <a:lvl4pPr lvl="3" algn="l" rtl="0">
              <a:spcBef>
                <a:spcPts val="360"/>
              </a:spcBef>
              <a:buClr>
                <a:schemeClr val="dk1"/>
              </a:buClr>
              <a:buSzPct val="100000"/>
              <a:buFont typeface="Arial"/>
              <a:buChar char="●"/>
              <a:defRPr sz="1800" b="0" i="0" u="none" strike="noStrike" cap="none">
                <a:solidFill>
                  <a:schemeClr val="dk1"/>
                </a:solidFill>
                <a:latin typeface="Arial"/>
                <a:ea typeface="Arial"/>
                <a:cs typeface="Arial"/>
                <a:sym typeface="Arial"/>
              </a:defRPr>
            </a:lvl4pPr>
            <a:lvl5pPr lvl="4" algn="l" rtl="0">
              <a:spcBef>
                <a:spcPts val="360"/>
              </a:spcBef>
              <a:buClr>
                <a:schemeClr val="dk1"/>
              </a:buClr>
              <a:buSzPct val="100000"/>
              <a:buFont typeface="Courier New"/>
              <a:buChar char="o"/>
              <a:defRPr sz="1800" b="0" i="0" u="none" strike="noStrike" cap="none">
                <a:solidFill>
                  <a:schemeClr val="dk1"/>
                </a:solidFill>
                <a:latin typeface="Arial"/>
                <a:ea typeface="Arial"/>
                <a:cs typeface="Arial"/>
                <a:sym typeface="Arial"/>
              </a:defRPr>
            </a:lvl5pPr>
            <a:lvl6pPr lvl="5" algn="l" rtl="0">
              <a:spcBef>
                <a:spcPts val="360"/>
              </a:spcBef>
              <a:buClr>
                <a:schemeClr val="dk1"/>
              </a:buClr>
              <a:buSzPct val="100000"/>
              <a:buFont typeface="Wingdings"/>
              <a:buChar char="§"/>
              <a:defRPr sz="1800" b="0" i="0" u="none" strike="noStrike" cap="none">
                <a:solidFill>
                  <a:schemeClr val="dk1"/>
                </a:solidFill>
                <a:latin typeface="Arial"/>
                <a:ea typeface="Arial"/>
                <a:cs typeface="Arial"/>
                <a:sym typeface="Arial"/>
              </a:defRPr>
            </a:lvl6pPr>
            <a:lvl7pPr lvl="6" algn="l" rtl="0">
              <a:spcBef>
                <a:spcPts val="36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lvl="7" algn="l" rtl="0">
              <a:spcBef>
                <a:spcPts val="360"/>
              </a:spcBef>
              <a:buClr>
                <a:schemeClr val="dk1"/>
              </a:buClr>
              <a:buSzPct val="100000"/>
              <a:buFont typeface="Courier New"/>
              <a:buChar char="o"/>
              <a:defRPr sz="1800" b="0" i="0" u="none" strike="noStrike" cap="none">
                <a:solidFill>
                  <a:schemeClr val="dk1"/>
                </a:solidFill>
                <a:latin typeface="Arial"/>
                <a:ea typeface="Arial"/>
                <a:cs typeface="Arial"/>
                <a:sym typeface="Arial"/>
              </a:defRPr>
            </a:lvl8pPr>
            <a:lvl9pPr lvl="8" algn="l" rtl="0">
              <a:spcBef>
                <a:spcPts val="360"/>
              </a:spcBef>
              <a:buClr>
                <a:schemeClr val="dk1"/>
              </a:buClr>
              <a:buSzPct val="100000"/>
              <a:buFont typeface="Wingdings"/>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5"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a:spLocks noGrp="1"/>
          </p:cNvSpPr>
          <p:nvPr>
            <p:ph type="ctrTitle"/>
          </p:nvPr>
        </p:nvSpPr>
        <p:spPr>
          <a:xfrm>
            <a:off x="685800" y="2111125"/>
            <a:ext cx="7772400" cy="2281799"/>
          </a:xfrm>
          <a:prstGeom prst="rect">
            <a:avLst/>
          </a:prstGeom>
        </p:spPr>
        <p:txBody>
          <a:bodyPr lIns="91425" tIns="91425" rIns="91425" bIns="91425" anchor="b" anchorCtr="0">
            <a:noAutofit/>
          </a:bodyPr>
          <a:lstStyle/>
          <a:p>
            <a:pPr lvl="0" algn="l" rtl="0">
              <a:spcBef>
                <a:spcPts val="0"/>
              </a:spcBef>
              <a:buNone/>
            </a:pPr>
            <a:r>
              <a:rPr lang="en">
                <a:solidFill>
                  <a:schemeClr val="accent1"/>
                </a:solidFill>
              </a:rPr>
              <a:t>Experiments</a:t>
            </a:r>
          </a:p>
          <a:p>
            <a:pPr lvl="0" algn="l" rtl="0">
              <a:spcBef>
                <a:spcPts val="0"/>
              </a:spcBef>
              <a:buNone/>
            </a:pPr>
            <a:endParaRPr>
              <a:solidFill>
                <a:schemeClr val="accent1"/>
              </a:solidFill>
            </a:endParaRPr>
          </a:p>
          <a:p>
            <a:pPr lvl="0" algn="l" rtl="0">
              <a:spcBef>
                <a:spcPts val="0"/>
              </a:spcBef>
              <a:buNone/>
            </a:pPr>
            <a:endParaRPr>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body" idx="1"/>
          </p:nvPr>
        </p:nvSpPr>
        <p:spPr>
          <a:xfrm>
            <a:off x="457200" y="1417650"/>
            <a:ext cx="8153999" cy="5044799"/>
          </a:xfrm>
          <a:prstGeom prst="rect">
            <a:avLst/>
          </a:prstGeom>
        </p:spPr>
        <p:txBody>
          <a:bodyPr lIns="91425" tIns="91425" rIns="91425" bIns="91425" anchor="t" anchorCtr="0">
            <a:noAutofit/>
          </a:bodyPr>
          <a:lstStyle/>
          <a:p>
            <a:pPr lvl="0" rtl="0">
              <a:lnSpc>
                <a:spcPct val="115000"/>
              </a:lnSpc>
              <a:spcBef>
                <a:spcPts val="0"/>
              </a:spcBef>
              <a:spcAft>
                <a:spcPts val="0"/>
              </a:spcAft>
              <a:buNone/>
            </a:pPr>
            <a:r>
              <a:rPr lang="en" sz="2200">
                <a:solidFill>
                  <a:srgbClr val="000000"/>
                </a:solidFill>
              </a:rPr>
              <a:t>Useful for visualizing one numerical variable. Darker colors represent areas where there are more observations.</a:t>
            </a:r>
          </a:p>
          <a:p>
            <a:pPr lvl="0" rtl="0">
              <a:lnSpc>
                <a:spcPct val="115000"/>
              </a:lnSpc>
              <a:spcBef>
                <a:spcPts val="0"/>
              </a:spcBef>
              <a:spcAft>
                <a:spcPts val="0"/>
              </a:spcAft>
              <a:buNone/>
            </a:pPr>
            <a:endParaRPr sz="2200">
              <a:solidFill>
                <a:srgbClr val="000000"/>
              </a:solidFill>
            </a:endParaRPr>
          </a:p>
          <a:p>
            <a:pPr lvl="0" rtl="0">
              <a:lnSpc>
                <a:spcPct val="115000"/>
              </a:lnSpc>
              <a:spcBef>
                <a:spcPts val="0"/>
              </a:spcBef>
              <a:spcAft>
                <a:spcPts val="0"/>
              </a:spcAft>
              <a:buNone/>
            </a:pPr>
            <a:endParaRPr sz="2200">
              <a:solidFill>
                <a:srgbClr val="000000"/>
              </a:solidFill>
            </a:endParaRPr>
          </a:p>
          <a:p>
            <a:pPr lvl="0" rtl="0">
              <a:lnSpc>
                <a:spcPct val="115000"/>
              </a:lnSpc>
              <a:spcBef>
                <a:spcPts val="0"/>
              </a:spcBef>
              <a:spcAft>
                <a:spcPts val="0"/>
              </a:spcAft>
              <a:buNone/>
            </a:pPr>
            <a:endParaRPr sz="2200">
              <a:solidFill>
                <a:srgbClr val="000000"/>
              </a:solidFill>
            </a:endParaRPr>
          </a:p>
          <a:p>
            <a:pPr lvl="0" rtl="0">
              <a:lnSpc>
                <a:spcPct val="115000"/>
              </a:lnSpc>
              <a:spcBef>
                <a:spcPts val="0"/>
              </a:spcBef>
              <a:spcAft>
                <a:spcPts val="0"/>
              </a:spcAft>
              <a:buNone/>
            </a:pPr>
            <a:endParaRPr sz="2200">
              <a:solidFill>
                <a:srgbClr val="000000"/>
              </a:solidFill>
            </a:endParaRPr>
          </a:p>
          <a:p>
            <a:pPr lvl="0" rtl="0">
              <a:lnSpc>
                <a:spcPct val="115000"/>
              </a:lnSpc>
              <a:spcBef>
                <a:spcPts val="0"/>
              </a:spcBef>
              <a:spcAft>
                <a:spcPts val="0"/>
              </a:spcAft>
              <a:buNone/>
            </a:pPr>
            <a:endParaRPr sz="2200">
              <a:solidFill>
                <a:srgbClr val="000000"/>
              </a:solidFill>
            </a:endParaRPr>
          </a:p>
          <a:p>
            <a:pPr lvl="0" rtl="0">
              <a:lnSpc>
                <a:spcPct val="115000"/>
              </a:lnSpc>
              <a:spcBef>
                <a:spcPts val="0"/>
              </a:spcBef>
              <a:spcAft>
                <a:spcPts val="0"/>
              </a:spcAft>
              <a:buNone/>
            </a:pPr>
            <a:r>
              <a:rPr lang="en" sz="2200">
                <a:solidFill>
                  <a:schemeClr val="accent1"/>
                </a:solidFill>
              </a:rPr>
              <a:t>How would you describe the distribution of GPAs in this data set?</a:t>
            </a:r>
            <a:r>
              <a:rPr lang="en" sz="2200">
                <a:solidFill>
                  <a:srgbClr val="000000"/>
                </a:solidFill>
              </a:rPr>
              <a:t> </a:t>
            </a:r>
            <a:r>
              <a:rPr lang="en" sz="2200">
                <a:solidFill>
                  <a:schemeClr val="accent1"/>
                </a:solidFill>
              </a:rPr>
              <a:t>Make sure to say something about the center, shape, and spread of the distribution.</a:t>
            </a:r>
          </a:p>
        </p:txBody>
      </p:sp>
      <p:sp>
        <p:nvSpPr>
          <p:cNvPr id="66" name="Shape 66"/>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Dot Plots</a:t>
            </a:r>
          </a:p>
        </p:txBody>
      </p:sp>
      <p:pic>
        <p:nvPicPr>
          <p:cNvPr id="67" name="Shape 67"/>
          <p:cNvPicPr preferRelativeResize="0"/>
          <p:nvPr/>
        </p:nvPicPr>
        <p:blipFill>
          <a:blip r:embed="rId3">
            <a:alphaModFix/>
          </a:blip>
          <a:stretch>
            <a:fillRect/>
          </a:stretch>
        </p:blipFill>
        <p:spPr>
          <a:xfrm>
            <a:off x="671412" y="2698300"/>
            <a:ext cx="7277175" cy="1461399"/>
          </a:xfrm>
          <a:prstGeom prst="rect">
            <a:avLst/>
          </a:prstGeom>
          <a:noFill/>
          <a:ln>
            <a:noFill/>
          </a:ln>
        </p:spPr>
      </p:pic>
    </p:spTree>
    <p:extLst>
      <p:ext uri="{BB962C8B-B14F-4D97-AF65-F5344CB8AC3E}">
        <p14:creationId xmlns:p14="http://schemas.microsoft.com/office/powerpoint/2010/main" val="3506923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Dot Plots &amp; Mean</a:t>
            </a:r>
          </a:p>
        </p:txBody>
      </p:sp>
      <p:sp>
        <p:nvSpPr>
          <p:cNvPr id="73" name="Shape 73"/>
          <p:cNvSpPr txBox="1">
            <a:spLocks noGrp="1"/>
          </p:cNvSpPr>
          <p:nvPr>
            <p:ph type="body" idx="1"/>
          </p:nvPr>
        </p:nvSpPr>
        <p:spPr>
          <a:xfrm>
            <a:off x="457200" y="1417650"/>
            <a:ext cx="8153999" cy="5044799"/>
          </a:xfrm>
          <a:prstGeom prst="rect">
            <a:avLst/>
          </a:prstGeom>
        </p:spPr>
        <p:txBody>
          <a:bodyPr lIns="91425" tIns="91425" rIns="91425" bIns="91425" anchor="t" anchorCtr="0">
            <a:noAutofit/>
          </a:bodyPr>
          <a:lstStyle/>
          <a:p>
            <a:pPr lvl="0" rtl="0">
              <a:lnSpc>
                <a:spcPct val="115000"/>
              </a:lnSpc>
              <a:spcBef>
                <a:spcPts val="0"/>
              </a:spcBef>
              <a:spcAft>
                <a:spcPts val="0"/>
              </a:spcAft>
              <a:buNone/>
            </a:pPr>
            <a:endParaRPr sz="2200">
              <a:solidFill>
                <a:srgbClr val="000000"/>
              </a:solidFill>
            </a:endParaRPr>
          </a:p>
          <a:p>
            <a:pPr lvl="0" rtl="0">
              <a:lnSpc>
                <a:spcPct val="115000"/>
              </a:lnSpc>
              <a:spcBef>
                <a:spcPts val="0"/>
              </a:spcBef>
              <a:spcAft>
                <a:spcPts val="0"/>
              </a:spcAft>
              <a:buNone/>
            </a:pPr>
            <a:endParaRPr sz="2200">
              <a:solidFill>
                <a:srgbClr val="000000"/>
              </a:solidFill>
            </a:endParaRPr>
          </a:p>
          <a:p>
            <a:pPr lvl="0" rtl="0">
              <a:lnSpc>
                <a:spcPct val="115000"/>
              </a:lnSpc>
              <a:spcBef>
                <a:spcPts val="0"/>
              </a:spcBef>
              <a:spcAft>
                <a:spcPts val="0"/>
              </a:spcAft>
              <a:buNone/>
            </a:pPr>
            <a:endParaRPr sz="2200">
              <a:solidFill>
                <a:srgbClr val="000000"/>
              </a:solidFill>
            </a:endParaRPr>
          </a:p>
          <a:p>
            <a:pPr lvl="0" rtl="0">
              <a:lnSpc>
                <a:spcPct val="115000"/>
              </a:lnSpc>
              <a:spcBef>
                <a:spcPts val="0"/>
              </a:spcBef>
              <a:spcAft>
                <a:spcPts val="0"/>
              </a:spcAft>
              <a:buNone/>
            </a:pPr>
            <a:endParaRPr sz="2200">
              <a:solidFill>
                <a:srgbClr val="000000"/>
              </a:solidFill>
            </a:endParaRPr>
          </a:p>
          <a:p>
            <a:pPr lvl="0" rtl="0">
              <a:lnSpc>
                <a:spcPct val="115000"/>
              </a:lnSpc>
              <a:spcBef>
                <a:spcPts val="0"/>
              </a:spcBef>
              <a:spcAft>
                <a:spcPts val="0"/>
              </a:spcAft>
              <a:buClr>
                <a:srgbClr val="000000"/>
              </a:buClr>
              <a:buSzPct val="50000"/>
              <a:buFont typeface="Arial"/>
              <a:buNone/>
            </a:pPr>
            <a:r>
              <a:rPr lang="en" sz="2200">
                <a:solidFill>
                  <a:srgbClr val="000000"/>
                </a:solidFill>
              </a:rPr>
              <a:t>The </a:t>
            </a:r>
            <a:r>
              <a:rPr lang="en" sz="2200" i="1">
                <a:solidFill>
                  <a:schemeClr val="accent1"/>
                </a:solidFill>
              </a:rPr>
              <a:t>mean</a:t>
            </a:r>
            <a:r>
              <a:rPr lang="en" sz="2200">
                <a:solidFill>
                  <a:srgbClr val="000000"/>
                </a:solidFill>
              </a:rPr>
              <a:t>, also called the </a:t>
            </a:r>
            <a:r>
              <a:rPr lang="en" sz="2200" i="1">
                <a:solidFill>
                  <a:schemeClr val="accent1"/>
                </a:solidFill>
              </a:rPr>
              <a:t>average</a:t>
            </a:r>
            <a:r>
              <a:rPr lang="en" sz="2200" i="1">
                <a:solidFill>
                  <a:srgbClr val="000000"/>
                </a:solidFill>
              </a:rPr>
              <a:t> </a:t>
            </a:r>
            <a:r>
              <a:rPr lang="en" sz="2200">
                <a:solidFill>
                  <a:srgbClr val="000000"/>
                </a:solidFill>
              </a:rPr>
              <a:t>(marked with a triangle in the above plot), is one way to measure the center of a </a:t>
            </a:r>
            <a:r>
              <a:rPr lang="en" sz="2200" i="1">
                <a:solidFill>
                  <a:schemeClr val="accent1"/>
                </a:solidFill>
              </a:rPr>
              <a:t>distribution</a:t>
            </a:r>
            <a:r>
              <a:rPr lang="en" sz="2200" i="1">
                <a:solidFill>
                  <a:srgbClr val="000000"/>
                </a:solidFill>
              </a:rPr>
              <a:t> </a:t>
            </a:r>
            <a:r>
              <a:rPr lang="en" sz="2200">
                <a:solidFill>
                  <a:srgbClr val="000000"/>
                </a:solidFill>
              </a:rPr>
              <a:t>of data.</a:t>
            </a:r>
          </a:p>
          <a:p>
            <a:pPr lvl="0" rtl="0">
              <a:lnSpc>
                <a:spcPct val="115000"/>
              </a:lnSpc>
              <a:spcBef>
                <a:spcPts val="0"/>
              </a:spcBef>
              <a:spcAft>
                <a:spcPts val="0"/>
              </a:spcAft>
              <a:buClr>
                <a:srgbClr val="000000"/>
              </a:buClr>
              <a:buSzPct val="91666"/>
              <a:buFont typeface="Arial"/>
              <a:buNone/>
            </a:pPr>
            <a:endParaRPr sz="1200">
              <a:solidFill>
                <a:srgbClr val="000000"/>
              </a:solidFill>
            </a:endParaRPr>
          </a:p>
          <a:p>
            <a:pPr lvl="0" rtl="0">
              <a:lnSpc>
                <a:spcPct val="115000"/>
              </a:lnSpc>
              <a:spcBef>
                <a:spcPts val="0"/>
              </a:spcBef>
              <a:spcAft>
                <a:spcPts val="0"/>
              </a:spcAft>
              <a:buNone/>
            </a:pPr>
            <a:r>
              <a:rPr lang="en" sz="2200">
                <a:solidFill>
                  <a:srgbClr val="000000"/>
                </a:solidFill>
              </a:rPr>
              <a:t>The mean GPA is </a:t>
            </a:r>
            <a:r>
              <a:rPr lang="en" sz="2200">
                <a:solidFill>
                  <a:srgbClr val="FF9900"/>
                </a:solidFill>
              </a:rPr>
              <a:t>3.59</a:t>
            </a:r>
            <a:r>
              <a:rPr lang="en" sz="2200">
                <a:solidFill>
                  <a:srgbClr val="000000"/>
                </a:solidFill>
              </a:rPr>
              <a:t>.</a:t>
            </a:r>
          </a:p>
        </p:txBody>
      </p:sp>
      <p:pic>
        <p:nvPicPr>
          <p:cNvPr id="74" name="Shape 74"/>
          <p:cNvPicPr preferRelativeResize="0"/>
          <p:nvPr/>
        </p:nvPicPr>
        <p:blipFill>
          <a:blip r:embed="rId3">
            <a:alphaModFix/>
          </a:blip>
          <a:stretch>
            <a:fillRect/>
          </a:stretch>
        </p:blipFill>
        <p:spPr>
          <a:xfrm>
            <a:off x="694775" y="1746950"/>
            <a:ext cx="7461075" cy="1383799"/>
          </a:xfrm>
          <a:prstGeom prst="rect">
            <a:avLst/>
          </a:prstGeom>
          <a:noFill/>
          <a:ln>
            <a:noFill/>
          </a:ln>
        </p:spPr>
      </p:pic>
    </p:spTree>
    <p:extLst>
      <p:ext uri="{BB962C8B-B14F-4D97-AF65-F5344CB8AC3E}">
        <p14:creationId xmlns:p14="http://schemas.microsoft.com/office/powerpoint/2010/main" val="962269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457200" y="-12"/>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Mean</a:t>
            </a:r>
          </a:p>
        </p:txBody>
      </p:sp>
      <p:sp>
        <p:nvSpPr>
          <p:cNvPr id="80" name="Shape 80"/>
          <p:cNvSpPr txBox="1">
            <a:spLocks noGrp="1"/>
          </p:cNvSpPr>
          <p:nvPr>
            <p:ph type="body" idx="1"/>
          </p:nvPr>
        </p:nvSpPr>
        <p:spPr>
          <a:xfrm>
            <a:off x="457200" y="1143000"/>
            <a:ext cx="8153999" cy="5044799"/>
          </a:xfrm>
          <a:prstGeom prst="rect">
            <a:avLst/>
          </a:prstGeom>
        </p:spPr>
        <p:txBody>
          <a:bodyPr lIns="91425" tIns="91425" rIns="91425" bIns="91425" anchor="t" anchorCtr="0">
            <a:noAutofit/>
          </a:bodyPr>
          <a:lstStyle/>
          <a:p>
            <a:pPr lvl="0" rtl="0">
              <a:lnSpc>
                <a:spcPct val="115000"/>
              </a:lnSpc>
              <a:spcBef>
                <a:spcPts val="0"/>
              </a:spcBef>
              <a:spcAft>
                <a:spcPts val="0"/>
              </a:spcAft>
              <a:buClr>
                <a:srgbClr val="000000"/>
              </a:buClr>
              <a:buSzPct val="55000"/>
              <a:buFont typeface="Arial"/>
              <a:buNone/>
            </a:pPr>
            <a:r>
              <a:rPr lang="en" sz="2000" dirty="0">
                <a:solidFill>
                  <a:srgbClr val="000000"/>
                </a:solidFill>
              </a:rPr>
              <a:t>The </a:t>
            </a:r>
            <a:r>
              <a:rPr lang="en" sz="2000" i="1" dirty="0">
                <a:solidFill>
                  <a:schemeClr val="accent1"/>
                </a:solidFill>
              </a:rPr>
              <a:t>sample mean</a:t>
            </a:r>
            <a:r>
              <a:rPr lang="en" sz="2000" dirty="0">
                <a:solidFill>
                  <a:srgbClr val="000000"/>
                </a:solidFill>
              </a:rPr>
              <a:t>, denoted as </a:t>
            </a:r>
            <a:r>
              <a:rPr lang="en" sz="2000" i="1" dirty="0">
                <a:solidFill>
                  <a:schemeClr val="accent1"/>
                </a:solidFill>
              </a:rPr>
              <a:t>x̄</a:t>
            </a:r>
            <a:r>
              <a:rPr lang="en" sz="2000" dirty="0">
                <a:solidFill>
                  <a:srgbClr val="000000"/>
                </a:solidFill>
              </a:rPr>
              <a:t>, can be calculated as</a:t>
            </a:r>
          </a:p>
          <a:p>
            <a:pPr lvl="0" rtl="0">
              <a:lnSpc>
                <a:spcPct val="115000"/>
              </a:lnSpc>
              <a:spcBef>
                <a:spcPts val="0"/>
              </a:spcBef>
              <a:spcAft>
                <a:spcPts val="0"/>
              </a:spcAft>
              <a:buClr>
                <a:srgbClr val="000000"/>
              </a:buClr>
              <a:buSzPct val="55000"/>
              <a:buFont typeface="Arial"/>
              <a:buNone/>
            </a:pPr>
            <a:endParaRPr sz="2000" dirty="0">
              <a:solidFill>
                <a:srgbClr val="000000"/>
              </a:solidFill>
            </a:endParaRPr>
          </a:p>
          <a:p>
            <a:pPr lvl="0" rtl="0">
              <a:lnSpc>
                <a:spcPct val="115000"/>
              </a:lnSpc>
              <a:spcBef>
                <a:spcPts val="0"/>
              </a:spcBef>
              <a:spcAft>
                <a:spcPts val="0"/>
              </a:spcAft>
              <a:buNone/>
            </a:pPr>
            <a:endParaRPr sz="2000" dirty="0">
              <a:solidFill>
                <a:srgbClr val="000000"/>
              </a:solidFill>
            </a:endParaRPr>
          </a:p>
          <a:p>
            <a:pPr lvl="0" rtl="0">
              <a:lnSpc>
                <a:spcPct val="115000"/>
              </a:lnSpc>
              <a:spcBef>
                <a:spcPts val="0"/>
              </a:spcBef>
              <a:spcAft>
                <a:spcPts val="0"/>
              </a:spcAft>
              <a:buNone/>
            </a:pPr>
            <a:endParaRPr lang="en" sz="2000" dirty="0" smtClean="0">
              <a:solidFill>
                <a:srgbClr val="000000"/>
              </a:solidFill>
            </a:endParaRPr>
          </a:p>
          <a:p>
            <a:pPr lvl="0" rtl="0">
              <a:lnSpc>
                <a:spcPct val="115000"/>
              </a:lnSpc>
              <a:spcBef>
                <a:spcPts val="0"/>
              </a:spcBef>
              <a:spcAft>
                <a:spcPts val="0"/>
              </a:spcAft>
              <a:buNone/>
            </a:pPr>
            <a:r>
              <a:rPr lang="en" sz="2000" dirty="0" smtClean="0">
                <a:solidFill>
                  <a:srgbClr val="000000"/>
                </a:solidFill>
              </a:rPr>
              <a:t>where </a:t>
            </a:r>
            <a:r>
              <a:rPr lang="en" sz="2000" dirty="0">
                <a:solidFill>
                  <a:srgbClr val="000000"/>
                </a:solidFill>
              </a:rPr>
              <a:t>x</a:t>
            </a:r>
            <a:r>
              <a:rPr lang="en" sz="2000" baseline="-25000" dirty="0">
                <a:solidFill>
                  <a:srgbClr val="000000"/>
                </a:solidFill>
              </a:rPr>
              <a:t>1</a:t>
            </a:r>
            <a:r>
              <a:rPr lang="en" sz="2000" dirty="0">
                <a:solidFill>
                  <a:srgbClr val="000000"/>
                </a:solidFill>
              </a:rPr>
              <a:t>, x</a:t>
            </a:r>
            <a:r>
              <a:rPr lang="en" sz="2000" baseline="-25000" dirty="0">
                <a:solidFill>
                  <a:srgbClr val="000000"/>
                </a:solidFill>
              </a:rPr>
              <a:t>2</a:t>
            </a:r>
            <a:r>
              <a:rPr lang="en" sz="2000" dirty="0">
                <a:solidFill>
                  <a:srgbClr val="000000"/>
                </a:solidFill>
              </a:rPr>
              <a:t>, ..., x</a:t>
            </a:r>
            <a:r>
              <a:rPr lang="en" sz="2000" baseline="-25000" dirty="0">
                <a:solidFill>
                  <a:srgbClr val="000000"/>
                </a:solidFill>
              </a:rPr>
              <a:t>n</a:t>
            </a:r>
            <a:r>
              <a:rPr lang="en" sz="2000" dirty="0">
                <a:solidFill>
                  <a:srgbClr val="000000"/>
                </a:solidFill>
              </a:rPr>
              <a:t> represent the </a:t>
            </a:r>
            <a:r>
              <a:rPr lang="en" sz="2000" i="1" dirty="0">
                <a:solidFill>
                  <a:schemeClr val="accent1"/>
                </a:solidFill>
              </a:rPr>
              <a:t>n</a:t>
            </a:r>
            <a:r>
              <a:rPr lang="en" sz="2000" dirty="0">
                <a:solidFill>
                  <a:srgbClr val="000000"/>
                </a:solidFill>
              </a:rPr>
              <a:t> observed values.</a:t>
            </a:r>
          </a:p>
          <a:p>
            <a:pPr lvl="0" rtl="0">
              <a:lnSpc>
                <a:spcPct val="115000"/>
              </a:lnSpc>
              <a:spcBef>
                <a:spcPts val="0"/>
              </a:spcBef>
              <a:spcAft>
                <a:spcPts val="0"/>
              </a:spcAft>
              <a:buNone/>
            </a:pPr>
            <a:endParaRPr sz="600" dirty="0">
              <a:solidFill>
                <a:srgbClr val="000000"/>
              </a:solidFill>
            </a:endParaRPr>
          </a:p>
          <a:p>
            <a:pPr lvl="0" rtl="0">
              <a:lnSpc>
                <a:spcPct val="115000"/>
              </a:lnSpc>
              <a:spcBef>
                <a:spcPts val="0"/>
              </a:spcBef>
              <a:spcAft>
                <a:spcPts val="0"/>
              </a:spcAft>
              <a:buNone/>
            </a:pPr>
            <a:r>
              <a:rPr lang="en" sz="2000" dirty="0">
                <a:solidFill>
                  <a:srgbClr val="000000"/>
                </a:solidFill>
              </a:rPr>
              <a:t>The </a:t>
            </a:r>
            <a:r>
              <a:rPr lang="en" sz="2000" i="1" dirty="0">
                <a:solidFill>
                  <a:schemeClr val="accent1"/>
                </a:solidFill>
              </a:rPr>
              <a:t>population mean</a:t>
            </a:r>
            <a:r>
              <a:rPr lang="en" sz="2000" dirty="0">
                <a:solidFill>
                  <a:srgbClr val="000000"/>
                </a:solidFill>
              </a:rPr>
              <a:t> is also computed the same way but is denoted as </a:t>
            </a:r>
            <a:r>
              <a:rPr lang="en" sz="2000" i="1" dirty="0">
                <a:solidFill>
                  <a:schemeClr val="accent1"/>
                </a:solidFill>
              </a:rPr>
              <a:t>µ</a:t>
            </a:r>
            <a:r>
              <a:rPr lang="en" sz="2000" dirty="0">
                <a:solidFill>
                  <a:srgbClr val="000000"/>
                </a:solidFill>
              </a:rPr>
              <a:t>. It is often not possible to calculate µ since population data are rarely available.</a:t>
            </a:r>
          </a:p>
          <a:p>
            <a:pPr lvl="0" rtl="0">
              <a:lnSpc>
                <a:spcPct val="115000"/>
              </a:lnSpc>
              <a:spcBef>
                <a:spcPts val="0"/>
              </a:spcBef>
              <a:spcAft>
                <a:spcPts val="0"/>
              </a:spcAft>
              <a:buNone/>
            </a:pPr>
            <a:endParaRPr sz="600" dirty="0">
              <a:solidFill>
                <a:srgbClr val="000000"/>
              </a:solidFill>
            </a:endParaRPr>
          </a:p>
          <a:p>
            <a:pPr lvl="0" rtl="0">
              <a:lnSpc>
                <a:spcPct val="115000"/>
              </a:lnSpc>
              <a:spcBef>
                <a:spcPts val="0"/>
              </a:spcBef>
              <a:spcAft>
                <a:spcPts val="0"/>
              </a:spcAft>
              <a:buClr>
                <a:srgbClr val="000000"/>
              </a:buClr>
              <a:buSzPct val="55000"/>
              <a:buFont typeface="Arial"/>
              <a:buNone/>
            </a:pPr>
            <a:r>
              <a:rPr lang="en" sz="2000" dirty="0">
                <a:solidFill>
                  <a:srgbClr val="000000"/>
                </a:solidFill>
              </a:rPr>
              <a:t>The sample mean is a </a:t>
            </a:r>
            <a:r>
              <a:rPr lang="en" sz="2000" i="1" dirty="0">
                <a:solidFill>
                  <a:schemeClr val="accent1"/>
                </a:solidFill>
              </a:rPr>
              <a:t>sample statistic</a:t>
            </a:r>
            <a:r>
              <a:rPr lang="en" sz="2000" dirty="0">
                <a:solidFill>
                  <a:srgbClr val="000000"/>
                </a:solidFill>
              </a:rPr>
              <a:t>, and serves as a</a:t>
            </a:r>
            <a:br>
              <a:rPr lang="en" sz="2000" dirty="0">
                <a:solidFill>
                  <a:srgbClr val="000000"/>
                </a:solidFill>
              </a:rPr>
            </a:br>
            <a:r>
              <a:rPr lang="en" sz="2000" i="1" dirty="0">
                <a:solidFill>
                  <a:schemeClr val="accent1"/>
                </a:solidFill>
              </a:rPr>
              <a:t>point estimate</a:t>
            </a:r>
            <a:r>
              <a:rPr lang="en" sz="2000" dirty="0">
                <a:solidFill>
                  <a:srgbClr val="000000"/>
                </a:solidFill>
              </a:rPr>
              <a:t> of the population mean. This estimate may not be perfect, but if the sample is good (representative of the population),</a:t>
            </a:r>
            <a:br>
              <a:rPr lang="en" sz="2000" dirty="0">
                <a:solidFill>
                  <a:srgbClr val="000000"/>
                </a:solidFill>
              </a:rPr>
            </a:br>
            <a:r>
              <a:rPr lang="en" sz="2000" dirty="0">
                <a:solidFill>
                  <a:srgbClr val="000000"/>
                </a:solidFill>
              </a:rPr>
              <a:t>it is usually a pretty good estimate. </a:t>
            </a:r>
          </a:p>
          <a:p>
            <a:pPr lvl="0" rtl="0">
              <a:lnSpc>
                <a:spcPct val="115000"/>
              </a:lnSpc>
              <a:spcBef>
                <a:spcPts val="0"/>
              </a:spcBef>
              <a:spcAft>
                <a:spcPts val="0"/>
              </a:spcAft>
              <a:buNone/>
            </a:pPr>
            <a:endParaRPr sz="2000" dirty="0">
              <a:solidFill>
                <a:srgbClr val="000000"/>
              </a:solidFill>
            </a:endParaRPr>
          </a:p>
        </p:txBody>
      </p:sp>
      <p:pic>
        <p:nvPicPr>
          <p:cNvPr id="81" name="Shape 81"/>
          <p:cNvPicPr preferRelativeResize="0"/>
          <p:nvPr/>
        </p:nvPicPr>
        <p:blipFill>
          <a:blip r:embed="rId3">
            <a:alphaModFix/>
          </a:blip>
          <a:stretch>
            <a:fillRect/>
          </a:stretch>
        </p:blipFill>
        <p:spPr>
          <a:xfrm>
            <a:off x="1735625" y="1738250"/>
            <a:ext cx="2708599" cy="707224"/>
          </a:xfrm>
          <a:prstGeom prst="rect">
            <a:avLst/>
          </a:prstGeom>
          <a:noFill/>
          <a:ln>
            <a:noFill/>
          </a:ln>
        </p:spPr>
      </p:pic>
    </p:spTree>
    <p:extLst>
      <p:ext uri="{BB962C8B-B14F-4D97-AF65-F5344CB8AC3E}">
        <p14:creationId xmlns:p14="http://schemas.microsoft.com/office/powerpoint/2010/main" val="24769358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457200" y="-12"/>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Stacked Dot Plot</a:t>
            </a:r>
          </a:p>
        </p:txBody>
      </p:sp>
      <p:sp>
        <p:nvSpPr>
          <p:cNvPr id="87" name="Shape 87"/>
          <p:cNvSpPr txBox="1">
            <a:spLocks noGrp="1"/>
          </p:cNvSpPr>
          <p:nvPr>
            <p:ph type="body" idx="1"/>
          </p:nvPr>
        </p:nvSpPr>
        <p:spPr>
          <a:xfrm>
            <a:off x="457200" y="1143000"/>
            <a:ext cx="8153999" cy="5044799"/>
          </a:xfrm>
          <a:prstGeom prst="rect">
            <a:avLst/>
          </a:prstGeom>
        </p:spPr>
        <p:txBody>
          <a:bodyPr lIns="91425" tIns="91425" rIns="91425" bIns="91425" anchor="t" anchorCtr="0">
            <a:noAutofit/>
          </a:bodyPr>
          <a:lstStyle/>
          <a:p>
            <a:pPr lvl="0" rtl="0">
              <a:lnSpc>
                <a:spcPct val="115000"/>
              </a:lnSpc>
              <a:spcBef>
                <a:spcPts val="0"/>
              </a:spcBef>
              <a:spcAft>
                <a:spcPts val="0"/>
              </a:spcAft>
              <a:buNone/>
            </a:pPr>
            <a:r>
              <a:rPr lang="en" sz="2200">
                <a:solidFill>
                  <a:srgbClr val="000000"/>
                </a:solidFill>
              </a:rPr>
              <a:t>Higher bars represent areas where there are more observations, makes it a little easier to judge the center and the shape of the distribution.</a:t>
            </a:r>
          </a:p>
        </p:txBody>
      </p:sp>
      <p:pic>
        <p:nvPicPr>
          <p:cNvPr id="88" name="Shape 88"/>
          <p:cNvPicPr preferRelativeResize="0"/>
          <p:nvPr/>
        </p:nvPicPr>
        <p:blipFill>
          <a:blip r:embed="rId3">
            <a:alphaModFix/>
          </a:blip>
          <a:stretch>
            <a:fillRect/>
          </a:stretch>
        </p:blipFill>
        <p:spPr>
          <a:xfrm>
            <a:off x="457200" y="2475976"/>
            <a:ext cx="7965049" cy="3510575"/>
          </a:xfrm>
          <a:prstGeom prst="rect">
            <a:avLst/>
          </a:prstGeom>
          <a:noFill/>
          <a:ln>
            <a:noFill/>
          </a:ln>
        </p:spPr>
      </p:pic>
    </p:spTree>
    <p:extLst>
      <p:ext uri="{BB962C8B-B14F-4D97-AF65-F5344CB8AC3E}">
        <p14:creationId xmlns:p14="http://schemas.microsoft.com/office/powerpoint/2010/main" val="2178682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457200" y="-12"/>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Histograms - Extracurricular Hours</a:t>
            </a:r>
          </a:p>
        </p:txBody>
      </p:sp>
      <p:sp>
        <p:nvSpPr>
          <p:cNvPr id="94" name="Shape 94"/>
          <p:cNvSpPr txBox="1">
            <a:spLocks noGrp="1"/>
          </p:cNvSpPr>
          <p:nvPr>
            <p:ph type="body" idx="1"/>
          </p:nvPr>
        </p:nvSpPr>
        <p:spPr>
          <a:xfrm>
            <a:off x="457200" y="1143000"/>
            <a:ext cx="8153999" cy="5044799"/>
          </a:xfrm>
          <a:prstGeom prst="rect">
            <a:avLst/>
          </a:prstGeom>
        </p:spPr>
        <p:txBody>
          <a:bodyPr lIns="91425" tIns="91425" rIns="91425" bIns="91425" anchor="t" anchorCtr="0">
            <a:noAutofit/>
          </a:bodyPr>
          <a:lstStyle/>
          <a:p>
            <a:pPr marL="457200" lvl="0" indent="-355600" rtl="0">
              <a:lnSpc>
                <a:spcPct val="115000"/>
              </a:lnSpc>
              <a:spcBef>
                <a:spcPts val="0"/>
              </a:spcBef>
              <a:spcAft>
                <a:spcPts val="0"/>
              </a:spcAft>
              <a:buSzPct val="100000"/>
              <a:buFont typeface="Arial"/>
              <a:buChar char="●"/>
            </a:pPr>
            <a:r>
              <a:rPr lang="en" sz="2000">
                <a:solidFill>
                  <a:srgbClr val="000000"/>
                </a:solidFill>
              </a:rPr>
              <a:t>Histograms provide a view of the </a:t>
            </a:r>
            <a:r>
              <a:rPr lang="en" sz="2000" i="1">
                <a:solidFill>
                  <a:schemeClr val="accent1"/>
                </a:solidFill>
              </a:rPr>
              <a:t>data density</a:t>
            </a:r>
            <a:r>
              <a:rPr lang="en" sz="2000">
                <a:solidFill>
                  <a:srgbClr val="000000"/>
                </a:solidFill>
              </a:rPr>
              <a:t>. Higher bars represent where the data are relatively more common.</a:t>
            </a:r>
          </a:p>
          <a:p>
            <a:pPr marL="457200" lvl="0" indent="-355600" rtl="0">
              <a:lnSpc>
                <a:spcPct val="115000"/>
              </a:lnSpc>
              <a:spcBef>
                <a:spcPts val="0"/>
              </a:spcBef>
              <a:spcAft>
                <a:spcPts val="0"/>
              </a:spcAft>
              <a:buSzPct val="100000"/>
              <a:buFont typeface="Arial"/>
              <a:buChar char="●"/>
            </a:pPr>
            <a:r>
              <a:rPr lang="en" sz="2000">
                <a:solidFill>
                  <a:srgbClr val="000000"/>
                </a:solidFill>
              </a:rPr>
              <a:t>Histograms are especially convenient for describing the </a:t>
            </a:r>
            <a:r>
              <a:rPr lang="en" sz="2000" i="1">
                <a:solidFill>
                  <a:schemeClr val="accent1"/>
                </a:solidFill>
              </a:rPr>
              <a:t>shape</a:t>
            </a:r>
            <a:r>
              <a:rPr lang="en" sz="2000" i="1">
                <a:solidFill>
                  <a:srgbClr val="000000"/>
                </a:solidFill>
              </a:rPr>
              <a:t> </a:t>
            </a:r>
            <a:r>
              <a:rPr lang="en" sz="2000">
                <a:solidFill>
                  <a:srgbClr val="000000"/>
                </a:solidFill>
              </a:rPr>
              <a:t>of the data distribution.</a:t>
            </a:r>
          </a:p>
          <a:p>
            <a:pPr marL="457200" lvl="0" indent="-355600" rtl="0">
              <a:lnSpc>
                <a:spcPct val="115000"/>
              </a:lnSpc>
              <a:spcBef>
                <a:spcPts val="0"/>
              </a:spcBef>
              <a:spcAft>
                <a:spcPts val="0"/>
              </a:spcAft>
              <a:buSzPct val="100000"/>
              <a:buFont typeface="Arial"/>
              <a:buChar char="●"/>
            </a:pPr>
            <a:r>
              <a:rPr lang="en" sz="2000">
                <a:solidFill>
                  <a:srgbClr val="000000"/>
                </a:solidFill>
              </a:rPr>
              <a:t>The chosen </a:t>
            </a:r>
            <a:r>
              <a:rPr lang="en" sz="2000" i="1">
                <a:solidFill>
                  <a:schemeClr val="accent1"/>
                </a:solidFill>
              </a:rPr>
              <a:t>bin width</a:t>
            </a:r>
            <a:r>
              <a:rPr lang="en" sz="2000">
                <a:solidFill>
                  <a:srgbClr val="000000"/>
                </a:solidFill>
              </a:rPr>
              <a:t> can alter the story the histogram is telling.</a:t>
            </a:r>
          </a:p>
        </p:txBody>
      </p:sp>
      <p:pic>
        <p:nvPicPr>
          <p:cNvPr id="95" name="Shape 95"/>
          <p:cNvPicPr preferRelativeResize="0"/>
          <p:nvPr/>
        </p:nvPicPr>
        <p:blipFill>
          <a:blip r:embed="rId3">
            <a:alphaModFix/>
          </a:blip>
          <a:stretch>
            <a:fillRect/>
          </a:stretch>
        </p:blipFill>
        <p:spPr>
          <a:xfrm>
            <a:off x="960650" y="3083223"/>
            <a:ext cx="5452999" cy="3104575"/>
          </a:xfrm>
          <a:prstGeom prst="rect">
            <a:avLst/>
          </a:prstGeom>
          <a:noFill/>
          <a:ln>
            <a:noFill/>
          </a:ln>
        </p:spPr>
      </p:pic>
    </p:spTree>
    <p:extLst>
      <p:ext uri="{BB962C8B-B14F-4D97-AF65-F5344CB8AC3E}">
        <p14:creationId xmlns:p14="http://schemas.microsoft.com/office/powerpoint/2010/main" val="2020618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body" idx="1"/>
          </p:nvPr>
        </p:nvSpPr>
        <p:spPr>
          <a:xfrm>
            <a:off x="457200" y="1143000"/>
            <a:ext cx="8153999" cy="5013300"/>
          </a:xfrm>
          <a:prstGeom prst="rect">
            <a:avLst/>
          </a:prstGeom>
        </p:spPr>
        <p:txBody>
          <a:bodyPr lIns="91425" tIns="91425" rIns="91425" bIns="91425" anchor="t" anchorCtr="0">
            <a:noAutofit/>
          </a:bodyPr>
          <a:lstStyle/>
          <a:p>
            <a:pPr lvl="0" rtl="0">
              <a:lnSpc>
                <a:spcPct val="115000"/>
              </a:lnSpc>
              <a:spcBef>
                <a:spcPts val="0"/>
              </a:spcBef>
              <a:spcAft>
                <a:spcPts val="0"/>
              </a:spcAft>
              <a:buNone/>
            </a:pPr>
            <a:r>
              <a:rPr lang="en" sz="1900">
                <a:solidFill>
                  <a:srgbClr val="000000"/>
                </a:solidFill>
              </a:rPr>
              <a:t>Does the histogram have a single prominent peak (</a:t>
            </a:r>
            <a:r>
              <a:rPr lang="en" sz="1900" i="1">
                <a:solidFill>
                  <a:schemeClr val="accent1"/>
                </a:solidFill>
              </a:rPr>
              <a:t>unimodal</a:t>
            </a:r>
            <a:r>
              <a:rPr lang="en" sz="1900">
                <a:solidFill>
                  <a:srgbClr val="000000"/>
                </a:solidFill>
              </a:rPr>
              <a:t>), several prominent peaks (</a:t>
            </a:r>
            <a:r>
              <a:rPr lang="en" sz="1900" i="1">
                <a:solidFill>
                  <a:schemeClr val="accent1"/>
                </a:solidFill>
              </a:rPr>
              <a:t>bimodal/multimodal</a:t>
            </a:r>
            <a:r>
              <a:rPr lang="en" sz="1900">
                <a:solidFill>
                  <a:srgbClr val="000000"/>
                </a:solidFill>
              </a:rPr>
              <a:t>), or no apparent peaks (</a:t>
            </a:r>
            <a:r>
              <a:rPr lang="en" sz="1900" i="1">
                <a:solidFill>
                  <a:schemeClr val="accent1"/>
                </a:solidFill>
              </a:rPr>
              <a:t>uniform</a:t>
            </a:r>
            <a:r>
              <a:rPr lang="en" sz="1900">
                <a:solidFill>
                  <a:srgbClr val="000000"/>
                </a:solidFill>
              </a:rPr>
              <a:t>)?</a:t>
            </a:r>
          </a:p>
          <a:p>
            <a:pPr lvl="0" rtl="0">
              <a:lnSpc>
                <a:spcPct val="115000"/>
              </a:lnSpc>
              <a:spcBef>
                <a:spcPts val="0"/>
              </a:spcBef>
              <a:spcAft>
                <a:spcPts val="0"/>
              </a:spcAft>
              <a:buNone/>
            </a:pPr>
            <a:endParaRPr sz="1900">
              <a:solidFill>
                <a:srgbClr val="000000"/>
              </a:solidFill>
            </a:endParaRPr>
          </a:p>
          <a:p>
            <a:pPr lvl="0" rtl="0">
              <a:lnSpc>
                <a:spcPct val="115000"/>
              </a:lnSpc>
              <a:spcBef>
                <a:spcPts val="0"/>
              </a:spcBef>
              <a:spcAft>
                <a:spcPts val="0"/>
              </a:spcAft>
              <a:buNone/>
            </a:pPr>
            <a:endParaRPr sz="1900">
              <a:solidFill>
                <a:srgbClr val="000000"/>
              </a:solidFill>
            </a:endParaRPr>
          </a:p>
          <a:p>
            <a:pPr lvl="0" rtl="0">
              <a:lnSpc>
                <a:spcPct val="115000"/>
              </a:lnSpc>
              <a:spcBef>
                <a:spcPts val="0"/>
              </a:spcBef>
              <a:spcAft>
                <a:spcPts val="0"/>
              </a:spcAft>
              <a:buNone/>
            </a:pPr>
            <a:endParaRPr sz="1900">
              <a:solidFill>
                <a:srgbClr val="000000"/>
              </a:solidFill>
            </a:endParaRPr>
          </a:p>
          <a:p>
            <a:pPr lvl="0" rtl="0">
              <a:lnSpc>
                <a:spcPct val="115000"/>
              </a:lnSpc>
              <a:spcBef>
                <a:spcPts val="0"/>
              </a:spcBef>
              <a:spcAft>
                <a:spcPts val="0"/>
              </a:spcAft>
              <a:buNone/>
            </a:pPr>
            <a:endParaRPr sz="1900">
              <a:solidFill>
                <a:srgbClr val="000000"/>
              </a:solidFill>
            </a:endParaRPr>
          </a:p>
          <a:p>
            <a:pPr lvl="0" rtl="0">
              <a:lnSpc>
                <a:spcPct val="115000"/>
              </a:lnSpc>
              <a:spcBef>
                <a:spcPts val="0"/>
              </a:spcBef>
              <a:spcAft>
                <a:spcPts val="0"/>
              </a:spcAft>
              <a:buNone/>
            </a:pPr>
            <a:endParaRPr sz="1900">
              <a:solidFill>
                <a:srgbClr val="000000"/>
              </a:solidFill>
            </a:endParaRPr>
          </a:p>
          <a:p>
            <a:pPr lvl="0" rtl="0">
              <a:lnSpc>
                <a:spcPct val="115000"/>
              </a:lnSpc>
              <a:spcBef>
                <a:spcPts val="0"/>
              </a:spcBef>
              <a:spcAft>
                <a:spcPts val="0"/>
              </a:spcAft>
              <a:buNone/>
            </a:pPr>
            <a:endParaRPr sz="1900">
              <a:solidFill>
                <a:srgbClr val="000000"/>
              </a:solidFill>
            </a:endParaRPr>
          </a:p>
          <a:p>
            <a:pPr lvl="0" rtl="0">
              <a:lnSpc>
                <a:spcPct val="115000"/>
              </a:lnSpc>
              <a:spcBef>
                <a:spcPts val="0"/>
              </a:spcBef>
              <a:spcAft>
                <a:spcPts val="0"/>
              </a:spcAft>
              <a:buNone/>
            </a:pPr>
            <a:endParaRPr sz="1900">
              <a:solidFill>
                <a:srgbClr val="000000"/>
              </a:solidFill>
            </a:endParaRPr>
          </a:p>
          <a:p>
            <a:pPr lvl="0" rtl="0">
              <a:lnSpc>
                <a:spcPct val="115000"/>
              </a:lnSpc>
              <a:spcBef>
                <a:spcPts val="0"/>
              </a:spcBef>
              <a:spcAft>
                <a:spcPts val="0"/>
              </a:spcAft>
              <a:buNone/>
            </a:pPr>
            <a:endParaRPr sz="1900">
              <a:solidFill>
                <a:srgbClr val="000000"/>
              </a:solidFill>
            </a:endParaRPr>
          </a:p>
          <a:p>
            <a:pPr lvl="0" rtl="0">
              <a:lnSpc>
                <a:spcPct val="115000"/>
              </a:lnSpc>
              <a:spcBef>
                <a:spcPts val="0"/>
              </a:spcBef>
              <a:spcAft>
                <a:spcPts val="0"/>
              </a:spcAft>
              <a:buNone/>
            </a:pPr>
            <a:r>
              <a:rPr lang="en" sz="1900" i="1">
                <a:solidFill>
                  <a:srgbClr val="FF0000"/>
                </a:solidFill>
              </a:rPr>
              <a:t>Note</a:t>
            </a:r>
            <a:r>
              <a:rPr lang="en" sz="1900" i="1">
                <a:solidFill>
                  <a:srgbClr val="000000"/>
                </a:solidFill>
              </a:rPr>
              <a:t>: In order to determine modality, step back and imagine a smooth curve over the histogram -- imagine that the bars are wooden blocks and you drop a limp spaghetti over them, the shape the spaghetti would take could be viewed as a smooth curve.</a:t>
            </a:r>
          </a:p>
        </p:txBody>
      </p:sp>
      <p:sp>
        <p:nvSpPr>
          <p:cNvPr id="111" name="Shape 111"/>
          <p:cNvSpPr txBox="1">
            <a:spLocks noGrp="1"/>
          </p:cNvSpPr>
          <p:nvPr>
            <p:ph type="title"/>
          </p:nvPr>
        </p:nvSpPr>
        <p:spPr>
          <a:xfrm>
            <a:off x="457200" y="-12"/>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Shape of a Distribution: Modality</a:t>
            </a:r>
          </a:p>
        </p:txBody>
      </p:sp>
      <p:pic>
        <p:nvPicPr>
          <p:cNvPr id="112" name="Shape 112"/>
          <p:cNvPicPr preferRelativeResize="0"/>
          <p:nvPr/>
        </p:nvPicPr>
        <p:blipFill>
          <a:blip r:embed="rId3">
            <a:alphaModFix/>
          </a:blip>
          <a:stretch>
            <a:fillRect/>
          </a:stretch>
        </p:blipFill>
        <p:spPr>
          <a:xfrm>
            <a:off x="518850" y="2333125"/>
            <a:ext cx="7795500" cy="2172424"/>
          </a:xfrm>
          <a:prstGeom prst="rect">
            <a:avLst/>
          </a:prstGeom>
          <a:noFill/>
          <a:ln>
            <a:noFill/>
          </a:ln>
        </p:spPr>
      </p:pic>
      <p:cxnSp>
        <p:nvCxnSpPr>
          <p:cNvPr id="113" name="Shape 113"/>
          <p:cNvCxnSpPr/>
          <p:nvPr/>
        </p:nvCxnSpPr>
        <p:spPr>
          <a:xfrm>
            <a:off x="557000" y="5091275"/>
            <a:ext cx="2402100" cy="0"/>
          </a:xfrm>
          <a:prstGeom prst="straightConnector1">
            <a:avLst/>
          </a:prstGeom>
          <a:noFill/>
          <a:ln w="9525" cap="flat" cmpd="sng">
            <a:solidFill>
              <a:schemeClr val="dk2"/>
            </a:solidFill>
            <a:prstDash val="solid"/>
            <a:round/>
            <a:headEnd type="none" w="lg" len="lg"/>
            <a:tailEnd type="none" w="lg" len="lg"/>
          </a:ln>
        </p:spPr>
      </p:cxnSp>
    </p:spTree>
    <p:extLst>
      <p:ext uri="{BB962C8B-B14F-4D97-AF65-F5344CB8AC3E}">
        <p14:creationId xmlns:p14="http://schemas.microsoft.com/office/powerpoint/2010/main" val="22434898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body" idx="1"/>
          </p:nvPr>
        </p:nvSpPr>
        <p:spPr>
          <a:xfrm>
            <a:off x="457200" y="1143000"/>
            <a:ext cx="8153999" cy="5013300"/>
          </a:xfrm>
          <a:prstGeom prst="rect">
            <a:avLst/>
          </a:prstGeom>
        </p:spPr>
        <p:txBody>
          <a:bodyPr lIns="91425" tIns="91425" rIns="91425" bIns="91425" anchor="t" anchorCtr="0">
            <a:noAutofit/>
          </a:bodyPr>
          <a:lstStyle/>
          <a:p>
            <a:pPr lvl="0" rtl="0">
              <a:lnSpc>
                <a:spcPct val="115000"/>
              </a:lnSpc>
              <a:spcBef>
                <a:spcPts val="0"/>
              </a:spcBef>
              <a:spcAft>
                <a:spcPts val="0"/>
              </a:spcAft>
              <a:buNone/>
            </a:pPr>
            <a:r>
              <a:rPr lang="en" sz="1900">
                <a:solidFill>
                  <a:srgbClr val="000000"/>
                </a:solidFill>
              </a:rPr>
              <a:t>Is the histogram </a:t>
            </a:r>
            <a:r>
              <a:rPr lang="en" sz="1900">
                <a:solidFill>
                  <a:schemeClr val="accent1"/>
                </a:solidFill>
              </a:rPr>
              <a:t>r</a:t>
            </a:r>
            <a:r>
              <a:rPr lang="en" sz="1900" i="1">
                <a:solidFill>
                  <a:schemeClr val="accent1"/>
                </a:solidFill>
              </a:rPr>
              <a:t>ight skewed</a:t>
            </a:r>
            <a:r>
              <a:rPr lang="en" sz="1900">
                <a:solidFill>
                  <a:srgbClr val="000000"/>
                </a:solidFill>
              </a:rPr>
              <a:t>, </a:t>
            </a:r>
            <a:r>
              <a:rPr lang="en" sz="1900" i="1">
                <a:solidFill>
                  <a:schemeClr val="accent1"/>
                </a:solidFill>
              </a:rPr>
              <a:t>left skewed</a:t>
            </a:r>
            <a:r>
              <a:rPr lang="en" sz="1900">
                <a:solidFill>
                  <a:srgbClr val="000000"/>
                </a:solidFill>
              </a:rPr>
              <a:t>, or </a:t>
            </a:r>
            <a:r>
              <a:rPr lang="en" sz="1900" i="1">
                <a:solidFill>
                  <a:schemeClr val="accent1"/>
                </a:solidFill>
              </a:rPr>
              <a:t>symmetric</a:t>
            </a:r>
            <a:r>
              <a:rPr lang="en" sz="1900">
                <a:solidFill>
                  <a:srgbClr val="000000"/>
                </a:solidFill>
              </a:rPr>
              <a:t>?</a:t>
            </a:r>
          </a:p>
          <a:p>
            <a:pPr lvl="0" rtl="0">
              <a:lnSpc>
                <a:spcPct val="115000"/>
              </a:lnSpc>
              <a:spcBef>
                <a:spcPts val="0"/>
              </a:spcBef>
              <a:spcAft>
                <a:spcPts val="0"/>
              </a:spcAft>
              <a:buNone/>
            </a:pPr>
            <a:endParaRPr sz="1900">
              <a:solidFill>
                <a:srgbClr val="000000"/>
              </a:solidFill>
            </a:endParaRPr>
          </a:p>
          <a:p>
            <a:pPr lvl="0" rtl="0">
              <a:lnSpc>
                <a:spcPct val="115000"/>
              </a:lnSpc>
              <a:spcBef>
                <a:spcPts val="0"/>
              </a:spcBef>
              <a:spcAft>
                <a:spcPts val="0"/>
              </a:spcAft>
              <a:buNone/>
            </a:pPr>
            <a:endParaRPr sz="1900">
              <a:solidFill>
                <a:srgbClr val="000000"/>
              </a:solidFill>
            </a:endParaRPr>
          </a:p>
          <a:p>
            <a:pPr lvl="0" rtl="0">
              <a:lnSpc>
                <a:spcPct val="115000"/>
              </a:lnSpc>
              <a:spcBef>
                <a:spcPts val="0"/>
              </a:spcBef>
              <a:spcAft>
                <a:spcPts val="0"/>
              </a:spcAft>
              <a:buNone/>
            </a:pPr>
            <a:endParaRPr sz="1900">
              <a:solidFill>
                <a:srgbClr val="000000"/>
              </a:solidFill>
            </a:endParaRPr>
          </a:p>
          <a:p>
            <a:pPr lvl="0" rtl="0">
              <a:lnSpc>
                <a:spcPct val="115000"/>
              </a:lnSpc>
              <a:spcBef>
                <a:spcPts val="0"/>
              </a:spcBef>
              <a:spcAft>
                <a:spcPts val="0"/>
              </a:spcAft>
              <a:buNone/>
            </a:pPr>
            <a:endParaRPr sz="1900">
              <a:solidFill>
                <a:srgbClr val="000000"/>
              </a:solidFill>
            </a:endParaRPr>
          </a:p>
          <a:p>
            <a:pPr lvl="0" rtl="0">
              <a:lnSpc>
                <a:spcPct val="115000"/>
              </a:lnSpc>
              <a:spcBef>
                <a:spcPts val="0"/>
              </a:spcBef>
              <a:spcAft>
                <a:spcPts val="0"/>
              </a:spcAft>
              <a:buNone/>
            </a:pPr>
            <a:endParaRPr sz="1900">
              <a:solidFill>
                <a:srgbClr val="000000"/>
              </a:solidFill>
            </a:endParaRPr>
          </a:p>
          <a:p>
            <a:pPr lvl="0" rtl="0">
              <a:lnSpc>
                <a:spcPct val="115000"/>
              </a:lnSpc>
              <a:spcBef>
                <a:spcPts val="0"/>
              </a:spcBef>
              <a:spcAft>
                <a:spcPts val="0"/>
              </a:spcAft>
              <a:buNone/>
            </a:pPr>
            <a:endParaRPr sz="1900">
              <a:solidFill>
                <a:srgbClr val="000000"/>
              </a:solidFill>
            </a:endParaRPr>
          </a:p>
          <a:p>
            <a:pPr lvl="0" rtl="0">
              <a:lnSpc>
                <a:spcPct val="115000"/>
              </a:lnSpc>
              <a:spcBef>
                <a:spcPts val="0"/>
              </a:spcBef>
              <a:spcAft>
                <a:spcPts val="0"/>
              </a:spcAft>
              <a:buNone/>
            </a:pPr>
            <a:endParaRPr sz="1900">
              <a:solidFill>
                <a:srgbClr val="000000"/>
              </a:solidFill>
            </a:endParaRPr>
          </a:p>
          <a:p>
            <a:pPr lvl="0" rtl="0">
              <a:lnSpc>
                <a:spcPct val="115000"/>
              </a:lnSpc>
              <a:spcBef>
                <a:spcPts val="0"/>
              </a:spcBef>
              <a:spcAft>
                <a:spcPts val="0"/>
              </a:spcAft>
              <a:buNone/>
            </a:pPr>
            <a:endParaRPr sz="1900">
              <a:solidFill>
                <a:srgbClr val="000000"/>
              </a:solidFill>
            </a:endParaRPr>
          </a:p>
          <a:p>
            <a:pPr lvl="0" rtl="0">
              <a:lnSpc>
                <a:spcPct val="115000"/>
              </a:lnSpc>
              <a:spcBef>
                <a:spcPts val="0"/>
              </a:spcBef>
              <a:spcAft>
                <a:spcPts val="0"/>
              </a:spcAft>
              <a:buNone/>
            </a:pPr>
            <a:endParaRPr sz="1900">
              <a:solidFill>
                <a:srgbClr val="000000"/>
              </a:solidFill>
            </a:endParaRPr>
          </a:p>
          <a:p>
            <a:pPr lvl="0" rtl="0">
              <a:lnSpc>
                <a:spcPct val="115000"/>
              </a:lnSpc>
              <a:spcBef>
                <a:spcPts val="0"/>
              </a:spcBef>
              <a:spcAft>
                <a:spcPts val="0"/>
              </a:spcAft>
              <a:buNone/>
            </a:pPr>
            <a:endParaRPr sz="1900">
              <a:solidFill>
                <a:srgbClr val="000000"/>
              </a:solidFill>
            </a:endParaRPr>
          </a:p>
          <a:p>
            <a:pPr lvl="0" rtl="0">
              <a:lnSpc>
                <a:spcPct val="115000"/>
              </a:lnSpc>
              <a:spcBef>
                <a:spcPts val="0"/>
              </a:spcBef>
              <a:spcAft>
                <a:spcPts val="0"/>
              </a:spcAft>
              <a:buNone/>
            </a:pPr>
            <a:endParaRPr sz="1900">
              <a:solidFill>
                <a:srgbClr val="000000"/>
              </a:solidFill>
            </a:endParaRPr>
          </a:p>
          <a:p>
            <a:pPr lvl="0" rtl="0">
              <a:lnSpc>
                <a:spcPct val="115000"/>
              </a:lnSpc>
              <a:spcBef>
                <a:spcPts val="0"/>
              </a:spcBef>
              <a:spcAft>
                <a:spcPts val="0"/>
              </a:spcAft>
              <a:buNone/>
            </a:pPr>
            <a:r>
              <a:rPr lang="en" sz="1900" i="1">
                <a:solidFill>
                  <a:srgbClr val="FF0000"/>
                </a:solidFill>
              </a:rPr>
              <a:t>Note</a:t>
            </a:r>
            <a:r>
              <a:rPr lang="en" sz="1900" i="1">
                <a:solidFill>
                  <a:srgbClr val="000000"/>
                </a:solidFill>
              </a:rPr>
              <a:t>: Histograms are said to be skewed to the side of the long tail.</a:t>
            </a:r>
          </a:p>
        </p:txBody>
      </p:sp>
      <p:sp>
        <p:nvSpPr>
          <p:cNvPr id="119" name="Shape 119"/>
          <p:cNvSpPr txBox="1">
            <a:spLocks noGrp="1"/>
          </p:cNvSpPr>
          <p:nvPr>
            <p:ph type="title"/>
          </p:nvPr>
        </p:nvSpPr>
        <p:spPr>
          <a:xfrm>
            <a:off x="457200" y="-12"/>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Shape of a Distribution: Skewness</a:t>
            </a:r>
          </a:p>
        </p:txBody>
      </p:sp>
      <p:pic>
        <p:nvPicPr>
          <p:cNvPr id="120" name="Shape 120"/>
          <p:cNvPicPr preferRelativeResize="0"/>
          <p:nvPr/>
        </p:nvPicPr>
        <p:blipFill>
          <a:blip r:embed="rId3">
            <a:alphaModFix/>
          </a:blip>
          <a:stretch>
            <a:fillRect/>
          </a:stretch>
        </p:blipFill>
        <p:spPr>
          <a:xfrm>
            <a:off x="519150" y="2039925"/>
            <a:ext cx="7334250" cy="3219450"/>
          </a:xfrm>
          <a:prstGeom prst="rect">
            <a:avLst/>
          </a:prstGeom>
          <a:noFill/>
          <a:ln>
            <a:noFill/>
          </a:ln>
        </p:spPr>
      </p:pic>
      <p:cxnSp>
        <p:nvCxnSpPr>
          <p:cNvPr id="121" name="Shape 121"/>
          <p:cNvCxnSpPr/>
          <p:nvPr/>
        </p:nvCxnSpPr>
        <p:spPr>
          <a:xfrm>
            <a:off x="519150" y="6048600"/>
            <a:ext cx="2402100" cy="0"/>
          </a:xfrm>
          <a:prstGeom prst="straightConnector1">
            <a:avLst/>
          </a:prstGeom>
          <a:noFill/>
          <a:ln w="9525" cap="flat" cmpd="sng">
            <a:solidFill>
              <a:schemeClr val="dk2"/>
            </a:solidFill>
            <a:prstDash val="solid"/>
            <a:round/>
            <a:headEnd type="none" w="lg" len="lg"/>
            <a:tailEnd type="none" w="lg" len="lg"/>
          </a:ln>
        </p:spPr>
      </p:cxnSp>
    </p:spTree>
    <p:extLst>
      <p:ext uri="{BB962C8B-B14F-4D97-AF65-F5344CB8AC3E}">
        <p14:creationId xmlns:p14="http://schemas.microsoft.com/office/powerpoint/2010/main" val="26291814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body" idx="1"/>
          </p:nvPr>
        </p:nvSpPr>
        <p:spPr>
          <a:xfrm>
            <a:off x="457200" y="1493850"/>
            <a:ext cx="8153999" cy="5013300"/>
          </a:xfrm>
          <a:prstGeom prst="rect">
            <a:avLst/>
          </a:prstGeom>
        </p:spPr>
        <p:txBody>
          <a:bodyPr lIns="91425" tIns="91425" rIns="91425" bIns="91425" anchor="t" anchorCtr="0">
            <a:noAutofit/>
          </a:bodyPr>
          <a:lstStyle/>
          <a:p>
            <a:pPr lvl="0" rtl="0">
              <a:lnSpc>
                <a:spcPct val="115000"/>
              </a:lnSpc>
              <a:spcBef>
                <a:spcPts val="0"/>
              </a:spcBef>
              <a:spcAft>
                <a:spcPts val="0"/>
              </a:spcAft>
              <a:buNone/>
            </a:pPr>
            <a:r>
              <a:rPr lang="en" sz="1900">
                <a:solidFill>
                  <a:srgbClr val="000000"/>
                </a:solidFill>
              </a:rPr>
              <a:t>Are there any unusual observations or potential </a:t>
            </a:r>
            <a:r>
              <a:rPr lang="en" sz="1900" i="1">
                <a:solidFill>
                  <a:schemeClr val="accent1"/>
                </a:solidFill>
              </a:rPr>
              <a:t>outliers</a:t>
            </a:r>
            <a:r>
              <a:rPr lang="en" sz="1900">
                <a:solidFill>
                  <a:srgbClr val="000000"/>
                </a:solidFill>
              </a:rPr>
              <a:t>?</a:t>
            </a:r>
          </a:p>
        </p:txBody>
      </p:sp>
      <p:sp>
        <p:nvSpPr>
          <p:cNvPr id="127" name="Shape 127"/>
          <p:cNvSpPr txBox="1">
            <a:spLocks noGrp="1"/>
          </p:cNvSpPr>
          <p:nvPr>
            <p:ph type="title"/>
          </p:nvPr>
        </p:nvSpPr>
        <p:spPr>
          <a:xfrm>
            <a:off x="457200" y="350837"/>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Shape of a Distribution:</a:t>
            </a:r>
          </a:p>
          <a:p>
            <a:pPr lvl="0" rtl="0">
              <a:spcBef>
                <a:spcPts val="0"/>
              </a:spcBef>
              <a:buNone/>
            </a:pPr>
            <a:r>
              <a:rPr lang="en">
                <a:solidFill>
                  <a:schemeClr val="accent1"/>
                </a:solidFill>
              </a:rPr>
              <a:t>Unusual Observations</a:t>
            </a:r>
          </a:p>
        </p:txBody>
      </p:sp>
      <p:pic>
        <p:nvPicPr>
          <p:cNvPr id="128" name="Shape 128"/>
          <p:cNvPicPr preferRelativeResize="0"/>
          <p:nvPr/>
        </p:nvPicPr>
        <p:blipFill>
          <a:blip r:embed="rId3">
            <a:alphaModFix/>
          </a:blip>
          <a:stretch>
            <a:fillRect/>
          </a:stretch>
        </p:blipFill>
        <p:spPr>
          <a:xfrm>
            <a:off x="528650" y="2303487"/>
            <a:ext cx="7315200" cy="3209925"/>
          </a:xfrm>
          <a:prstGeom prst="rect">
            <a:avLst/>
          </a:prstGeom>
          <a:noFill/>
          <a:ln>
            <a:noFill/>
          </a:ln>
        </p:spPr>
      </p:pic>
    </p:spTree>
    <p:extLst>
      <p:ext uri="{BB962C8B-B14F-4D97-AF65-F5344CB8AC3E}">
        <p14:creationId xmlns:p14="http://schemas.microsoft.com/office/powerpoint/2010/main" val="541820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body" idx="1"/>
          </p:nvPr>
        </p:nvSpPr>
        <p:spPr>
          <a:xfrm>
            <a:off x="457200" y="1493850"/>
            <a:ext cx="8154000" cy="5013300"/>
          </a:xfrm>
          <a:prstGeom prst="rect">
            <a:avLst/>
          </a:prstGeom>
        </p:spPr>
        <p:txBody>
          <a:bodyPr lIns="91425" tIns="91425" rIns="91425" bIns="91425" anchor="t" anchorCtr="0">
            <a:noAutofit/>
          </a:bodyPr>
          <a:lstStyle/>
          <a:p>
            <a:pPr lvl="0" rtl="0">
              <a:lnSpc>
                <a:spcPct val="115000"/>
              </a:lnSpc>
              <a:spcBef>
                <a:spcPts val="0"/>
              </a:spcBef>
              <a:spcAft>
                <a:spcPts val="0"/>
              </a:spcAft>
              <a:buNone/>
            </a:pPr>
            <a:r>
              <a:rPr lang="en" sz="1900">
                <a:solidFill>
                  <a:srgbClr val="000000"/>
                </a:solidFill>
              </a:rPr>
              <a:t>How would you describe the shape of the distribution of hours per week students spend on extracurricular activities?</a:t>
            </a:r>
          </a:p>
        </p:txBody>
      </p:sp>
      <p:sp>
        <p:nvSpPr>
          <p:cNvPr id="134" name="Shape 134"/>
          <p:cNvSpPr txBox="1">
            <a:spLocks noGrp="1"/>
          </p:cNvSpPr>
          <p:nvPr>
            <p:ph type="title"/>
          </p:nvPr>
        </p:nvSpPr>
        <p:spPr>
          <a:xfrm>
            <a:off x="457200" y="350837"/>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Extracurricular activities</a:t>
            </a:r>
          </a:p>
        </p:txBody>
      </p:sp>
      <p:pic>
        <p:nvPicPr>
          <p:cNvPr id="135" name="Shape 135"/>
          <p:cNvPicPr preferRelativeResize="0"/>
          <p:nvPr/>
        </p:nvPicPr>
        <p:blipFill>
          <a:blip r:embed="rId3">
            <a:alphaModFix/>
          </a:blip>
          <a:stretch>
            <a:fillRect/>
          </a:stretch>
        </p:blipFill>
        <p:spPr>
          <a:xfrm>
            <a:off x="1933623" y="2556898"/>
            <a:ext cx="5201149" cy="3023925"/>
          </a:xfrm>
          <a:prstGeom prst="rect">
            <a:avLst/>
          </a:prstGeom>
          <a:noFill/>
          <a:ln>
            <a:noFill/>
          </a:ln>
        </p:spPr>
      </p:pic>
    </p:spTree>
    <p:extLst>
      <p:ext uri="{BB962C8B-B14F-4D97-AF65-F5344CB8AC3E}">
        <p14:creationId xmlns:p14="http://schemas.microsoft.com/office/powerpoint/2010/main" val="40739115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body" idx="1"/>
          </p:nvPr>
        </p:nvSpPr>
        <p:spPr>
          <a:xfrm>
            <a:off x="457200" y="1493850"/>
            <a:ext cx="8154000" cy="5013300"/>
          </a:xfrm>
          <a:prstGeom prst="rect">
            <a:avLst/>
          </a:prstGeom>
        </p:spPr>
        <p:txBody>
          <a:bodyPr lIns="91425" tIns="91425" rIns="91425" bIns="91425" anchor="t" anchorCtr="0">
            <a:noAutofit/>
          </a:bodyPr>
          <a:lstStyle/>
          <a:p>
            <a:pPr lvl="0" rtl="0">
              <a:lnSpc>
                <a:spcPct val="115000"/>
              </a:lnSpc>
              <a:spcBef>
                <a:spcPts val="0"/>
              </a:spcBef>
              <a:spcAft>
                <a:spcPts val="0"/>
              </a:spcAft>
              <a:buNone/>
            </a:pPr>
            <a:r>
              <a:rPr lang="en" sz="1900">
                <a:solidFill>
                  <a:srgbClr val="000000"/>
                </a:solidFill>
              </a:rPr>
              <a:t>How would you describe the shape of the distribution of hours per week students spend on extracurricular activities?</a:t>
            </a:r>
          </a:p>
        </p:txBody>
      </p:sp>
      <p:sp>
        <p:nvSpPr>
          <p:cNvPr id="141" name="Shape 141"/>
          <p:cNvSpPr txBox="1">
            <a:spLocks noGrp="1"/>
          </p:cNvSpPr>
          <p:nvPr>
            <p:ph type="title"/>
          </p:nvPr>
        </p:nvSpPr>
        <p:spPr>
          <a:xfrm>
            <a:off x="457200" y="350837"/>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Extracurricular activities</a:t>
            </a:r>
          </a:p>
        </p:txBody>
      </p:sp>
      <p:pic>
        <p:nvPicPr>
          <p:cNvPr id="142" name="Shape 142"/>
          <p:cNvPicPr preferRelativeResize="0"/>
          <p:nvPr/>
        </p:nvPicPr>
        <p:blipFill>
          <a:blip r:embed="rId3">
            <a:alphaModFix/>
          </a:blip>
          <a:stretch>
            <a:fillRect/>
          </a:stretch>
        </p:blipFill>
        <p:spPr>
          <a:xfrm>
            <a:off x="1933623" y="2556898"/>
            <a:ext cx="5201149" cy="3023925"/>
          </a:xfrm>
          <a:prstGeom prst="rect">
            <a:avLst/>
          </a:prstGeom>
          <a:noFill/>
          <a:ln>
            <a:noFill/>
          </a:ln>
        </p:spPr>
      </p:pic>
      <p:sp>
        <p:nvSpPr>
          <p:cNvPr id="143" name="Shape 143"/>
          <p:cNvSpPr txBox="1"/>
          <p:nvPr/>
        </p:nvSpPr>
        <p:spPr>
          <a:xfrm>
            <a:off x="600500" y="5656975"/>
            <a:ext cx="7876200" cy="850200"/>
          </a:xfrm>
          <a:prstGeom prst="rect">
            <a:avLst/>
          </a:prstGeom>
          <a:noFill/>
          <a:ln>
            <a:noFill/>
          </a:ln>
        </p:spPr>
        <p:txBody>
          <a:bodyPr lIns="91425" tIns="91425" rIns="91425" bIns="91425" anchor="t" anchorCtr="0">
            <a:noAutofit/>
          </a:bodyPr>
          <a:lstStyle/>
          <a:p>
            <a:pPr lvl="0">
              <a:spcBef>
                <a:spcPts val="0"/>
              </a:spcBef>
              <a:buNone/>
            </a:pPr>
            <a:r>
              <a:rPr lang="en" sz="1800" i="1"/>
              <a:t>Unimodal and right skewed, with a potentially unusual observation at 60 hours/week.</a:t>
            </a:r>
          </a:p>
        </p:txBody>
      </p:sp>
    </p:spTree>
    <p:extLst>
      <p:ext uri="{BB962C8B-B14F-4D97-AF65-F5344CB8AC3E}">
        <p14:creationId xmlns:p14="http://schemas.microsoft.com/office/powerpoint/2010/main" val="3238386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Shape 38"/>
          <p:cNvSpPr txBox="1">
            <a:spLocks noGrp="1"/>
          </p:cNvSpPr>
          <p:nvPr>
            <p:ph type="title" idx="4294967295"/>
          </p:nvPr>
        </p:nvSpPr>
        <p:spPr>
          <a:xfrm>
            <a:off x="457200" y="-12"/>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Principles of experimental design</a:t>
            </a:r>
          </a:p>
        </p:txBody>
      </p:sp>
      <p:sp>
        <p:nvSpPr>
          <p:cNvPr id="39" name="Shape 39"/>
          <p:cNvSpPr txBox="1"/>
          <p:nvPr/>
        </p:nvSpPr>
        <p:spPr>
          <a:xfrm>
            <a:off x="583100" y="1305450"/>
            <a:ext cx="8076300" cy="4038300"/>
          </a:xfrm>
          <a:prstGeom prst="rect">
            <a:avLst/>
          </a:prstGeom>
          <a:noFill/>
          <a:ln>
            <a:noFill/>
          </a:ln>
        </p:spPr>
        <p:txBody>
          <a:bodyPr lIns="91425" tIns="91425" rIns="91425" bIns="91425" anchor="t" anchorCtr="0">
            <a:noAutofit/>
          </a:bodyPr>
          <a:lstStyle/>
          <a:p>
            <a:pPr marL="457200" lvl="0" indent="-381000" rtl="0">
              <a:spcBef>
                <a:spcPts val="0"/>
              </a:spcBef>
              <a:buSzPct val="100000"/>
              <a:buAutoNum type="arabicPeriod"/>
            </a:pPr>
            <a:r>
              <a:rPr lang="en" sz="2400" b="1">
                <a:solidFill>
                  <a:schemeClr val="accent1"/>
                </a:solidFill>
              </a:rPr>
              <a:t>Control</a:t>
            </a:r>
            <a:r>
              <a:rPr lang="en" sz="2400"/>
              <a:t>: Compare treatment of interest to a control group. </a:t>
            </a:r>
          </a:p>
          <a:p>
            <a:pPr marL="457200" lvl="0" indent="-381000" rtl="0">
              <a:spcBef>
                <a:spcPts val="0"/>
              </a:spcBef>
              <a:buSzPct val="100000"/>
              <a:buAutoNum type="arabicPeriod"/>
            </a:pPr>
            <a:r>
              <a:rPr lang="en" sz="2400" b="1">
                <a:solidFill>
                  <a:schemeClr val="accent1"/>
                </a:solidFill>
              </a:rPr>
              <a:t>Randomize</a:t>
            </a:r>
            <a:r>
              <a:rPr lang="en" sz="2400"/>
              <a:t>: Randomly assign subjects to treatments, and randomly sample from the population whenever possible.</a:t>
            </a:r>
          </a:p>
          <a:p>
            <a:pPr marL="457200" lvl="0" indent="-381000" rtl="0">
              <a:spcBef>
                <a:spcPts val="0"/>
              </a:spcBef>
              <a:buSzPct val="100000"/>
              <a:buAutoNum type="arabicPeriod"/>
            </a:pPr>
            <a:r>
              <a:rPr lang="en" sz="2400" b="1">
                <a:solidFill>
                  <a:schemeClr val="accent1"/>
                </a:solidFill>
              </a:rPr>
              <a:t>Replicate</a:t>
            </a:r>
            <a:r>
              <a:rPr lang="en" sz="2400"/>
              <a:t>: Within a study, replicate by collecting a sufficiently large sample. Or replicate the entire study.</a:t>
            </a:r>
          </a:p>
          <a:p>
            <a:pPr marL="457200" lvl="0" indent="-381000">
              <a:spcBef>
                <a:spcPts val="0"/>
              </a:spcBef>
              <a:buSzPct val="100000"/>
              <a:buAutoNum type="arabicPeriod"/>
            </a:pPr>
            <a:r>
              <a:rPr lang="en" sz="2400" b="1">
                <a:solidFill>
                  <a:schemeClr val="accent1"/>
                </a:solidFill>
              </a:rPr>
              <a:t>Block</a:t>
            </a:r>
            <a:r>
              <a:rPr lang="en" sz="2400"/>
              <a:t>: If there are variables that are known or suspected to affect the response variable, first group subjects into blocks based on these variables, and then randomize cases within each block to treatment groups.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Shape 224"/>
          <p:cNvSpPr txBox="1">
            <a:spLocks noGrp="1"/>
          </p:cNvSpPr>
          <p:nvPr>
            <p:ph type="title"/>
          </p:nvPr>
        </p:nvSpPr>
        <p:spPr>
          <a:xfrm>
            <a:off x="457200" y="378599"/>
            <a:ext cx="8229600" cy="10788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Commonly observed shapes of distributions</a:t>
            </a:r>
          </a:p>
        </p:txBody>
      </p:sp>
      <p:sp>
        <p:nvSpPr>
          <p:cNvPr id="225" name="Shape 225"/>
          <p:cNvSpPr txBox="1"/>
          <p:nvPr/>
        </p:nvSpPr>
        <p:spPr>
          <a:xfrm>
            <a:off x="457200" y="1535975"/>
            <a:ext cx="2043000" cy="621300"/>
          </a:xfrm>
          <a:prstGeom prst="rect">
            <a:avLst/>
          </a:prstGeom>
          <a:noFill/>
          <a:ln>
            <a:noFill/>
          </a:ln>
        </p:spPr>
        <p:txBody>
          <a:bodyPr lIns="91425" tIns="91425" rIns="91425" bIns="91425" anchor="t" anchorCtr="0">
            <a:noAutofit/>
          </a:bodyPr>
          <a:lstStyle/>
          <a:p>
            <a:pPr lvl="0" rtl="0">
              <a:spcBef>
                <a:spcPts val="0"/>
              </a:spcBef>
              <a:buNone/>
            </a:pPr>
            <a:r>
              <a:rPr lang="en" sz="1900">
                <a:solidFill>
                  <a:schemeClr val="accent1"/>
                </a:solidFill>
              </a:rPr>
              <a:t>Modality</a:t>
            </a:r>
          </a:p>
        </p:txBody>
      </p:sp>
      <p:sp>
        <p:nvSpPr>
          <p:cNvPr id="226" name="Shape 226"/>
          <p:cNvSpPr txBox="1"/>
          <p:nvPr/>
        </p:nvSpPr>
        <p:spPr>
          <a:xfrm>
            <a:off x="457200" y="3710000"/>
            <a:ext cx="2043000" cy="528600"/>
          </a:xfrm>
          <a:prstGeom prst="rect">
            <a:avLst/>
          </a:prstGeom>
          <a:noFill/>
          <a:ln>
            <a:noFill/>
          </a:ln>
        </p:spPr>
        <p:txBody>
          <a:bodyPr lIns="91425" tIns="91425" rIns="91425" bIns="91425" anchor="t" anchorCtr="0">
            <a:noAutofit/>
          </a:bodyPr>
          <a:lstStyle/>
          <a:p>
            <a:pPr lvl="0" rtl="0">
              <a:spcBef>
                <a:spcPts val="0"/>
              </a:spcBef>
              <a:buNone/>
            </a:pPr>
            <a:r>
              <a:rPr lang="en" sz="1900">
                <a:solidFill>
                  <a:schemeClr val="accent1"/>
                </a:solidFill>
              </a:rPr>
              <a:t>Skewness</a:t>
            </a:r>
          </a:p>
        </p:txBody>
      </p:sp>
      <p:pic>
        <p:nvPicPr>
          <p:cNvPr id="227" name="Shape 227"/>
          <p:cNvPicPr preferRelativeResize="0"/>
          <p:nvPr/>
        </p:nvPicPr>
        <p:blipFill>
          <a:blip r:embed="rId3">
            <a:alphaModFix/>
          </a:blip>
          <a:stretch>
            <a:fillRect/>
          </a:stretch>
        </p:blipFill>
        <p:spPr>
          <a:xfrm>
            <a:off x="542946" y="2080921"/>
            <a:ext cx="1728650" cy="1281424"/>
          </a:xfrm>
          <a:prstGeom prst="rect">
            <a:avLst/>
          </a:prstGeom>
          <a:noFill/>
          <a:ln>
            <a:noFill/>
          </a:ln>
        </p:spPr>
      </p:pic>
      <p:pic>
        <p:nvPicPr>
          <p:cNvPr id="228" name="Shape 228"/>
          <p:cNvPicPr preferRelativeResize="0"/>
          <p:nvPr/>
        </p:nvPicPr>
        <p:blipFill>
          <a:blip r:embed="rId4">
            <a:alphaModFix/>
          </a:blip>
          <a:stretch>
            <a:fillRect/>
          </a:stretch>
        </p:blipFill>
        <p:spPr>
          <a:xfrm>
            <a:off x="2493599" y="2246637"/>
            <a:ext cx="1899274" cy="1159675"/>
          </a:xfrm>
          <a:prstGeom prst="rect">
            <a:avLst/>
          </a:prstGeom>
          <a:noFill/>
          <a:ln>
            <a:noFill/>
          </a:ln>
        </p:spPr>
      </p:pic>
      <p:pic>
        <p:nvPicPr>
          <p:cNvPr id="229" name="Shape 229"/>
          <p:cNvPicPr preferRelativeResize="0"/>
          <p:nvPr/>
        </p:nvPicPr>
        <p:blipFill>
          <a:blip r:embed="rId5">
            <a:alphaModFix/>
          </a:blip>
          <a:stretch>
            <a:fillRect/>
          </a:stretch>
        </p:blipFill>
        <p:spPr>
          <a:xfrm>
            <a:off x="4545096" y="2120550"/>
            <a:ext cx="1827124" cy="1159675"/>
          </a:xfrm>
          <a:prstGeom prst="rect">
            <a:avLst/>
          </a:prstGeom>
          <a:noFill/>
          <a:ln>
            <a:noFill/>
          </a:ln>
        </p:spPr>
      </p:pic>
      <p:pic>
        <p:nvPicPr>
          <p:cNvPr id="230" name="Shape 230"/>
          <p:cNvPicPr preferRelativeResize="0"/>
          <p:nvPr/>
        </p:nvPicPr>
        <p:blipFill>
          <a:blip r:embed="rId6">
            <a:alphaModFix/>
          </a:blip>
          <a:stretch>
            <a:fillRect/>
          </a:stretch>
        </p:blipFill>
        <p:spPr>
          <a:xfrm>
            <a:off x="6772300" y="1881237"/>
            <a:ext cx="1827125" cy="1638299"/>
          </a:xfrm>
          <a:prstGeom prst="rect">
            <a:avLst/>
          </a:prstGeom>
          <a:noFill/>
          <a:ln>
            <a:noFill/>
          </a:ln>
        </p:spPr>
      </p:pic>
      <p:pic>
        <p:nvPicPr>
          <p:cNvPr id="231" name="Shape 231"/>
          <p:cNvPicPr preferRelativeResize="0"/>
          <p:nvPr/>
        </p:nvPicPr>
        <p:blipFill>
          <a:blip r:embed="rId7">
            <a:alphaModFix/>
          </a:blip>
          <a:stretch>
            <a:fillRect/>
          </a:stretch>
        </p:blipFill>
        <p:spPr>
          <a:xfrm>
            <a:off x="542950" y="4327950"/>
            <a:ext cx="2043000" cy="1281424"/>
          </a:xfrm>
          <a:prstGeom prst="rect">
            <a:avLst/>
          </a:prstGeom>
          <a:noFill/>
          <a:ln>
            <a:noFill/>
          </a:ln>
        </p:spPr>
      </p:pic>
      <p:pic>
        <p:nvPicPr>
          <p:cNvPr id="232" name="Shape 232"/>
          <p:cNvPicPr preferRelativeResize="0"/>
          <p:nvPr/>
        </p:nvPicPr>
        <p:blipFill>
          <a:blip r:embed="rId8">
            <a:alphaModFix/>
          </a:blip>
          <a:stretch>
            <a:fillRect/>
          </a:stretch>
        </p:blipFill>
        <p:spPr>
          <a:xfrm>
            <a:off x="2828947" y="4409897"/>
            <a:ext cx="1899275" cy="1159674"/>
          </a:xfrm>
          <a:prstGeom prst="rect">
            <a:avLst/>
          </a:prstGeom>
          <a:noFill/>
          <a:ln>
            <a:noFill/>
          </a:ln>
        </p:spPr>
      </p:pic>
      <p:pic>
        <p:nvPicPr>
          <p:cNvPr id="233" name="Shape 233"/>
          <p:cNvPicPr preferRelativeResize="0"/>
          <p:nvPr/>
        </p:nvPicPr>
        <p:blipFill>
          <a:blip r:embed="rId9">
            <a:alphaModFix/>
          </a:blip>
          <a:stretch>
            <a:fillRect/>
          </a:stretch>
        </p:blipFill>
        <p:spPr>
          <a:xfrm>
            <a:off x="5172075" y="4349025"/>
            <a:ext cx="1728650" cy="1281425"/>
          </a:xfrm>
          <a:prstGeom prst="rect">
            <a:avLst/>
          </a:prstGeom>
          <a:noFill/>
          <a:ln>
            <a:noFill/>
          </a:ln>
        </p:spPr>
      </p:pic>
    </p:spTree>
    <p:extLst>
      <p:ext uri="{BB962C8B-B14F-4D97-AF65-F5344CB8AC3E}">
        <p14:creationId xmlns:p14="http://schemas.microsoft.com/office/powerpoint/2010/main" val="3462333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7"/>
                                        </p:tgtEl>
                                        <p:attrNameLst>
                                          <p:attrName>style.visibility</p:attrName>
                                        </p:attrNameLst>
                                      </p:cBhvr>
                                      <p:to>
                                        <p:strVal val="visible"/>
                                      </p:to>
                                    </p:set>
                                    <p:animEffect transition="in" filter="fade">
                                      <p:cBhvr>
                                        <p:cTn id="7" dur="1000"/>
                                        <p:tgtEl>
                                          <p:spTgt spid="2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8"/>
                                        </p:tgtEl>
                                        <p:attrNameLst>
                                          <p:attrName>style.visibility</p:attrName>
                                        </p:attrNameLst>
                                      </p:cBhvr>
                                      <p:to>
                                        <p:strVal val="visible"/>
                                      </p:to>
                                    </p:set>
                                    <p:animEffect transition="in" filter="fade">
                                      <p:cBhvr>
                                        <p:cTn id="12" dur="1000"/>
                                        <p:tgtEl>
                                          <p:spTgt spid="2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9"/>
                                        </p:tgtEl>
                                        <p:attrNameLst>
                                          <p:attrName>style.visibility</p:attrName>
                                        </p:attrNameLst>
                                      </p:cBhvr>
                                      <p:to>
                                        <p:strVal val="visible"/>
                                      </p:to>
                                    </p:set>
                                    <p:animEffect transition="in" filter="fade">
                                      <p:cBhvr>
                                        <p:cTn id="17" dur="1000"/>
                                        <p:tgtEl>
                                          <p:spTgt spid="22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0"/>
                                        </p:tgtEl>
                                        <p:attrNameLst>
                                          <p:attrName>style.visibility</p:attrName>
                                        </p:attrNameLst>
                                      </p:cBhvr>
                                      <p:to>
                                        <p:strVal val="visible"/>
                                      </p:to>
                                    </p:set>
                                    <p:animEffect transition="in" filter="fade">
                                      <p:cBhvr>
                                        <p:cTn id="22" dur="1000"/>
                                        <p:tgtEl>
                                          <p:spTgt spid="23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26"/>
                                        </p:tgtEl>
                                        <p:attrNameLst>
                                          <p:attrName>style.visibility</p:attrName>
                                        </p:attrNameLst>
                                      </p:cBhvr>
                                      <p:to>
                                        <p:strVal val="visible"/>
                                      </p:to>
                                    </p:set>
                                    <p:animEffect transition="in" filter="fade">
                                      <p:cBhvr>
                                        <p:cTn id="27" dur="1000"/>
                                        <p:tgtEl>
                                          <p:spTgt spid="22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31"/>
                                        </p:tgtEl>
                                        <p:attrNameLst>
                                          <p:attrName>style.visibility</p:attrName>
                                        </p:attrNameLst>
                                      </p:cBhvr>
                                      <p:to>
                                        <p:strVal val="visible"/>
                                      </p:to>
                                    </p:set>
                                    <p:animEffect transition="in" filter="fade">
                                      <p:cBhvr>
                                        <p:cTn id="32" dur="1000"/>
                                        <p:tgtEl>
                                          <p:spTgt spid="23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32"/>
                                        </p:tgtEl>
                                        <p:attrNameLst>
                                          <p:attrName>style.visibility</p:attrName>
                                        </p:attrNameLst>
                                      </p:cBhvr>
                                      <p:to>
                                        <p:strVal val="visible"/>
                                      </p:to>
                                    </p:set>
                                    <p:animEffect transition="in" filter="fade">
                                      <p:cBhvr>
                                        <p:cTn id="37" dur="1000"/>
                                        <p:tgtEl>
                                          <p:spTgt spid="23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33"/>
                                        </p:tgtEl>
                                        <p:attrNameLst>
                                          <p:attrName>style.visibility</p:attrName>
                                        </p:attrNameLst>
                                      </p:cBhvr>
                                      <p:to>
                                        <p:strVal val="visible"/>
                                      </p:to>
                                    </p:set>
                                    <p:animEffect transition="in" filter="fade">
                                      <p:cBhvr>
                                        <p:cTn id="42" dur="1000"/>
                                        <p:tgtEl>
                                          <p:spTgt spid="2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Shape 288"/>
          <p:cNvSpPr txBox="1">
            <a:spLocks noGrp="1"/>
          </p:cNvSpPr>
          <p:nvPr>
            <p:ph type="title"/>
          </p:nvPr>
        </p:nvSpPr>
        <p:spPr>
          <a:xfrm>
            <a:off x="457200" y="-12"/>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Variance</a:t>
            </a:r>
          </a:p>
        </p:txBody>
      </p:sp>
      <p:sp>
        <p:nvSpPr>
          <p:cNvPr id="289" name="Shape 289"/>
          <p:cNvSpPr txBox="1">
            <a:spLocks noGrp="1"/>
          </p:cNvSpPr>
          <p:nvPr>
            <p:ph type="body" idx="1"/>
          </p:nvPr>
        </p:nvSpPr>
        <p:spPr>
          <a:xfrm>
            <a:off x="457200" y="1143000"/>
            <a:ext cx="8154000" cy="587100"/>
          </a:xfrm>
          <a:prstGeom prst="rect">
            <a:avLst/>
          </a:prstGeom>
        </p:spPr>
        <p:txBody>
          <a:bodyPr lIns="91425" tIns="91425" rIns="91425" bIns="91425" anchor="t" anchorCtr="0">
            <a:noAutofit/>
          </a:bodyPr>
          <a:lstStyle/>
          <a:p>
            <a:pPr lvl="0" algn="l" rtl="0">
              <a:lnSpc>
                <a:spcPct val="115000"/>
              </a:lnSpc>
              <a:spcBef>
                <a:spcPts val="0"/>
              </a:spcBef>
              <a:spcAft>
                <a:spcPts val="0"/>
              </a:spcAft>
              <a:buNone/>
            </a:pPr>
            <a:r>
              <a:rPr lang="en" sz="1900">
                <a:solidFill>
                  <a:schemeClr val="accent1"/>
                </a:solidFill>
              </a:rPr>
              <a:t>Variance</a:t>
            </a:r>
            <a:r>
              <a:rPr lang="en" sz="1900">
                <a:solidFill>
                  <a:srgbClr val="000000"/>
                </a:solidFill>
              </a:rPr>
              <a:t> is roughly the average squared deviation from the mean.</a:t>
            </a:r>
          </a:p>
          <a:p>
            <a:pPr lvl="0" algn="l" rtl="0">
              <a:lnSpc>
                <a:spcPct val="115000"/>
              </a:lnSpc>
              <a:spcBef>
                <a:spcPts val="0"/>
              </a:spcBef>
              <a:spcAft>
                <a:spcPts val="0"/>
              </a:spcAft>
              <a:buNone/>
            </a:pPr>
            <a:endParaRPr sz="1900">
              <a:solidFill>
                <a:srgbClr val="000000"/>
              </a:solidFill>
            </a:endParaRPr>
          </a:p>
          <a:p>
            <a:pPr lvl="0" algn="l" rtl="0">
              <a:lnSpc>
                <a:spcPct val="115000"/>
              </a:lnSpc>
              <a:spcBef>
                <a:spcPts val="0"/>
              </a:spcBef>
              <a:spcAft>
                <a:spcPts val="0"/>
              </a:spcAft>
              <a:buNone/>
            </a:pPr>
            <a:endParaRPr sz="1900">
              <a:solidFill>
                <a:srgbClr val="000000"/>
              </a:solidFill>
            </a:endParaRPr>
          </a:p>
        </p:txBody>
      </p:sp>
      <p:sp>
        <p:nvSpPr>
          <p:cNvPr id="290" name="Shape 290"/>
          <p:cNvSpPr txBox="1">
            <a:spLocks noGrp="1"/>
          </p:cNvSpPr>
          <p:nvPr>
            <p:ph type="body" idx="1"/>
          </p:nvPr>
        </p:nvSpPr>
        <p:spPr>
          <a:xfrm>
            <a:off x="495000" y="2552700"/>
            <a:ext cx="8154000" cy="587100"/>
          </a:xfrm>
          <a:prstGeom prst="rect">
            <a:avLst/>
          </a:prstGeom>
        </p:spPr>
        <p:txBody>
          <a:bodyPr lIns="91425" tIns="91425" rIns="91425" bIns="91425" anchor="t" anchorCtr="0">
            <a:noAutofit/>
          </a:bodyPr>
          <a:lstStyle/>
          <a:p>
            <a:pPr marL="457200" lvl="0" indent="-349250" algn="l" rtl="0">
              <a:lnSpc>
                <a:spcPct val="115000"/>
              </a:lnSpc>
              <a:spcBef>
                <a:spcPts val="0"/>
              </a:spcBef>
              <a:spcAft>
                <a:spcPts val="0"/>
              </a:spcAft>
              <a:buClr>
                <a:srgbClr val="000000"/>
              </a:buClr>
              <a:buSzPct val="100000"/>
              <a:buChar char="●"/>
            </a:pPr>
            <a:r>
              <a:rPr lang="en" sz="1900">
                <a:solidFill>
                  <a:srgbClr val="000000"/>
                </a:solidFill>
              </a:rPr>
              <a:t>The sample mean is</a:t>
            </a:r>
            <a:br>
              <a:rPr lang="en" sz="1900">
                <a:solidFill>
                  <a:srgbClr val="000000"/>
                </a:solidFill>
              </a:rPr>
            </a:br>
            <a:r>
              <a:rPr lang="en" sz="1900">
                <a:solidFill>
                  <a:srgbClr val="000000"/>
                </a:solidFill>
              </a:rPr>
              <a:t>and the sample size is n = 217.</a:t>
            </a:r>
          </a:p>
          <a:p>
            <a:pPr lvl="0" algn="l" rtl="0">
              <a:lnSpc>
                <a:spcPct val="115000"/>
              </a:lnSpc>
              <a:spcBef>
                <a:spcPts val="0"/>
              </a:spcBef>
              <a:spcAft>
                <a:spcPts val="0"/>
              </a:spcAft>
              <a:buNone/>
            </a:pPr>
            <a:endParaRPr sz="1900">
              <a:solidFill>
                <a:srgbClr val="000000"/>
              </a:solidFill>
            </a:endParaRPr>
          </a:p>
        </p:txBody>
      </p:sp>
      <p:pic>
        <p:nvPicPr>
          <p:cNvPr id="291" name="Shape 291"/>
          <p:cNvPicPr preferRelativeResize="0"/>
          <p:nvPr/>
        </p:nvPicPr>
        <p:blipFill>
          <a:blip r:embed="rId3">
            <a:alphaModFix/>
          </a:blip>
          <a:stretch>
            <a:fillRect/>
          </a:stretch>
        </p:blipFill>
        <p:spPr>
          <a:xfrm>
            <a:off x="3276625" y="2678100"/>
            <a:ext cx="947724" cy="328699"/>
          </a:xfrm>
          <a:prstGeom prst="rect">
            <a:avLst/>
          </a:prstGeom>
          <a:noFill/>
          <a:ln>
            <a:noFill/>
          </a:ln>
        </p:spPr>
      </p:pic>
      <p:sp>
        <p:nvSpPr>
          <p:cNvPr id="292" name="Shape 292"/>
          <p:cNvSpPr txBox="1">
            <a:spLocks noGrp="1"/>
          </p:cNvSpPr>
          <p:nvPr>
            <p:ph type="body" idx="1"/>
          </p:nvPr>
        </p:nvSpPr>
        <p:spPr>
          <a:xfrm>
            <a:off x="495000" y="3421200"/>
            <a:ext cx="8154000" cy="587100"/>
          </a:xfrm>
          <a:prstGeom prst="rect">
            <a:avLst/>
          </a:prstGeom>
        </p:spPr>
        <p:txBody>
          <a:bodyPr lIns="91425" tIns="91425" rIns="91425" bIns="91425" anchor="t" anchorCtr="0">
            <a:noAutofit/>
          </a:bodyPr>
          <a:lstStyle/>
          <a:p>
            <a:pPr marL="457200" lvl="0" indent="-349250" algn="l" rtl="0">
              <a:lnSpc>
                <a:spcPct val="115000"/>
              </a:lnSpc>
              <a:spcBef>
                <a:spcPts val="0"/>
              </a:spcBef>
              <a:spcAft>
                <a:spcPts val="0"/>
              </a:spcAft>
              <a:buClr>
                <a:srgbClr val="000000"/>
              </a:buClr>
              <a:buSzPct val="100000"/>
              <a:buChar char="●"/>
            </a:pPr>
            <a:r>
              <a:rPr lang="en" sz="1900">
                <a:solidFill>
                  <a:srgbClr val="000000"/>
                </a:solidFill>
              </a:rPr>
              <a:t>The variance of amount of sleep</a:t>
            </a:r>
            <a:br>
              <a:rPr lang="en" sz="1900">
                <a:solidFill>
                  <a:srgbClr val="000000"/>
                </a:solidFill>
              </a:rPr>
            </a:br>
            <a:r>
              <a:rPr lang="en" sz="1900">
                <a:solidFill>
                  <a:srgbClr val="000000"/>
                </a:solidFill>
              </a:rPr>
              <a:t>students get per night can be</a:t>
            </a:r>
            <a:br>
              <a:rPr lang="en" sz="1900">
                <a:solidFill>
                  <a:srgbClr val="000000"/>
                </a:solidFill>
              </a:rPr>
            </a:br>
            <a:r>
              <a:rPr lang="en" sz="1900">
                <a:solidFill>
                  <a:srgbClr val="000000"/>
                </a:solidFill>
              </a:rPr>
              <a:t>calculated as:</a:t>
            </a:r>
          </a:p>
          <a:p>
            <a:pPr lvl="0" algn="l" rtl="0">
              <a:lnSpc>
                <a:spcPct val="115000"/>
              </a:lnSpc>
              <a:spcBef>
                <a:spcPts val="0"/>
              </a:spcBef>
              <a:spcAft>
                <a:spcPts val="0"/>
              </a:spcAft>
              <a:buNone/>
            </a:pPr>
            <a:endParaRPr sz="1900">
              <a:solidFill>
                <a:srgbClr val="000000"/>
              </a:solidFill>
            </a:endParaRPr>
          </a:p>
        </p:txBody>
      </p:sp>
      <p:pic>
        <p:nvPicPr>
          <p:cNvPr id="293" name="Shape 293"/>
          <p:cNvPicPr preferRelativeResize="0"/>
          <p:nvPr/>
        </p:nvPicPr>
        <p:blipFill>
          <a:blip r:embed="rId4">
            <a:alphaModFix/>
          </a:blip>
          <a:stretch>
            <a:fillRect/>
          </a:stretch>
        </p:blipFill>
        <p:spPr>
          <a:xfrm>
            <a:off x="2708687" y="1764872"/>
            <a:ext cx="2083600" cy="783074"/>
          </a:xfrm>
          <a:prstGeom prst="rect">
            <a:avLst/>
          </a:prstGeom>
          <a:noFill/>
          <a:ln>
            <a:noFill/>
          </a:ln>
        </p:spPr>
      </p:pic>
      <p:pic>
        <p:nvPicPr>
          <p:cNvPr id="294" name="Shape 294"/>
          <p:cNvPicPr preferRelativeResize="0"/>
          <p:nvPr/>
        </p:nvPicPr>
        <p:blipFill>
          <a:blip r:embed="rId5">
            <a:alphaModFix/>
          </a:blip>
          <a:stretch>
            <a:fillRect/>
          </a:stretch>
        </p:blipFill>
        <p:spPr>
          <a:xfrm>
            <a:off x="4595821" y="2599137"/>
            <a:ext cx="3581400" cy="2231225"/>
          </a:xfrm>
          <a:prstGeom prst="rect">
            <a:avLst/>
          </a:prstGeom>
          <a:noFill/>
          <a:ln>
            <a:noFill/>
          </a:ln>
        </p:spPr>
      </p:pic>
      <p:pic>
        <p:nvPicPr>
          <p:cNvPr id="295" name="Shape 295"/>
          <p:cNvPicPr preferRelativeResize="0"/>
          <p:nvPr/>
        </p:nvPicPr>
        <p:blipFill>
          <a:blip r:embed="rId6">
            <a:alphaModFix/>
          </a:blip>
          <a:stretch>
            <a:fillRect/>
          </a:stretch>
        </p:blipFill>
        <p:spPr>
          <a:xfrm>
            <a:off x="1125447" y="4979572"/>
            <a:ext cx="6817524" cy="783075"/>
          </a:xfrm>
          <a:prstGeom prst="rect">
            <a:avLst/>
          </a:prstGeom>
          <a:noFill/>
          <a:ln>
            <a:noFill/>
          </a:ln>
        </p:spPr>
      </p:pic>
    </p:spTree>
    <p:extLst>
      <p:ext uri="{BB962C8B-B14F-4D97-AF65-F5344CB8AC3E}">
        <p14:creationId xmlns:p14="http://schemas.microsoft.com/office/powerpoint/2010/main" val="4263310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4"/>
                                        </p:tgtEl>
                                        <p:attrNameLst>
                                          <p:attrName>style.visibility</p:attrName>
                                        </p:attrNameLst>
                                      </p:cBhvr>
                                      <p:to>
                                        <p:strVal val="visible"/>
                                      </p:to>
                                    </p:set>
                                    <p:animEffect transition="in" filter="fade">
                                      <p:cBhvr>
                                        <p:cTn id="7" dur="1000"/>
                                        <p:tgtEl>
                                          <p:spTgt spid="29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2"/>
                                        </p:tgtEl>
                                        <p:attrNameLst>
                                          <p:attrName>style.visibility</p:attrName>
                                        </p:attrNameLst>
                                      </p:cBhvr>
                                      <p:to>
                                        <p:strVal val="visible"/>
                                      </p:to>
                                    </p:set>
                                    <p:animEffect transition="in" filter="fade">
                                      <p:cBhvr>
                                        <p:cTn id="12" dur="1000"/>
                                        <p:tgtEl>
                                          <p:spTgt spid="29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95"/>
                                        </p:tgtEl>
                                        <p:attrNameLst>
                                          <p:attrName>style.visibility</p:attrName>
                                        </p:attrNameLst>
                                      </p:cBhvr>
                                      <p:to>
                                        <p:strVal val="visible"/>
                                      </p:to>
                                    </p:set>
                                    <p:animEffect transition="in" filter="fade">
                                      <p:cBhvr>
                                        <p:cTn id="17" dur="1000"/>
                                        <p:tgtEl>
                                          <p:spTgt spid="2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Shape 306"/>
          <p:cNvSpPr txBox="1">
            <a:spLocks noGrp="1"/>
          </p:cNvSpPr>
          <p:nvPr>
            <p:ph type="title"/>
          </p:nvPr>
        </p:nvSpPr>
        <p:spPr>
          <a:xfrm>
            <a:off x="457200" y="-12"/>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Variance (cont.)</a:t>
            </a:r>
          </a:p>
        </p:txBody>
      </p:sp>
      <p:sp>
        <p:nvSpPr>
          <p:cNvPr id="307" name="Shape 307"/>
          <p:cNvSpPr txBox="1">
            <a:spLocks noGrp="1"/>
          </p:cNvSpPr>
          <p:nvPr>
            <p:ph type="body" idx="1"/>
          </p:nvPr>
        </p:nvSpPr>
        <p:spPr>
          <a:xfrm>
            <a:off x="457200" y="1264450"/>
            <a:ext cx="8154000" cy="4930500"/>
          </a:xfrm>
          <a:prstGeom prst="rect">
            <a:avLst/>
          </a:prstGeom>
        </p:spPr>
        <p:txBody>
          <a:bodyPr lIns="91425" tIns="91425" rIns="91425" bIns="91425" anchor="t" anchorCtr="0">
            <a:noAutofit/>
          </a:bodyPr>
          <a:lstStyle/>
          <a:p>
            <a:pPr lvl="0" algn="l" rtl="0">
              <a:lnSpc>
                <a:spcPct val="115000"/>
              </a:lnSpc>
              <a:spcBef>
                <a:spcPts val="0"/>
              </a:spcBef>
              <a:spcAft>
                <a:spcPts val="1000"/>
              </a:spcAft>
              <a:buNone/>
            </a:pPr>
            <a:r>
              <a:rPr lang="en" sz="2100">
                <a:solidFill>
                  <a:srgbClr val="000000"/>
                </a:solidFill>
              </a:rPr>
              <a:t>Why do we use the squared deviation in the calculation of variance?</a:t>
            </a:r>
          </a:p>
          <a:p>
            <a:pPr marL="457200" lvl="0" indent="-361950" algn="l" rtl="0">
              <a:lnSpc>
                <a:spcPct val="115000"/>
              </a:lnSpc>
              <a:spcBef>
                <a:spcPts val="0"/>
              </a:spcBef>
              <a:spcAft>
                <a:spcPts val="1000"/>
              </a:spcAft>
              <a:buClr>
                <a:srgbClr val="000000"/>
              </a:buClr>
              <a:buSzPct val="100000"/>
              <a:buChar char="●"/>
            </a:pPr>
            <a:r>
              <a:rPr lang="en" sz="2100">
                <a:solidFill>
                  <a:srgbClr val="000000"/>
                </a:solidFill>
              </a:rPr>
              <a:t>To get rid of negatives so that observations equally distant from the mean are weighed equally.</a:t>
            </a:r>
          </a:p>
          <a:p>
            <a:pPr marL="457200" lvl="0" indent="-361950" algn="l" rtl="0">
              <a:lnSpc>
                <a:spcPct val="115000"/>
              </a:lnSpc>
              <a:spcBef>
                <a:spcPts val="0"/>
              </a:spcBef>
              <a:spcAft>
                <a:spcPts val="0"/>
              </a:spcAft>
              <a:buClr>
                <a:srgbClr val="000000"/>
              </a:buClr>
              <a:buSzPct val="100000"/>
              <a:buChar char="●"/>
            </a:pPr>
            <a:r>
              <a:rPr lang="en" sz="2100">
                <a:solidFill>
                  <a:srgbClr val="000000"/>
                </a:solidFill>
              </a:rPr>
              <a:t>To weigh larger deviations more heavily.</a:t>
            </a:r>
          </a:p>
          <a:p>
            <a:pPr lvl="0" algn="l" rtl="0">
              <a:lnSpc>
                <a:spcPct val="115000"/>
              </a:lnSpc>
              <a:spcBef>
                <a:spcPts val="0"/>
              </a:spcBef>
              <a:spcAft>
                <a:spcPts val="0"/>
              </a:spcAft>
              <a:buNone/>
            </a:pPr>
            <a:endParaRPr sz="2100">
              <a:solidFill>
                <a:srgbClr val="000000"/>
              </a:solidFill>
            </a:endParaRPr>
          </a:p>
          <a:p>
            <a:pPr lvl="0" algn="l" rtl="0">
              <a:lnSpc>
                <a:spcPct val="115000"/>
              </a:lnSpc>
              <a:spcBef>
                <a:spcPts val="0"/>
              </a:spcBef>
              <a:spcAft>
                <a:spcPts val="0"/>
              </a:spcAft>
              <a:buNone/>
            </a:pPr>
            <a:endParaRPr sz="2100">
              <a:solidFill>
                <a:srgbClr val="000000"/>
              </a:solidFill>
            </a:endParaRPr>
          </a:p>
        </p:txBody>
      </p:sp>
    </p:spTree>
    <p:extLst>
      <p:ext uri="{BB962C8B-B14F-4D97-AF65-F5344CB8AC3E}">
        <p14:creationId xmlns:p14="http://schemas.microsoft.com/office/powerpoint/2010/main" val="15753274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Shape 329"/>
          <p:cNvSpPr txBox="1">
            <a:spLocks noGrp="1"/>
          </p:cNvSpPr>
          <p:nvPr>
            <p:ph type="body" idx="1"/>
          </p:nvPr>
        </p:nvSpPr>
        <p:spPr>
          <a:xfrm>
            <a:off x="457200" y="1264450"/>
            <a:ext cx="8154000" cy="830100"/>
          </a:xfrm>
          <a:prstGeom prst="rect">
            <a:avLst/>
          </a:prstGeom>
        </p:spPr>
        <p:txBody>
          <a:bodyPr lIns="91425" tIns="91425" rIns="91425" bIns="91425" anchor="t" anchorCtr="0">
            <a:noAutofit/>
          </a:bodyPr>
          <a:lstStyle/>
          <a:p>
            <a:pPr lvl="0" algn="l" rtl="0">
              <a:lnSpc>
                <a:spcPct val="115000"/>
              </a:lnSpc>
              <a:spcBef>
                <a:spcPts val="0"/>
              </a:spcBef>
              <a:spcAft>
                <a:spcPts val="0"/>
              </a:spcAft>
              <a:buNone/>
            </a:pPr>
            <a:r>
              <a:rPr lang="en" sz="1900">
                <a:solidFill>
                  <a:srgbClr val="000000"/>
                </a:solidFill>
              </a:rPr>
              <a:t>The </a:t>
            </a:r>
            <a:r>
              <a:rPr lang="en" sz="1900" i="1">
                <a:solidFill>
                  <a:schemeClr val="accent1"/>
                </a:solidFill>
              </a:rPr>
              <a:t>standard deviatio</a:t>
            </a:r>
            <a:r>
              <a:rPr lang="en" sz="1900">
                <a:solidFill>
                  <a:schemeClr val="accent1"/>
                </a:solidFill>
              </a:rPr>
              <a:t>n</a:t>
            </a:r>
            <a:r>
              <a:rPr lang="en" sz="1900">
                <a:solidFill>
                  <a:srgbClr val="000000"/>
                </a:solidFill>
              </a:rPr>
              <a:t> is the square root of the variance, and has the same units as the data.</a:t>
            </a:r>
          </a:p>
        </p:txBody>
      </p:sp>
      <p:sp>
        <p:nvSpPr>
          <p:cNvPr id="330" name="Shape 330"/>
          <p:cNvSpPr txBox="1">
            <a:spLocks noGrp="1"/>
          </p:cNvSpPr>
          <p:nvPr>
            <p:ph type="title"/>
          </p:nvPr>
        </p:nvSpPr>
        <p:spPr>
          <a:xfrm>
            <a:off x="457200" y="-12"/>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Standard Deviation</a:t>
            </a:r>
          </a:p>
        </p:txBody>
      </p:sp>
      <p:sp>
        <p:nvSpPr>
          <p:cNvPr id="331" name="Shape 331"/>
          <p:cNvSpPr txBox="1">
            <a:spLocks noGrp="1"/>
          </p:cNvSpPr>
          <p:nvPr>
            <p:ph type="body" idx="1"/>
          </p:nvPr>
        </p:nvSpPr>
        <p:spPr>
          <a:xfrm>
            <a:off x="457200" y="4998250"/>
            <a:ext cx="8154000" cy="830100"/>
          </a:xfrm>
          <a:prstGeom prst="rect">
            <a:avLst/>
          </a:prstGeom>
        </p:spPr>
        <p:txBody>
          <a:bodyPr lIns="91425" tIns="91425" rIns="91425" bIns="91425" anchor="t" anchorCtr="0">
            <a:noAutofit/>
          </a:bodyPr>
          <a:lstStyle/>
          <a:p>
            <a:pPr marL="457200" lvl="0" indent="-349250" algn="l" rtl="0">
              <a:lnSpc>
                <a:spcPct val="115000"/>
              </a:lnSpc>
              <a:spcBef>
                <a:spcPts val="0"/>
              </a:spcBef>
              <a:spcAft>
                <a:spcPts val="0"/>
              </a:spcAft>
              <a:buClr>
                <a:srgbClr val="000000"/>
              </a:buClr>
              <a:buSzPct val="100000"/>
            </a:pPr>
            <a:r>
              <a:rPr lang="en" sz="1900">
                <a:solidFill>
                  <a:srgbClr val="000000"/>
                </a:solidFill>
              </a:rPr>
              <a:t>We can see that all of the data are within 3 standard deviations of the mean.</a:t>
            </a:r>
          </a:p>
        </p:txBody>
      </p:sp>
      <p:pic>
        <p:nvPicPr>
          <p:cNvPr id="332" name="Shape 332"/>
          <p:cNvPicPr preferRelativeResize="0"/>
          <p:nvPr/>
        </p:nvPicPr>
        <p:blipFill>
          <a:blip r:embed="rId3">
            <a:alphaModFix/>
          </a:blip>
          <a:stretch>
            <a:fillRect/>
          </a:stretch>
        </p:blipFill>
        <p:spPr>
          <a:xfrm>
            <a:off x="3653122" y="2215137"/>
            <a:ext cx="935825" cy="495549"/>
          </a:xfrm>
          <a:prstGeom prst="rect">
            <a:avLst/>
          </a:prstGeom>
          <a:noFill/>
          <a:ln>
            <a:noFill/>
          </a:ln>
        </p:spPr>
      </p:pic>
      <p:pic>
        <p:nvPicPr>
          <p:cNvPr id="333" name="Shape 333"/>
          <p:cNvPicPr preferRelativeResize="0"/>
          <p:nvPr/>
        </p:nvPicPr>
        <p:blipFill>
          <a:blip r:embed="rId4">
            <a:alphaModFix/>
          </a:blip>
          <a:stretch>
            <a:fillRect/>
          </a:stretch>
        </p:blipFill>
        <p:spPr>
          <a:xfrm>
            <a:off x="600071" y="4122059"/>
            <a:ext cx="2564599" cy="415499"/>
          </a:xfrm>
          <a:prstGeom prst="rect">
            <a:avLst/>
          </a:prstGeom>
          <a:noFill/>
          <a:ln>
            <a:noFill/>
          </a:ln>
        </p:spPr>
      </p:pic>
      <p:pic>
        <p:nvPicPr>
          <p:cNvPr id="334" name="Shape 334"/>
          <p:cNvPicPr preferRelativeResize="0"/>
          <p:nvPr/>
        </p:nvPicPr>
        <p:blipFill>
          <a:blip r:embed="rId5">
            <a:alphaModFix/>
          </a:blip>
          <a:stretch>
            <a:fillRect/>
          </a:stretch>
        </p:blipFill>
        <p:spPr>
          <a:xfrm>
            <a:off x="4676997" y="2408400"/>
            <a:ext cx="3809999" cy="2404125"/>
          </a:xfrm>
          <a:prstGeom prst="rect">
            <a:avLst/>
          </a:prstGeom>
          <a:noFill/>
          <a:ln>
            <a:noFill/>
          </a:ln>
        </p:spPr>
      </p:pic>
      <p:sp>
        <p:nvSpPr>
          <p:cNvPr id="335" name="Shape 335"/>
          <p:cNvSpPr txBox="1">
            <a:spLocks noGrp="1"/>
          </p:cNvSpPr>
          <p:nvPr>
            <p:ph type="body" idx="1"/>
          </p:nvPr>
        </p:nvSpPr>
        <p:spPr>
          <a:xfrm>
            <a:off x="457200" y="2831275"/>
            <a:ext cx="3991200" cy="830100"/>
          </a:xfrm>
          <a:prstGeom prst="rect">
            <a:avLst/>
          </a:prstGeom>
        </p:spPr>
        <p:txBody>
          <a:bodyPr lIns="91425" tIns="91425" rIns="91425" bIns="91425" anchor="t" anchorCtr="0">
            <a:noAutofit/>
          </a:bodyPr>
          <a:lstStyle/>
          <a:p>
            <a:pPr marL="457200" lvl="0" indent="-349250" algn="l" rtl="0">
              <a:lnSpc>
                <a:spcPct val="115000"/>
              </a:lnSpc>
              <a:spcBef>
                <a:spcPts val="0"/>
              </a:spcBef>
              <a:spcAft>
                <a:spcPts val="0"/>
              </a:spcAft>
              <a:buClr>
                <a:srgbClr val="000000"/>
              </a:buClr>
              <a:buSzPct val="100000"/>
            </a:pPr>
            <a:r>
              <a:rPr lang="en" sz="1900">
                <a:solidFill>
                  <a:srgbClr val="000000"/>
                </a:solidFill>
              </a:rPr>
              <a:t>The standard deviation of amount of sleep students get per night can be calculated as:</a:t>
            </a:r>
          </a:p>
        </p:txBody>
      </p:sp>
    </p:spTree>
    <p:extLst>
      <p:ext uri="{BB962C8B-B14F-4D97-AF65-F5344CB8AC3E}">
        <p14:creationId xmlns:p14="http://schemas.microsoft.com/office/powerpoint/2010/main" val="122705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5"/>
                                        </p:tgtEl>
                                        <p:attrNameLst>
                                          <p:attrName>style.visibility</p:attrName>
                                        </p:attrNameLst>
                                      </p:cBhvr>
                                      <p:to>
                                        <p:strVal val="visible"/>
                                      </p:to>
                                    </p:set>
                                    <p:animEffect transition="in" filter="fade">
                                      <p:cBhvr>
                                        <p:cTn id="7" dur="1000"/>
                                        <p:tgtEl>
                                          <p:spTgt spid="3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33"/>
                                        </p:tgtEl>
                                        <p:attrNameLst>
                                          <p:attrName>style.visibility</p:attrName>
                                        </p:attrNameLst>
                                      </p:cBhvr>
                                      <p:to>
                                        <p:strVal val="visible"/>
                                      </p:to>
                                    </p:set>
                                    <p:animEffect transition="in" filter="fade">
                                      <p:cBhvr>
                                        <p:cTn id="12" dur="1000"/>
                                        <p:tgtEl>
                                          <p:spTgt spid="33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34"/>
                                        </p:tgtEl>
                                        <p:attrNameLst>
                                          <p:attrName>style.visibility</p:attrName>
                                        </p:attrNameLst>
                                      </p:cBhvr>
                                      <p:to>
                                        <p:strVal val="visible"/>
                                      </p:to>
                                    </p:set>
                                    <p:animEffect transition="in" filter="fade">
                                      <p:cBhvr>
                                        <p:cTn id="17" dur="1000"/>
                                        <p:tgtEl>
                                          <p:spTgt spid="33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31"/>
                                        </p:tgtEl>
                                        <p:attrNameLst>
                                          <p:attrName>style.visibility</p:attrName>
                                        </p:attrNameLst>
                                      </p:cBhvr>
                                      <p:to>
                                        <p:strVal val="visible"/>
                                      </p:to>
                                    </p:set>
                                    <p:animEffect transition="in" filter="fade">
                                      <p:cBhvr>
                                        <p:cTn id="22" dur="1000"/>
                                        <p:tgtEl>
                                          <p:spTgt spid="3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r>
              <a:rPr lang="en-US" altLang="en-US" sz="2000" dirty="0" smtClean="0"/>
              <a:t>Percentiles and Quartiles</a:t>
            </a:r>
          </a:p>
        </p:txBody>
      </p:sp>
      <p:sp>
        <p:nvSpPr>
          <p:cNvPr id="6147" name="Content Placeholder 2"/>
          <p:cNvSpPr>
            <a:spLocks noGrp="1"/>
          </p:cNvSpPr>
          <p:nvPr>
            <p:ph idx="1"/>
          </p:nvPr>
        </p:nvSpPr>
        <p:spPr/>
        <p:txBody>
          <a:bodyPr/>
          <a:lstStyle/>
          <a:p>
            <a:pPr indent="208090">
              <a:buFont typeface="Arial" panose="020B0604020202020204" pitchFamily="34" charset="0"/>
              <a:buChar char="•"/>
            </a:pPr>
            <a:r>
              <a:rPr lang="en-US" altLang="en-US" sz="2000" dirty="0" smtClean="0"/>
              <a:t>Percentiles divide the data in one hundred groups. </a:t>
            </a:r>
            <a:br>
              <a:rPr lang="en-US" altLang="en-US" sz="2000" dirty="0" smtClean="0"/>
            </a:br>
            <a:r>
              <a:rPr lang="en-US" altLang="en-US" sz="2000" dirty="0"/>
              <a:t> </a:t>
            </a:r>
          </a:p>
          <a:p>
            <a:pPr indent="208090">
              <a:buFont typeface="Arial" panose="020B0604020202020204" pitchFamily="34" charset="0"/>
              <a:buChar char="•"/>
            </a:pPr>
            <a:r>
              <a:rPr lang="en-US" altLang="en-US" sz="2000" dirty="0" smtClean="0"/>
              <a:t>The </a:t>
            </a:r>
            <a:r>
              <a:rPr lang="en-US" altLang="en-US" sz="2000" i="1" dirty="0" smtClean="0">
                <a:solidFill>
                  <a:srgbClr val="FF0000"/>
                </a:solidFill>
                <a:cs typeface="Times New Roman" panose="02020603050405020304" pitchFamily="18" charset="0"/>
              </a:rPr>
              <a:t>n</a:t>
            </a:r>
            <a:r>
              <a:rPr lang="en-US" altLang="en-US" sz="2000" baseline="30000" dirty="0" smtClean="0">
                <a:solidFill>
                  <a:srgbClr val="FF0000"/>
                </a:solidFill>
              </a:rPr>
              <a:t>th</a:t>
            </a:r>
            <a:r>
              <a:rPr lang="en-US" altLang="en-US" sz="2000" dirty="0" smtClean="0">
                <a:solidFill>
                  <a:srgbClr val="FF0000"/>
                </a:solidFill>
              </a:rPr>
              <a:t> percentile </a:t>
            </a:r>
            <a:r>
              <a:rPr lang="en-US" altLang="en-US" sz="2000" dirty="0" smtClean="0"/>
              <a:t>is the data value such that </a:t>
            </a:r>
            <a:r>
              <a:rPr lang="en-US" altLang="en-US" sz="2000" i="1" dirty="0" smtClean="0">
                <a:solidFill>
                  <a:srgbClr val="C00000"/>
                </a:solidFill>
                <a:latin typeface="Times New Roman" panose="02020603050405020304" pitchFamily="18" charset="0"/>
                <a:cs typeface="Times New Roman" panose="02020603050405020304" pitchFamily="18" charset="0"/>
              </a:rPr>
              <a:t>n</a:t>
            </a:r>
            <a:r>
              <a:rPr lang="en-US" altLang="en-US" sz="2000" dirty="0" smtClean="0"/>
              <a:t> percent </a:t>
            </a:r>
            <a:br>
              <a:rPr lang="en-US" altLang="en-US" sz="2000" dirty="0" smtClean="0"/>
            </a:br>
            <a:r>
              <a:rPr lang="en-US" altLang="en-US" sz="2000" dirty="0" smtClean="0"/>
              <a:t>   of the data lies below that value.</a:t>
            </a:r>
            <a:br>
              <a:rPr lang="en-US" altLang="en-US" sz="2000" dirty="0" smtClean="0"/>
            </a:br>
            <a:endParaRPr lang="en-US" altLang="en-US" sz="2000" dirty="0"/>
          </a:p>
          <a:p>
            <a:pPr indent="208090">
              <a:buFont typeface="Arial" panose="020B0604020202020204" pitchFamily="34" charset="0"/>
              <a:buChar char="•"/>
            </a:pPr>
            <a:r>
              <a:rPr lang="en-US" altLang="en-US" sz="2000" dirty="0" smtClean="0"/>
              <a:t>For large data sets, the median is the </a:t>
            </a:r>
            <a:r>
              <a:rPr lang="en-US" altLang="en-US" sz="2000" dirty="0" smtClean="0">
                <a:solidFill>
                  <a:srgbClr val="C00000"/>
                </a:solidFill>
              </a:rPr>
              <a:t>50</a:t>
            </a:r>
            <a:r>
              <a:rPr lang="en-US" altLang="en-US" sz="2000" baseline="30000" dirty="0" smtClean="0">
                <a:solidFill>
                  <a:srgbClr val="C00000"/>
                </a:solidFill>
              </a:rPr>
              <a:t>th</a:t>
            </a:r>
            <a:r>
              <a:rPr lang="en-US" altLang="en-US" sz="2000" dirty="0" smtClean="0"/>
              <a:t> percentile.</a:t>
            </a:r>
            <a:br>
              <a:rPr lang="en-US" altLang="en-US" sz="2000" dirty="0" smtClean="0"/>
            </a:br>
            <a:endParaRPr lang="en-US" altLang="en-US" sz="2000" dirty="0"/>
          </a:p>
          <a:p>
            <a:pPr indent="208090">
              <a:buFont typeface="Arial" panose="020B0604020202020204" pitchFamily="34" charset="0"/>
              <a:buChar char="•"/>
            </a:pPr>
            <a:r>
              <a:rPr lang="en-US" altLang="en-US" sz="2000" dirty="0" smtClean="0"/>
              <a:t>The median of the lower half of the data is the </a:t>
            </a:r>
            <a:r>
              <a:rPr lang="en-US" altLang="en-US" sz="2000" dirty="0" smtClean="0">
                <a:solidFill>
                  <a:srgbClr val="C00000"/>
                </a:solidFill>
              </a:rPr>
              <a:t>25</a:t>
            </a:r>
            <a:r>
              <a:rPr lang="en-US" altLang="en-US" sz="2000" baseline="30000" dirty="0" smtClean="0">
                <a:solidFill>
                  <a:srgbClr val="C00000"/>
                </a:solidFill>
              </a:rPr>
              <a:t>th</a:t>
            </a:r>
            <a:r>
              <a:rPr lang="en-US" altLang="en-US" sz="2000" dirty="0" smtClean="0"/>
              <a:t> </a:t>
            </a:r>
            <a:br>
              <a:rPr lang="en-US" altLang="en-US" sz="2000" dirty="0" smtClean="0"/>
            </a:br>
            <a:r>
              <a:rPr lang="en-US" altLang="en-US" sz="2000" dirty="0" smtClean="0"/>
              <a:t>   percentile and is called the </a:t>
            </a:r>
            <a:r>
              <a:rPr lang="en-US" altLang="en-US" sz="2000" dirty="0" smtClean="0">
                <a:solidFill>
                  <a:srgbClr val="FF0000"/>
                </a:solidFill>
              </a:rPr>
              <a:t>first quartile </a:t>
            </a:r>
            <a:r>
              <a:rPr lang="en-US" altLang="en-US" sz="2000" dirty="0" smtClean="0"/>
              <a:t>(</a:t>
            </a:r>
            <a:r>
              <a:rPr lang="en-US" altLang="en-US" sz="2000" dirty="0" smtClean="0">
                <a:solidFill>
                  <a:srgbClr val="C00000"/>
                </a:solidFill>
              </a:rPr>
              <a:t>Q1</a:t>
            </a:r>
            <a:r>
              <a:rPr lang="en-US" altLang="en-US" sz="2000" dirty="0" smtClean="0"/>
              <a:t>).</a:t>
            </a:r>
            <a:br>
              <a:rPr lang="en-US" altLang="en-US" sz="2000" dirty="0" smtClean="0"/>
            </a:br>
            <a:endParaRPr lang="en-US" altLang="en-US" sz="2000" dirty="0"/>
          </a:p>
          <a:p>
            <a:pPr indent="208090">
              <a:buFont typeface="Arial" panose="020B0604020202020204" pitchFamily="34" charset="0"/>
              <a:buChar char="•"/>
            </a:pPr>
            <a:r>
              <a:rPr lang="en-US" altLang="en-US" sz="2000" dirty="0" smtClean="0"/>
              <a:t>The median of the upper half of the data is the </a:t>
            </a:r>
            <a:r>
              <a:rPr lang="en-US" altLang="en-US" sz="2000" dirty="0" smtClean="0">
                <a:solidFill>
                  <a:srgbClr val="C00000"/>
                </a:solidFill>
              </a:rPr>
              <a:t>75th</a:t>
            </a:r>
            <a:r>
              <a:rPr lang="en-US" altLang="en-US" sz="2000" dirty="0" smtClean="0"/>
              <a:t> </a:t>
            </a:r>
            <a:br>
              <a:rPr lang="en-US" altLang="en-US" sz="2000" dirty="0" smtClean="0"/>
            </a:br>
            <a:r>
              <a:rPr lang="en-US" altLang="en-US" sz="2000" dirty="0" smtClean="0"/>
              <a:t>   percentile and is called the </a:t>
            </a:r>
            <a:r>
              <a:rPr lang="en-US" altLang="en-US" sz="2000" dirty="0" smtClean="0">
                <a:solidFill>
                  <a:srgbClr val="FF0000"/>
                </a:solidFill>
              </a:rPr>
              <a:t>third quartile </a:t>
            </a:r>
            <a:r>
              <a:rPr lang="en-US" altLang="en-US" sz="2000" dirty="0" smtClean="0"/>
              <a:t>(</a:t>
            </a:r>
            <a:r>
              <a:rPr lang="en-US" altLang="en-US" sz="2000" dirty="0" smtClean="0">
                <a:solidFill>
                  <a:srgbClr val="C00000"/>
                </a:solidFill>
              </a:rPr>
              <a:t>Q3</a:t>
            </a:r>
            <a:r>
              <a:rPr lang="en-US" altLang="en-US" sz="2000" dirty="0" smtClean="0"/>
              <a:t>).</a:t>
            </a:r>
          </a:p>
          <a:p>
            <a:pPr indent="208090">
              <a:buFont typeface="Arial" panose="020B0604020202020204" pitchFamily="34" charset="0"/>
              <a:buChar char="•"/>
            </a:pPr>
            <a:endParaRPr lang="en-US" altLang="en-US" dirty="0" smtClean="0"/>
          </a:p>
          <a:p>
            <a:pPr indent="208090">
              <a:buFont typeface="Arial" panose="020B0604020202020204" pitchFamily="34" charset="0"/>
              <a:buChar char="•"/>
            </a:pPr>
            <a:endParaRPr lang="en-US" altLang="en-US" dirty="0" smtClean="0"/>
          </a:p>
          <a:p>
            <a:pPr indent="208090">
              <a:buFont typeface="Arial" panose="020B0604020202020204" pitchFamily="34" charset="0"/>
              <a:buChar char="•"/>
            </a:pPr>
            <a:endParaRPr lang="en-US" altLang="en-US" dirty="0" smtClean="0"/>
          </a:p>
        </p:txBody>
      </p:sp>
    </p:spTree>
    <p:extLst>
      <p:ext uri="{BB962C8B-B14F-4D97-AF65-F5344CB8AC3E}">
        <p14:creationId xmlns:p14="http://schemas.microsoft.com/office/powerpoint/2010/main" val="14849653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fade">
                                      <p:cBhvr>
                                        <p:cTn id="7" dur="2000"/>
                                        <p:tgtEl>
                                          <p:spTgt spid="61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147">
                                            <p:txEl>
                                              <p:pRg st="1" end="1"/>
                                            </p:txEl>
                                          </p:spTgt>
                                        </p:tgtEl>
                                        <p:attrNameLst>
                                          <p:attrName>style.visibility</p:attrName>
                                        </p:attrNameLst>
                                      </p:cBhvr>
                                      <p:to>
                                        <p:strVal val="visible"/>
                                      </p:to>
                                    </p:set>
                                    <p:animEffect transition="in" filter="fade">
                                      <p:cBhvr>
                                        <p:cTn id="12" dur="2000"/>
                                        <p:tgtEl>
                                          <p:spTgt spid="61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147">
                                            <p:txEl>
                                              <p:pRg st="2" end="2"/>
                                            </p:txEl>
                                          </p:spTgt>
                                        </p:tgtEl>
                                        <p:attrNameLst>
                                          <p:attrName>style.visibility</p:attrName>
                                        </p:attrNameLst>
                                      </p:cBhvr>
                                      <p:to>
                                        <p:strVal val="visible"/>
                                      </p:to>
                                    </p:set>
                                    <p:animEffect transition="in" filter="fade">
                                      <p:cBhvr>
                                        <p:cTn id="17" dur="2000"/>
                                        <p:tgtEl>
                                          <p:spTgt spid="614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147">
                                            <p:txEl>
                                              <p:pRg st="3" end="3"/>
                                            </p:txEl>
                                          </p:spTgt>
                                        </p:tgtEl>
                                        <p:attrNameLst>
                                          <p:attrName>style.visibility</p:attrName>
                                        </p:attrNameLst>
                                      </p:cBhvr>
                                      <p:to>
                                        <p:strVal val="visible"/>
                                      </p:to>
                                    </p:set>
                                    <p:animEffect transition="in" filter="fade">
                                      <p:cBhvr>
                                        <p:cTn id="22" dur="2000"/>
                                        <p:tgtEl>
                                          <p:spTgt spid="614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147">
                                            <p:txEl>
                                              <p:pRg st="4" end="4"/>
                                            </p:txEl>
                                          </p:spTgt>
                                        </p:tgtEl>
                                        <p:attrNameLst>
                                          <p:attrName>style.visibility</p:attrName>
                                        </p:attrNameLst>
                                      </p:cBhvr>
                                      <p:to>
                                        <p:strVal val="visible"/>
                                      </p:to>
                                    </p:set>
                                    <p:animEffect transition="in" filter="fade">
                                      <p:cBhvr>
                                        <p:cTn id="27" dur="2000"/>
                                        <p:tgtEl>
                                          <p:spTgt spid="61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Shape 340"/>
          <p:cNvSpPr txBox="1">
            <a:spLocks noGrp="1"/>
          </p:cNvSpPr>
          <p:nvPr>
            <p:ph type="body" idx="1"/>
          </p:nvPr>
        </p:nvSpPr>
        <p:spPr>
          <a:xfrm>
            <a:off x="457200" y="1264450"/>
            <a:ext cx="8153999" cy="830099"/>
          </a:xfrm>
          <a:prstGeom prst="rect">
            <a:avLst/>
          </a:prstGeom>
        </p:spPr>
        <p:txBody>
          <a:bodyPr lIns="91425" tIns="91425" rIns="91425" bIns="91425" anchor="t" anchorCtr="0">
            <a:noAutofit/>
          </a:bodyPr>
          <a:lstStyle/>
          <a:p>
            <a:pPr lvl="0" algn="l" rtl="0">
              <a:lnSpc>
                <a:spcPct val="115000"/>
              </a:lnSpc>
              <a:spcBef>
                <a:spcPts val="0"/>
              </a:spcBef>
              <a:spcAft>
                <a:spcPts val="0"/>
              </a:spcAft>
              <a:buNone/>
            </a:pPr>
            <a:r>
              <a:rPr lang="en" sz="1900">
                <a:solidFill>
                  <a:srgbClr val="000000"/>
                </a:solidFill>
              </a:rPr>
              <a:t>The </a:t>
            </a:r>
            <a:r>
              <a:rPr lang="en" sz="1900" i="1">
                <a:solidFill>
                  <a:schemeClr val="accent1"/>
                </a:solidFill>
              </a:rPr>
              <a:t>median</a:t>
            </a:r>
            <a:r>
              <a:rPr lang="en" sz="1900" i="1">
                <a:solidFill>
                  <a:srgbClr val="000000"/>
                </a:solidFill>
              </a:rPr>
              <a:t> </a:t>
            </a:r>
            <a:r>
              <a:rPr lang="en" sz="1900">
                <a:solidFill>
                  <a:srgbClr val="000000"/>
                </a:solidFill>
              </a:rPr>
              <a:t>is the value that splits the data in half when ordered in ascending order.</a:t>
            </a:r>
          </a:p>
        </p:txBody>
      </p:sp>
      <p:sp>
        <p:nvSpPr>
          <p:cNvPr id="341" name="Shape 341"/>
          <p:cNvSpPr txBox="1">
            <a:spLocks noGrp="1"/>
          </p:cNvSpPr>
          <p:nvPr>
            <p:ph type="title"/>
          </p:nvPr>
        </p:nvSpPr>
        <p:spPr>
          <a:xfrm>
            <a:off x="457200" y="-12"/>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Median</a:t>
            </a:r>
          </a:p>
        </p:txBody>
      </p:sp>
      <p:sp>
        <p:nvSpPr>
          <p:cNvPr id="342" name="Shape 342"/>
          <p:cNvSpPr txBox="1">
            <a:spLocks noGrp="1"/>
          </p:cNvSpPr>
          <p:nvPr>
            <p:ph type="body" idx="1"/>
          </p:nvPr>
        </p:nvSpPr>
        <p:spPr>
          <a:xfrm>
            <a:off x="457200" y="2831275"/>
            <a:ext cx="7670399" cy="830099"/>
          </a:xfrm>
          <a:prstGeom prst="rect">
            <a:avLst/>
          </a:prstGeom>
        </p:spPr>
        <p:txBody>
          <a:bodyPr lIns="91425" tIns="91425" rIns="91425" bIns="91425" anchor="t" anchorCtr="0">
            <a:noAutofit/>
          </a:bodyPr>
          <a:lstStyle/>
          <a:p>
            <a:pPr lvl="0" algn="l" rtl="0">
              <a:lnSpc>
                <a:spcPct val="115000"/>
              </a:lnSpc>
              <a:spcBef>
                <a:spcPts val="0"/>
              </a:spcBef>
              <a:spcAft>
                <a:spcPts val="0"/>
              </a:spcAft>
              <a:buNone/>
            </a:pPr>
            <a:r>
              <a:rPr lang="en" sz="1900">
                <a:solidFill>
                  <a:srgbClr val="000000"/>
                </a:solidFill>
              </a:rPr>
              <a:t>If there are an even number of observations, then the median is the average of the two values in the middle.</a:t>
            </a:r>
          </a:p>
        </p:txBody>
      </p:sp>
      <p:sp>
        <p:nvSpPr>
          <p:cNvPr id="343" name="Shape 343"/>
          <p:cNvSpPr txBox="1">
            <a:spLocks noGrp="1"/>
          </p:cNvSpPr>
          <p:nvPr>
            <p:ph type="body" idx="1"/>
          </p:nvPr>
        </p:nvSpPr>
        <p:spPr>
          <a:xfrm>
            <a:off x="457200" y="4998250"/>
            <a:ext cx="8229600" cy="830099"/>
          </a:xfrm>
          <a:prstGeom prst="rect">
            <a:avLst/>
          </a:prstGeom>
        </p:spPr>
        <p:txBody>
          <a:bodyPr lIns="91425" tIns="91425" rIns="91425" bIns="91425" anchor="t" anchorCtr="0">
            <a:noAutofit/>
          </a:bodyPr>
          <a:lstStyle/>
          <a:p>
            <a:pPr lvl="0" algn="l" rtl="0">
              <a:lnSpc>
                <a:spcPct val="115000"/>
              </a:lnSpc>
              <a:spcBef>
                <a:spcPts val="0"/>
              </a:spcBef>
              <a:spcAft>
                <a:spcPts val="0"/>
              </a:spcAft>
              <a:buNone/>
            </a:pPr>
            <a:r>
              <a:rPr lang="en" sz="1900">
                <a:solidFill>
                  <a:srgbClr val="000000"/>
                </a:solidFill>
              </a:rPr>
              <a:t>Since the median is the midpoint of the data, 50% of the values are below it. Hence, it is also the </a:t>
            </a:r>
            <a:r>
              <a:rPr lang="en" sz="1900">
                <a:solidFill>
                  <a:schemeClr val="accent1"/>
                </a:solidFill>
              </a:rPr>
              <a:t>50th percentile</a:t>
            </a:r>
            <a:r>
              <a:rPr lang="en" sz="1900">
                <a:solidFill>
                  <a:srgbClr val="000000"/>
                </a:solidFill>
              </a:rPr>
              <a:t>.</a:t>
            </a:r>
          </a:p>
        </p:txBody>
      </p:sp>
      <p:pic>
        <p:nvPicPr>
          <p:cNvPr id="344" name="Shape 344"/>
          <p:cNvPicPr preferRelativeResize="0"/>
          <p:nvPr/>
        </p:nvPicPr>
        <p:blipFill>
          <a:blip r:embed="rId3">
            <a:alphaModFix/>
          </a:blip>
          <a:stretch>
            <a:fillRect/>
          </a:stretch>
        </p:blipFill>
        <p:spPr>
          <a:xfrm>
            <a:off x="3257537" y="2167600"/>
            <a:ext cx="1514475" cy="476250"/>
          </a:xfrm>
          <a:prstGeom prst="rect">
            <a:avLst/>
          </a:prstGeom>
          <a:noFill/>
          <a:ln>
            <a:noFill/>
          </a:ln>
        </p:spPr>
      </p:pic>
      <p:pic>
        <p:nvPicPr>
          <p:cNvPr id="345" name="Shape 345"/>
          <p:cNvPicPr preferRelativeResize="0"/>
          <p:nvPr/>
        </p:nvPicPr>
        <p:blipFill>
          <a:blip r:embed="rId4">
            <a:alphaModFix/>
          </a:blip>
          <a:stretch>
            <a:fillRect/>
          </a:stretch>
        </p:blipFill>
        <p:spPr>
          <a:xfrm>
            <a:off x="2057387" y="3848787"/>
            <a:ext cx="3914775" cy="962025"/>
          </a:xfrm>
          <a:prstGeom prst="rect">
            <a:avLst/>
          </a:prstGeom>
          <a:noFill/>
          <a:ln>
            <a:noFill/>
          </a:ln>
        </p:spPr>
      </p:pic>
    </p:spTree>
    <p:extLst>
      <p:ext uri="{BB962C8B-B14F-4D97-AF65-F5344CB8AC3E}">
        <p14:creationId xmlns:p14="http://schemas.microsoft.com/office/powerpoint/2010/main" val="1873746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2"/>
                                        </p:tgtEl>
                                        <p:attrNameLst>
                                          <p:attrName>style.visibility</p:attrName>
                                        </p:attrNameLst>
                                      </p:cBhvr>
                                      <p:to>
                                        <p:strVal val="visible"/>
                                      </p:to>
                                    </p:set>
                                    <p:animEffect transition="in" filter="fade">
                                      <p:cBhvr>
                                        <p:cTn id="7" dur="1000"/>
                                        <p:tgtEl>
                                          <p:spTgt spid="3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3"/>
                                        </p:tgtEl>
                                        <p:attrNameLst>
                                          <p:attrName>style.visibility</p:attrName>
                                        </p:attrNameLst>
                                      </p:cBhvr>
                                      <p:to>
                                        <p:strVal val="visible"/>
                                      </p:to>
                                    </p:set>
                                    <p:animEffect transition="in" filter="fade">
                                      <p:cBhvr>
                                        <p:cTn id="12" dur="1000"/>
                                        <p:tgtEl>
                                          <p:spTgt spid="3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Shape 350"/>
          <p:cNvSpPr txBox="1">
            <a:spLocks noGrp="1"/>
          </p:cNvSpPr>
          <p:nvPr>
            <p:ph type="body" idx="1"/>
          </p:nvPr>
        </p:nvSpPr>
        <p:spPr>
          <a:xfrm>
            <a:off x="457200" y="1264450"/>
            <a:ext cx="8153999" cy="4537799"/>
          </a:xfrm>
          <a:prstGeom prst="rect">
            <a:avLst/>
          </a:prstGeom>
        </p:spPr>
        <p:txBody>
          <a:bodyPr lIns="91425" tIns="91425" rIns="91425" bIns="91425" anchor="t" anchorCtr="0">
            <a:noAutofit/>
          </a:bodyPr>
          <a:lstStyle/>
          <a:p>
            <a:pPr marL="457200" lvl="0" indent="-361950" algn="l" rtl="0">
              <a:lnSpc>
                <a:spcPct val="150000"/>
              </a:lnSpc>
              <a:spcBef>
                <a:spcPts val="0"/>
              </a:spcBef>
              <a:spcAft>
                <a:spcPts val="0"/>
              </a:spcAft>
              <a:buSzPct val="100000"/>
              <a:buChar char="●"/>
            </a:pPr>
            <a:r>
              <a:rPr lang="en" sz="2100" dirty="0">
                <a:solidFill>
                  <a:srgbClr val="000000"/>
                </a:solidFill>
              </a:rPr>
              <a:t>The 25th percentile is also called the first quartile, </a:t>
            </a:r>
            <a:r>
              <a:rPr lang="en" sz="2100" i="1" dirty="0">
                <a:solidFill>
                  <a:schemeClr val="accent1"/>
                </a:solidFill>
              </a:rPr>
              <a:t>Q1</a:t>
            </a:r>
            <a:r>
              <a:rPr lang="en" sz="2100" dirty="0">
                <a:solidFill>
                  <a:srgbClr val="000000"/>
                </a:solidFill>
              </a:rPr>
              <a:t>.</a:t>
            </a:r>
          </a:p>
          <a:p>
            <a:pPr marL="457200" lvl="0" indent="-361950" algn="l" rtl="0">
              <a:lnSpc>
                <a:spcPct val="150000"/>
              </a:lnSpc>
              <a:spcBef>
                <a:spcPts val="0"/>
              </a:spcBef>
              <a:spcAft>
                <a:spcPts val="0"/>
              </a:spcAft>
              <a:buClr>
                <a:srgbClr val="000000"/>
              </a:buClr>
              <a:buSzPct val="100000"/>
              <a:buChar char="●"/>
            </a:pPr>
            <a:r>
              <a:rPr lang="en" sz="2100" dirty="0">
                <a:solidFill>
                  <a:srgbClr val="000000"/>
                </a:solidFill>
              </a:rPr>
              <a:t>The 50th percentile is also called the median.</a:t>
            </a:r>
          </a:p>
          <a:p>
            <a:pPr marL="457200" lvl="0" indent="-361950" algn="l" rtl="0">
              <a:lnSpc>
                <a:spcPct val="150000"/>
              </a:lnSpc>
              <a:spcBef>
                <a:spcPts val="0"/>
              </a:spcBef>
              <a:spcAft>
                <a:spcPts val="0"/>
              </a:spcAft>
              <a:buSzPct val="100000"/>
              <a:buChar char="●"/>
            </a:pPr>
            <a:r>
              <a:rPr lang="en" sz="2100" dirty="0">
                <a:solidFill>
                  <a:srgbClr val="000000"/>
                </a:solidFill>
              </a:rPr>
              <a:t>The 75th percentile is also called the third quartile, </a:t>
            </a:r>
            <a:r>
              <a:rPr lang="en" sz="2100" i="1" dirty="0">
                <a:solidFill>
                  <a:schemeClr val="accent1"/>
                </a:solidFill>
              </a:rPr>
              <a:t>Q3</a:t>
            </a:r>
            <a:r>
              <a:rPr lang="en" sz="2100" dirty="0">
                <a:solidFill>
                  <a:srgbClr val="000000"/>
                </a:solidFill>
              </a:rPr>
              <a:t>.</a:t>
            </a:r>
          </a:p>
          <a:p>
            <a:pPr marL="457200" lvl="0" indent="-361950" algn="l" rtl="0">
              <a:lnSpc>
                <a:spcPct val="115000"/>
              </a:lnSpc>
              <a:spcBef>
                <a:spcPts val="0"/>
              </a:spcBef>
              <a:spcAft>
                <a:spcPts val="0"/>
              </a:spcAft>
              <a:buSzPct val="100000"/>
              <a:buChar char="●"/>
            </a:pPr>
            <a:r>
              <a:rPr lang="en" sz="2100" dirty="0">
                <a:solidFill>
                  <a:srgbClr val="000000"/>
                </a:solidFill>
              </a:rPr>
              <a:t>Between Q1 and Q3 is the middle 50% of the data. The range these data span is called the </a:t>
            </a:r>
            <a:r>
              <a:rPr lang="en" sz="2100" i="1" dirty="0">
                <a:solidFill>
                  <a:schemeClr val="accent1"/>
                </a:solidFill>
              </a:rPr>
              <a:t>interquartile range</a:t>
            </a:r>
            <a:r>
              <a:rPr lang="en" sz="2100" dirty="0">
                <a:solidFill>
                  <a:srgbClr val="000000"/>
                </a:solidFill>
              </a:rPr>
              <a:t>, or the </a:t>
            </a:r>
            <a:r>
              <a:rPr lang="en" sz="2100" i="1" dirty="0">
                <a:solidFill>
                  <a:schemeClr val="accent1"/>
                </a:solidFill>
              </a:rPr>
              <a:t>IQR</a:t>
            </a:r>
            <a:r>
              <a:rPr lang="en" sz="2100" dirty="0">
                <a:solidFill>
                  <a:srgbClr val="000000"/>
                </a:solidFill>
              </a:rPr>
              <a:t>.</a:t>
            </a:r>
          </a:p>
          <a:p>
            <a:pPr lvl="0" algn="l" rtl="0">
              <a:lnSpc>
                <a:spcPct val="115000"/>
              </a:lnSpc>
              <a:spcBef>
                <a:spcPts val="0"/>
              </a:spcBef>
              <a:spcAft>
                <a:spcPts val="0"/>
              </a:spcAft>
              <a:buNone/>
            </a:pPr>
            <a:endParaRPr sz="1200" dirty="0">
              <a:solidFill>
                <a:srgbClr val="000000"/>
              </a:solidFill>
            </a:endParaRPr>
          </a:p>
          <a:p>
            <a:pPr lvl="0" indent="387350" algn="l" rtl="0">
              <a:lnSpc>
                <a:spcPct val="115000"/>
              </a:lnSpc>
              <a:spcBef>
                <a:spcPts val="0"/>
              </a:spcBef>
              <a:spcAft>
                <a:spcPts val="0"/>
              </a:spcAft>
              <a:buClr>
                <a:srgbClr val="000000"/>
              </a:buClr>
              <a:buSzPct val="47826"/>
              <a:buFont typeface="Arial"/>
              <a:buNone/>
            </a:pPr>
            <a:r>
              <a:rPr lang="en" sz="2300" i="1" dirty="0">
                <a:solidFill>
                  <a:srgbClr val="000000"/>
                </a:solidFill>
              </a:rPr>
              <a:t>				       IQR = Q3 - Q1</a:t>
            </a:r>
          </a:p>
          <a:p>
            <a:pPr lvl="0" algn="l" rtl="0">
              <a:lnSpc>
                <a:spcPct val="115000"/>
              </a:lnSpc>
              <a:spcBef>
                <a:spcPts val="0"/>
              </a:spcBef>
              <a:spcAft>
                <a:spcPts val="0"/>
              </a:spcAft>
              <a:buNone/>
            </a:pPr>
            <a:endParaRPr sz="2100" dirty="0">
              <a:solidFill>
                <a:srgbClr val="000000"/>
              </a:solidFill>
            </a:endParaRPr>
          </a:p>
        </p:txBody>
      </p:sp>
      <p:sp>
        <p:nvSpPr>
          <p:cNvPr id="351" name="Shape 351"/>
          <p:cNvSpPr txBox="1">
            <a:spLocks noGrp="1"/>
          </p:cNvSpPr>
          <p:nvPr>
            <p:ph type="title"/>
          </p:nvPr>
        </p:nvSpPr>
        <p:spPr>
          <a:xfrm>
            <a:off x="457200" y="-12"/>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Q1, Q3, and IQR</a:t>
            </a:r>
          </a:p>
        </p:txBody>
      </p:sp>
    </p:spTree>
    <p:extLst>
      <p:ext uri="{BB962C8B-B14F-4D97-AF65-F5344CB8AC3E}">
        <p14:creationId xmlns:p14="http://schemas.microsoft.com/office/powerpoint/2010/main" val="10073482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Shape 356"/>
          <p:cNvSpPr txBox="1">
            <a:spLocks noGrp="1"/>
          </p:cNvSpPr>
          <p:nvPr>
            <p:ph type="body" idx="1"/>
          </p:nvPr>
        </p:nvSpPr>
        <p:spPr>
          <a:xfrm>
            <a:off x="457200" y="1264450"/>
            <a:ext cx="8153999" cy="1058699"/>
          </a:xfrm>
          <a:prstGeom prst="rect">
            <a:avLst/>
          </a:prstGeom>
        </p:spPr>
        <p:txBody>
          <a:bodyPr lIns="91425" tIns="91425" rIns="91425" bIns="91425" anchor="t" anchorCtr="0">
            <a:noAutofit/>
          </a:bodyPr>
          <a:lstStyle/>
          <a:p>
            <a:pPr lvl="0" algn="l" rtl="0">
              <a:lnSpc>
                <a:spcPct val="115000"/>
              </a:lnSpc>
              <a:spcBef>
                <a:spcPts val="0"/>
              </a:spcBef>
              <a:spcAft>
                <a:spcPts val="0"/>
              </a:spcAft>
              <a:buNone/>
            </a:pPr>
            <a:r>
              <a:rPr lang="en" sz="2100">
                <a:solidFill>
                  <a:srgbClr val="000000"/>
                </a:solidFill>
              </a:rPr>
              <a:t>The box in a </a:t>
            </a:r>
            <a:r>
              <a:rPr lang="en" sz="2100" i="1">
                <a:solidFill>
                  <a:schemeClr val="accent1"/>
                </a:solidFill>
              </a:rPr>
              <a:t>box plot</a:t>
            </a:r>
            <a:r>
              <a:rPr lang="en" sz="2100">
                <a:solidFill>
                  <a:srgbClr val="000000"/>
                </a:solidFill>
              </a:rPr>
              <a:t> represents the middle 50% of the data, and the thick line in the box is the median.</a:t>
            </a:r>
          </a:p>
        </p:txBody>
      </p:sp>
      <p:sp>
        <p:nvSpPr>
          <p:cNvPr id="357" name="Shape 357"/>
          <p:cNvSpPr txBox="1">
            <a:spLocks noGrp="1"/>
          </p:cNvSpPr>
          <p:nvPr>
            <p:ph type="title"/>
          </p:nvPr>
        </p:nvSpPr>
        <p:spPr>
          <a:xfrm>
            <a:off x="457200" y="-12"/>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Box Plot</a:t>
            </a:r>
          </a:p>
        </p:txBody>
      </p:sp>
      <p:pic>
        <p:nvPicPr>
          <p:cNvPr id="358" name="Shape 358"/>
          <p:cNvPicPr preferRelativeResize="0"/>
          <p:nvPr/>
        </p:nvPicPr>
        <p:blipFill>
          <a:blip r:embed="rId3">
            <a:alphaModFix/>
          </a:blip>
          <a:stretch>
            <a:fillRect/>
          </a:stretch>
        </p:blipFill>
        <p:spPr>
          <a:xfrm>
            <a:off x="1876425" y="2190762"/>
            <a:ext cx="4533900" cy="3933825"/>
          </a:xfrm>
          <a:prstGeom prst="rect">
            <a:avLst/>
          </a:prstGeom>
          <a:noFill/>
          <a:ln>
            <a:noFill/>
          </a:ln>
        </p:spPr>
      </p:pic>
    </p:spTree>
    <p:extLst>
      <p:ext uri="{BB962C8B-B14F-4D97-AF65-F5344CB8AC3E}">
        <p14:creationId xmlns:p14="http://schemas.microsoft.com/office/powerpoint/2010/main" val="10129487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Shape 363"/>
          <p:cNvSpPr txBox="1">
            <a:spLocks noGrp="1"/>
          </p:cNvSpPr>
          <p:nvPr>
            <p:ph type="title"/>
          </p:nvPr>
        </p:nvSpPr>
        <p:spPr>
          <a:xfrm>
            <a:off x="457200" y="-12"/>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Anatomy of a Box Plot</a:t>
            </a:r>
          </a:p>
        </p:txBody>
      </p:sp>
      <p:pic>
        <p:nvPicPr>
          <p:cNvPr id="364" name="Shape 364"/>
          <p:cNvPicPr preferRelativeResize="0"/>
          <p:nvPr/>
        </p:nvPicPr>
        <p:blipFill>
          <a:blip r:embed="rId3">
            <a:alphaModFix/>
          </a:blip>
          <a:stretch>
            <a:fillRect/>
          </a:stretch>
        </p:blipFill>
        <p:spPr>
          <a:xfrm>
            <a:off x="576275" y="1328725"/>
            <a:ext cx="6355574" cy="4980974"/>
          </a:xfrm>
          <a:prstGeom prst="rect">
            <a:avLst/>
          </a:prstGeom>
          <a:noFill/>
          <a:ln>
            <a:noFill/>
          </a:ln>
        </p:spPr>
      </p:pic>
    </p:spTree>
    <p:extLst>
      <p:ext uri="{BB962C8B-B14F-4D97-AF65-F5344CB8AC3E}">
        <p14:creationId xmlns:p14="http://schemas.microsoft.com/office/powerpoint/2010/main" val="15486923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Shape 382"/>
          <p:cNvSpPr txBox="1">
            <a:spLocks noGrp="1"/>
          </p:cNvSpPr>
          <p:nvPr>
            <p:ph type="body" idx="1"/>
          </p:nvPr>
        </p:nvSpPr>
        <p:spPr>
          <a:xfrm>
            <a:off x="457200" y="2831275"/>
            <a:ext cx="7670400" cy="1433100"/>
          </a:xfrm>
          <a:prstGeom prst="rect">
            <a:avLst/>
          </a:prstGeom>
        </p:spPr>
        <p:txBody>
          <a:bodyPr lIns="91425" tIns="91425" rIns="91425" bIns="91425" anchor="t" anchorCtr="0">
            <a:noAutofit/>
          </a:bodyPr>
          <a:lstStyle/>
          <a:p>
            <a:pPr lvl="0" indent="387350" algn="ctr" rtl="0">
              <a:lnSpc>
                <a:spcPct val="115000"/>
              </a:lnSpc>
              <a:spcBef>
                <a:spcPts val="0"/>
              </a:spcBef>
              <a:spcAft>
                <a:spcPts val="0"/>
              </a:spcAft>
              <a:buClr>
                <a:srgbClr val="000000"/>
              </a:buClr>
              <a:buSzPct val="57894"/>
              <a:buFont typeface="Arial"/>
              <a:buNone/>
            </a:pPr>
            <a:r>
              <a:rPr lang="en" sz="1900">
                <a:solidFill>
                  <a:srgbClr val="000000"/>
                </a:solidFill>
              </a:rPr>
              <a:t>IQR: 20 - 10 = 10</a:t>
            </a:r>
          </a:p>
          <a:p>
            <a:pPr lvl="0" indent="387350" rtl="0">
              <a:lnSpc>
                <a:spcPct val="115000"/>
              </a:lnSpc>
              <a:spcBef>
                <a:spcPts val="0"/>
              </a:spcBef>
              <a:spcAft>
                <a:spcPts val="0"/>
              </a:spcAft>
              <a:buClr>
                <a:srgbClr val="000000"/>
              </a:buClr>
              <a:buSzPct val="57894"/>
              <a:buFont typeface="Arial"/>
              <a:buNone/>
            </a:pPr>
            <a:r>
              <a:rPr lang="en" sz="1900">
                <a:solidFill>
                  <a:srgbClr val="000000"/>
                </a:solidFill>
              </a:rPr>
              <a:t>                     max upper whisker reach = 20 + 1.5 x 10 = 35</a:t>
            </a:r>
          </a:p>
          <a:p>
            <a:pPr lvl="0" indent="387350" rtl="0">
              <a:lnSpc>
                <a:spcPct val="115000"/>
              </a:lnSpc>
              <a:spcBef>
                <a:spcPts val="0"/>
              </a:spcBef>
              <a:spcAft>
                <a:spcPts val="0"/>
              </a:spcAft>
              <a:buClr>
                <a:srgbClr val="000000"/>
              </a:buClr>
              <a:buSzPct val="57894"/>
              <a:buFont typeface="Arial"/>
              <a:buNone/>
            </a:pPr>
            <a:r>
              <a:rPr lang="en" sz="1900">
                <a:solidFill>
                  <a:srgbClr val="000000"/>
                </a:solidFill>
              </a:rPr>
              <a:t>                     max lower whisker reach = 10 - 1.5 x 10 = -5</a:t>
            </a:r>
          </a:p>
          <a:p>
            <a:pPr lvl="0" algn="l" rtl="0">
              <a:lnSpc>
                <a:spcPct val="115000"/>
              </a:lnSpc>
              <a:spcBef>
                <a:spcPts val="0"/>
              </a:spcBef>
              <a:spcAft>
                <a:spcPts val="0"/>
              </a:spcAft>
              <a:buClr>
                <a:srgbClr val="000000"/>
              </a:buClr>
              <a:buSzPct val="57894"/>
              <a:buFont typeface="Arial"/>
              <a:buNone/>
            </a:pPr>
            <a:endParaRPr sz="1900">
              <a:solidFill>
                <a:srgbClr val="000000"/>
              </a:solidFill>
            </a:endParaRPr>
          </a:p>
          <a:p>
            <a:pPr lvl="0" algn="l" rtl="0">
              <a:lnSpc>
                <a:spcPct val="115000"/>
              </a:lnSpc>
              <a:spcBef>
                <a:spcPts val="0"/>
              </a:spcBef>
              <a:spcAft>
                <a:spcPts val="0"/>
              </a:spcAft>
              <a:buNone/>
            </a:pPr>
            <a:endParaRPr sz="1900">
              <a:solidFill>
                <a:srgbClr val="000000"/>
              </a:solidFill>
            </a:endParaRPr>
          </a:p>
        </p:txBody>
      </p:sp>
      <p:sp>
        <p:nvSpPr>
          <p:cNvPr id="383" name="Shape 383"/>
          <p:cNvSpPr txBox="1">
            <a:spLocks noGrp="1"/>
          </p:cNvSpPr>
          <p:nvPr>
            <p:ph type="body" idx="1"/>
          </p:nvPr>
        </p:nvSpPr>
        <p:spPr>
          <a:xfrm>
            <a:off x="457200" y="1264450"/>
            <a:ext cx="8154000" cy="830100"/>
          </a:xfrm>
          <a:prstGeom prst="rect">
            <a:avLst/>
          </a:prstGeom>
        </p:spPr>
        <p:txBody>
          <a:bodyPr lIns="91425" tIns="91425" rIns="91425" bIns="91425" anchor="t" anchorCtr="0">
            <a:noAutofit/>
          </a:bodyPr>
          <a:lstStyle/>
          <a:p>
            <a:pPr lvl="0" algn="l" rtl="0">
              <a:lnSpc>
                <a:spcPct val="150000"/>
              </a:lnSpc>
              <a:spcBef>
                <a:spcPts val="0"/>
              </a:spcBef>
              <a:spcAft>
                <a:spcPts val="0"/>
              </a:spcAft>
              <a:buNone/>
            </a:pPr>
            <a:r>
              <a:rPr lang="en" sz="1900" i="1">
                <a:solidFill>
                  <a:schemeClr val="accent1"/>
                </a:solidFill>
              </a:rPr>
              <a:t>Whiskers</a:t>
            </a:r>
            <a:r>
              <a:rPr lang="en" sz="1900" i="1">
                <a:solidFill>
                  <a:srgbClr val="000000"/>
                </a:solidFill>
              </a:rPr>
              <a:t> </a:t>
            </a:r>
            <a:r>
              <a:rPr lang="en" sz="1900">
                <a:solidFill>
                  <a:srgbClr val="000000"/>
                </a:solidFill>
              </a:rPr>
              <a:t>of a box plot can extend up to 1.5 x IQR away from the quartiles.</a:t>
            </a:r>
          </a:p>
          <a:p>
            <a:pPr lvl="0" rtl="0">
              <a:lnSpc>
                <a:spcPct val="115000"/>
              </a:lnSpc>
              <a:spcBef>
                <a:spcPts val="0"/>
              </a:spcBef>
              <a:buClr>
                <a:srgbClr val="000000"/>
              </a:buClr>
              <a:buSzPct val="57894"/>
              <a:buFont typeface="Arial"/>
              <a:buNone/>
            </a:pPr>
            <a:r>
              <a:rPr lang="en" sz="1900">
                <a:solidFill>
                  <a:srgbClr val="000000"/>
                </a:solidFill>
              </a:rPr>
              <a:t>	                     max upper whisker reach = Q3 + 1.5 x IQR</a:t>
            </a:r>
          </a:p>
          <a:p>
            <a:pPr lvl="0" rtl="0">
              <a:lnSpc>
                <a:spcPct val="115000"/>
              </a:lnSpc>
              <a:spcBef>
                <a:spcPts val="0"/>
              </a:spcBef>
              <a:buClr>
                <a:srgbClr val="000000"/>
              </a:buClr>
              <a:buSzPct val="57894"/>
              <a:buFont typeface="Arial"/>
              <a:buNone/>
            </a:pPr>
            <a:r>
              <a:rPr lang="en" sz="1900">
                <a:solidFill>
                  <a:srgbClr val="000000"/>
                </a:solidFill>
              </a:rPr>
              <a:t>	                     max lower whisker reach = Q1 - 1.5 x IQR</a:t>
            </a:r>
          </a:p>
          <a:p>
            <a:pPr lvl="0" algn="l" rtl="0">
              <a:lnSpc>
                <a:spcPct val="115000"/>
              </a:lnSpc>
              <a:spcBef>
                <a:spcPts val="0"/>
              </a:spcBef>
              <a:spcAft>
                <a:spcPts val="0"/>
              </a:spcAft>
              <a:buNone/>
            </a:pPr>
            <a:endParaRPr sz="1900">
              <a:solidFill>
                <a:srgbClr val="000000"/>
              </a:solidFill>
            </a:endParaRPr>
          </a:p>
          <a:p>
            <a:pPr lvl="0" algn="l" rtl="0">
              <a:lnSpc>
                <a:spcPct val="115000"/>
              </a:lnSpc>
              <a:spcBef>
                <a:spcPts val="0"/>
              </a:spcBef>
              <a:spcAft>
                <a:spcPts val="0"/>
              </a:spcAft>
              <a:buNone/>
            </a:pPr>
            <a:endParaRPr sz="1900">
              <a:solidFill>
                <a:srgbClr val="000000"/>
              </a:solidFill>
            </a:endParaRPr>
          </a:p>
        </p:txBody>
      </p:sp>
      <p:sp>
        <p:nvSpPr>
          <p:cNvPr id="384" name="Shape 384"/>
          <p:cNvSpPr txBox="1">
            <a:spLocks noGrp="1"/>
          </p:cNvSpPr>
          <p:nvPr>
            <p:ph type="title"/>
          </p:nvPr>
        </p:nvSpPr>
        <p:spPr>
          <a:xfrm>
            <a:off x="457200" y="-12"/>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Whiskers and Outliers</a:t>
            </a:r>
          </a:p>
        </p:txBody>
      </p:sp>
      <p:sp>
        <p:nvSpPr>
          <p:cNvPr id="385" name="Shape 385"/>
          <p:cNvSpPr txBox="1">
            <a:spLocks noGrp="1"/>
          </p:cNvSpPr>
          <p:nvPr>
            <p:ph type="body" idx="1"/>
          </p:nvPr>
        </p:nvSpPr>
        <p:spPr>
          <a:xfrm>
            <a:off x="457200" y="4505350"/>
            <a:ext cx="8229600" cy="1323000"/>
          </a:xfrm>
          <a:prstGeom prst="rect">
            <a:avLst/>
          </a:prstGeom>
        </p:spPr>
        <p:txBody>
          <a:bodyPr lIns="91425" tIns="91425" rIns="91425" bIns="91425" anchor="t" anchorCtr="0">
            <a:noAutofit/>
          </a:bodyPr>
          <a:lstStyle/>
          <a:p>
            <a:pPr lvl="0" algn="l" rtl="0">
              <a:lnSpc>
                <a:spcPct val="115000"/>
              </a:lnSpc>
              <a:spcBef>
                <a:spcPts val="0"/>
              </a:spcBef>
              <a:spcAft>
                <a:spcPts val="0"/>
              </a:spcAft>
              <a:buNone/>
            </a:pPr>
            <a:r>
              <a:rPr lang="en" sz="1900">
                <a:solidFill>
                  <a:srgbClr val="000000"/>
                </a:solidFill>
              </a:rPr>
              <a:t>A potential </a:t>
            </a:r>
            <a:r>
              <a:rPr lang="en" sz="1900" i="1">
                <a:solidFill>
                  <a:schemeClr val="accent1"/>
                </a:solidFill>
              </a:rPr>
              <a:t>outlier</a:t>
            </a:r>
            <a:r>
              <a:rPr lang="en" sz="1900" i="1">
                <a:solidFill>
                  <a:srgbClr val="000000"/>
                </a:solidFill>
              </a:rPr>
              <a:t> </a:t>
            </a:r>
            <a:r>
              <a:rPr lang="en" sz="1900">
                <a:solidFill>
                  <a:srgbClr val="000000"/>
                </a:solidFill>
              </a:rPr>
              <a:t>is defined as an observation beyond the maximum reach of the whiskers. It is an observation that appears extreme relative to the rest of the data.</a:t>
            </a:r>
          </a:p>
        </p:txBody>
      </p:sp>
    </p:spTree>
    <p:extLst>
      <p:ext uri="{BB962C8B-B14F-4D97-AF65-F5344CB8AC3E}">
        <p14:creationId xmlns:p14="http://schemas.microsoft.com/office/powerpoint/2010/main" val="2393714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2"/>
                                        </p:tgtEl>
                                        <p:attrNameLst>
                                          <p:attrName>style.visibility</p:attrName>
                                        </p:attrNameLst>
                                      </p:cBhvr>
                                      <p:to>
                                        <p:strVal val="visible"/>
                                      </p:to>
                                    </p:set>
                                    <p:animEffect transition="in" filter="fade">
                                      <p:cBhvr>
                                        <p:cTn id="7" dur="1000"/>
                                        <p:tgtEl>
                                          <p:spTgt spid="38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85"/>
                                        </p:tgtEl>
                                        <p:attrNameLst>
                                          <p:attrName>style.visibility</p:attrName>
                                        </p:attrNameLst>
                                      </p:cBhvr>
                                      <p:to>
                                        <p:strVal val="visible"/>
                                      </p:to>
                                    </p:set>
                                    <p:animEffect transition="in" filter="fade">
                                      <p:cBhvr>
                                        <p:cTn id="12" dur="1000"/>
                                        <p:tgtEl>
                                          <p:spTgt spid="3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body" idx="1"/>
          </p:nvPr>
        </p:nvSpPr>
        <p:spPr>
          <a:xfrm>
            <a:off x="503550" y="990600"/>
            <a:ext cx="8136900" cy="5314200"/>
          </a:xfrm>
          <a:prstGeom prst="rect">
            <a:avLst/>
          </a:prstGeom>
        </p:spPr>
        <p:txBody>
          <a:bodyPr lIns="91425" tIns="91425" rIns="91425" bIns="91425" anchor="t" anchorCtr="0">
            <a:noAutofit/>
          </a:bodyPr>
          <a:lstStyle/>
          <a:p>
            <a:pPr lvl="0" rtl="0">
              <a:lnSpc>
                <a:spcPct val="115000"/>
              </a:lnSpc>
              <a:spcBef>
                <a:spcPts val="0"/>
              </a:spcBef>
              <a:spcAft>
                <a:spcPts val="0"/>
              </a:spcAft>
              <a:buClr>
                <a:srgbClr val="000000"/>
              </a:buClr>
              <a:buSzPct val="57894"/>
              <a:buFont typeface="Arial"/>
              <a:buNone/>
            </a:pPr>
            <a:r>
              <a:rPr lang="en" sz="1900">
                <a:solidFill>
                  <a:schemeClr val="accent1"/>
                </a:solidFill>
              </a:rPr>
              <a:t>A study is designed to test the effect of light level and noise level on exam performance of students. The researcher also believes that light and noise levels might have different effects on males and females, so wants to make sure both genders are equally represented in each group. Which of the below is correct?</a:t>
            </a:r>
          </a:p>
          <a:p>
            <a:pPr lvl="0" rtl="0">
              <a:lnSpc>
                <a:spcPct val="115000"/>
              </a:lnSpc>
              <a:spcBef>
                <a:spcPts val="0"/>
              </a:spcBef>
              <a:spcAft>
                <a:spcPts val="0"/>
              </a:spcAft>
              <a:buClr>
                <a:srgbClr val="000000"/>
              </a:buClr>
              <a:buSzPct val="183333"/>
              <a:buFont typeface="Arial"/>
              <a:buNone/>
            </a:pPr>
            <a:endParaRPr sz="600">
              <a:solidFill>
                <a:srgbClr val="000000"/>
              </a:solidFill>
            </a:endParaRPr>
          </a:p>
          <a:p>
            <a:pPr marL="457200" lvl="0" indent="-349250" rtl="0">
              <a:lnSpc>
                <a:spcPct val="115000"/>
              </a:lnSpc>
              <a:spcBef>
                <a:spcPts val="0"/>
              </a:spcBef>
              <a:spcAft>
                <a:spcPts val="0"/>
              </a:spcAft>
              <a:buClr>
                <a:srgbClr val="000000"/>
              </a:buClr>
              <a:buSzPct val="100000"/>
              <a:buAutoNum type="alphaUcPeriod"/>
            </a:pPr>
            <a:r>
              <a:rPr lang="en" sz="1900">
                <a:solidFill>
                  <a:srgbClr val="000000"/>
                </a:solidFill>
              </a:rPr>
              <a:t>There are 3 explanatory variables (light, noise, gender) and 1 response variable (exam performance)</a:t>
            </a:r>
          </a:p>
          <a:p>
            <a:pPr lvl="0" rtl="0">
              <a:lnSpc>
                <a:spcPct val="115000"/>
              </a:lnSpc>
              <a:spcBef>
                <a:spcPts val="0"/>
              </a:spcBef>
              <a:spcAft>
                <a:spcPts val="0"/>
              </a:spcAft>
              <a:buClr>
                <a:srgbClr val="000000"/>
              </a:buClr>
              <a:buSzPct val="183333"/>
              <a:buFont typeface="Arial"/>
              <a:buNone/>
            </a:pPr>
            <a:endParaRPr sz="600">
              <a:solidFill>
                <a:srgbClr val="000000"/>
              </a:solidFill>
            </a:endParaRPr>
          </a:p>
          <a:p>
            <a:pPr marL="457200" lvl="0" indent="-349250" rtl="0">
              <a:lnSpc>
                <a:spcPct val="115000"/>
              </a:lnSpc>
              <a:spcBef>
                <a:spcPts val="0"/>
              </a:spcBef>
              <a:spcAft>
                <a:spcPts val="0"/>
              </a:spcAft>
              <a:buClr>
                <a:srgbClr val="000000"/>
              </a:buClr>
              <a:buSzPct val="100000"/>
              <a:buAutoNum type="alphaUcPeriod" startAt="2"/>
            </a:pPr>
            <a:r>
              <a:rPr lang="en" sz="1900">
                <a:solidFill>
                  <a:srgbClr val="000000"/>
                </a:solidFill>
              </a:rPr>
              <a:t>There are 2 explanatory variables (light and noise), 1 blocking variable (gender), and 1 response variable (exam performance)</a:t>
            </a:r>
          </a:p>
          <a:p>
            <a:pPr lvl="0" rtl="0">
              <a:lnSpc>
                <a:spcPct val="115000"/>
              </a:lnSpc>
              <a:spcBef>
                <a:spcPts val="0"/>
              </a:spcBef>
              <a:spcAft>
                <a:spcPts val="0"/>
              </a:spcAft>
              <a:buNone/>
            </a:pPr>
            <a:endParaRPr sz="600">
              <a:solidFill>
                <a:srgbClr val="000000"/>
              </a:solidFill>
            </a:endParaRPr>
          </a:p>
          <a:p>
            <a:pPr marL="457200" lvl="0" indent="-349250" rtl="0">
              <a:lnSpc>
                <a:spcPct val="115000"/>
              </a:lnSpc>
              <a:spcBef>
                <a:spcPts val="0"/>
              </a:spcBef>
              <a:spcAft>
                <a:spcPts val="0"/>
              </a:spcAft>
              <a:buClr>
                <a:srgbClr val="000000"/>
              </a:buClr>
              <a:buSzPct val="100000"/>
              <a:buAutoNum type="alphaUcPeriod" startAt="3"/>
            </a:pPr>
            <a:r>
              <a:rPr lang="en" sz="1900">
                <a:solidFill>
                  <a:srgbClr val="000000"/>
                </a:solidFill>
              </a:rPr>
              <a:t>There is 1 explanatory variable (gender) and 3 response variables (light, noise, exam performance)</a:t>
            </a:r>
          </a:p>
          <a:p>
            <a:pPr lvl="0" rtl="0">
              <a:lnSpc>
                <a:spcPct val="115000"/>
              </a:lnSpc>
              <a:spcBef>
                <a:spcPts val="0"/>
              </a:spcBef>
              <a:spcAft>
                <a:spcPts val="0"/>
              </a:spcAft>
              <a:buNone/>
            </a:pPr>
            <a:endParaRPr sz="600">
              <a:solidFill>
                <a:srgbClr val="000000"/>
              </a:solidFill>
            </a:endParaRPr>
          </a:p>
          <a:p>
            <a:pPr marL="457200" lvl="0" indent="-349250" rtl="0">
              <a:lnSpc>
                <a:spcPct val="115000"/>
              </a:lnSpc>
              <a:spcBef>
                <a:spcPts val="0"/>
              </a:spcBef>
              <a:spcAft>
                <a:spcPts val="0"/>
              </a:spcAft>
              <a:buClr>
                <a:srgbClr val="000000"/>
              </a:buClr>
              <a:buSzPct val="100000"/>
              <a:buAutoNum type="alphaUcPeriod" startAt="4"/>
            </a:pPr>
            <a:r>
              <a:rPr lang="en" sz="1900">
                <a:solidFill>
                  <a:srgbClr val="000000"/>
                </a:solidFill>
              </a:rPr>
              <a:t>There are 2 blocking variables (light and noise), 1 explanatory variable (gender), and 1 response variable (exam performance)</a:t>
            </a:r>
          </a:p>
          <a:p>
            <a:pPr lvl="0" rtl="0">
              <a:lnSpc>
                <a:spcPct val="115000"/>
              </a:lnSpc>
              <a:spcBef>
                <a:spcPts val="0"/>
              </a:spcBef>
              <a:spcAft>
                <a:spcPts val="0"/>
              </a:spcAft>
              <a:buNone/>
            </a:pPr>
            <a:endParaRPr sz="1900">
              <a:solidFill>
                <a:srgbClr val="000000"/>
              </a:solidFill>
            </a:endParaRPr>
          </a:p>
        </p:txBody>
      </p:sp>
      <p:sp>
        <p:nvSpPr>
          <p:cNvPr id="90" name="Shape 90"/>
          <p:cNvSpPr txBox="1">
            <a:spLocks noGrp="1"/>
          </p:cNvSpPr>
          <p:nvPr>
            <p:ph type="title"/>
          </p:nvPr>
        </p:nvSpPr>
        <p:spPr>
          <a:xfrm>
            <a:off x="503550" y="0"/>
            <a:ext cx="8183099"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Practice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Shape 396"/>
          <p:cNvSpPr txBox="1">
            <a:spLocks noGrp="1"/>
          </p:cNvSpPr>
          <p:nvPr>
            <p:ph type="body" idx="1"/>
          </p:nvPr>
        </p:nvSpPr>
        <p:spPr>
          <a:xfrm>
            <a:off x="457200" y="1994550"/>
            <a:ext cx="7670400" cy="830100"/>
          </a:xfrm>
          <a:prstGeom prst="rect">
            <a:avLst/>
          </a:prstGeom>
        </p:spPr>
        <p:txBody>
          <a:bodyPr lIns="91425" tIns="91425" rIns="91425" bIns="91425" anchor="t" anchorCtr="0">
            <a:noAutofit/>
          </a:bodyPr>
          <a:lstStyle/>
          <a:p>
            <a:pPr marL="457200" lvl="0" indent="-361950" algn="l" rtl="0">
              <a:lnSpc>
                <a:spcPct val="150000"/>
              </a:lnSpc>
              <a:spcBef>
                <a:spcPts val="0"/>
              </a:spcBef>
              <a:spcAft>
                <a:spcPts val="0"/>
              </a:spcAft>
              <a:buClr>
                <a:srgbClr val="000000"/>
              </a:buClr>
              <a:buSzPct val="100000"/>
              <a:buChar char="●"/>
            </a:pPr>
            <a:r>
              <a:rPr lang="en" sz="2100">
                <a:solidFill>
                  <a:srgbClr val="000000"/>
                </a:solidFill>
              </a:rPr>
              <a:t>Identify extreme skew in the distribution.</a:t>
            </a:r>
          </a:p>
          <a:p>
            <a:pPr marL="457200" lvl="0" indent="-361950" algn="l" rtl="0">
              <a:lnSpc>
                <a:spcPct val="150000"/>
              </a:lnSpc>
              <a:spcBef>
                <a:spcPts val="0"/>
              </a:spcBef>
              <a:spcAft>
                <a:spcPts val="0"/>
              </a:spcAft>
              <a:buClr>
                <a:srgbClr val="000000"/>
              </a:buClr>
              <a:buSzPct val="100000"/>
              <a:buChar char="●"/>
            </a:pPr>
            <a:r>
              <a:rPr lang="en" sz="2100">
                <a:solidFill>
                  <a:srgbClr val="000000"/>
                </a:solidFill>
              </a:rPr>
              <a:t>Identify data collection and entry errors.</a:t>
            </a:r>
          </a:p>
          <a:p>
            <a:pPr marL="457200" lvl="0" indent="-361950" algn="l" rtl="0">
              <a:lnSpc>
                <a:spcPct val="150000"/>
              </a:lnSpc>
              <a:spcBef>
                <a:spcPts val="0"/>
              </a:spcBef>
              <a:spcAft>
                <a:spcPts val="0"/>
              </a:spcAft>
              <a:buClr>
                <a:srgbClr val="000000"/>
              </a:buClr>
              <a:buSzPct val="100000"/>
              <a:buChar char="●"/>
            </a:pPr>
            <a:r>
              <a:rPr lang="en" sz="2100">
                <a:solidFill>
                  <a:srgbClr val="000000"/>
                </a:solidFill>
              </a:rPr>
              <a:t>Provide insight into interesting features of the data.</a:t>
            </a:r>
          </a:p>
        </p:txBody>
      </p:sp>
      <p:sp>
        <p:nvSpPr>
          <p:cNvPr id="397" name="Shape 397"/>
          <p:cNvSpPr txBox="1">
            <a:spLocks noGrp="1"/>
          </p:cNvSpPr>
          <p:nvPr>
            <p:ph type="body" idx="1"/>
          </p:nvPr>
        </p:nvSpPr>
        <p:spPr>
          <a:xfrm>
            <a:off x="457200" y="1264450"/>
            <a:ext cx="8154000" cy="830100"/>
          </a:xfrm>
          <a:prstGeom prst="rect">
            <a:avLst/>
          </a:prstGeom>
        </p:spPr>
        <p:txBody>
          <a:bodyPr lIns="91425" tIns="91425" rIns="91425" bIns="91425" anchor="t" anchorCtr="0">
            <a:noAutofit/>
          </a:bodyPr>
          <a:lstStyle/>
          <a:p>
            <a:pPr lvl="0" algn="l" rtl="0">
              <a:lnSpc>
                <a:spcPct val="150000"/>
              </a:lnSpc>
              <a:spcBef>
                <a:spcPts val="0"/>
              </a:spcBef>
              <a:spcAft>
                <a:spcPts val="0"/>
              </a:spcAft>
              <a:buNone/>
            </a:pPr>
            <a:r>
              <a:rPr lang="en" sz="2100">
                <a:solidFill>
                  <a:schemeClr val="accent1"/>
                </a:solidFill>
              </a:rPr>
              <a:t>Why is it important to look for outliers?</a:t>
            </a:r>
          </a:p>
        </p:txBody>
      </p:sp>
      <p:sp>
        <p:nvSpPr>
          <p:cNvPr id="398" name="Shape 398"/>
          <p:cNvSpPr txBox="1">
            <a:spLocks noGrp="1"/>
          </p:cNvSpPr>
          <p:nvPr>
            <p:ph type="title"/>
          </p:nvPr>
        </p:nvSpPr>
        <p:spPr>
          <a:xfrm>
            <a:off x="457200" y="-12"/>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Outliers (cont.)</a:t>
            </a:r>
          </a:p>
        </p:txBody>
      </p:sp>
    </p:spTree>
    <p:extLst>
      <p:ext uri="{BB962C8B-B14F-4D97-AF65-F5344CB8AC3E}">
        <p14:creationId xmlns:p14="http://schemas.microsoft.com/office/powerpoint/2010/main" val="2984530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6"/>
                                        </p:tgtEl>
                                        <p:attrNameLst>
                                          <p:attrName>style.visibility</p:attrName>
                                        </p:attrNameLst>
                                      </p:cBhvr>
                                      <p:to>
                                        <p:strVal val="visible"/>
                                      </p:to>
                                    </p:set>
                                    <p:animEffect transition="in" filter="fade">
                                      <p:cBhvr>
                                        <p:cTn id="7" dur="1000"/>
                                        <p:tgtEl>
                                          <p:spTgt spid="3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Shape 416"/>
          <p:cNvSpPr txBox="1">
            <a:spLocks noGrp="1"/>
          </p:cNvSpPr>
          <p:nvPr>
            <p:ph type="body" idx="1"/>
          </p:nvPr>
        </p:nvSpPr>
        <p:spPr>
          <a:xfrm>
            <a:off x="457200" y="1264450"/>
            <a:ext cx="8153999" cy="830099"/>
          </a:xfrm>
          <a:prstGeom prst="rect">
            <a:avLst/>
          </a:prstGeom>
        </p:spPr>
        <p:txBody>
          <a:bodyPr lIns="91425" tIns="91425" rIns="91425" bIns="91425" anchor="t" anchorCtr="0">
            <a:noAutofit/>
          </a:bodyPr>
          <a:lstStyle/>
          <a:p>
            <a:pPr lvl="0" algn="l" rtl="0">
              <a:lnSpc>
                <a:spcPct val="115000"/>
              </a:lnSpc>
              <a:spcBef>
                <a:spcPts val="0"/>
              </a:spcBef>
              <a:spcAft>
                <a:spcPts val="0"/>
              </a:spcAft>
              <a:buClr>
                <a:srgbClr val="000000"/>
              </a:buClr>
              <a:buSzPct val="52380"/>
              <a:buFont typeface="Arial"/>
              <a:buNone/>
            </a:pPr>
            <a:r>
              <a:rPr lang="en" sz="2100">
                <a:solidFill>
                  <a:srgbClr val="000000"/>
                </a:solidFill>
              </a:rPr>
              <a:t>Median and IQR are more robust to skewness and outliers than mean and SD. Therefore,</a:t>
            </a:r>
          </a:p>
          <a:p>
            <a:pPr marL="457200" lvl="0" indent="-361950" algn="l" rtl="0">
              <a:lnSpc>
                <a:spcPct val="115000"/>
              </a:lnSpc>
              <a:spcBef>
                <a:spcPts val="0"/>
              </a:spcBef>
              <a:spcAft>
                <a:spcPts val="0"/>
              </a:spcAft>
              <a:buClr>
                <a:srgbClr val="000000"/>
              </a:buClr>
              <a:buSzPct val="100000"/>
              <a:buChar char="●"/>
            </a:pPr>
            <a:r>
              <a:rPr lang="en" sz="2100">
                <a:solidFill>
                  <a:srgbClr val="000000"/>
                </a:solidFill>
              </a:rPr>
              <a:t>for skewed distributions it is often more helpful to use median and IQR to describe the center and spread</a:t>
            </a:r>
          </a:p>
          <a:p>
            <a:pPr marL="457200" lvl="0" indent="-361950" algn="l" rtl="0">
              <a:lnSpc>
                <a:spcPct val="115000"/>
              </a:lnSpc>
              <a:spcBef>
                <a:spcPts val="0"/>
              </a:spcBef>
              <a:spcAft>
                <a:spcPts val="0"/>
              </a:spcAft>
              <a:buClr>
                <a:srgbClr val="000000"/>
              </a:buClr>
              <a:buSzPct val="100000"/>
              <a:buChar char="●"/>
            </a:pPr>
            <a:r>
              <a:rPr lang="en" sz="2100">
                <a:solidFill>
                  <a:srgbClr val="000000"/>
                </a:solidFill>
              </a:rPr>
              <a:t>for symmetric distributions it is often more helpful to use the mean and SD to describe the center and spread</a:t>
            </a:r>
          </a:p>
        </p:txBody>
      </p:sp>
      <p:sp>
        <p:nvSpPr>
          <p:cNvPr id="417" name="Shape 417"/>
          <p:cNvSpPr txBox="1">
            <a:spLocks noGrp="1"/>
          </p:cNvSpPr>
          <p:nvPr>
            <p:ph type="title"/>
          </p:nvPr>
        </p:nvSpPr>
        <p:spPr>
          <a:xfrm>
            <a:off x="457200" y="-12"/>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Robust Statistics</a:t>
            </a:r>
          </a:p>
        </p:txBody>
      </p:sp>
    </p:spTree>
    <p:extLst>
      <p:ext uri="{BB962C8B-B14F-4D97-AF65-F5344CB8AC3E}">
        <p14:creationId xmlns:p14="http://schemas.microsoft.com/office/powerpoint/2010/main" val="9802464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Shape 422"/>
          <p:cNvSpPr txBox="1">
            <a:spLocks noGrp="1"/>
          </p:cNvSpPr>
          <p:nvPr>
            <p:ph type="body" idx="1"/>
          </p:nvPr>
        </p:nvSpPr>
        <p:spPr>
          <a:xfrm>
            <a:off x="457200" y="1264450"/>
            <a:ext cx="8154000" cy="830100"/>
          </a:xfrm>
          <a:prstGeom prst="rect">
            <a:avLst/>
          </a:prstGeom>
        </p:spPr>
        <p:txBody>
          <a:bodyPr lIns="91425" tIns="91425" rIns="91425" bIns="91425" anchor="t" anchorCtr="0">
            <a:noAutofit/>
          </a:bodyPr>
          <a:lstStyle/>
          <a:p>
            <a:pPr lvl="0" algn="l" rtl="0">
              <a:lnSpc>
                <a:spcPct val="115000"/>
              </a:lnSpc>
              <a:spcBef>
                <a:spcPts val="0"/>
              </a:spcBef>
              <a:spcAft>
                <a:spcPts val="0"/>
              </a:spcAft>
              <a:buClr>
                <a:srgbClr val="000000"/>
              </a:buClr>
              <a:buSzPct val="52380"/>
              <a:buFont typeface="Arial"/>
              <a:buNone/>
            </a:pPr>
            <a:r>
              <a:rPr lang="en" sz="2100">
                <a:solidFill>
                  <a:srgbClr val="000000"/>
                </a:solidFill>
              </a:rPr>
              <a:t>Median and IQR are more robust to skewness and outliers than mean and SD. Therefore,</a:t>
            </a:r>
          </a:p>
          <a:p>
            <a:pPr marL="457200" lvl="0" indent="-361950" algn="l" rtl="0">
              <a:lnSpc>
                <a:spcPct val="115000"/>
              </a:lnSpc>
              <a:spcBef>
                <a:spcPts val="0"/>
              </a:spcBef>
              <a:spcAft>
                <a:spcPts val="0"/>
              </a:spcAft>
              <a:buClr>
                <a:srgbClr val="000000"/>
              </a:buClr>
              <a:buSzPct val="100000"/>
              <a:buChar char="●"/>
            </a:pPr>
            <a:r>
              <a:rPr lang="en" sz="2100">
                <a:solidFill>
                  <a:srgbClr val="000000"/>
                </a:solidFill>
              </a:rPr>
              <a:t>for skewed distributions it is often more helpful to use median and IQR to describe the center and spread</a:t>
            </a:r>
          </a:p>
          <a:p>
            <a:pPr marL="457200" lvl="0" indent="-361950" algn="l" rtl="0">
              <a:lnSpc>
                <a:spcPct val="115000"/>
              </a:lnSpc>
              <a:spcBef>
                <a:spcPts val="0"/>
              </a:spcBef>
              <a:spcAft>
                <a:spcPts val="0"/>
              </a:spcAft>
              <a:buClr>
                <a:srgbClr val="000000"/>
              </a:buClr>
              <a:buSzPct val="100000"/>
              <a:buChar char="●"/>
            </a:pPr>
            <a:r>
              <a:rPr lang="en" sz="2100">
                <a:solidFill>
                  <a:srgbClr val="000000"/>
                </a:solidFill>
              </a:rPr>
              <a:t>for symmetric distributions it is often more helpful to use the mean and SD to describe the center and spread</a:t>
            </a:r>
          </a:p>
        </p:txBody>
      </p:sp>
      <p:sp>
        <p:nvSpPr>
          <p:cNvPr id="423" name="Shape 423"/>
          <p:cNvSpPr txBox="1">
            <a:spLocks noGrp="1"/>
          </p:cNvSpPr>
          <p:nvPr>
            <p:ph type="body" idx="1"/>
          </p:nvPr>
        </p:nvSpPr>
        <p:spPr>
          <a:xfrm>
            <a:off x="457200" y="3801925"/>
            <a:ext cx="7670400" cy="1973100"/>
          </a:xfrm>
          <a:prstGeom prst="rect">
            <a:avLst/>
          </a:prstGeom>
        </p:spPr>
        <p:txBody>
          <a:bodyPr lIns="91425" tIns="91425" rIns="91425" bIns="91425" anchor="t" anchorCtr="0">
            <a:noAutofit/>
          </a:bodyPr>
          <a:lstStyle/>
          <a:p>
            <a:pPr lvl="0" algn="l" rtl="0">
              <a:lnSpc>
                <a:spcPct val="115000"/>
              </a:lnSpc>
              <a:spcBef>
                <a:spcPts val="0"/>
              </a:spcBef>
              <a:spcAft>
                <a:spcPts val="1000"/>
              </a:spcAft>
              <a:buNone/>
            </a:pPr>
            <a:r>
              <a:rPr lang="en" sz="2100">
                <a:solidFill>
                  <a:schemeClr val="accent1"/>
                </a:solidFill>
              </a:rPr>
              <a:t>If you would like to estimate the typical household income for a student, would you be more interested in the mean or median income?</a:t>
            </a:r>
          </a:p>
          <a:p>
            <a:pPr lvl="0" algn="l" rtl="0">
              <a:lnSpc>
                <a:spcPct val="150000"/>
              </a:lnSpc>
              <a:spcBef>
                <a:spcPts val="0"/>
              </a:spcBef>
              <a:spcAft>
                <a:spcPts val="0"/>
              </a:spcAft>
              <a:buNone/>
            </a:pPr>
            <a:endParaRPr sz="2100" i="1">
              <a:solidFill>
                <a:schemeClr val="accent1"/>
              </a:solidFill>
            </a:endParaRPr>
          </a:p>
        </p:txBody>
      </p:sp>
      <p:sp>
        <p:nvSpPr>
          <p:cNvPr id="424" name="Shape 424"/>
          <p:cNvSpPr txBox="1">
            <a:spLocks noGrp="1"/>
          </p:cNvSpPr>
          <p:nvPr>
            <p:ph type="title"/>
          </p:nvPr>
        </p:nvSpPr>
        <p:spPr>
          <a:xfrm>
            <a:off x="457200" y="-12"/>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Robust Statistics</a:t>
            </a:r>
          </a:p>
        </p:txBody>
      </p:sp>
    </p:spTree>
    <p:extLst>
      <p:ext uri="{BB962C8B-B14F-4D97-AF65-F5344CB8AC3E}">
        <p14:creationId xmlns:p14="http://schemas.microsoft.com/office/powerpoint/2010/main" val="2432092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3">
                                            <p:txEl>
                                              <p:pRg st="0" end="0"/>
                                            </p:txEl>
                                          </p:spTgt>
                                        </p:tgtEl>
                                        <p:attrNameLst>
                                          <p:attrName>style.visibility</p:attrName>
                                        </p:attrNameLst>
                                      </p:cBhvr>
                                      <p:to>
                                        <p:strVal val="visible"/>
                                      </p:to>
                                    </p:set>
                                    <p:animEffect transition="in" filter="fade">
                                      <p:cBhvr>
                                        <p:cTn id="7" dur="1000"/>
                                        <p:tgtEl>
                                          <p:spTgt spid="4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23">
                                            <p:txEl>
                                              <p:pRg st="1" end="1"/>
                                            </p:txEl>
                                          </p:spTgt>
                                        </p:tgtEl>
                                        <p:attrNameLst>
                                          <p:attrName>style.visibility</p:attrName>
                                        </p:attrNameLst>
                                      </p:cBhvr>
                                      <p:to>
                                        <p:strVal val="visible"/>
                                      </p:to>
                                    </p:set>
                                    <p:animEffect transition="in" filter="fade">
                                      <p:cBhvr>
                                        <p:cTn id="12" dur="1000"/>
                                        <p:tgtEl>
                                          <p:spTgt spid="42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Shape 429"/>
          <p:cNvSpPr txBox="1">
            <a:spLocks noGrp="1"/>
          </p:cNvSpPr>
          <p:nvPr>
            <p:ph type="body" idx="1"/>
          </p:nvPr>
        </p:nvSpPr>
        <p:spPr>
          <a:xfrm>
            <a:off x="457200" y="1264450"/>
            <a:ext cx="8154000" cy="830100"/>
          </a:xfrm>
          <a:prstGeom prst="rect">
            <a:avLst/>
          </a:prstGeom>
        </p:spPr>
        <p:txBody>
          <a:bodyPr lIns="91425" tIns="91425" rIns="91425" bIns="91425" anchor="t" anchorCtr="0">
            <a:noAutofit/>
          </a:bodyPr>
          <a:lstStyle/>
          <a:p>
            <a:pPr lvl="0" algn="l" rtl="0">
              <a:lnSpc>
                <a:spcPct val="115000"/>
              </a:lnSpc>
              <a:spcBef>
                <a:spcPts val="0"/>
              </a:spcBef>
              <a:spcAft>
                <a:spcPts val="0"/>
              </a:spcAft>
              <a:buClr>
                <a:srgbClr val="000000"/>
              </a:buClr>
              <a:buSzPct val="52380"/>
              <a:buFont typeface="Arial"/>
              <a:buNone/>
            </a:pPr>
            <a:r>
              <a:rPr lang="en" sz="2100">
                <a:solidFill>
                  <a:srgbClr val="000000"/>
                </a:solidFill>
              </a:rPr>
              <a:t>Median and IQR are more robust to skewness and outliers than mean and SD. Therefore,</a:t>
            </a:r>
          </a:p>
          <a:p>
            <a:pPr marL="457200" lvl="0" indent="-361950" algn="l" rtl="0">
              <a:lnSpc>
                <a:spcPct val="115000"/>
              </a:lnSpc>
              <a:spcBef>
                <a:spcPts val="0"/>
              </a:spcBef>
              <a:spcAft>
                <a:spcPts val="0"/>
              </a:spcAft>
              <a:buClr>
                <a:srgbClr val="000000"/>
              </a:buClr>
              <a:buSzPct val="100000"/>
              <a:buChar char="●"/>
            </a:pPr>
            <a:r>
              <a:rPr lang="en" sz="2100">
                <a:solidFill>
                  <a:srgbClr val="000000"/>
                </a:solidFill>
              </a:rPr>
              <a:t>for skewed distributions it is often more helpful to use median and IQR to describe the center and spread</a:t>
            </a:r>
          </a:p>
          <a:p>
            <a:pPr marL="457200" lvl="0" indent="-361950" algn="l" rtl="0">
              <a:lnSpc>
                <a:spcPct val="115000"/>
              </a:lnSpc>
              <a:spcBef>
                <a:spcPts val="0"/>
              </a:spcBef>
              <a:spcAft>
                <a:spcPts val="0"/>
              </a:spcAft>
              <a:buClr>
                <a:srgbClr val="000000"/>
              </a:buClr>
              <a:buSzPct val="100000"/>
              <a:buChar char="●"/>
            </a:pPr>
            <a:r>
              <a:rPr lang="en" sz="2100">
                <a:solidFill>
                  <a:srgbClr val="000000"/>
                </a:solidFill>
              </a:rPr>
              <a:t>for symmetric distributions it is often more helpful to use the mean and SD to describe the center and spread</a:t>
            </a:r>
          </a:p>
        </p:txBody>
      </p:sp>
      <p:sp>
        <p:nvSpPr>
          <p:cNvPr id="430" name="Shape 430"/>
          <p:cNvSpPr txBox="1">
            <a:spLocks noGrp="1"/>
          </p:cNvSpPr>
          <p:nvPr>
            <p:ph type="body" idx="1"/>
          </p:nvPr>
        </p:nvSpPr>
        <p:spPr>
          <a:xfrm>
            <a:off x="457200" y="3801925"/>
            <a:ext cx="7670400" cy="1973100"/>
          </a:xfrm>
          <a:prstGeom prst="rect">
            <a:avLst/>
          </a:prstGeom>
        </p:spPr>
        <p:txBody>
          <a:bodyPr lIns="91425" tIns="91425" rIns="91425" bIns="91425" anchor="t" anchorCtr="0">
            <a:noAutofit/>
          </a:bodyPr>
          <a:lstStyle/>
          <a:p>
            <a:pPr lvl="0" algn="l" rtl="0">
              <a:lnSpc>
                <a:spcPct val="115000"/>
              </a:lnSpc>
              <a:spcBef>
                <a:spcPts val="0"/>
              </a:spcBef>
              <a:spcAft>
                <a:spcPts val="1000"/>
              </a:spcAft>
              <a:buNone/>
            </a:pPr>
            <a:r>
              <a:rPr lang="en" sz="2100">
                <a:solidFill>
                  <a:schemeClr val="accent1"/>
                </a:solidFill>
              </a:rPr>
              <a:t>If you would like to estimate the typical household income for a student, would you be more interested in the mean or median income?</a:t>
            </a:r>
          </a:p>
          <a:p>
            <a:pPr lvl="0" algn="l" rtl="0">
              <a:lnSpc>
                <a:spcPct val="150000"/>
              </a:lnSpc>
              <a:spcBef>
                <a:spcPts val="0"/>
              </a:spcBef>
              <a:spcAft>
                <a:spcPts val="0"/>
              </a:spcAft>
              <a:buNone/>
            </a:pPr>
            <a:r>
              <a:rPr lang="en" sz="2100" i="1">
                <a:solidFill>
                  <a:srgbClr val="FF9900"/>
                </a:solidFill>
              </a:rPr>
              <a:t>Median</a:t>
            </a:r>
          </a:p>
        </p:txBody>
      </p:sp>
      <p:sp>
        <p:nvSpPr>
          <p:cNvPr id="431" name="Shape 431"/>
          <p:cNvSpPr txBox="1">
            <a:spLocks noGrp="1"/>
          </p:cNvSpPr>
          <p:nvPr>
            <p:ph type="title"/>
          </p:nvPr>
        </p:nvSpPr>
        <p:spPr>
          <a:xfrm>
            <a:off x="457200" y="-12"/>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Robust Statistics</a:t>
            </a:r>
          </a:p>
        </p:txBody>
      </p:sp>
    </p:spTree>
    <p:extLst>
      <p:ext uri="{BB962C8B-B14F-4D97-AF65-F5344CB8AC3E}">
        <p14:creationId xmlns:p14="http://schemas.microsoft.com/office/powerpoint/2010/main" val="2318933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0">
                                            <p:txEl>
                                              <p:pRg st="0" end="0"/>
                                            </p:txEl>
                                          </p:spTgt>
                                        </p:tgtEl>
                                        <p:attrNameLst>
                                          <p:attrName>style.visibility</p:attrName>
                                        </p:attrNameLst>
                                      </p:cBhvr>
                                      <p:to>
                                        <p:strVal val="visible"/>
                                      </p:to>
                                    </p:set>
                                    <p:animEffect transition="in" filter="fade">
                                      <p:cBhvr>
                                        <p:cTn id="7" dur="1000"/>
                                        <p:tgtEl>
                                          <p:spTgt spid="4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30">
                                            <p:txEl>
                                              <p:pRg st="1" end="1"/>
                                            </p:txEl>
                                          </p:spTgt>
                                        </p:tgtEl>
                                        <p:attrNameLst>
                                          <p:attrName>style.visibility</p:attrName>
                                        </p:attrNameLst>
                                      </p:cBhvr>
                                      <p:to>
                                        <p:strVal val="visible"/>
                                      </p:to>
                                    </p:set>
                                    <p:animEffect transition="in" filter="fade">
                                      <p:cBhvr>
                                        <p:cTn id="12" dur="1000"/>
                                        <p:tgtEl>
                                          <p:spTgt spid="43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Shape 436"/>
          <p:cNvSpPr txBox="1">
            <a:spLocks noGrp="1"/>
          </p:cNvSpPr>
          <p:nvPr>
            <p:ph type="body" idx="1"/>
          </p:nvPr>
        </p:nvSpPr>
        <p:spPr>
          <a:xfrm>
            <a:off x="457200" y="1264450"/>
            <a:ext cx="8153999" cy="830099"/>
          </a:xfrm>
          <a:prstGeom prst="rect">
            <a:avLst/>
          </a:prstGeom>
        </p:spPr>
        <p:txBody>
          <a:bodyPr lIns="91425" tIns="91425" rIns="91425" bIns="91425" anchor="t" anchorCtr="0">
            <a:noAutofit/>
          </a:bodyPr>
          <a:lstStyle/>
          <a:p>
            <a:pPr lvl="0" algn="l" rtl="0">
              <a:lnSpc>
                <a:spcPct val="115000"/>
              </a:lnSpc>
              <a:spcBef>
                <a:spcPts val="0"/>
              </a:spcBef>
              <a:spcAft>
                <a:spcPts val="0"/>
              </a:spcAft>
              <a:buNone/>
            </a:pPr>
            <a:r>
              <a:rPr lang="en" sz="1900">
                <a:solidFill>
                  <a:srgbClr val="000000"/>
                </a:solidFill>
              </a:rPr>
              <a:t>If the distribution is symmetric, center is often defined as the mean:</a:t>
            </a:r>
            <a:br>
              <a:rPr lang="en" sz="1900">
                <a:solidFill>
                  <a:srgbClr val="000000"/>
                </a:solidFill>
              </a:rPr>
            </a:br>
            <a:r>
              <a:rPr lang="en" sz="1900">
                <a:solidFill>
                  <a:srgbClr val="000000"/>
                </a:solidFill>
              </a:rPr>
              <a:t>mean ~ median</a:t>
            </a:r>
          </a:p>
          <a:p>
            <a:pPr lvl="0" algn="l" rtl="0">
              <a:lnSpc>
                <a:spcPct val="115000"/>
              </a:lnSpc>
              <a:spcBef>
                <a:spcPts val="0"/>
              </a:spcBef>
              <a:spcAft>
                <a:spcPts val="0"/>
              </a:spcAft>
              <a:buClr>
                <a:srgbClr val="000000"/>
              </a:buClr>
              <a:buSzPct val="57894"/>
              <a:buFont typeface="Arial"/>
              <a:buNone/>
            </a:pPr>
            <a:endParaRPr sz="1900">
              <a:solidFill>
                <a:srgbClr val="000000"/>
              </a:solidFill>
            </a:endParaRPr>
          </a:p>
          <a:p>
            <a:pPr lvl="0" algn="l" rtl="0">
              <a:lnSpc>
                <a:spcPct val="115000"/>
              </a:lnSpc>
              <a:spcBef>
                <a:spcPts val="0"/>
              </a:spcBef>
              <a:spcAft>
                <a:spcPts val="0"/>
              </a:spcAft>
              <a:buNone/>
            </a:pPr>
            <a:endParaRPr sz="1900">
              <a:solidFill>
                <a:srgbClr val="000000"/>
              </a:solidFill>
            </a:endParaRPr>
          </a:p>
          <a:p>
            <a:pPr lvl="0" algn="l" rtl="0">
              <a:lnSpc>
                <a:spcPct val="115000"/>
              </a:lnSpc>
              <a:spcBef>
                <a:spcPts val="0"/>
              </a:spcBef>
              <a:spcAft>
                <a:spcPts val="0"/>
              </a:spcAft>
              <a:buNone/>
            </a:pPr>
            <a:endParaRPr sz="1900">
              <a:solidFill>
                <a:srgbClr val="000000"/>
              </a:solidFill>
            </a:endParaRPr>
          </a:p>
          <a:p>
            <a:pPr lvl="0" algn="l" rtl="0">
              <a:lnSpc>
                <a:spcPct val="115000"/>
              </a:lnSpc>
              <a:spcBef>
                <a:spcPts val="0"/>
              </a:spcBef>
              <a:spcAft>
                <a:spcPts val="0"/>
              </a:spcAft>
              <a:buClr>
                <a:srgbClr val="000000"/>
              </a:buClr>
              <a:buSzPct val="57894"/>
              <a:buFont typeface="Arial"/>
              <a:buNone/>
            </a:pPr>
            <a:r>
              <a:rPr lang="en" sz="1900">
                <a:solidFill>
                  <a:srgbClr val="000000"/>
                </a:solidFill>
              </a:rPr>
              <a:t>If the distribution is skewed or has extreme outliers, center is often defined as the median</a:t>
            </a:r>
          </a:p>
          <a:p>
            <a:pPr marL="457200" lvl="0" indent="-349250" algn="l" rtl="0">
              <a:lnSpc>
                <a:spcPct val="115000"/>
              </a:lnSpc>
              <a:spcBef>
                <a:spcPts val="0"/>
              </a:spcBef>
              <a:spcAft>
                <a:spcPts val="0"/>
              </a:spcAft>
              <a:buClr>
                <a:srgbClr val="000000"/>
              </a:buClr>
              <a:buSzPct val="100000"/>
              <a:buChar char="●"/>
            </a:pPr>
            <a:r>
              <a:rPr lang="en" sz="1900">
                <a:solidFill>
                  <a:srgbClr val="000000"/>
                </a:solidFill>
              </a:rPr>
              <a:t>Right-skewed: mean &gt; median</a:t>
            </a:r>
          </a:p>
          <a:p>
            <a:pPr marL="457200" lvl="0" indent="-349250" algn="l" rtl="0">
              <a:lnSpc>
                <a:spcPct val="115000"/>
              </a:lnSpc>
              <a:spcBef>
                <a:spcPts val="0"/>
              </a:spcBef>
              <a:spcAft>
                <a:spcPts val="0"/>
              </a:spcAft>
              <a:buClr>
                <a:srgbClr val="000000"/>
              </a:buClr>
              <a:buSzPct val="100000"/>
              <a:buChar char="●"/>
            </a:pPr>
            <a:r>
              <a:rPr lang="en" sz="1900">
                <a:solidFill>
                  <a:srgbClr val="000000"/>
                </a:solidFill>
              </a:rPr>
              <a:t>Left-skewed: mean &lt; median</a:t>
            </a:r>
          </a:p>
          <a:p>
            <a:pPr lvl="0" algn="l" rtl="0">
              <a:lnSpc>
                <a:spcPct val="115000"/>
              </a:lnSpc>
              <a:spcBef>
                <a:spcPts val="0"/>
              </a:spcBef>
              <a:spcAft>
                <a:spcPts val="0"/>
              </a:spcAft>
              <a:buNone/>
            </a:pPr>
            <a:endParaRPr sz="1900">
              <a:solidFill>
                <a:srgbClr val="000000"/>
              </a:solidFill>
            </a:endParaRPr>
          </a:p>
        </p:txBody>
      </p:sp>
      <p:sp>
        <p:nvSpPr>
          <p:cNvPr id="437" name="Shape 437"/>
          <p:cNvSpPr txBox="1">
            <a:spLocks noGrp="1"/>
          </p:cNvSpPr>
          <p:nvPr>
            <p:ph type="title"/>
          </p:nvPr>
        </p:nvSpPr>
        <p:spPr>
          <a:xfrm>
            <a:off x="457200" y="-12"/>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Mean vs. Median</a:t>
            </a:r>
          </a:p>
        </p:txBody>
      </p:sp>
      <p:pic>
        <p:nvPicPr>
          <p:cNvPr id="438" name="Shape 438"/>
          <p:cNvPicPr preferRelativeResize="0"/>
          <p:nvPr/>
        </p:nvPicPr>
        <p:blipFill>
          <a:blip r:embed="rId3">
            <a:alphaModFix/>
          </a:blip>
          <a:stretch>
            <a:fillRect/>
          </a:stretch>
        </p:blipFill>
        <p:spPr>
          <a:xfrm>
            <a:off x="3233723" y="1679499"/>
            <a:ext cx="2302675" cy="1384475"/>
          </a:xfrm>
          <a:prstGeom prst="rect">
            <a:avLst/>
          </a:prstGeom>
          <a:noFill/>
          <a:ln>
            <a:noFill/>
          </a:ln>
        </p:spPr>
      </p:pic>
      <p:pic>
        <p:nvPicPr>
          <p:cNvPr id="439" name="Shape 439"/>
          <p:cNvPicPr preferRelativeResize="0"/>
          <p:nvPr/>
        </p:nvPicPr>
        <p:blipFill>
          <a:blip r:embed="rId4">
            <a:alphaModFix/>
          </a:blip>
          <a:stretch>
            <a:fillRect/>
          </a:stretch>
        </p:blipFill>
        <p:spPr>
          <a:xfrm>
            <a:off x="1671524" y="4900625"/>
            <a:ext cx="5427074" cy="1635924"/>
          </a:xfrm>
          <a:prstGeom prst="rect">
            <a:avLst/>
          </a:prstGeom>
          <a:noFill/>
          <a:ln>
            <a:noFill/>
          </a:ln>
        </p:spPr>
      </p:pic>
    </p:spTree>
    <p:extLst>
      <p:ext uri="{BB962C8B-B14F-4D97-AF65-F5344CB8AC3E}">
        <p14:creationId xmlns:p14="http://schemas.microsoft.com/office/powerpoint/2010/main" val="30537939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Shape 451"/>
          <p:cNvSpPr txBox="1">
            <a:spLocks noGrp="1"/>
          </p:cNvSpPr>
          <p:nvPr>
            <p:ph type="body" idx="1"/>
          </p:nvPr>
        </p:nvSpPr>
        <p:spPr>
          <a:xfrm>
            <a:off x="457200" y="1264450"/>
            <a:ext cx="8153999" cy="5223599"/>
          </a:xfrm>
          <a:prstGeom prst="rect">
            <a:avLst/>
          </a:prstGeom>
        </p:spPr>
        <p:txBody>
          <a:bodyPr lIns="91425" tIns="91425" rIns="91425" bIns="91425" anchor="t" anchorCtr="0">
            <a:noAutofit/>
          </a:bodyPr>
          <a:lstStyle/>
          <a:p>
            <a:pPr lvl="0" algn="l" rtl="0">
              <a:lnSpc>
                <a:spcPct val="115000"/>
              </a:lnSpc>
              <a:spcBef>
                <a:spcPts val="0"/>
              </a:spcBef>
              <a:spcAft>
                <a:spcPts val="0"/>
              </a:spcAft>
              <a:buNone/>
            </a:pPr>
            <a:r>
              <a:rPr lang="en" sz="1900" dirty="0">
                <a:solidFill>
                  <a:schemeClr val="accent1"/>
                </a:solidFill>
              </a:rPr>
              <a:t>Which is most likely true for the distribution of percentage of time actually spent taking notes in class versus on Facebook, Twitter, etc.?</a:t>
            </a:r>
          </a:p>
          <a:p>
            <a:pPr lvl="0" algn="l" rtl="0">
              <a:lnSpc>
                <a:spcPct val="115000"/>
              </a:lnSpc>
              <a:spcBef>
                <a:spcPts val="0"/>
              </a:spcBef>
              <a:spcAft>
                <a:spcPts val="0"/>
              </a:spcAft>
              <a:buNone/>
            </a:pPr>
            <a:endParaRPr sz="1900" dirty="0">
              <a:solidFill>
                <a:srgbClr val="000000"/>
              </a:solidFill>
            </a:endParaRPr>
          </a:p>
          <a:p>
            <a:pPr lvl="0" algn="l" rtl="0">
              <a:lnSpc>
                <a:spcPct val="115000"/>
              </a:lnSpc>
              <a:spcBef>
                <a:spcPts val="0"/>
              </a:spcBef>
              <a:spcAft>
                <a:spcPts val="0"/>
              </a:spcAft>
              <a:buNone/>
            </a:pPr>
            <a:endParaRPr sz="1900" dirty="0">
              <a:solidFill>
                <a:srgbClr val="000000"/>
              </a:solidFill>
            </a:endParaRPr>
          </a:p>
          <a:p>
            <a:pPr marL="5486400" lvl="0" indent="0" algn="l" rtl="0">
              <a:lnSpc>
                <a:spcPct val="115000"/>
              </a:lnSpc>
              <a:spcBef>
                <a:spcPts val="0"/>
              </a:spcBef>
              <a:spcAft>
                <a:spcPts val="0"/>
              </a:spcAft>
              <a:buNone/>
            </a:pPr>
            <a:r>
              <a:rPr lang="en" sz="1900" i="1" dirty="0">
                <a:solidFill>
                  <a:srgbClr val="FF9900"/>
                </a:solidFill>
              </a:rPr>
              <a:t>median: 80%</a:t>
            </a:r>
          </a:p>
          <a:p>
            <a:pPr marL="5486400" lvl="0" indent="0" algn="l" rtl="0">
              <a:lnSpc>
                <a:spcPct val="115000"/>
              </a:lnSpc>
              <a:spcBef>
                <a:spcPts val="0"/>
              </a:spcBef>
              <a:spcAft>
                <a:spcPts val="0"/>
              </a:spcAft>
              <a:buNone/>
            </a:pPr>
            <a:r>
              <a:rPr lang="en" sz="1900" i="1" dirty="0">
                <a:solidFill>
                  <a:srgbClr val="FF9900"/>
                </a:solidFill>
              </a:rPr>
              <a:t>mean: 76%</a:t>
            </a:r>
          </a:p>
          <a:p>
            <a:pPr lvl="0" algn="l" rtl="0">
              <a:lnSpc>
                <a:spcPct val="115000"/>
              </a:lnSpc>
              <a:spcBef>
                <a:spcPts val="0"/>
              </a:spcBef>
              <a:spcAft>
                <a:spcPts val="0"/>
              </a:spcAft>
              <a:buNone/>
            </a:pPr>
            <a:endParaRPr sz="1900" dirty="0">
              <a:solidFill>
                <a:srgbClr val="000000"/>
              </a:solidFill>
            </a:endParaRPr>
          </a:p>
          <a:p>
            <a:pPr lvl="0" algn="l" rtl="0">
              <a:lnSpc>
                <a:spcPct val="115000"/>
              </a:lnSpc>
              <a:spcBef>
                <a:spcPts val="0"/>
              </a:spcBef>
              <a:spcAft>
                <a:spcPts val="0"/>
              </a:spcAft>
              <a:buNone/>
            </a:pPr>
            <a:endParaRPr sz="1900" dirty="0">
              <a:solidFill>
                <a:srgbClr val="000000"/>
              </a:solidFill>
            </a:endParaRPr>
          </a:p>
          <a:p>
            <a:pPr lvl="0" algn="l" rtl="0">
              <a:lnSpc>
                <a:spcPct val="115000"/>
              </a:lnSpc>
              <a:spcBef>
                <a:spcPts val="0"/>
              </a:spcBef>
              <a:spcAft>
                <a:spcPts val="0"/>
              </a:spcAft>
              <a:buNone/>
            </a:pPr>
            <a:endParaRPr sz="1900" dirty="0">
              <a:solidFill>
                <a:srgbClr val="000000"/>
              </a:solidFill>
            </a:endParaRPr>
          </a:p>
          <a:p>
            <a:pPr lvl="0" algn="l" rtl="0">
              <a:lnSpc>
                <a:spcPct val="115000"/>
              </a:lnSpc>
              <a:spcBef>
                <a:spcPts val="0"/>
              </a:spcBef>
              <a:spcAft>
                <a:spcPts val="0"/>
              </a:spcAft>
              <a:buNone/>
            </a:pPr>
            <a:endParaRPr sz="1900" dirty="0">
              <a:solidFill>
                <a:srgbClr val="000000"/>
              </a:solidFill>
            </a:endParaRPr>
          </a:p>
          <a:p>
            <a:pPr lvl="0" algn="l" rtl="0">
              <a:lnSpc>
                <a:spcPct val="115000"/>
              </a:lnSpc>
              <a:spcBef>
                <a:spcPts val="0"/>
              </a:spcBef>
              <a:spcAft>
                <a:spcPts val="0"/>
              </a:spcAft>
              <a:buNone/>
            </a:pPr>
            <a:endParaRPr sz="1900" dirty="0">
              <a:solidFill>
                <a:srgbClr val="000000"/>
              </a:solidFill>
            </a:endParaRPr>
          </a:p>
          <a:p>
            <a:pPr marL="457200" lvl="0" indent="-457200" algn="l" rtl="0">
              <a:lnSpc>
                <a:spcPct val="115000"/>
              </a:lnSpc>
              <a:spcBef>
                <a:spcPts val="0"/>
              </a:spcBef>
              <a:spcAft>
                <a:spcPts val="0"/>
              </a:spcAft>
              <a:buAutoNum type="alphaLcParenBoth"/>
            </a:pPr>
            <a:endParaRPr lang="en" sz="1900" dirty="0">
              <a:solidFill>
                <a:srgbClr val="000000"/>
              </a:solidFill>
            </a:endParaRPr>
          </a:p>
          <a:p>
            <a:pPr marL="457200" lvl="0" indent="-457200" algn="l" rtl="0">
              <a:lnSpc>
                <a:spcPct val="115000"/>
              </a:lnSpc>
              <a:spcBef>
                <a:spcPts val="0"/>
              </a:spcBef>
              <a:spcAft>
                <a:spcPts val="0"/>
              </a:spcAft>
              <a:buAutoNum type="alphaLcParenBoth"/>
            </a:pPr>
            <a:r>
              <a:rPr lang="en" sz="1900" dirty="0">
                <a:solidFill>
                  <a:srgbClr val="000000"/>
                </a:solidFill>
              </a:rPr>
              <a:t>mean &gt; median			</a:t>
            </a:r>
          </a:p>
          <a:p>
            <a:pPr marL="457200" lvl="0" indent="-457200" algn="l" rtl="0">
              <a:lnSpc>
                <a:spcPct val="115000"/>
              </a:lnSpc>
              <a:spcBef>
                <a:spcPts val="0"/>
              </a:spcBef>
              <a:spcAft>
                <a:spcPts val="0"/>
              </a:spcAft>
              <a:buAutoNum type="alphaLcParenBoth"/>
            </a:pPr>
            <a:r>
              <a:rPr lang="en" sz="1900" dirty="0">
                <a:solidFill>
                  <a:srgbClr val="000000"/>
                </a:solidFill>
              </a:rPr>
              <a:t>(b) mean ~ median</a:t>
            </a:r>
          </a:p>
          <a:p>
            <a:pPr lvl="0" algn="l" rtl="0">
              <a:lnSpc>
                <a:spcPct val="115000"/>
              </a:lnSpc>
              <a:spcBef>
                <a:spcPts val="0"/>
              </a:spcBef>
              <a:spcAft>
                <a:spcPts val="0"/>
              </a:spcAft>
              <a:buNone/>
            </a:pPr>
            <a:r>
              <a:rPr lang="en" sz="1900" i="1" dirty="0">
                <a:solidFill>
                  <a:srgbClr val="FF9900"/>
                </a:solidFill>
              </a:rPr>
              <a:t>(c) mean &lt; median</a:t>
            </a:r>
            <a:r>
              <a:rPr lang="en" sz="1900" dirty="0">
                <a:solidFill>
                  <a:srgbClr val="FF9900"/>
                </a:solidFill>
              </a:rPr>
              <a:t>	</a:t>
            </a:r>
            <a:r>
              <a:rPr lang="en" sz="1900" dirty="0">
                <a:solidFill>
                  <a:srgbClr val="000000"/>
                </a:solidFill>
              </a:rPr>
              <a:t>		(d) impossible to tell</a:t>
            </a:r>
          </a:p>
        </p:txBody>
      </p:sp>
      <p:sp>
        <p:nvSpPr>
          <p:cNvPr id="452" name="Shape 452"/>
          <p:cNvSpPr txBox="1">
            <a:spLocks noGrp="1"/>
          </p:cNvSpPr>
          <p:nvPr>
            <p:ph type="title"/>
          </p:nvPr>
        </p:nvSpPr>
        <p:spPr>
          <a:xfrm>
            <a:off x="457200" y="-12"/>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Practice</a:t>
            </a:r>
          </a:p>
        </p:txBody>
      </p:sp>
      <p:pic>
        <p:nvPicPr>
          <p:cNvPr id="453" name="Shape 453"/>
          <p:cNvPicPr preferRelativeResize="0"/>
          <p:nvPr/>
        </p:nvPicPr>
        <p:blipFill>
          <a:blip r:embed="rId3">
            <a:alphaModFix/>
          </a:blip>
          <a:stretch>
            <a:fillRect/>
          </a:stretch>
        </p:blipFill>
        <p:spPr>
          <a:xfrm>
            <a:off x="547700" y="2225598"/>
            <a:ext cx="5155425" cy="2979849"/>
          </a:xfrm>
          <a:prstGeom prst="rect">
            <a:avLst/>
          </a:prstGeom>
          <a:noFill/>
          <a:ln>
            <a:noFill/>
          </a:ln>
        </p:spPr>
      </p:pic>
    </p:spTree>
    <p:extLst>
      <p:ext uri="{BB962C8B-B14F-4D97-AF65-F5344CB8AC3E}">
        <p14:creationId xmlns:p14="http://schemas.microsoft.com/office/powerpoint/2010/main" val="24731160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Shape 464"/>
          <p:cNvSpPr txBox="1">
            <a:spLocks noGrp="1"/>
          </p:cNvSpPr>
          <p:nvPr>
            <p:ph type="body" idx="1"/>
          </p:nvPr>
        </p:nvSpPr>
        <p:spPr>
          <a:xfrm>
            <a:off x="457200" y="1264450"/>
            <a:ext cx="8154000" cy="858900"/>
          </a:xfrm>
          <a:prstGeom prst="rect">
            <a:avLst/>
          </a:prstGeom>
        </p:spPr>
        <p:txBody>
          <a:bodyPr lIns="91425" tIns="91425" rIns="91425" bIns="91425" anchor="t" anchorCtr="0">
            <a:noAutofit/>
          </a:bodyPr>
          <a:lstStyle/>
          <a:p>
            <a:pPr lvl="0" algn="l" rtl="0">
              <a:lnSpc>
                <a:spcPct val="115000"/>
              </a:lnSpc>
              <a:spcBef>
                <a:spcPts val="0"/>
              </a:spcBef>
              <a:spcAft>
                <a:spcPts val="0"/>
              </a:spcAft>
              <a:buNone/>
            </a:pPr>
            <a:r>
              <a:rPr lang="en" sz="1900">
                <a:solidFill>
                  <a:srgbClr val="000000"/>
                </a:solidFill>
              </a:rPr>
              <a:t>When data are extremely skewed, transforming them might make modeling easier. A common transformation is the </a:t>
            </a:r>
            <a:r>
              <a:rPr lang="en" sz="1900">
                <a:solidFill>
                  <a:schemeClr val="accent1"/>
                </a:solidFill>
              </a:rPr>
              <a:t>log transformation</a:t>
            </a:r>
            <a:r>
              <a:rPr lang="en" sz="1900">
                <a:solidFill>
                  <a:srgbClr val="000000"/>
                </a:solidFill>
              </a:rPr>
              <a:t>.</a:t>
            </a:r>
          </a:p>
        </p:txBody>
      </p:sp>
      <p:sp>
        <p:nvSpPr>
          <p:cNvPr id="465" name="Shape 465"/>
          <p:cNvSpPr txBox="1">
            <a:spLocks noGrp="1"/>
          </p:cNvSpPr>
          <p:nvPr>
            <p:ph type="title"/>
          </p:nvPr>
        </p:nvSpPr>
        <p:spPr>
          <a:xfrm>
            <a:off x="457200" y="-12"/>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Extremely Skewed Data</a:t>
            </a:r>
          </a:p>
        </p:txBody>
      </p:sp>
      <p:sp>
        <p:nvSpPr>
          <p:cNvPr id="466" name="Shape 466"/>
          <p:cNvSpPr txBox="1">
            <a:spLocks noGrp="1"/>
          </p:cNvSpPr>
          <p:nvPr>
            <p:ph type="body" idx="1"/>
          </p:nvPr>
        </p:nvSpPr>
        <p:spPr>
          <a:xfrm>
            <a:off x="419400" y="2244800"/>
            <a:ext cx="8229600" cy="858900"/>
          </a:xfrm>
          <a:prstGeom prst="rect">
            <a:avLst/>
          </a:prstGeom>
        </p:spPr>
        <p:txBody>
          <a:bodyPr lIns="91425" tIns="91425" rIns="91425" bIns="91425" anchor="t" anchorCtr="0">
            <a:noAutofit/>
          </a:bodyPr>
          <a:lstStyle/>
          <a:p>
            <a:pPr lvl="0" algn="l" rtl="0">
              <a:lnSpc>
                <a:spcPct val="115000"/>
              </a:lnSpc>
              <a:spcBef>
                <a:spcPts val="0"/>
              </a:spcBef>
              <a:spcAft>
                <a:spcPts val="0"/>
              </a:spcAft>
              <a:buNone/>
            </a:pPr>
            <a:r>
              <a:rPr lang="en" sz="1900">
                <a:solidFill>
                  <a:srgbClr val="000000"/>
                </a:solidFill>
              </a:rPr>
              <a:t>The histograms on the left shows the distribution of number of basketball games attended by students. The histogram on the right shows the distribution of log of number of games attended.</a:t>
            </a:r>
          </a:p>
        </p:txBody>
      </p:sp>
      <p:pic>
        <p:nvPicPr>
          <p:cNvPr id="467" name="Shape 467"/>
          <p:cNvPicPr preferRelativeResize="0"/>
          <p:nvPr/>
        </p:nvPicPr>
        <p:blipFill>
          <a:blip r:embed="rId3">
            <a:alphaModFix/>
          </a:blip>
          <a:stretch>
            <a:fillRect/>
          </a:stretch>
        </p:blipFill>
        <p:spPr>
          <a:xfrm>
            <a:off x="515837" y="3691125"/>
            <a:ext cx="8036725" cy="2310974"/>
          </a:xfrm>
          <a:prstGeom prst="rect">
            <a:avLst/>
          </a:prstGeom>
          <a:noFill/>
          <a:ln>
            <a:noFill/>
          </a:ln>
        </p:spPr>
      </p:pic>
    </p:spTree>
    <p:extLst>
      <p:ext uri="{BB962C8B-B14F-4D97-AF65-F5344CB8AC3E}">
        <p14:creationId xmlns:p14="http://schemas.microsoft.com/office/powerpoint/2010/main" val="744464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66"/>
                                        </p:tgtEl>
                                        <p:attrNameLst>
                                          <p:attrName>style.visibility</p:attrName>
                                        </p:attrNameLst>
                                      </p:cBhvr>
                                      <p:to>
                                        <p:strVal val="visible"/>
                                      </p:to>
                                    </p:set>
                                    <p:animEffect transition="in" filter="fade">
                                      <p:cBhvr>
                                        <p:cTn id="7" dur="1000"/>
                                        <p:tgtEl>
                                          <p:spTgt spid="46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67"/>
                                        </p:tgtEl>
                                        <p:attrNameLst>
                                          <p:attrName>style.visibility</p:attrName>
                                        </p:attrNameLst>
                                      </p:cBhvr>
                                      <p:to>
                                        <p:strVal val="visible"/>
                                      </p:to>
                                    </p:set>
                                    <p:animEffect transition="in" filter="fade">
                                      <p:cBhvr>
                                        <p:cTn id="12" dur="1000"/>
                                        <p:tgtEl>
                                          <p:spTgt spid="4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1292" y="1434612"/>
            <a:ext cx="4062046" cy="3604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2" name="Title 1"/>
          <p:cNvSpPr>
            <a:spLocks noGrp="1"/>
          </p:cNvSpPr>
          <p:nvPr>
            <p:ph type="title"/>
          </p:nvPr>
        </p:nvSpPr>
        <p:spPr>
          <a:xfrm>
            <a:off x="457200" y="239468"/>
            <a:ext cx="8229600" cy="1143000"/>
          </a:xfrm>
        </p:spPr>
        <p:txBody>
          <a:bodyPr/>
          <a:lstStyle/>
          <a:p>
            <a:r>
              <a:rPr lang="en-US" altLang="en-US" sz="3200" dirty="0" smtClean="0"/>
              <a:t>Wind Speeds in the Hopkins Memorial Forest </a:t>
            </a:r>
          </a:p>
        </p:txBody>
      </p:sp>
      <p:sp>
        <p:nvSpPr>
          <p:cNvPr id="5123" name="Content Placeholder 2"/>
          <p:cNvSpPr>
            <a:spLocks noGrp="1"/>
          </p:cNvSpPr>
          <p:nvPr>
            <p:ph idx="1"/>
          </p:nvPr>
        </p:nvSpPr>
        <p:spPr>
          <a:xfrm>
            <a:off x="364882" y="1691054"/>
            <a:ext cx="4673111" cy="4177812"/>
          </a:xfrm>
        </p:spPr>
        <p:txBody>
          <a:bodyPr/>
          <a:lstStyle/>
          <a:p>
            <a:pPr indent="211021">
              <a:buFont typeface="Arial" panose="020B0604020202020204" pitchFamily="34" charset="0"/>
              <a:buChar char="•"/>
            </a:pPr>
            <a:r>
              <a:rPr lang="en-US" altLang="en-US" sz="1800" dirty="0" smtClean="0"/>
              <a:t>Typical speed &lt; 1 mph</a:t>
            </a:r>
            <a:br>
              <a:rPr lang="en-US" altLang="en-US" sz="1800" dirty="0" smtClean="0"/>
            </a:br>
            <a:endParaRPr lang="en-US" altLang="en-US" sz="1800" dirty="0"/>
          </a:p>
          <a:p>
            <a:pPr indent="211021">
              <a:buFont typeface="Arial" panose="020B0604020202020204" pitchFamily="34" charset="0"/>
              <a:buChar char="•"/>
            </a:pPr>
            <a:r>
              <a:rPr lang="en-US" altLang="en-US" sz="1800" dirty="0" smtClean="0"/>
              <a:t>A small number of high </a:t>
            </a:r>
            <a:br>
              <a:rPr lang="en-US" altLang="en-US" sz="1800" dirty="0" smtClean="0"/>
            </a:br>
            <a:r>
              <a:rPr lang="en-US" altLang="en-US" sz="1800" dirty="0" smtClean="0"/>
              <a:t>  wind days</a:t>
            </a:r>
            <a:br>
              <a:rPr lang="en-US" altLang="en-US" sz="1800" dirty="0" smtClean="0"/>
            </a:br>
            <a:endParaRPr lang="en-US" altLang="en-US" sz="1800" dirty="0"/>
          </a:p>
          <a:p>
            <a:pPr indent="211021">
              <a:buFont typeface="Arial" panose="020B0604020202020204" pitchFamily="34" charset="0"/>
              <a:buChar char="•"/>
            </a:pPr>
            <a:r>
              <a:rPr lang="en-US" altLang="en-US" sz="1800" dirty="0" smtClean="0"/>
              <a:t>One very windy day &gt; 6 mph</a:t>
            </a:r>
          </a:p>
          <a:p>
            <a:pPr indent="211021">
              <a:buFont typeface="Arial" panose="020B0604020202020204" pitchFamily="34" charset="0"/>
              <a:buChar char="•"/>
            </a:pPr>
            <a:endParaRPr lang="en-US" altLang="en-US" sz="1800" dirty="0"/>
          </a:p>
          <a:p>
            <a:pPr indent="211021">
              <a:buFont typeface="Arial" panose="020B0604020202020204" pitchFamily="34" charset="0"/>
              <a:buChar char="•"/>
            </a:pPr>
            <a:r>
              <a:rPr lang="en-US" altLang="en-US" sz="1800" dirty="0" smtClean="0"/>
              <a:t>IQR ~ 1.82 mph</a:t>
            </a:r>
            <a:br>
              <a:rPr lang="en-US" altLang="en-US" sz="1800" dirty="0" smtClean="0"/>
            </a:br>
            <a:endParaRPr lang="en-US" altLang="en-US" sz="1800" dirty="0"/>
          </a:p>
          <a:p>
            <a:pPr indent="211021">
              <a:buFont typeface="Arial" panose="020B0604020202020204" pitchFamily="34" charset="0"/>
              <a:buChar char="•"/>
            </a:pPr>
            <a:r>
              <a:rPr lang="en-US" altLang="en-US" sz="1800" dirty="0" smtClean="0"/>
              <a:t>May be interesting to compare </a:t>
            </a:r>
            <a:br>
              <a:rPr lang="en-US" altLang="en-US" sz="1800" dirty="0" smtClean="0"/>
            </a:br>
            <a:r>
              <a:rPr lang="en-US" altLang="en-US" sz="1800" dirty="0" smtClean="0"/>
              <a:t>   winter (Oct. – March) with </a:t>
            </a:r>
            <a:br>
              <a:rPr lang="en-US" altLang="en-US" sz="1800" dirty="0" smtClean="0"/>
            </a:br>
            <a:r>
              <a:rPr lang="en-US" altLang="en-US" sz="1800" dirty="0" smtClean="0"/>
              <a:t>   summer (April – Sept.)</a:t>
            </a:r>
          </a:p>
          <a:p>
            <a:pPr indent="211021">
              <a:buFont typeface="Arial" panose="020B0604020202020204" pitchFamily="34" charset="0"/>
              <a:buChar char="•"/>
            </a:pPr>
            <a:endParaRPr lang="en-US" altLang="en-US" sz="1800" dirty="0" smtClean="0"/>
          </a:p>
        </p:txBody>
      </p:sp>
    </p:spTree>
    <p:extLst>
      <p:ext uri="{BB962C8B-B14F-4D97-AF65-F5344CB8AC3E}">
        <p14:creationId xmlns:p14="http://schemas.microsoft.com/office/powerpoint/2010/main" val="7471000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Effect transition="in" filter="fade">
                                      <p:cBhvr>
                                        <p:cTn id="7" dur="2000"/>
                                        <p:tgtEl>
                                          <p:spTgt spid="51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123">
                                            <p:txEl>
                                              <p:pRg st="1" end="1"/>
                                            </p:txEl>
                                          </p:spTgt>
                                        </p:tgtEl>
                                        <p:attrNameLst>
                                          <p:attrName>style.visibility</p:attrName>
                                        </p:attrNameLst>
                                      </p:cBhvr>
                                      <p:to>
                                        <p:strVal val="visible"/>
                                      </p:to>
                                    </p:set>
                                    <p:animEffect transition="in" filter="fade">
                                      <p:cBhvr>
                                        <p:cTn id="12" dur="2000"/>
                                        <p:tgtEl>
                                          <p:spTgt spid="51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123">
                                            <p:txEl>
                                              <p:pRg st="2" end="2"/>
                                            </p:txEl>
                                          </p:spTgt>
                                        </p:tgtEl>
                                        <p:attrNameLst>
                                          <p:attrName>style.visibility</p:attrName>
                                        </p:attrNameLst>
                                      </p:cBhvr>
                                      <p:to>
                                        <p:strVal val="visible"/>
                                      </p:to>
                                    </p:set>
                                    <p:animEffect transition="in" filter="fade">
                                      <p:cBhvr>
                                        <p:cTn id="17" dur="2000"/>
                                        <p:tgtEl>
                                          <p:spTgt spid="512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123">
                                            <p:txEl>
                                              <p:pRg st="4" end="4"/>
                                            </p:txEl>
                                          </p:spTgt>
                                        </p:tgtEl>
                                        <p:attrNameLst>
                                          <p:attrName>style.visibility</p:attrName>
                                        </p:attrNameLst>
                                      </p:cBhvr>
                                      <p:to>
                                        <p:strVal val="visible"/>
                                      </p:to>
                                    </p:set>
                                    <p:animEffect transition="in" filter="fade">
                                      <p:cBhvr>
                                        <p:cTn id="22" dur="2000"/>
                                        <p:tgtEl>
                                          <p:spTgt spid="512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123">
                                            <p:txEl>
                                              <p:pRg st="5" end="5"/>
                                            </p:txEl>
                                          </p:spTgt>
                                        </p:tgtEl>
                                        <p:attrNameLst>
                                          <p:attrName>style.visibility</p:attrName>
                                        </p:attrNameLst>
                                      </p:cBhvr>
                                      <p:to>
                                        <p:strVal val="visible"/>
                                      </p:to>
                                    </p:set>
                                    <p:animEffect transition="in" filter="fade">
                                      <p:cBhvr>
                                        <p:cTn id="27" dur="2000"/>
                                        <p:tgtEl>
                                          <p:spTgt spid="51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itle 3"/>
          <p:cNvSpPr>
            <a:spLocks noGrp="1"/>
          </p:cNvSpPr>
          <p:nvPr>
            <p:ph type="title"/>
          </p:nvPr>
        </p:nvSpPr>
        <p:spPr/>
        <p:txBody>
          <a:bodyPr/>
          <a:lstStyle/>
          <a:p>
            <a:r>
              <a:rPr lang="en-US" altLang="en-US" smtClean="0"/>
              <a:t>Comparing Seasons</a:t>
            </a:r>
          </a:p>
        </p:txBody>
      </p:sp>
      <p:sp>
        <p:nvSpPr>
          <p:cNvPr id="2" name="Content Placeholder 4"/>
          <p:cNvSpPr>
            <a:spLocks noGrp="1"/>
          </p:cNvSpPr>
          <p:nvPr>
            <p:ph idx="1"/>
          </p:nvPr>
        </p:nvSpPr>
        <p:spPr>
          <a:xfrm>
            <a:off x="364882" y="1235320"/>
            <a:ext cx="8408377" cy="4177811"/>
          </a:xfrm>
        </p:spPr>
        <p:txBody>
          <a:bodyPr/>
          <a:lstStyle/>
          <a:p>
            <a:pPr indent="211021">
              <a:buFont typeface="Arial" charset="0"/>
              <a:buChar char="•"/>
              <a:defRPr/>
            </a:pPr>
            <a:r>
              <a:rPr lang="en-US" dirty="0" smtClean="0">
                <a:latin typeface="Arial" charset="0"/>
                <a:ea typeface="ＭＳ Ｐゴシック" charset="0"/>
                <a:cs typeface="Arial" charset="0"/>
              </a:rPr>
              <a:t>Summer </a:t>
            </a:r>
            <a:r>
              <a:rPr lang="en-US" dirty="0">
                <a:latin typeface="Arial" charset="0"/>
                <a:ea typeface="ＭＳ Ｐゴシック" charset="0"/>
                <a:cs typeface="Arial" charset="0"/>
              </a:rPr>
              <a:t>is </a:t>
            </a:r>
            <a:r>
              <a:rPr lang="en-US" dirty="0" err="1">
                <a:latin typeface="Arial" charset="0"/>
                <a:ea typeface="ＭＳ Ｐゴシック" charset="0"/>
                <a:cs typeface="Arial" charset="0"/>
              </a:rPr>
              <a:t>unimodal</a:t>
            </a:r>
            <a:r>
              <a:rPr lang="en-US" dirty="0">
                <a:latin typeface="Arial" charset="0"/>
                <a:ea typeface="ＭＳ Ｐゴシック" charset="0"/>
                <a:cs typeface="Arial" charset="0"/>
              </a:rPr>
              <a:t> and skewed right</a:t>
            </a:r>
            <a:r>
              <a:rPr lang="en-US" dirty="0" smtClean="0">
                <a:latin typeface="Arial" charset="0"/>
                <a:ea typeface="ＭＳ Ｐゴシック" charset="0"/>
                <a:cs typeface="Arial" charset="0"/>
              </a:rPr>
              <a:t>.</a:t>
            </a:r>
          </a:p>
          <a:p>
            <a:pPr indent="211021">
              <a:buFont typeface="Arial" charset="0"/>
              <a:buChar char="•"/>
              <a:defRPr/>
            </a:pPr>
            <a:endParaRPr lang="en-US" dirty="0" smtClean="0">
              <a:latin typeface="Arial" charset="0"/>
              <a:ea typeface="ＭＳ Ｐゴシック" charset="0"/>
              <a:cs typeface="Arial" charset="0"/>
            </a:endParaRPr>
          </a:p>
          <a:p>
            <a:pPr indent="211021">
              <a:buFont typeface="Arial" charset="0"/>
              <a:buChar char="•"/>
              <a:defRPr/>
            </a:pPr>
            <a:r>
              <a:rPr lang="en-US" dirty="0" smtClean="0">
                <a:latin typeface="Arial" charset="0"/>
                <a:ea typeface="ＭＳ Ｐゴシック" charset="0"/>
                <a:cs typeface="Arial" charset="0"/>
              </a:rPr>
              <a:t>Winter </a:t>
            </a:r>
            <a:r>
              <a:rPr lang="en-US" dirty="0">
                <a:latin typeface="Arial" charset="0"/>
                <a:ea typeface="ＭＳ Ｐゴシック" charset="0"/>
                <a:cs typeface="Arial" charset="0"/>
              </a:rPr>
              <a:t>is less skewed and nearly uniform</a:t>
            </a:r>
            <a:r>
              <a:rPr lang="en-US" dirty="0" smtClean="0">
                <a:latin typeface="Arial" charset="0"/>
                <a:ea typeface="ＭＳ Ｐゴシック" charset="0"/>
                <a:cs typeface="Arial" charset="0"/>
              </a:rPr>
              <a:t>.</a:t>
            </a:r>
          </a:p>
          <a:p>
            <a:pPr>
              <a:buNone/>
              <a:defRPr/>
            </a:pPr>
            <a:endParaRPr lang="en-US" dirty="0">
              <a:latin typeface="Arial" charset="0"/>
              <a:ea typeface="ＭＳ Ｐゴシック" charset="0"/>
              <a:cs typeface="Arial" charset="0"/>
            </a:endParaRPr>
          </a:p>
          <a:p>
            <a:pPr indent="211021">
              <a:buFont typeface="Arial" charset="0"/>
              <a:buChar char="•"/>
              <a:defRPr/>
            </a:pPr>
            <a:endParaRPr lang="en-US" dirty="0">
              <a:latin typeface="Arial" charset="0"/>
              <a:ea typeface="ＭＳ Ｐゴシック" charset="0"/>
              <a:cs typeface="Arial" charset="0"/>
            </a:endParaRPr>
          </a:p>
        </p:txBody>
      </p:sp>
      <p:pic>
        <p:nvPicPr>
          <p:cNvPr id="11267" name="Picture 2" descr="Screen Shot 2015-03-10 at 2.34.17 PM.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3203331"/>
            <a:ext cx="9144000" cy="2951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589219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20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p:txBody>
          <a:bodyPr/>
          <a:lstStyle/>
          <a:p>
            <a:r>
              <a:rPr lang="en-US" altLang="en-US" smtClean="0"/>
              <a:t>Comparing Seasons (Continued)</a:t>
            </a:r>
          </a:p>
        </p:txBody>
      </p:sp>
      <p:sp>
        <p:nvSpPr>
          <p:cNvPr id="7171" name="Content Placeholder 2"/>
          <p:cNvSpPr>
            <a:spLocks noGrp="1"/>
          </p:cNvSpPr>
          <p:nvPr>
            <p:ph idx="1"/>
          </p:nvPr>
        </p:nvSpPr>
        <p:spPr>
          <a:xfrm>
            <a:off x="364882" y="1824405"/>
            <a:ext cx="8408377" cy="3864219"/>
          </a:xfrm>
        </p:spPr>
        <p:txBody>
          <a:bodyPr/>
          <a:lstStyle/>
          <a:p>
            <a:pPr indent="211021">
              <a:buFont typeface="Arial" panose="020B0604020202020204" pitchFamily="34" charset="0"/>
              <a:buChar char="•"/>
            </a:pPr>
            <a:r>
              <a:rPr lang="en-US" altLang="en-US" sz="2400" dirty="0" smtClean="0"/>
              <a:t>Winter is substantially </a:t>
            </a:r>
            <a:br>
              <a:rPr lang="en-US" altLang="en-US" sz="2400" dirty="0" smtClean="0"/>
            </a:br>
            <a:r>
              <a:rPr lang="en-US" altLang="en-US" sz="2400" dirty="0" smtClean="0"/>
              <a:t>   windier than summer.</a:t>
            </a:r>
            <a:br>
              <a:rPr lang="en-US" altLang="en-US" sz="2400" dirty="0" smtClean="0"/>
            </a:br>
            <a:endParaRPr lang="en-US" altLang="en-US" sz="2400" dirty="0" smtClean="0"/>
          </a:p>
          <a:p>
            <a:pPr indent="211021">
              <a:buFont typeface="Arial" panose="020B0604020202020204" pitchFamily="34" charset="0"/>
              <a:buChar char="•"/>
            </a:pPr>
            <a:r>
              <a:rPr lang="en-US" altLang="en-US" sz="2400" dirty="0" smtClean="0"/>
              <a:t>Both the standard</a:t>
            </a:r>
            <a:br>
              <a:rPr lang="en-US" altLang="en-US" sz="2400" dirty="0" smtClean="0"/>
            </a:br>
            <a:r>
              <a:rPr lang="en-US" altLang="en-US" sz="2400" dirty="0" smtClean="0"/>
              <a:t>   deviation and the IQR show that winter wind speeds </a:t>
            </a:r>
            <a:br>
              <a:rPr lang="en-US" altLang="en-US" sz="2400" dirty="0" smtClean="0"/>
            </a:br>
            <a:r>
              <a:rPr lang="en-US" altLang="en-US" sz="2400" dirty="0" smtClean="0"/>
              <a:t>   are more variable compared to summer</a:t>
            </a:r>
          </a:p>
        </p:txBody>
      </p:sp>
      <p:pic>
        <p:nvPicPr>
          <p:cNvPr id="13315" name="Picture 1" descr="Screen Shot 2015-03-10 at 2.34.28 PM.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04138" y="1490297"/>
            <a:ext cx="5334000" cy="1805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00581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fade">
                                      <p:cBhvr>
                                        <p:cTn id="7" dur="2000"/>
                                        <p:tgtEl>
                                          <p:spTgt spid="71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171">
                                            <p:txEl>
                                              <p:pRg st="1" end="1"/>
                                            </p:txEl>
                                          </p:spTgt>
                                        </p:tgtEl>
                                        <p:attrNameLst>
                                          <p:attrName>style.visibility</p:attrName>
                                        </p:attrNameLst>
                                      </p:cBhvr>
                                      <p:to>
                                        <p:strVal val="visible"/>
                                      </p:to>
                                    </p:set>
                                    <p:animEffect transition="in" filter="fade">
                                      <p:cBhvr>
                                        <p:cTn id="12" dur="2000"/>
                                        <p:tgtEl>
                                          <p:spTgt spid="717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body" idx="1"/>
          </p:nvPr>
        </p:nvSpPr>
        <p:spPr>
          <a:xfrm>
            <a:off x="503550" y="990600"/>
            <a:ext cx="8136900" cy="5314200"/>
          </a:xfrm>
          <a:prstGeom prst="rect">
            <a:avLst/>
          </a:prstGeom>
        </p:spPr>
        <p:txBody>
          <a:bodyPr lIns="91425" tIns="91425" rIns="91425" bIns="91425" anchor="t" anchorCtr="0">
            <a:noAutofit/>
          </a:bodyPr>
          <a:lstStyle/>
          <a:p>
            <a:pPr lvl="0" rtl="0">
              <a:lnSpc>
                <a:spcPct val="115000"/>
              </a:lnSpc>
              <a:spcBef>
                <a:spcPts val="0"/>
              </a:spcBef>
              <a:spcAft>
                <a:spcPts val="0"/>
              </a:spcAft>
              <a:buClr>
                <a:srgbClr val="000000"/>
              </a:buClr>
              <a:buSzPct val="57894"/>
              <a:buFont typeface="Arial"/>
              <a:buNone/>
            </a:pPr>
            <a:r>
              <a:rPr lang="en" sz="1900">
                <a:solidFill>
                  <a:schemeClr val="accent1"/>
                </a:solidFill>
              </a:rPr>
              <a:t>A study is designed to test the effect of light level and noise level on exam performance of students. The researcher also believes that light and noise levels might have different effects on males and females, so wants to make sure both genders are equally represented in each group. Which of the below is correct?</a:t>
            </a:r>
          </a:p>
          <a:p>
            <a:pPr lvl="0" rtl="0">
              <a:lnSpc>
                <a:spcPct val="115000"/>
              </a:lnSpc>
              <a:spcBef>
                <a:spcPts val="0"/>
              </a:spcBef>
              <a:spcAft>
                <a:spcPts val="0"/>
              </a:spcAft>
              <a:buClr>
                <a:srgbClr val="000000"/>
              </a:buClr>
              <a:buSzPct val="183333"/>
              <a:buFont typeface="Arial"/>
              <a:buNone/>
            </a:pPr>
            <a:endParaRPr sz="600">
              <a:solidFill>
                <a:srgbClr val="000000"/>
              </a:solidFill>
            </a:endParaRPr>
          </a:p>
          <a:p>
            <a:pPr marL="457200" lvl="0" indent="-349250" rtl="0">
              <a:lnSpc>
                <a:spcPct val="115000"/>
              </a:lnSpc>
              <a:spcBef>
                <a:spcPts val="0"/>
              </a:spcBef>
              <a:spcAft>
                <a:spcPts val="0"/>
              </a:spcAft>
              <a:buClr>
                <a:srgbClr val="000000"/>
              </a:buClr>
              <a:buSzPct val="100000"/>
              <a:buAutoNum type="alphaUcPeriod"/>
            </a:pPr>
            <a:r>
              <a:rPr lang="en" sz="1900">
                <a:solidFill>
                  <a:srgbClr val="000000"/>
                </a:solidFill>
              </a:rPr>
              <a:t>There are 3 explanatory variables (light, noise, gender) and 1 response variable (exam performance)</a:t>
            </a:r>
          </a:p>
          <a:p>
            <a:pPr lvl="0" rtl="0">
              <a:lnSpc>
                <a:spcPct val="115000"/>
              </a:lnSpc>
              <a:spcBef>
                <a:spcPts val="0"/>
              </a:spcBef>
              <a:spcAft>
                <a:spcPts val="0"/>
              </a:spcAft>
              <a:buClr>
                <a:srgbClr val="000000"/>
              </a:buClr>
              <a:buSzPct val="183333"/>
              <a:buFont typeface="Arial"/>
              <a:buNone/>
            </a:pPr>
            <a:endParaRPr sz="600">
              <a:solidFill>
                <a:srgbClr val="000000"/>
              </a:solidFill>
            </a:endParaRPr>
          </a:p>
          <a:p>
            <a:pPr marL="457200" lvl="0" indent="-349250" rtl="0">
              <a:lnSpc>
                <a:spcPct val="115000"/>
              </a:lnSpc>
              <a:spcBef>
                <a:spcPts val="0"/>
              </a:spcBef>
              <a:spcAft>
                <a:spcPts val="0"/>
              </a:spcAft>
              <a:buClr>
                <a:srgbClr val="FF9900"/>
              </a:buClr>
              <a:buSzPct val="100000"/>
              <a:buAutoNum type="alphaUcPeriod" startAt="2"/>
            </a:pPr>
            <a:r>
              <a:rPr lang="en" sz="1900" i="1">
                <a:solidFill>
                  <a:srgbClr val="FF9900"/>
                </a:solidFill>
              </a:rPr>
              <a:t>There are 2 explanatory variables (light and noise), 1 blocking variable (gender), and 1 response variable (exam performance)</a:t>
            </a:r>
          </a:p>
          <a:p>
            <a:pPr lvl="0" rtl="0">
              <a:lnSpc>
                <a:spcPct val="115000"/>
              </a:lnSpc>
              <a:spcBef>
                <a:spcPts val="0"/>
              </a:spcBef>
              <a:spcAft>
                <a:spcPts val="0"/>
              </a:spcAft>
              <a:buNone/>
            </a:pPr>
            <a:endParaRPr sz="600">
              <a:solidFill>
                <a:srgbClr val="000000"/>
              </a:solidFill>
            </a:endParaRPr>
          </a:p>
          <a:p>
            <a:pPr marL="457200" lvl="0" indent="-349250" rtl="0">
              <a:lnSpc>
                <a:spcPct val="115000"/>
              </a:lnSpc>
              <a:spcBef>
                <a:spcPts val="0"/>
              </a:spcBef>
              <a:spcAft>
                <a:spcPts val="0"/>
              </a:spcAft>
              <a:buClr>
                <a:srgbClr val="000000"/>
              </a:buClr>
              <a:buSzPct val="100000"/>
              <a:buAutoNum type="alphaUcPeriod" startAt="3"/>
            </a:pPr>
            <a:r>
              <a:rPr lang="en" sz="1900">
                <a:solidFill>
                  <a:srgbClr val="000000"/>
                </a:solidFill>
              </a:rPr>
              <a:t>There is 1 explanatory variable (gender) and 3 response variables (light, noise, exam performance)</a:t>
            </a:r>
          </a:p>
          <a:p>
            <a:pPr lvl="0" rtl="0">
              <a:lnSpc>
                <a:spcPct val="115000"/>
              </a:lnSpc>
              <a:spcBef>
                <a:spcPts val="0"/>
              </a:spcBef>
              <a:spcAft>
                <a:spcPts val="0"/>
              </a:spcAft>
              <a:buNone/>
            </a:pPr>
            <a:endParaRPr sz="600">
              <a:solidFill>
                <a:srgbClr val="000000"/>
              </a:solidFill>
            </a:endParaRPr>
          </a:p>
          <a:p>
            <a:pPr marL="457200" lvl="0" indent="-349250" rtl="0">
              <a:lnSpc>
                <a:spcPct val="115000"/>
              </a:lnSpc>
              <a:spcBef>
                <a:spcPts val="0"/>
              </a:spcBef>
              <a:spcAft>
                <a:spcPts val="0"/>
              </a:spcAft>
              <a:buClr>
                <a:srgbClr val="000000"/>
              </a:buClr>
              <a:buSzPct val="100000"/>
              <a:buAutoNum type="alphaUcPeriod" startAt="4"/>
            </a:pPr>
            <a:r>
              <a:rPr lang="en" sz="1900">
                <a:solidFill>
                  <a:srgbClr val="000000"/>
                </a:solidFill>
              </a:rPr>
              <a:t>There are 2 blocking variables (light and noise), 1 explanatory variable (gender), and 1 response variable (exam performance)</a:t>
            </a:r>
          </a:p>
          <a:p>
            <a:pPr lvl="0" rtl="0">
              <a:lnSpc>
                <a:spcPct val="115000"/>
              </a:lnSpc>
              <a:spcBef>
                <a:spcPts val="0"/>
              </a:spcBef>
              <a:spcAft>
                <a:spcPts val="0"/>
              </a:spcAft>
              <a:buNone/>
            </a:pPr>
            <a:endParaRPr sz="1900">
              <a:solidFill>
                <a:srgbClr val="000000"/>
              </a:solidFill>
            </a:endParaRPr>
          </a:p>
        </p:txBody>
      </p:sp>
      <p:sp>
        <p:nvSpPr>
          <p:cNvPr id="96" name="Shape 96"/>
          <p:cNvSpPr txBox="1">
            <a:spLocks noGrp="1"/>
          </p:cNvSpPr>
          <p:nvPr>
            <p:ph type="title"/>
          </p:nvPr>
        </p:nvSpPr>
        <p:spPr>
          <a:xfrm>
            <a:off x="503550" y="0"/>
            <a:ext cx="81831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Practice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r>
              <a:rPr lang="en-US" altLang="en-US" smtClean="0"/>
              <a:t>Using Boxplots for Comparisons</a:t>
            </a:r>
          </a:p>
        </p:txBody>
      </p:sp>
      <p:sp>
        <p:nvSpPr>
          <p:cNvPr id="6147" name="Content Placeholder 2"/>
          <p:cNvSpPr>
            <a:spLocks noGrp="1"/>
          </p:cNvSpPr>
          <p:nvPr>
            <p:ph idx="1"/>
          </p:nvPr>
        </p:nvSpPr>
        <p:spPr>
          <a:xfrm>
            <a:off x="364882" y="1502020"/>
            <a:ext cx="8408377" cy="2867757"/>
          </a:xfrm>
        </p:spPr>
        <p:txBody>
          <a:bodyPr/>
          <a:lstStyle/>
          <a:p>
            <a:pPr indent="211021">
              <a:buFont typeface="Arial" panose="020B0604020202020204" pitchFamily="34" charset="0"/>
              <a:buChar char="•"/>
            </a:pPr>
            <a:r>
              <a:rPr lang="en-US" altLang="en-US" sz="1100" dirty="0" smtClean="0"/>
              <a:t>Are some months windier than others?</a:t>
            </a:r>
            <a:br>
              <a:rPr lang="en-US" altLang="en-US" sz="1100" dirty="0" smtClean="0"/>
            </a:br>
            <a:endParaRPr lang="en-US" altLang="en-US" sz="1100" dirty="0"/>
          </a:p>
          <a:p>
            <a:pPr indent="211021">
              <a:buFont typeface="Arial" panose="020B0604020202020204" pitchFamily="34" charset="0"/>
              <a:buChar char="•"/>
            </a:pPr>
            <a:r>
              <a:rPr lang="en-US" altLang="en-US" sz="1100" dirty="0" smtClean="0"/>
              <a:t>Compare April and July.  </a:t>
            </a:r>
            <a:br>
              <a:rPr lang="en-US" altLang="en-US" sz="1100" dirty="0" smtClean="0"/>
            </a:br>
            <a:endParaRPr lang="en-US" altLang="en-US" sz="1100" dirty="0"/>
          </a:p>
          <a:p>
            <a:pPr indent="211021">
              <a:buFont typeface="Arial" panose="020B0604020202020204" pitchFamily="34" charset="0"/>
              <a:buChar char="•"/>
            </a:pPr>
            <a:r>
              <a:rPr lang="en-US" altLang="en-US" sz="1100" dirty="0" smtClean="0"/>
              <a:t>Notice many outliers over the year with this view.</a:t>
            </a:r>
          </a:p>
        </p:txBody>
      </p:sp>
      <p:pic>
        <p:nvPicPr>
          <p:cNvPr id="1638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1" y="3042138"/>
            <a:ext cx="6434504" cy="3004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196903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fade">
                                      <p:cBhvr>
                                        <p:cTn id="7" dur="2000"/>
                                        <p:tgtEl>
                                          <p:spTgt spid="61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147">
                                            <p:txEl>
                                              <p:pRg st="1" end="1"/>
                                            </p:txEl>
                                          </p:spTgt>
                                        </p:tgtEl>
                                        <p:attrNameLst>
                                          <p:attrName>style.visibility</p:attrName>
                                        </p:attrNameLst>
                                      </p:cBhvr>
                                      <p:to>
                                        <p:strVal val="visible"/>
                                      </p:to>
                                    </p:set>
                                    <p:animEffect transition="in" filter="fade">
                                      <p:cBhvr>
                                        <p:cTn id="12" dur="2000"/>
                                        <p:tgtEl>
                                          <p:spTgt spid="61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147">
                                            <p:txEl>
                                              <p:pRg st="2" end="2"/>
                                            </p:txEl>
                                          </p:spTgt>
                                        </p:tgtEl>
                                        <p:attrNameLst>
                                          <p:attrName>style.visibility</p:attrName>
                                        </p:attrNameLst>
                                      </p:cBhvr>
                                      <p:to>
                                        <p:strVal val="visible"/>
                                      </p:to>
                                    </p:set>
                                    <p:animEffect transition="in" filter="fade">
                                      <p:cBhvr>
                                        <p:cTn id="17" dur="2000"/>
                                        <p:tgtEl>
                                          <p:spTgt spid="61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a:spLocks noGrp="1"/>
          </p:cNvSpPr>
          <p:nvPr>
            <p:ph type="ctrTitle"/>
          </p:nvPr>
        </p:nvSpPr>
        <p:spPr>
          <a:xfrm>
            <a:off x="685800" y="2111125"/>
            <a:ext cx="7772400" cy="2281799"/>
          </a:xfrm>
          <a:prstGeom prst="rect">
            <a:avLst/>
          </a:prstGeom>
        </p:spPr>
        <p:txBody>
          <a:bodyPr lIns="91425" tIns="91425" rIns="91425" bIns="91425" anchor="b" anchorCtr="0">
            <a:noAutofit/>
          </a:bodyPr>
          <a:lstStyle/>
          <a:p>
            <a:pPr lvl="0" algn="l" rtl="0">
              <a:spcBef>
                <a:spcPts val="0"/>
              </a:spcBef>
              <a:buNone/>
            </a:pPr>
            <a:r>
              <a:rPr lang="en">
                <a:solidFill>
                  <a:schemeClr val="accent1"/>
                </a:solidFill>
              </a:rPr>
              <a:t>Considering</a:t>
            </a:r>
          </a:p>
          <a:p>
            <a:pPr lvl="0" algn="l" rtl="0">
              <a:spcBef>
                <a:spcPts val="0"/>
              </a:spcBef>
              <a:buNone/>
            </a:pPr>
            <a:r>
              <a:rPr lang="en">
                <a:solidFill>
                  <a:schemeClr val="accent1"/>
                </a:solidFill>
              </a:rPr>
              <a:t>Categorical Data</a:t>
            </a:r>
          </a:p>
          <a:p>
            <a:pPr lvl="0" algn="l" rtl="0">
              <a:spcBef>
                <a:spcPts val="0"/>
              </a:spcBef>
              <a:buNone/>
            </a:pPr>
            <a:endParaRPr>
              <a:solidFill>
                <a:schemeClr val="accent1"/>
              </a:solidFill>
            </a:endParaRPr>
          </a:p>
        </p:txBody>
      </p:sp>
    </p:spTree>
    <p:extLst>
      <p:ext uri="{BB962C8B-B14F-4D97-AF65-F5344CB8AC3E}">
        <p14:creationId xmlns:p14="http://schemas.microsoft.com/office/powerpoint/2010/main" val="20878018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Shape 44"/>
          <p:cNvSpPr txBox="1">
            <a:spLocks noGrp="1"/>
          </p:cNvSpPr>
          <p:nvPr>
            <p:ph type="body" idx="1"/>
          </p:nvPr>
        </p:nvSpPr>
        <p:spPr>
          <a:xfrm>
            <a:off x="457200" y="1264450"/>
            <a:ext cx="8154000" cy="858900"/>
          </a:xfrm>
          <a:prstGeom prst="rect">
            <a:avLst/>
          </a:prstGeom>
        </p:spPr>
        <p:txBody>
          <a:bodyPr lIns="91425" tIns="91425" rIns="91425" bIns="91425" anchor="t" anchorCtr="0">
            <a:noAutofit/>
          </a:bodyPr>
          <a:lstStyle/>
          <a:p>
            <a:pPr lvl="0" algn="l" rtl="0">
              <a:lnSpc>
                <a:spcPct val="115000"/>
              </a:lnSpc>
              <a:spcBef>
                <a:spcPts val="0"/>
              </a:spcBef>
              <a:spcAft>
                <a:spcPts val="0"/>
              </a:spcAft>
              <a:buNone/>
            </a:pPr>
            <a:r>
              <a:rPr lang="en" sz="1900">
                <a:solidFill>
                  <a:srgbClr val="000000"/>
                </a:solidFill>
              </a:rPr>
              <a:t>A table that summarizes data for two categorical variables is called a </a:t>
            </a:r>
            <a:r>
              <a:rPr lang="en" sz="1900" i="1">
                <a:solidFill>
                  <a:schemeClr val="accent1"/>
                </a:solidFill>
              </a:rPr>
              <a:t>contingency table</a:t>
            </a:r>
            <a:r>
              <a:rPr lang="en" sz="1900">
                <a:solidFill>
                  <a:srgbClr val="000000"/>
                </a:solidFill>
              </a:rPr>
              <a:t>.</a:t>
            </a:r>
          </a:p>
        </p:txBody>
      </p:sp>
      <p:sp>
        <p:nvSpPr>
          <p:cNvPr id="45" name="Shape 45"/>
          <p:cNvSpPr txBox="1">
            <a:spLocks noGrp="1"/>
          </p:cNvSpPr>
          <p:nvPr>
            <p:ph type="title"/>
          </p:nvPr>
        </p:nvSpPr>
        <p:spPr>
          <a:xfrm>
            <a:off x="457200" y="-12"/>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Contingency Tables</a:t>
            </a:r>
          </a:p>
        </p:txBody>
      </p:sp>
      <p:sp>
        <p:nvSpPr>
          <p:cNvPr id="46" name="Shape 46"/>
          <p:cNvSpPr txBox="1">
            <a:spLocks noGrp="1"/>
          </p:cNvSpPr>
          <p:nvPr>
            <p:ph type="body" idx="1"/>
          </p:nvPr>
        </p:nvSpPr>
        <p:spPr>
          <a:xfrm>
            <a:off x="419400" y="2244800"/>
            <a:ext cx="8229600" cy="1259400"/>
          </a:xfrm>
          <a:prstGeom prst="rect">
            <a:avLst/>
          </a:prstGeom>
        </p:spPr>
        <p:txBody>
          <a:bodyPr lIns="91425" tIns="91425" rIns="91425" bIns="91425" anchor="t" anchorCtr="0">
            <a:noAutofit/>
          </a:bodyPr>
          <a:lstStyle/>
          <a:p>
            <a:pPr lvl="0" algn="l" rtl="0">
              <a:lnSpc>
                <a:spcPct val="115000"/>
              </a:lnSpc>
              <a:spcBef>
                <a:spcPts val="0"/>
              </a:spcBef>
              <a:spcAft>
                <a:spcPts val="0"/>
              </a:spcAft>
              <a:buNone/>
            </a:pPr>
            <a:r>
              <a:rPr lang="en" sz="1900">
                <a:solidFill>
                  <a:srgbClr val="000000"/>
                </a:solidFill>
              </a:rPr>
              <a:t>The contingency table below shows the distribution of students' genders and whether or not they are looking for a spouse while in college.</a:t>
            </a:r>
          </a:p>
        </p:txBody>
      </p:sp>
      <p:pic>
        <p:nvPicPr>
          <p:cNvPr id="47" name="Shape 47"/>
          <p:cNvPicPr preferRelativeResize="0"/>
          <p:nvPr/>
        </p:nvPicPr>
        <p:blipFill>
          <a:blip r:embed="rId3">
            <a:alphaModFix/>
          </a:blip>
          <a:stretch>
            <a:fillRect/>
          </a:stretch>
        </p:blipFill>
        <p:spPr>
          <a:xfrm>
            <a:off x="1336625" y="3504200"/>
            <a:ext cx="4894974" cy="1599475"/>
          </a:xfrm>
          <a:prstGeom prst="rect">
            <a:avLst/>
          </a:prstGeom>
          <a:noFill/>
          <a:ln>
            <a:noFill/>
          </a:ln>
        </p:spPr>
      </p:pic>
    </p:spTree>
    <p:extLst>
      <p:ext uri="{BB962C8B-B14F-4D97-AF65-F5344CB8AC3E}">
        <p14:creationId xmlns:p14="http://schemas.microsoft.com/office/powerpoint/2010/main" val="2632202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10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10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body" idx="1"/>
          </p:nvPr>
        </p:nvSpPr>
        <p:spPr>
          <a:xfrm>
            <a:off x="419400" y="4612100"/>
            <a:ext cx="8229600" cy="1983900"/>
          </a:xfrm>
          <a:prstGeom prst="rect">
            <a:avLst/>
          </a:prstGeom>
        </p:spPr>
        <p:txBody>
          <a:bodyPr lIns="91425" tIns="91425" rIns="91425" bIns="91425" anchor="t" anchorCtr="0">
            <a:noAutofit/>
          </a:bodyPr>
          <a:lstStyle/>
          <a:p>
            <a:pPr lvl="0" algn="l" rtl="0">
              <a:lnSpc>
                <a:spcPct val="115000"/>
              </a:lnSpc>
              <a:spcBef>
                <a:spcPts val="0"/>
              </a:spcBef>
              <a:spcAft>
                <a:spcPts val="0"/>
              </a:spcAft>
              <a:buClr>
                <a:srgbClr val="000000"/>
              </a:buClr>
              <a:buSzPct val="57894"/>
              <a:buFont typeface="Arial"/>
              <a:buNone/>
            </a:pPr>
            <a:r>
              <a:rPr lang="en" sz="1900">
                <a:solidFill>
                  <a:schemeClr val="accent1"/>
                </a:solidFill>
              </a:rPr>
              <a:t>How are bar plots different than histograms?</a:t>
            </a:r>
          </a:p>
          <a:p>
            <a:pPr lvl="0" algn="l" rtl="0">
              <a:lnSpc>
                <a:spcPct val="115000"/>
              </a:lnSpc>
              <a:spcBef>
                <a:spcPts val="0"/>
              </a:spcBef>
              <a:spcAft>
                <a:spcPts val="0"/>
              </a:spcAft>
              <a:buNone/>
            </a:pPr>
            <a:r>
              <a:rPr lang="en" sz="1800" i="1">
                <a:solidFill>
                  <a:srgbClr val="000000"/>
                </a:solidFill>
              </a:rPr>
              <a:t>Bar plots are used for displaying distributions of categorical variables, while histograms are used for numerical variables. The x-axis in a histogram is a number line,  hence the order of the bars cannot be changed, while in a bar plot the categories can be listed in any order (though some orderings make more sense than others, especially for ordinal variables.)</a:t>
            </a:r>
          </a:p>
        </p:txBody>
      </p:sp>
      <p:sp>
        <p:nvSpPr>
          <p:cNvPr id="68" name="Shape 68"/>
          <p:cNvSpPr txBox="1">
            <a:spLocks noGrp="1"/>
          </p:cNvSpPr>
          <p:nvPr>
            <p:ph type="title"/>
          </p:nvPr>
        </p:nvSpPr>
        <p:spPr>
          <a:xfrm>
            <a:off x="457200" y="-12"/>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Bar Plots</a:t>
            </a:r>
          </a:p>
        </p:txBody>
      </p:sp>
      <p:sp>
        <p:nvSpPr>
          <p:cNvPr id="69" name="Shape 69"/>
          <p:cNvSpPr txBox="1">
            <a:spLocks noGrp="1"/>
          </p:cNvSpPr>
          <p:nvPr>
            <p:ph type="body" idx="1"/>
          </p:nvPr>
        </p:nvSpPr>
        <p:spPr>
          <a:xfrm>
            <a:off x="457200" y="1143000"/>
            <a:ext cx="8154000" cy="1264500"/>
          </a:xfrm>
          <a:prstGeom prst="rect">
            <a:avLst/>
          </a:prstGeom>
        </p:spPr>
        <p:txBody>
          <a:bodyPr lIns="91425" tIns="91425" rIns="91425" bIns="91425" anchor="t" anchorCtr="0">
            <a:noAutofit/>
          </a:bodyPr>
          <a:lstStyle/>
          <a:p>
            <a:pPr lvl="0" algn="l" rtl="0">
              <a:lnSpc>
                <a:spcPct val="115000"/>
              </a:lnSpc>
              <a:spcBef>
                <a:spcPts val="0"/>
              </a:spcBef>
              <a:spcAft>
                <a:spcPts val="0"/>
              </a:spcAft>
              <a:buNone/>
            </a:pPr>
            <a:r>
              <a:rPr lang="en" sz="1900">
                <a:solidFill>
                  <a:srgbClr val="000000"/>
                </a:solidFill>
              </a:rPr>
              <a:t>A </a:t>
            </a:r>
            <a:r>
              <a:rPr lang="en" sz="1900" i="1">
                <a:solidFill>
                  <a:schemeClr val="accent1"/>
                </a:solidFill>
              </a:rPr>
              <a:t>bar plot</a:t>
            </a:r>
            <a:r>
              <a:rPr lang="en" sz="1900">
                <a:solidFill>
                  <a:srgbClr val="000000"/>
                </a:solidFill>
              </a:rPr>
              <a:t> is a common way to display a single categorical variable. A bar plot where proportions instead of frequencies are shown is called a </a:t>
            </a:r>
            <a:r>
              <a:rPr lang="en" sz="1900" i="1">
                <a:solidFill>
                  <a:schemeClr val="accent1"/>
                </a:solidFill>
              </a:rPr>
              <a:t>relative frequency bar plot</a:t>
            </a:r>
            <a:r>
              <a:rPr lang="en" sz="1900">
                <a:solidFill>
                  <a:srgbClr val="000000"/>
                </a:solidFill>
              </a:rPr>
              <a:t>.</a:t>
            </a:r>
          </a:p>
        </p:txBody>
      </p:sp>
      <p:pic>
        <p:nvPicPr>
          <p:cNvPr id="70" name="Shape 70"/>
          <p:cNvPicPr preferRelativeResize="0"/>
          <p:nvPr/>
        </p:nvPicPr>
        <p:blipFill>
          <a:blip r:embed="rId3">
            <a:alphaModFix/>
          </a:blip>
          <a:stretch>
            <a:fillRect/>
          </a:stretch>
        </p:blipFill>
        <p:spPr>
          <a:xfrm>
            <a:off x="457200" y="2348649"/>
            <a:ext cx="7799726" cy="2160700"/>
          </a:xfrm>
          <a:prstGeom prst="rect">
            <a:avLst/>
          </a:prstGeom>
          <a:noFill/>
          <a:ln>
            <a:noFill/>
          </a:ln>
        </p:spPr>
      </p:pic>
    </p:spTree>
    <p:extLst>
      <p:ext uri="{BB962C8B-B14F-4D97-AF65-F5344CB8AC3E}">
        <p14:creationId xmlns:p14="http://schemas.microsoft.com/office/powerpoint/2010/main" val="2864514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10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457200" y="90400"/>
            <a:ext cx="8229600" cy="1160399"/>
          </a:xfrm>
          <a:prstGeom prst="rect">
            <a:avLst/>
          </a:prstGeom>
        </p:spPr>
        <p:txBody>
          <a:bodyPr lIns="91425" tIns="91425" rIns="91425" bIns="91425" anchor="b" anchorCtr="0">
            <a:noAutofit/>
          </a:bodyPr>
          <a:lstStyle/>
          <a:p>
            <a:pPr lvl="0" rtl="0">
              <a:spcBef>
                <a:spcPts val="0"/>
              </a:spcBef>
              <a:buNone/>
            </a:pPr>
            <a:r>
              <a:rPr lang="en">
                <a:solidFill>
                  <a:schemeClr val="accent1"/>
                </a:solidFill>
              </a:rPr>
              <a:t>Segmented Bar and Mosaic Plots</a:t>
            </a:r>
          </a:p>
        </p:txBody>
      </p:sp>
      <p:sp>
        <p:nvSpPr>
          <p:cNvPr id="107" name="Shape 107"/>
          <p:cNvSpPr txBox="1">
            <a:spLocks noGrp="1"/>
          </p:cNvSpPr>
          <p:nvPr>
            <p:ph type="body" idx="1"/>
          </p:nvPr>
        </p:nvSpPr>
        <p:spPr>
          <a:xfrm>
            <a:off x="457200" y="1407925"/>
            <a:ext cx="8153999" cy="715499"/>
          </a:xfrm>
          <a:prstGeom prst="rect">
            <a:avLst/>
          </a:prstGeom>
        </p:spPr>
        <p:txBody>
          <a:bodyPr lIns="91425" tIns="91425" rIns="91425" bIns="91425" anchor="t" anchorCtr="0">
            <a:noAutofit/>
          </a:bodyPr>
          <a:lstStyle/>
          <a:p>
            <a:pPr lvl="0" algn="l" rtl="0">
              <a:lnSpc>
                <a:spcPct val="115000"/>
              </a:lnSpc>
              <a:spcBef>
                <a:spcPts val="0"/>
              </a:spcBef>
              <a:spcAft>
                <a:spcPts val="0"/>
              </a:spcAft>
              <a:buNone/>
            </a:pPr>
            <a:r>
              <a:rPr lang="en" sz="2100">
                <a:solidFill>
                  <a:srgbClr val="000000"/>
                </a:solidFill>
              </a:rPr>
              <a:t>What are the differences between the three visualizations</a:t>
            </a:r>
            <a:br>
              <a:rPr lang="en" sz="2100">
                <a:solidFill>
                  <a:srgbClr val="000000"/>
                </a:solidFill>
              </a:rPr>
            </a:br>
            <a:r>
              <a:rPr lang="en" sz="2100">
                <a:solidFill>
                  <a:srgbClr val="000000"/>
                </a:solidFill>
              </a:rPr>
              <a:t>shown below?</a:t>
            </a:r>
          </a:p>
        </p:txBody>
      </p:sp>
      <p:pic>
        <p:nvPicPr>
          <p:cNvPr id="108" name="Shape 108"/>
          <p:cNvPicPr preferRelativeResize="0"/>
          <p:nvPr/>
        </p:nvPicPr>
        <p:blipFill>
          <a:blip r:embed="rId3">
            <a:alphaModFix/>
          </a:blip>
          <a:stretch>
            <a:fillRect/>
          </a:stretch>
        </p:blipFill>
        <p:spPr>
          <a:xfrm>
            <a:off x="457200" y="2690775"/>
            <a:ext cx="7975124" cy="2698425"/>
          </a:xfrm>
          <a:prstGeom prst="rect">
            <a:avLst/>
          </a:prstGeom>
          <a:noFill/>
          <a:ln>
            <a:noFill/>
          </a:ln>
        </p:spPr>
      </p:pic>
    </p:spTree>
    <p:extLst>
      <p:ext uri="{BB962C8B-B14F-4D97-AF65-F5344CB8AC3E}">
        <p14:creationId xmlns:p14="http://schemas.microsoft.com/office/powerpoint/2010/main" val="9416986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457200" y="90400"/>
            <a:ext cx="8229600" cy="13827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Comparing Numerical Data</a:t>
            </a:r>
          </a:p>
          <a:p>
            <a:pPr lvl="0" rtl="0">
              <a:spcBef>
                <a:spcPts val="0"/>
              </a:spcBef>
              <a:buNone/>
            </a:pPr>
            <a:r>
              <a:rPr lang="en">
                <a:solidFill>
                  <a:schemeClr val="accent1"/>
                </a:solidFill>
              </a:rPr>
              <a:t>Across Groups</a:t>
            </a:r>
          </a:p>
        </p:txBody>
      </p:sp>
      <p:sp>
        <p:nvSpPr>
          <p:cNvPr id="121" name="Shape 121"/>
          <p:cNvSpPr txBox="1">
            <a:spLocks noGrp="1"/>
          </p:cNvSpPr>
          <p:nvPr>
            <p:ph type="body" idx="1"/>
          </p:nvPr>
        </p:nvSpPr>
        <p:spPr>
          <a:xfrm>
            <a:off x="457200" y="1572925"/>
            <a:ext cx="8153999" cy="550500"/>
          </a:xfrm>
          <a:prstGeom prst="rect">
            <a:avLst/>
          </a:prstGeom>
        </p:spPr>
        <p:txBody>
          <a:bodyPr lIns="91425" tIns="91425" rIns="91425" bIns="91425" anchor="t" anchorCtr="0">
            <a:noAutofit/>
          </a:bodyPr>
          <a:lstStyle/>
          <a:p>
            <a:pPr lvl="0" algn="l" rtl="0">
              <a:lnSpc>
                <a:spcPct val="115000"/>
              </a:lnSpc>
              <a:spcBef>
                <a:spcPts val="0"/>
              </a:spcBef>
              <a:spcAft>
                <a:spcPts val="0"/>
              </a:spcAft>
              <a:buNone/>
            </a:pPr>
            <a:r>
              <a:rPr lang="en" sz="2100">
                <a:solidFill>
                  <a:srgbClr val="000000"/>
                </a:solidFill>
              </a:rPr>
              <a:t>Does there appear to be a relationship between class year and number of clubs students are in?</a:t>
            </a:r>
          </a:p>
        </p:txBody>
      </p:sp>
      <p:pic>
        <p:nvPicPr>
          <p:cNvPr id="122" name="Shape 122"/>
          <p:cNvPicPr preferRelativeResize="0"/>
          <p:nvPr/>
        </p:nvPicPr>
        <p:blipFill>
          <a:blip r:embed="rId3">
            <a:alphaModFix/>
          </a:blip>
          <a:stretch>
            <a:fillRect/>
          </a:stretch>
        </p:blipFill>
        <p:spPr>
          <a:xfrm>
            <a:off x="457197" y="2707475"/>
            <a:ext cx="7005325" cy="3323999"/>
          </a:xfrm>
          <a:prstGeom prst="rect">
            <a:avLst/>
          </a:prstGeom>
          <a:noFill/>
          <a:ln>
            <a:noFill/>
          </a:ln>
        </p:spPr>
      </p:pic>
    </p:spTree>
    <p:extLst>
      <p:ext uri="{BB962C8B-B14F-4D97-AF65-F5344CB8AC3E}">
        <p14:creationId xmlns:p14="http://schemas.microsoft.com/office/powerpoint/2010/main" val="3142175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503550" y="308225"/>
            <a:ext cx="8183099"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Difference Between Blocking and Explanatory Variables</a:t>
            </a:r>
          </a:p>
        </p:txBody>
      </p:sp>
      <p:sp>
        <p:nvSpPr>
          <p:cNvPr id="102" name="Shape 102"/>
          <p:cNvSpPr txBox="1">
            <a:spLocks noGrp="1"/>
          </p:cNvSpPr>
          <p:nvPr>
            <p:ph type="body" idx="1"/>
          </p:nvPr>
        </p:nvSpPr>
        <p:spPr>
          <a:xfrm>
            <a:off x="503550" y="1643875"/>
            <a:ext cx="8136900" cy="4620599"/>
          </a:xfrm>
          <a:prstGeom prst="rect">
            <a:avLst/>
          </a:prstGeom>
        </p:spPr>
        <p:txBody>
          <a:bodyPr lIns="91425" tIns="91425" rIns="91425" bIns="91425" anchor="t" anchorCtr="0">
            <a:noAutofit/>
          </a:bodyPr>
          <a:lstStyle/>
          <a:p>
            <a:pPr marL="457200" lvl="0" indent="-368300" rtl="0">
              <a:lnSpc>
                <a:spcPct val="115000"/>
              </a:lnSpc>
              <a:spcBef>
                <a:spcPts val="0"/>
              </a:spcBef>
              <a:spcAft>
                <a:spcPts val="0"/>
              </a:spcAft>
              <a:buClr>
                <a:srgbClr val="000000"/>
              </a:buClr>
              <a:buSzPct val="100000"/>
            </a:pPr>
            <a:r>
              <a:rPr lang="en" sz="2200">
                <a:solidFill>
                  <a:srgbClr val="000000"/>
                </a:solidFill>
              </a:rPr>
              <a:t>Factors are conditions we can impose on the experimental units.</a:t>
            </a:r>
          </a:p>
          <a:p>
            <a:pPr lvl="0" rtl="0">
              <a:lnSpc>
                <a:spcPct val="115000"/>
              </a:lnSpc>
              <a:spcBef>
                <a:spcPts val="0"/>
              </a:spcBef>
              <a:spcAft>
                <a:spcPts val="0"/>
              </a:spcAft>
              <a:buClr>
                <a:srgbClr val="000000"/>
              </a:buClr>
              <a:buSzPct val="50000"/>
              <a:buFont typeface="Arial"/>
              <a:buNone/>
            </a:pPr>
            <a:endParaRPr sz="2200">
              <a:solidFill>
                <a:srgbClr val="000000"/>
              </a:solidFill>
            </a:endParaRPr>
          </a:p>
          <a:p>
            <a:pPr marL="457200" lvl="0" indent="-368300" rtl="0">
              <a:lnSpc>
                <a:spcPct val="115000"/>
              </a:lnSpc>
              <a:spcBef>
                <a:spcPts val="0"/>
              </a:spcBef>
              <a:spcAft>
                <a:spcPts val="0"/>
              </a:spcAft>
              <a:buClr>
                <a:srgbClr val="000000"/>
              </a:buClr>
              <a:buSzPct val="100000"/>
            </a:pPr>
            <a:r>
              <a:rPr lang="en" sz="2200">
                <a:solidFill>
                  <a:srgbClr val="000000"/>
                </a:solidFill>
              </a:rPr>
              <a:t>Blocking variables are characteristics that the experimental units come with, that we would like to control for.</a:t>
            </a:r>
          </a:p>
          <a:p>
            <a:pPr lvl="0" rtl="0">
              <a:lnSpc>
                <a:spcPct val="115000"/>
              </a:lnSpc>
              <a:spcBef>
                <a:spcPts val="0"/>
              </a:spcBef>
              <a:spcAft>
                <a:spcPts val="0"/>
              </a:spcAft>
              <a:buClr>
                <a:srgbClr val="000000"/>
              </a:buClr>
              <a:buSzPct val="50000"/>
              <a:buFont typeface="Arial"/>
              <a:buNone/>
            </a:pPr>
            <a:endParaRPr sz="2200">
              <a:solidFill>
                <a:srgbClr val="000000"/>
              </a:solidFill>
            </a:endParaRPr>
          </a:p>
          <a:p>
            <a:pPr marL="457200" lvl="0" indent="-368300" rtl="0">
              <a:lnSpc>
                <a:spcPct val="115000"/>
              </a:lnSpc>
              <a:spcBef>
                <a:spcPts val="0"/>
              </a:spcBef>
              <a:spcAft>
                <a:spcPts val="0"/>
              </a:spcAft>
              <a:buClr>
                <a:srgbClr val="000000"/>
              </a:buClr>
              <a:buSzPct val="100000"/>
            </a:pPr>
            <a:r>
              <a:rPr lang="en" sz="2200">
                <a:solidFill>
                  <a:srgbClr val="000000"/>
                </a:solidFill>
              </a:rPr>
              <a:t>Blocking is like stratifying, except used in experimental settings when randomly assigning, as opposed to when sampling.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503550" y="308225"/>
            <a:ext cx="8183099"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More Experimental Design Terminology...</a:t>
            </a:r>
          </a:p>
        </p:txBody>
      </p:sp>
      <p:sp>
        <p:nvSpPr>
          <p:cNvPr id="108" name="Shape 108"/>
          <p:cNvSpPr txBox="1">
            <a:spLocks noGrp="1"/>
          </p:cNvSpPr>
          <p:nvPr>
            <p:ph type="body" idx="1"/>
          </p:nvPr>
        </p:nvSpPr>
        <p:spPr>
          <a:xfrm>
            <a:off x="503550" y="1415275"/>
            <a:ext cx="8136900" cy="4620600"/>
          </a:xfrm>
          <a:prstGeom prst="rect">
            <a:avLst/>
          </a:prstGeom>
        </p:spPr>
        <p:txBody>
          <a:bodyPr lIns="91425" tIns="91425" rIns="91425" bIns="91425" anchor="t" anchorCtr="0">
            <a:noAutofit/>
          </a:bodyPr>
          <a:lstStyle/>
          <a:p>
            <a:pPr marL="457200" lvl="0" indent="-368300" rtl="0">
              <a:lnSpc>
                <a:spcPct val="115000"/>
              </a:lnSpc>
              <a:spcBef>
                <a:spcPts val="0"/>
              </a:spcBef>
              <a:spcAft>
                <a:spcPts val="0"/>
              </a:spcAft>
              <a:buSzPct val="100000"/>
            </a:pPr>
            <a:r>
              <a:rPr lang="en" sz="2200">
                <a:solidFill>
                  <a:schemeClr val="accent1"/>
                </a:solidFill>
              </a:rPr>
              <a:t>Placebo:</a:t>
            </a:r>
            <a:r>
              <a:rPr lang="en" sz="2200">
                <a:solidFill>
                  <a:srgbClr val="000000"/>
                </a:solidFill>
              </a:rPr>
              <a:t> fake treatment, often used as the control group for medical studies</a:t>
            </a:r>
          </a:p>
          <a:p>
            <a:pPr lvl="0" rtl="0">
              <a:lnSpc>
                <a:spcPct val="115000"/>
              </a:lnSpc>
              <a:spcBef>
                <a:spcPts val="0"/>
              </a:spcBef>
              <a:spcAft>
                <a:spcPts val="0"/>
              </a:spcAft>
              <a:buClr>
                <a:srgbClr val="000000"/>
              </a:buClr>
              <a:buSzPct val="91666"/>
              <a:buFont typeface="Arial"/>
              <a:buNone/>
            </a:pPr>
            <a:endParaRPr sz="1200">
              <a:solidFill>
                <a:srgbClr val="000000"/>
              </a:solidFill>
            </a:endParaRPr>
          </a:p>
          <a:p>
            <a:pPr marL="457200" lvl="0" indent="-368300" rtl="0">
              <a:lnSpc>
                <a:spcPct val="115000"/>
              </a:lnSpc>
              <a:spcBef>
                <a:spcPts val="0"/>
              </a:spcBef>
              <a:spcAft>
                <a:spcPts val="0"/>
              </a:spcAft>
              <a:buSzPct val="100000"/>
            </a:pPr>
            <a:r>
              <a:rPr lang="en" sz="2200">
                <a:solidFill>
                  <a:schemeClr val="accent1"/>
                </a:solidFill>
              </a:rPr>
              <a:t>Placebo effect:</a:t>
            </a:r>
            <a:r>
              <a:rPr lang="en" sz="2200">
                <a:solidFill>
                  <a:srgbClr val="000000"/>
                </a:solidFill>
              </a:rPr>
              <a:t> experimental units showing improvement simply because they believe they are receiving a special treatment</a:t>
            </a:r>
          </a:p>
          <a:p>
            <a:pPr lvl="0" rtl="0">
              <a:lnSpc>
                <a:spcPct val="115000"/>
              </a:lnSpc>
              <a:spcBef>
                <a:spcPts val="0"/>
              </a:spcBef>
              <a:spcAft>
                <a:spcPts val="0"/>
              </a:spcAft>
              <a:buClr>
                <a:srgbClr val="000000"/>
              </a:buClr>
              <a:buSzPct val="91666"/>
              <a:buFont typeface="Arial"/>
              <a:buNone/>
            </a:pPr>
            <a:endParaRPr sz="1200">
              <a:solidFill>
                <a:srgbClr val="000000"/>
              </a:solidFill>
            </a:endParaRPr>
          </a:p>
          <a:p>
            <a:pPr marL="457200" lvl="0" indent="-368300" rtl="0">
              <a:lnSpc>
                <a:spcPct val="115000"/>
              </a:lnSpc>
              <a:spcBef>
                <a:spcPts val="0"/>
              </a:spcBef>
              <a:spcAft>
                <a:spcPts val="0"/>
              </a:spcAft>
              <a:buSzPct val="100000"/>
            </a:pPr>
            <a:r>
              <a:rPr lang="en" sz="2200">
                <a:solidFill>
                  <a:schemeClr val="accent1"/>
                </a:solidFill>
              </a:rPr>
              <a:t>Blinding:</a:t>
            </a:r>
            <a:r>
              <a:rPr lang="en" sz="2200">
                <a:solidFill>
                  <a:srgbClr val="000000"/>
                </a:solidFill>
              </a:rPr>
              <a:t> when experimental units do not know whether they are in the control or treatment group</a:t>
            </a:r>
          </a:p>
          <a:p>
            <a:pPr lvl="0" rtl="0">
              <a:lnSpc>
                <a:spcPct val="115000"/>
              </a:lnSpc>
              <a:spcBef>
                <a:spcPts val="0"/>
              </a:spcBef>
              <a:spcAft>
                <a:spcPts val="0"/>
              </a:spcAft>
              <a:buClr>
                <a:srgbClr val="000000"/>
              </a:buClr>
              <a:buSzPct val="91666"/>
              <a:buFont typeface="Arial"/>
              <a:buNone/>
            </a:pPr>
            <a:endParaRPr sz="1200">
              <a:solidFill>
                <a:srgbClr val="000000"/>
              </a:solidFill>
            </a:endParaRPr>
          </a:p>
          <a:p>
            <a:pPr marL="457200" lvl="0" indent="-368300" rtl="0">
              <a:lnSpc>
                <a:spcPct val="115000"/>
              </a:lnSpc>
              <a:spcBef>
                <a:spcPts val="0"/>
              </a:spcBef>
              <a:spcAft>
                <a:spcPts val="0"/>
              </a:spcAft>
              <a:buSzPct val="100000"/>
            </a:pPr>
            <a:r>
              <a:rPr lang="en" sz="2200">
                <a:solidFill>
                  <a:schemeClr val="accent1"/>
                </a:solidFill>
              </a:rPr>
              <a:t>Double-blind:</a:t>
            </a:r>
            <a:r>
              <a:rPr lang="en" sz="2200">
                <a:solidFill>
                  <a:srgbClr val="000000"/>
                </a:solidFill>
              </a:rPr>
              <a:t> when both the experimental units and the researchers who interact with the patients do not know who is in the control and who is in the treatment group</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480450" y="0"/>
            <a:ext cx="8183099"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Practice</a:t>
            </a:r>
          </a:p>
        </p:txBody>
      </p:sp>
      <p:sp>
        <p:nvSpPr>
          <p:cNvPr id="114" name="Shape 114"/>
          <p:cNvSpPr txBox="1">
            <a:spLocks noGrp="1"/>
          </p:cNvSpPr>
          <p:nvPr>
            <p:ph type="body" idx="1"/>
          </p:nvPr>
        </p:nvSpPr>
        <p:spPr>
          <a:xfrm>
            <a:off x="480450" y="1335650"/>
            <a:ext cx="8136900" cy="4620599"/>
          </a:xfrm>
          <a:prstGeom prst="rect">
            <a:avLst/>
          </a:prstGeom>
        </p:spPr>
        <p:txBody>
          <a:bodyPr lIns="91425" tIns="91425" rIns="91425" bIns="91425" anchor="t" anchorCtr="0">
            <a:noAutofit/>
          </a:bodyPr>
          <a:lstStyle/>
          <a:p>
            <a:pPr lvl="0" rtl="0">
              <a:lnSpc>
                <a:spcPct val="115000"/>
              </a:lnSpc>
              <a:spcBef>
                <a:spcPts val="0"/>
              </a:spcBef>
              <a:spcAft>
                <a:spcPts val="0"/>
              </a:spcAft>
              <a:buNone/>
            </a:pPr>
            <a:r>
              <a:rPr lang="en" sz="2200">
                <a:solidFill>
                  <a:schemeClr val="accent1"/>
                </a:solidFill>
              </a:rPr>
              <a:t>What is the main difference between observational studies and experiments?</a:t>
            </a:r>
          </a:p>
          <a:p>
            <a:pPr lvl="0" rtl="0">
              <a:lnSpc>
                <a:spcPct val="115000"/>
              </a:lnSpc>
              <a:spcBef>
                <a:spcPts val="0"/>
              </a:spcBef>
              <a:spcAft>
                <a:spcPts val="0"/>
              </a:spcAft>
              <a:buNone/>
            </a:pPr>
            <a:endParaRPr sz="600">
              <a:solidFill>
                <a:srgbClr val="000000"/>
              </a:solidFill>
            </a:endParaRPr>
          </a:p>
          <a:p>
            <a:pPr marL="457200" lvl="0" indent="-368300" rtl="0">
              <a:lnSpc>
                <a:spcPct val="115000"/>
              </a:lnSpc>
              <a:spcBef>
                <a:spcPts val="0"/>
              </a:spcBef>
              <a:spcAft>
                <a:spcPts val="0"/>
              </a:spcAft>
              <a:buClr>
                <a:srgbClr val="000000"/>
              </a:buClr>
              <a:buSzPct val="100000"/>
              <a:buAutoNum type="alphaUcPeriod"/>
            </a:pPr>
            <a:r>
              <a:rPr lang="en" sz="2200">
                <a:solidFill>
                  <a:srgbClr val="000000"/>
                </a:solidFill>
              </a:rPr>
              <a:t>Experiments take place in a lab while observational studies do not need to.</a:t>
            </a:r>
          </a:p>
          <a:p>
            <a:pPr lvl="0" rtl="0">
              <a:lnSpc>
                <a:spcPct val="115000"/>
              </a:lnSpc>
              <a:spcBef>
                <a:spcPts val="0"/>
              </a:spcBef>
              <a:spcAft>
                <a:spcPts val="0"/>
              </a:spcAft>
              <a:buClr>
                <a:srgbClr val="000000"/>
              </a:buClr>
              <a:buSzPct val="183333"/>
              <a:buFont typeface="Arial"/>
              <a:buNone/>
            </a:pPr>
            <a:endParaRPr sz="600">
              <a:solidFill>
                <a:srgbClr val="000000"/>
              </a:solidFill>
            </a:endParaRPr>
          </a:p>
          <a:p>
            <a:pPr marL="457200" lvl="0" indent="-368300" rtl="0">
              <a:lnSpc>
                <a:spcPct val="115000"/>
              </a:lnSpc>
              <a:spcBef>
                <a:spcPts val="0"/>
              </a:spcBef>
              <a:spcAft>
                <a:spcPts val="0"/>
              </a:spcAft>
              <a:buClr>
                <a:srgbClr val="000000"/>
              </a:buClr>
              <a:buSzPct val="100000"/>
              <a:buAutoNum type="alphaUcPeriod" startAt="2"/>
            </a:pPr>
            <a:r>
              <a:rPr lang="en" sz="2200">
                <a:solidFill>
                  <a:srgbClr val="000000"/>
                </a:solidFill>
              </a:rPr>
              <a:t>In an observational study we only look at what happened in the past.</a:t>
            </a:r>
          </a:p>
          <a:p>
            <a:pPr lvl="0" rtl="0">
              <a:lnSpc>
                <a:spcPct val="115000"/>
              </a:lnSpc>
              <a:spcBef>
                <a:spcPts val="0"/>
              </a:spcBef>
              <a:spcAft>
                <a:spcPts val="0"/>
              </a:spcAft>
              <a:buClr>
                <a:srgbClr val="000000"/>
              </a:buClr>
              <a:buSzPct val="183333"/>
              <a:buFont typeface="Arial"/>
              <a:buNone/>
            </a:pPr>
            <a:endParaRPr sz="600">
              <a:solidFill>
                <a:srgbClr val="000000"/>
              </a:solidFill>
            </a:endParaRPr>
          </a:p>
          <a:p>
            <a:pPr marL="457200" lvl="0" indent="-368300" rtl="0">
              <a:lnSpc>
                <a:spcPct val="115000"/>
              </a:lnSpc>
              <a:spcBef>
                <a:spcPts val="0"/>
              </a:spcBef>
              <a:spcAft>
                <a:spcPts val="0"/>
              </a:spcAft>
              <a:buClr>
                <a:srgbClr val="000000"/>
              </a:buClr>
              <a:buSzPct val="100000"/>
              <a:buAutoNum type="alphaUcPeriod" startAt="3"/>
            </a:pPr>
            <a:r>
              <a:rPr lang="en" sz="2200">
                <a:solidFill>
                  <a:srgbClr val="000000"/>
                </a:solidFill>
              </a:rPr>
              <a:t>Most experiments use random assignment while observational studies do not.</a:t>
            </a:r>
          </a:p>
          <a:p>
            <a:pPr lvl="0" rtl="0">
              <a:lnSpc>
                <a:spcPct val="115000"/>
              </a:lnSpc>
              <a:spcBef>
                <a:spcPts val="0"/>
              </a:spcBef>
              <a:spcAft>
                <a:spcPts val="0"/>
              </a:spcAft>
              <a:buNone/>
            </a:pPr>
            <a:endParaRPr sz="600">
              <a:solidFill>
                <a:srgbClr val="000000"/>
              </a:solidFill>
            </a:endParaRPr>
          </a:p>
          <a:p>
            <a:pPr marL="457200" lvl="0" indent="-368300" rtl="0">
              <a:lnSpc>
                <a:spcPct val="115000"/>
              </a:lnSpc>
              <a:spcBef>
                <a:spcPts val="0"/>
              </a:spcBef>
              <a:spcAft>
                <a:spcPts val="0"/>
              </a:spcAft>
              <a:buClr>
                <a:srgbClr val="000000"/>
              </a:buClr>
              <a:buSzPct val="100000"/>
              <a:buAutoNum type="alphaUcPeriod" startAt="4"/>
            </a:pPr>
            <a:r>
              <a:rPr lang="en" sz="2200">
                <a:solidFill>
                  <a:srgbClr val="000000"/>
                </a:solidFill>
              </a:rPr>
              <a:t>Observational studies are completely useless since no causal inference can be made based on their findings.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480450" y="0"/>
            <a:ext cx="81831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Practice</a:t>
            </a:r>
          </a:p>
        </p:txBody>
      </p:sp>
      <p:sp>
        <p:nvSpPr>
          <p:cNvPr id="120" name="Shape 120"/>
          <p:cNvSpPr txBox="1">
            <a:spLocks noGrp="1"/>
          </p:cNvSpPr>
          <p:nvPr>
            <p:ph type="body" idx="1"/>
          </p:nvPr>
        </p:nvSpPr>
        <p:spPr>
          <a:xfrm>
            <a:off x="480450" y="1335650"/>
            <a:ext cx="8136900" cy="4620600"/>
          </a:xfrm>
          <a:prstGeom prst="rect">
            <a:avLst/>
          </a:prstGeom>
        </p:spPr>
        <p:txBody>
          <a:bodyPr lIns="91425" tIns="91425" rIns="91425" bIns="91425" anchor="t" anchorCtr="0">
            <a:noAutofit/>
          </a:bodyPr>
          <a:lstStyle/>
          <a:p>
            <a:pPr lvl="0" rtl="0">
              <a:lnSpc>
                <a:spcPct val="115000"/>
              </a:lnSpc>
              <a:spcBef>
                <a:spcPts val="0"/>
              </a:spcBef>
              <a:spcAft>
                <a:spcPts val="0"/>
              </a:spcAft>
              <a:buNone/>
            </a:pPr>
            <a:r>
              <a:rPr lang="en" sz="2200">
                <a:solidFill>
                  <a:schemeClr val="accent1"/>
                </a:solidFill>
              </a:rPr>
              <a:t>What is the main difference between observational studies and experiments?</a:t>
            </a:r>
          </a:p>
          <a:p>
            <a:pPr lvl="0" rtl="0">
              <a:lnSpc>
                <a:spcPct val="115000"/>
              </a:lnSpc>
              <a:spcBef>
                <a:spcPts val="0"/>
              </a:spcBef>
              <a:spcAft>
                <a:spcPts val="0"/>
              </a:spcAft>
              <a:buNone/>
            </a:pPr>
            <a:endParaRPr sz="600">
              <a:solidFill>
                <a:srgbClr val="000000"/>
              </a:solidFill>
            </a:endParaRPr>
          </a:p>
          <a:p>
            <a:pPr marL="457200" lvl="0" indent="-368300" rtl="0">
              <a:lnSpc>
                <a:spcPct val="115000"/>
              </a:lnSpc>
              <a:spcBef>
                <a:spcPts val="0"/>
              </a:spcBef>
              <a:spcAft>
                <a:spcPts val="0"/>
              </a:spcAft>
              <a:buClr>
                <a:srgbClr val="000000"/>
              </a:buClr>
              <a:buSzPct val="100000"/>
              <a:buAutoNum type="alphaUcPeriod"/>
            </a:pPr>
            <a:r>
              <a:rPr lang="en" sz="2200">
                <a:solidFill>
                  <a:srgbClr val="000000"/>
                </a:solidFill>
              </a:rPr>
              <a:t>Experiments take place in a lab while observational studies do not need to.</a:t>
            </a:r>
          </a:p>
          <a:p>
            <a:pPr lvl="0" rtl="0">
              <a:lnSpc>
                <a:spcPct val="115000"/>
              </a:lnSpc>
              <a:spcBef>
                <a:spcPts val="0"/>
              </a:spcBef>
              <a:spcAft>
                <a:spcPts val="0"/>
              </a:spcAft>
              <a:buClr>
                <a:srgbClr val="000000"/>
              </a:buClr>
              <a:buSzPct val="183333"/>
              <a:buFont typeface="Arial"/>
              <a:buNone/>
            </a:pPr>
            <a:endParaRPr sz="600">
              <a:solidFill>
                <a:srgbClr val="000000"/>
              </a:solidFill>
            </a:endParaRPr>
          </a:p>
          <a:p>
            <a:pPr marL="457200" lvl="0" indent="-368300" rtl="0">
              <a:lnSpc>
                <a:spcPct val="115000"/>
              </a:lnSpc>
              <a:spcBef>
                <a:spcPts val="0"/>
              </a:spcBef>
              <a:spcAft>
                <a:spcPts val="0"/>
              </a:spcAft>
              <a:buClr>
                <a:srgbClr val="000000"/>
              </a:buClr>
              <a:buSzPct val="100000"/>
              <a:buAutoNum type="alphaUcPeriod" startAt="2"/>
            </a:pPr>
            <a:r>
              <a:rPr lang="en" sz="2200">
                <a:solidFill>
                  <a:srgbClr val="000000"/>
                </a:solidFill>
              </a:rPr>
              <a:t>In an observational study we only look at what happened in the past.</a:t>
            </a:r>
          </a:p>
          <a:p>
            <a:pPr lvl="0" rtl="0">
              <a:lnSpc>
                <a:spcPct val="115000"/>
              </a:lnSpc>
              <a:spcBef>
                <a:spcPts val="0"/>
              </a:spcBef>
              <a:spcAft>
                <a:spcPts val="0"/>
              </a:spcAft>
              <a:buClr>
                <a:srgbClr val="000000"/>
              </a:buClr>
              <a:buSzPct val="183333"/>
              <a:buFont typeface="Arial"/>
              <a:buNone/>
            </a:pPr>
            <a:endParaRPr sz="600">
              <a:solidFill>
                <a:srgbClr val="000000"/>
              </a:solidFill>
            </a:endParaRPr>
          </a:p>
          <a:p>
            <a:pPr marL="457200" lvl="0" indent="-368300" rtl="0">
              <a:lnSpc>
                <a:spcPct val="115000"/>
              </a:lnSpc>
              <a:spcBef>
                <a:spcPts val="0"/>
              </a:spcBef>
              <a:spcAft>
                <a:spcPts val="0"/>
              </a:spcAft>
              <a:buClr>
                <a:srgbClr val="FF9900"/>
              </a:buClr>
              <a:buSzPct val="100000"/>
              <a:buAutoNum type="alphaUcPeriod" startAt="3"/>
            </a:pPr>
            <a:r>
              <a:rPr lang="en" sz="2200" i="1">
                <a:solidFill>
                  <a:srgbClr val="FF9900"/>
                </a:solidFill>
              </a:rPr>
              <a:t>Most experiments use random assignment while observational studies do not.</a:t>
            </a:r>
          </a:p>
          <a:p>
            <a:pPr lvl="0" rtl="0">
              <a:lnSpc>
                <a:spcPct val="115000"/>
              </a:lnSpc>
              <a:spcBef>
                <a:spcPts val="0"/>
              </a:spcBef>
              <a:spcAft>
                <a:spcPts val="0"/>
              </a:spcAft>
              <a:buNone/>
            </a:pPr>
            <a:endParaRPr sz="600">
              <a:solidFill>
                <a:srgbClr val="000000"/>
              </a:solidFill>
            </a:endParaRPr>
          </a:p>
          <a:p>
            <a:pPr marL="457200" lvl="0" indent="-368300" rtl="0">
              <a:lnSpc>
                <a:spcPct val="115000"/>
              </a:lnSpc>
              <a:spcBef>
                <a:spcPts val="0"/>
              </a:spcBef>
              <a:spcAft>
                <a:spcPts val="0"/>
              </a:spcAft>
              <a:buClr>
                <a:srgbClr val="000000"/>
              </a:buClr>
              <a:buSzPct val="100000"/>
              <a:buAutoNum type="alphaUcPeriod" startAt="4"/>
            </a:pPr>
            <a:r>
              <a:rPr lang="en" sz="2200">
                <a:solidFill>
                  <a:srgbClr val="000000"/>
                </a:solidFill>
              </a:rPr>
              <a:t>Observational studies are completely useless since no causal inference can be made based on their findings.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Shape 56"/>
          <p:cNvSpPr txBox="1">
            <a:spLocks noGrp="1"/>
          </p:cNvSpPr>
          <p:nvPr>
            <p:ph type="body" idx="1"/>
          </p:nvPr>
        </p:nvSpPr>
        <p:spPr>
          <a:xfrm>
            <a:off x="457200" y="1417650"/>
            <a:ext cx="8154000" cy="5044800"/>
          </a:xfrm>
          <a:prstGeom prst="rect">
            <a:avLst/>
          </a:prstGeom>
        </p:spPr>
        <p:txBody>
          <a:bodyPr lIns="91425" tIns="91425" rIns="91425" bIns="91425" anchor="t" anchorCtr="0">
            <a:noAutofit/>
          </a:bodyPr>
          <a:lstStyle/>
          <a:p>
            <a:pPr lvl="0" rtl="0">
              <a:lnSpc>
                <a:spcPct val="115000"/>
              </a:lnSpc>
              <a:spcBef>
                <a:spcPts val="0"/>
              </a:spcBef>
              <a:spcAft>
                <a:spcPts val="0"/>
              </a:spcAft>
              <a:buNone/>
            </a:pPr>
            <a:r>
              <a:rPr lang="en" sz="1800" i="1">
                <a:solidFill>
                  <a:schemeClr val="accent1"/>
                </a:solidFill>
              </a:rPr>
              <a:t>Scatterplots</a:t>
            </a:r>
            <a:r>
              <a:rPr lang="en" sz="1800" i="1"/>
              <a:t> </a:t>
            </a:r>
            <a:r>
              <a:rPr lang="en" sz="1800"/>
              <a:t>are useful for visualizing the relationship between two numerical variables.</a:t>
            </a:r>
          </a:p>
          <a:p>
            <a:pPr lvl="0" rtl="0">
              <a:lnSpc>
                <a:spcPct val="115000"/>
              </a:lnSpc>
              <a:spcBef>
                <a:spcPts val="0"/>
              </a:spcBef>
              <a:spcAft>
                <a:spcPts val="0"/>
              </a:spcAft>
              <a:buNone/>
            </a:pPr>
            <a:endParaRPr sz="600"/>
          </a:p>
          <a:p>
            <a:pPr lvl="0" rtl="0">
              <a:lnSpc>
                <a:spcPct val="115000"/>
              </a:lnSpc>
              <a:spcBef>
                <a:spcPts val="0"/>
              </a:spcBef>
              <a:spcAft>
                <a:spcPts val="0"/>
              </a:spcAft>
              <a:buNone/>
            </a:pPr>
            <a:r>
              <a:rPr lang="en" sz="1800">
                <a:solidFill>
                  <a:schemeClr val="accent1"/>
                </a:solidFill>
              </a:rPr>
              <a:t>Do life expectancy and total fertility</a:t>
            </a:r>
            <a:br>
              <a:rPr lang="en" sz="1800">
                <a:solidFill>
                  <a:schemeClr val="accent1"/>
                </a:solidFill>
              </a:rPr>
            </a:br>
            <a:r>
              <a:rPr lang="en" sz="1800">
                <a:solidFill>
                  <a:schemeClr val="accent1"/>
                </a:solidFill>
              </a:rPr>
              <a:t>appear to be </a:t>
            </a:r>
            <a:r>
              <a:rPr lang="en" sz="1800" i="1">
                <a:solidFill>
                  <a:schemeClr val="accent1"/>
                </a:solidFill>
              </a:rPr>
              <a:t>associated </a:t>
            </a:r>
            <a:r>
              <a:rPr lang="en" sz="1800">
                <a:solidFill>
                  <a:schemeClr val="accent1"/>
                </a:solidFill>
              </a:rPr>
              <a:t>or </a:t>
            </a:r>
            <a:r>
              <a:rPr lang="en" sz="1800" i="1">
                <a:solidFill>
                  <a:schemeClr val="accent1"/>
                </a:solidFill>
              </a:rPr>
              <a:t>independent</a:t>
            </a:r>
            <a:r>
              <a:rPr lang="en" sz="1800">
                <a:solidFill>
                  <a:schemeClr val="accent1"/>
                </a:solidFill>
              </a:rPr>
              <a:t>?</a:t>
            </a:r>
          </a:p>
          <a:p>
            <a:pPr lvl="0" rtl="0">
              <a:lnSpc>
                <a:spcPct val="115000"/>
              </a:lnSpc>
              <a:spcBef>
                <a:spcPts val="0"/>
              </a:spcBef>
              <a:spcAft>
                <a:spcPts val="0"/>
              </a:spcAft>
              <a:buNone/>
            </a:pPr>
            <a:endParaRPr sz="1800">
              <a:solidFill>
                <a:schemeClr val="accent1"/>
              </a:solidFill>
            </a:endParaRPr>
          </a:p>
          <a:p>
            <a:pPr lvl="0" rtl="0">
              <a:lnSpc>
                <a:spcPct val="115000"/>
              </a:lnSpc>
              <a:spcBef>
                <a:spcPts val="0"/>
              </a:spcBef>
              <a:spcAft>
                <a:spcPts val="0"/>
              </a:spcAft>
              <a:buNone/>
            </a:pPr>
            <a:endParaRPr sz="1800">
              <a:solidFill>
                <a:schemeClr val="accent1"/>
              </a:solidFill>
            </a:endParaRPr>
          </a:p>
          <a:p>
            <a:pPr lvl="0" rtl="0">
              <a:lnSpc>
                <a:spcPct val="115000"/>
              </a:lnSpc>
              <a:spcBef>
                <a:spcPts val="0"/>
              </a:spcBef>
              <a:spcAft>
                <a:spcPts val="0"/>
              </a:spcAft>
              <a:buNone/>
            </a:pPr>
            <a:endParaRPr sz="1800">
              <a:solidFill>
                <a:schemeClr val="accent1"/>
              </a:solidFill>
            </a:endParaRPr>
          </a:p>
          <a:p>
            <a:pPr lvl="0" rtl="0">
              <a:lnSpc>
                <a:spcPct val="115000"/>
              </a:lnSpc>
              <a:spcBef>
                <a:spcPts val="0"/>
              </a:spcBef>
              <a:spcAft>
                <a:spcPts val="0"/>
              </a:spcAft>
              <a:buNone/>
            </a:pPr>
            <a:r>
              <a:rPr lang="en" sz="1800">
                <a:solidFill>
                  <a:schemeClr val="accent1"/>
                </a:solidFill>
              </a:rPr>
              <a:t>Was the relationship the same throughout</a:t>
            </a:r>
            <a:br>
              <a:rPr lang="en" sz="1800">
                <a:solidFill>
                  <a:schemeClr val="accent1"/>
                </a:solidFill>
              </a:rPr>
            </a:br>
            <a:r>
              <a:rPr lang="en" sz="1800">
                <a:solidFill>
                  <a:schemeClr val="accent1"/>
                </a:solidFill>
              </a:rPr>
              <a:t>the years, or did it change?</a:t>
            </a:r>
          </a:p>
        </p:txBody>
      </p:sp>
      <p:sp>
        <p:nvSpPr>
          <p:cNvPr id="57" name="Shape 57"/>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Scatterplot</a:t>
            </a:r>
          </a:p>
        </p:txBody>
      </p:sp>
      <p:pic>
        <p:nvPicPr>
          <p:cNvPr id="58" name="Shape 58"/>
          <p:cNvPicPr preferRelativeResize="0"/>
          <p:nvPr/>
        </p:nvPicPr>
        <p:blipFill>
          <a:blip r:embed="rId3">
            <a:alphaModFix/>
          </a:blip>
          <a:stretch>
            <a:fillRect/>
          </a:stretch>
        </p:blipFill>
        <p:spPr>
          <a:xfrm>
            <a:off x="4963750" y="2474900"/>
            <a:ext cx="3817025" cy="2930300"/>
          </a:xfrm>
          <a:prstGeom prst="rect">
            <a:avLst/>
          </a:prstGeom>
          <a:noFill/>
          <a:ln>
            <a:noFill/>
          </a:ln>
        </p:spPr>
      </p:pic>
      <p:sp>
        <p:nvSpPr>
          <p:cNvPr id="59" name="Shape 59"/>
          <p:cNvSpPr txBox="1">
            <a:spLocks noGrp="1"/>
          </p:cNvSpPr>
          <p:nvPr>
            <p:ph type="body" idx="1"/>
          </p:nvPr>
        </p:nvSpPr>
        <p:spPr>
          <a:xfrm>
            <a:off x="457200" y="2928150"/>
            <a:ext cx="4238100" cy="3534300"/>
          </a:xfrm>
          <a:prstGeom prst="rect">
            <a:avLst/>
          </a:prstGeom>
        </p:spPr>
        <p:txBody>
          <a:bodyPr lIns="91425" tIns="91425" rIns="91425" bIns="91425" anchor="t" anchorCtr="0">
            <a:noAutofit/>
          </a:bodyPr>
          <a:lstStyle/>
          <a:p>
            <a:pPr lvl="0" rtl="0">
              <a:lnSpc>
                <a:spcPct val="115000"/>
              </a:lnSpc>
              <a:spcBef>
                <a:spcPts val="0"/>
              </a:spcBef>
              <a:spcAft>
                <a:spcPts val="0"/>
              </a:spcAft>
              <a:buNone/>
            </a:pPr>
            <a:r>
              <a:rPr lang="en" sz="1800">
                <a:solidFill>
                  <a:srgbClr val="000000"/>
                </a:solidFill>
              </a:rPr>
              <a:t>They appear to be linearly and negatively associated: as fertility increases, life expectancy decreases.</a:t>
            </a:r>
          </a:p>
          <a:p>
            <a:pPr lvl="0" rtl="0">
              <a:lnSpc>
                <a:spcPct val="115000"/>
              </a:lnSpc>
              <a:spcBef>
                <a:spcPts val="0"/>
              </a:spcBef>
              <a:spcAft>
                <a:spcPts val="0"/>
              </a:spcAft>
              <a:buNone/>
            </a:pPr>
            <a:endParaRPr sz="2000">
              <a:solidFill>
                <a:srgbClr val="000000"/>
              </a:solidFill>
            </a:endParaRPr>
          </a:p>
          <a:p>
            <a:pPr lvl="0" rtl="0">
              <a:lnSpc>
                <a:spcPct val="115000"/>
              </a:lnSpc>
              <a:spcBef>
                <a:spcPts val="0"/>
              </a:spcBef>
              <a:spcAft>
                <a:spcPts val="0"/>
              </a:spcAft>
              <a:buNone/>
            </a:pPr>
            <a:endParaRPr sz="1800">
              <a:solidFill>
                <a:srgbClr val="000000"/>
              </a:solidFill>
            </a:endParaRPr>
          </a:p>
          <a:p>
            <a:pPr lvl="0" rtl="0">
              <a:lnSpc>
                <a:spcPct val="115000"/>
              </a:lnSpc>
              <a:spcBef>
                <a:spcPts val="0"/>
              </a:spcBef>
              <a:spcAft>
                <a:spcPts val="0"/>
              </a:spcAft>
              <a:buNone/>
            </a:pPr>
            <a:r>
              <a:rPr lang="en" sz="1800">
                <a:solidFill>
                  <a:srgbClr val="000000"/>
                </a:solidFill>
              </a:rPr>
              <a:t>The relationship changed over the years.</a:t>
            </a:r>
          </a:p>
        </p:txBody>
      </p:sp>
      <p:sp>
        <p:nvSpPr>
          <p:cNvPr id="60" name="Shape 60"/>
          <p:cNvSpPr txBox="1"/>
          <p:nvPr/>
        </p:nvSpPr>
        <p:spPr>
          <a:xfrm>
            <a:off x="5361900" y="5501800"/>
            <a:ext cx="3020700" cy="362100"/>
          </a:xfrm>
          <a:prstGeom prst="rect">
            <a:avLst/>
          </a:prstGeom>
          <a:noFill/>
          <a:ln>
            <a:noFill/>
          </a:ln>
        </p:spPr>
        <p:txBody>
          <a:bodyPr lIns="91425" tIns="91425" rIns="91425" bIns="91425" anchor="t" anchorCtr="0">
            <a:noAutofit/>
          </a:bodyPr>
          <a:lstStyle/>
          <a:p>
            <a:pPr lvl="0" algn="ctr" rtl="0">
              <a:spcBef>
                <a:spcPts val="0"/>
              </a:spcBef>
              <a:buNone/>
            </a:pPr>
            <a:r>
              <a:rPr lang="en"/>
              <a:t>http://www.gapminder.org/world</a:t>
            </a:r>
          </a:p>
        </p:txBody>
      </p:sp>
    </p:spTree>
    <p:extLst>
      <p:ext uri="{BB962C8B-B14F-4D97-AF65-F5344CB8AC3E}">
        <p14:creationId xmlns:p14="http://schemas.microsoft.com/office/powerpoint/2010/main" val="1845474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9">
                                            <p:txEl>
                                              <p:pRg st="0" end="0"/>
                                            </p:txEl>
                                          </p:spTgt>
                                        </p:tgtEl>
                                        <p:attrNameLst>
                                          <p:attrName>style.visibility</p:attrName>
                                        </p:attrNameLst>
                                      </p:cBhvr>
                                      <p:to>
                                        <p:strVal val="visible"/>
                                      </p:to>
                                    </p:set>
                                    <p:animEffect transition="in" filter="fade">
                                      <p:cBhvr>
                                        <p:cTn id="7" dur="1000"/>
                                        <p:tgtEl>
                                          <p:spTgt spid="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9">
                                            <p:txEl>
                                              <p:pRg st="1" end="1"/>
                                            </p:txEl>
                                          </p:spTgt>
                                        </p:tgtEl>
                                        <p:attrNameLst>
                                          <p:attrName>style.visibility</p:attrName>
                                        </p:attrNameLst>
                                      </p:cBhvr>
                                      <p:to>
                                        <p:strVal val="visible"/>
                                      </p:to>
                                    </p:set>
                                    <p:animEffect transition="in" filter="fade">
                                      <p:cBhvr>
                                        <p:cTn id="12" dur="1000"/>
                                        <p:tgtEl>
                                          <p:spTgt spid="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9">
                                            <p:txEl>
                                              <p:pRg st="2" end="2"/>
                                            </p:txEl>
                                          </p:spTgt>
                                        </p:tgtEl>
                                        <p:attrNameLst>
                                          <p:attrName>style.visibility</p:attrName>
                                        </p:attrNameLst>
                                      </p:cBhvr>
                                      <p:to>
                                        <p:strVal val="visible"/>
                                      </p:to>
                                    </p:set>
                                    <p:animEffect transition="in" filter="fade">
                                      <p:cBhvr>
                                        <p:cTn id="17" dur="1000"/>
                                        <p:tgtEl>
                                          <p:spTgt spid="5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9">
                                            <p:txEl>
                                              <p:pRg st="3" end="3"/>
                                            </p:txEl>
                                          </p:spTgt>
                                        </p:tgtEl>
                                        <p:attrNameLst>
                                          <p:attrName>style.visibility</p:attrName>
                                        </p:attrNameLst>
                                      </p:cBhvr>
                                      <p:to>
                                        <p:strVal val="visible"/>
                                      </p:to>
                                    </p:set>
                                    <p:animEffect transition="in" filter="fade">
                                      <p:cBhvr>
                                        <p:cTn id="22" dur="1000"/>
                                        <p:tgtEl>
                                          <p:spTgt spid="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ustom Them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TotalTime>
  <Words>2135</Words>
  <Application>Microsoft Office PowerPoint</Application>
  <PresentationFormat>On-screen Show (4:3)</PresentationFormat>
  <Paragraphs>260</Paragraphs>
  <Slides>45</Slides>
  <Notes>40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MS PGothic</vt:lpstr>
      <vt:lpstr>Arial</vt:lpstr>
      <vt:lpstr>Courier New</vt:lpstr>
      <vt:lpstr>Times New Roman</vt:lpstr>
      <vt:lpstr>Wingdings</vt:lpstr>
      <vt:lpstr>Custom Theme</vt:lpstr>
      <vt:lpstr>Experiments  </vt:lpstr>
      <vt:lpstr>Principles of experimental design</vt:lpstr>
      <vt:lpstr>Practice</vt:lpstr>
      <vt:lpstr>Practice</vt:lpstr>
      <vt:lpstr>Difference Between Blocking and Explanatory Variables</vt:lpstr>
      <vt:lpstr>More Experimental Design Terminology...</vt:lpstr>
      <vt:lpstr>Practice</vt:lpstr>
      <vt:lpstr>Practice</vt:lpstr>
      <vt:lpstr>Scatterplot</vt:lpstr>
      <vt:lpstr>Dot Plots</vt:lpstr>
      <vt:lpstr>Dot Plots &amp; Mean</vt:lpstr>
      <vt:lpstr>Mean</vt:lpstr>
      <vt:lpstr>Stacked Dot Plot</vt:lpstr>
      <vt:lpstr>Histograms - Extracurricular Hours</vt:lpstr>
      <vt:lpstr>Shape of a Distribution: Modality</vt:lpstr>
      <vt:lpstr>Shape of a Distribution: Skewness</vt:lpstr>
      <vt:lpstr>Shape of a Distribution: Unusual Observations</vt:lpstr>
      <vt:lpstr>Extracurricular activities</vt:lpstr>
      <vt:lpstr>Extracurricular activities</vt:lpstr>
      <vt:lpstr>Commonly observed shapes of distributions</vt:lpstr>
      <vt:lpstr>Variance</vt:lpstr>
      <vt:lpstr>Variance (cont.)</vt:lpstr>
      <vt:lpstr>Standard Deviation</vt:lpstr>
      <vt:lpstr>Percentiles and Quartiles</vt:lpstr>
      <vt:lpstr>Median</vt:lpstr>
      <vt:lpstr>Q1, Q3, and IQR</vt:lpstr>
      <vt:lpstr>Box Plot</vt:lpstr>
      <vt:lpstr>Anatomy of a Box Plot</vt:lpstr>
      <vt:lpstr>Whiskers and Outliers</vt:lpstr>
      <vt:lpstr>Outliers (cont.)</vt:lpstr>
      <vt:lpstr>Robust Statistics</vt:lpstr>
      <vt:lpstr>Robust Statistics</vt:lpstr>
      <vt:lpstr>Robust Statistics</vt:lpstr>
      <vt:lpstr>Mean vs. Median</vt:lpstr>
      <vt:lpstr>Practice</vt:lpstr>
      <vt:lpstr>Extremely Skewed Data</vt:lpstr>
      <vt:lpstr>Wind Speeds in the Hopkins Memorial Forest </vt:lpstr>
      <vt:lpstr>Comparing Seasons</vt:lpstr>
      <vt:lpstr>Comparing Seasons (Continued)</vt:lpstr>
      <vt:lpstr>Using Boxplots for Comparisons</vt:lpstr>
      <vt:lpstr>Considering Categorical Data </vt:lpstr>
      <vt:lpstr>Contingency Tables</vt:lpstr>
      <vt:lpstr>Bar Plots</vt:lpstr>
      <vt:lpstr>Segmented Bar and Mosaic Plots</vt:lpstr>
      <vt:lpstr>Comparing Numerical Data Across Groups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Experiments  </dc:title>
  <dc:creator>Fotios Kokkotos</dc:creator>
  <cp:lastModifiedBy>Windows User</cp:lastModifiedBy>
  <cp:revision>8</cp:revision>
  <dcterms:modified xsi:type="dcterms:W3CDTF">2018-02-01T23:17:20Z</dcterms:modified>
</cp:coreProperties>
</file>