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2"/>
  </p:notesMasterIdLst>
  <p:sldIdLst>
    <p:sldId id="257" r:id="rId2"/>
    <p:sldId id="259" r:id="rId3"/>
    <p:sldId id="301" r:id="rId4"/>
    <p:sldId id="300"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9367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09401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27702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6536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23133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07323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62279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4" name="Shape 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3403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432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7240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92971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812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4546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66787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29419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3024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427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54799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37419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5614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4" name="Shape 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23693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2822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8104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36767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6366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7586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7921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0463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9012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14749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838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0883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4121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99"/>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5" name="Shape 35"/>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Evaluating the</a:t>
            </a:r>
          </a:p>
          <a:p>
            <a:pPr lvl="0" algn="l" rtl="0">
              <a:spcBef>
                <a:spcPts val="0"/>
              </a:spcBef>
              <a:buNone/>
            </a:pPr>
            <a:r>
              <a:rPr lang="en">
                <a:solidFill>
                  <a:schemeClr val="accent1"/>
                </a:solidFill>
              </a:rPr>
              <a:t>normal approximation</a:t>
            </a:r>
          </a:p>
          <a:p>
            <a:pPr lvl="0" algn="l" rtl="0">
              <a:spcBef>
                <a:spcPts val="0"/>
              </a:spcBef>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flipH="1">
            <a:off x="457200" y="3559600"/>
            <a:ext cx="7822199" cy="920099"/>
          </a:xfrm>
          <a:prstGeom prst="rect">
            <a:avLst/>
          </a:prstGeom>
        </p:spPr>
        <p:txBody>
          <a:bodyPr lIns="91425" tIns="91425" rIns="91425" bIns="91425" anchor="t" anchorCtr="0">
            <a:noAutofit/>
          </a:bodyPr>
          <a:lstStyle/>
          <a:p>
            <a:pPr marL="457200" lvl="0" indent="-349250" rtl="0">
              <a:lnSpc>
                <a:spcPct val="115000"/>
              </a:lnSpc>
              <a:spcBef>
                <a:spcPts val="0"/>
              </a:spcBef>
              <a:buSzPct val="100000"/>
            </a:pPr>
            <a:r>
              <a:rPr lang="en" sz="1900"/>
              <a:t>It wasn't a coincidence that the sampling distribution we saw earlier was symmetric, and centered at the true population mean.</a:t>
            </a:r>
          </a:p>
          <a:p>
            <a:pPr marL="457200" lvl="0" indent="-349250" rtl="0">
              <a:lnSpc>
                <a:spcPct val="115000"/>
              </a:lnSpc>
              <a:spcBef>
                <a:spcPts val="0"/>
              </a:spcBef>
              <a:buSzPct val="100000"/>
            </a:pPr>
            <a:r>
              <a:rPr lang="en" sz="1900"/>
              <a:t>We won't go through a detailed proof of why </a:t>
            </a:r>
            <a:r>
              <a:rPr lang="en" sz="1900" i="1"/>
              <a:t>SE = σ / √n</a:t>
            </a:r>
            <a:r>
              <a:rPr lang="en" sz="1900"/>
              <a:t>, but note that as </a:t>
            </a:r>
            <a:r>
              <a:rPr lang="en" sz="1900" i="1"/>
              <a:t>n</a:t>
            </a:r>
            <a:r>
              <a:rPr lang="en" sz="1900"/>
              <a:t> increases </a:t>
            </a:r>
            <a:r>
              <a:rPr lang="en" sz="1900" i="1"/>
              <a:t>SE</a:t>
            </a:r>
            <a:r>
              <a:rPr lang="en" sz="1900"/>
              <a:t> decreases. </a:t>
            </a:r>
          </a:p>
          <a:p>
            <a:pPr marL="914400" lvl="1" indent="-349250" rtl="0">
              <a:lnSpc>
                <a:spcPct val="115000"/>
              </a:lnSpc>
              <a:spcBef>
                <a:spcPts val="0"/>
              </a:spcBef>
              <a:buSzPct val="100000"/>
            </a:pPr>
            <a:r>
              <a:rPr lang="en" sz="1900"/>
              <a:t>As the sample size increases we would expect samples to yield more consistent sample means, hence the variability among the sample means would be lower.</a:t>
            </a:r>
          </a:p>
        </p:txBody>
      </p:sp>
      <p:sp>
        <p:nvSpPr>
          <p:cNvPr id="134" name="Shape 134"/>
          <p:cNvSpPr txBox="1">
            <a:spLocks noGrp="1"/>
          </p:cNvSpPr>
          <p:nvPr>
            <p:ph type="body" idx="1"/>
          </p:nvPr>
        </p:nvSpPr>
        <p:spPr>
          <a:xfrm flipH="1">
            <a:off x="457200" y="1295400"/>
            <a:ext cx="7822199" cy="920099"/>
          </a:xfrm>
          <a:prstGeom prst="rect">
            <a:avLst/>
          </a:prstGeom>
        </p:spPr>
        <p:txBody>
          <a:bodyPr lIns="91425" tIns="91425" rIns="91425" bIns="91425" anchor="t" anchorCtr="0">
            <a:noAutofit/>
          </a:bodyPr>
          <a:lstStyle/>
          <a:p>
            <a:pPr lvl="0" rtl="0">
              <a:lnSpc>
                <a:spcPct val="115000"/>
              </a:lnSpc>
              <a:spcBef>
                <a:spcPts val="0"/>
              </a:spcBef>
              <a:buNone/>
            </a:pPr>
            <a:r>
              <a:rPr lang="en" sz="1900"/>
              <a:t>The distribution of the sample mean is well approximated by a normal model:</a:t>
            </a:r>
          </a:p>
        </p:txBody>
      </p:sp>
      <p:sp>
        <p:nvSpPr>
          <p:cNvPr id="135" name="Shape 13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Central Limit Theorem</a:t>
            </a:r>
          </a:p>
        </p:txBody>
      </p:sp>
      <p:sp>
        <p:nvSpPr>
          <p:cNvPr id="136" name="Shape 136"/>
          <p:cNvSpPr txBox="1">
            <a:spLocks noGrp="1"/>
          </p:cNvSpPr>
          <p:nvPr>
            <p:ph type="body" idx="1"/>
          </p:nvPr>
        </p:nvSpPr>
        <p:spPr>
          <a:xfrm flipH="1">
            <a:off x="457200" y="2721575"/>
            <a:ext cx="7822199" cy="920099"/>
          </a:xfrm>
          <a:prstGeom prst="rect">
            <a:avLst/>
          </a:prstGeom>
        </p:spPr>
        <p:txBody>
          <a:bodyPr lIns="91425" tIns="91425" rIns="91425" bIns="91425" anchor="t" anchorCtr="0">
            <a:noAutofit/>
          </a:bodyPr>
          <a:lstStyle/>
          <a:p>
            <a:pPr lvl="0" rtl="0">
              <a:lnSpc>
                <a:spcPct val="115000"/>
              </a:lnSpc>
              <a:spcBef>
                <a:spcPts val="0"/>
              </a:spcBef>
              <a:buNone/>
            </a:pPr>
            <a:r>
              <a:rPr lang="en" sz="1900"/>
              <a:t>where </a:t>
            </a:r>
            <a:r>
              <a:rPr lang="en" sz="1900" i="1"/>
              <a:t>SE</a:t>
            </a:r>
            <a:r>
              <a:rPr lang="en" sz="1900"/>
              <a:t> is represents </a:t>
            </a:r>
            <a:r>
              <a:rPr lang="en" sz="1900" i="1">
                <a:solidFill>
                  <a:schemeClr val="accent1"/>
                </a:solidFill>
              </a:rPr>
              <a:t>standard error</a:t>
            </a:r>
            <a:r>
              <a:rPr lang="en" sz="1900"/>
              <a:t>, which is defined as the standard deviation of the sampling distribution. If </a:t>
            </a:r>
            <a:r>
              <a:rPr lang="en" sz="1900" i="1"/>
              <a:t>σ</a:t>
            </a:r>
            <a:r>
              <a:rPr lang="en" sz="1900"/>
              <a:t> is unknown, use </a:t>
            </a:r>
            <a:r>
              <a:rPr lang="en" sz="1900" i="1"/>
              <a:t>s</a:t>
            </a:r>
            <a:r>
              <a:rPr lang="en" sz="1900"/>
              <a:t>.</a:t>
            </a:r>
          </a:p>
        </p:txBody>
      </p:sp>
      <p:pic>
        <p:nvPicPr>
          <p:cNvPr id="137" name="Shape 137"/>
          <p:cNvPicPr preferRelativeResize="0"/>
          <p:nvPr/>
        </p:nvPicPr>
        <p:blipFill>
          <a:blip r:embed="rId3">
            <a:alphaModFix/>
          </a:blip>
          <a:stretch>
            <a:fillRect/>
          </a:stretch>
        </p:blipFill>
        <p:spPr>
          <a:xfrm>
            <a:off x="1983772" y="1801472"/>
            <a:ext cx="3870503" cy="920100"/>
          </a:xfrm>
          <a:prstGeom prst="rect">
            <a:avLst/>
          </a:prstGeom>
          <a:noFill/>
          <a:ln>
            <a:noFill/>
          </a:ln>
        </p:spPr>
      </p:pic>
    </p:spTree>
    <p:extLst>
      <p:ext uri="{BB962C8B-B14F-4D97-AF65-F5344CB8AC3E}">
        <p14:creationId xmlns:p14="http://schemas.microsoft.com/office/powerpoint/2010/main" val="343343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CLT - conditions</a:t>
            </a:r>
          </a:p>
        </p:txBody>
      </p:sp>
      <p:sp>
        <p:nvSpPr>
          <p:cNvPr id="143" name="Shape 143"/>
          <p:cNvSpPr txBox="1">
            <a:spLocks noGrp="1"/>
          </p:cNvSpPr>
          <p:nvPr>
            <p:ph type="body" idx="1"/>
          </p:nvPr>
        </p:nvSpPr>
        <p:spPr>
          <a:xfrm flipH="1">
            <a:off x="457200" y="1295400"/>
            <a:ext cx="7822200" cy="2209800"/>
          </a:xfrm>
          <a:prstGeom prst="rect">
            <a:avLst/>
          </a:prstGeom>
        </p:spPr>
        <p:txBody>
          <a:bodyPr lIns="91425" tIns="91425" rIns="91425" bIns="91425" anchor="t" anchorCtr="0">
            <a:noAutofit/>
          </a:bodyPr>
          <a:lstStyle/>
          <a:p>
            <a:pPr lvl="0" rtl="0">
              <a:lnSpc>
                <a:spcPct val="115000"/>
              </a:lnSpc>
              <a:spcBef>
                <a:spcPts val="0"/>
              </a:spcBef>
              <a:buNone/>
            </a:pPr>
            <a:r>
              <a:rPr lang="en" sz="1900"/>
              <a:t>Certain conditions must be met for the CLT to apply:</a:t>
            </a:r>
          </a:p>
          <a:p>
            <a:pPr lvl="0" rtl="0">
              <a:lnSpc>
                <a:spcPct val="115000"/>
              </a:lnSpc>
              <a:spcBef>
                <a:spcPts val="0"/>
              </a:spcBef>
              <a:buNone/>
            </a:pPr>
            <a:endParaRPr sz="800"/>
          </a:p>
          <a:p>
            <a:pPr lvl="0" rtl="0">
              <a:lnSpc>
                <a:spcPct val="115000"/>
              </a:lnSpc>
              <a:spcBef>
                <a:spcPts val="0"/>
              </a:spcBef>
              <a:buNone/>
            </a:pPr>
            <a:r>
              <a:rPr lang="en" sz="1900" i="1">
                <a:solidFill>
                  <a:schemeClr val="accent1"/>
                </a:solidFill>
              </a:rPr>
              <a:t>Independence</a:t>
            </a:r>
            <a:r>
              <a:rPr lang="en" sz="1900">
                <a:solidFill>
                  <a:schemeClr val="accent1"/>
                </a:solidFill>
              </a:rPr>
              <a:t>:</a:t>
            </a:r>
            <a:r>
              <a:rPr lang="en" sz="1900"/>
              <a:t> Sampled observations must be independent. This is difficult to verify, but is more likely if</a:t>
            </a:r>
          </a:p>
          <a:p>
            <a:pPr marL="457200" lvl="0" indent="-349250" rtl="0">
              <a:lnSpc>
                <a:spcPct val="115000"/>
              </a:lnSpc>
              <a:spcBef>
                <a:spcPts val="0"/>
              </a:spcBef>
              <a:buSzPct val="100000"/>
            </a:pPr>
            <a:r>
              <a:rPr lang="en" sz="1900"/>
              <a:t>random sampling / assignment is used, and</a:t>
            </a:r>
          </a:p>
          <a:p>
            <a:pPr marL="457200" lvl="0" indent="-349250" rtl="0">
              <a:lnSpc>
                <a:spcPct val="115000"/>
              </a:lnSpc>
              <a:spcBef>
                <a:spcPts val="0"/>
              </a:spcBef>
              <a:buSzPct val="100000"/>
            </a:pPr>
            <a:r>
              <a:rPr lang="en" sz="1900"/>
              <a:t>if sampling without replacement, n &lt; 10% of the population.</a:t>
            </a:r>
          </a:p>
          <a:p>
            <a:pPr lvl="0" rtl="0">
              <a:lnSpc>
                <a:spcPct val="115000"/>
              </a:lnSpc>
              <a:spcBef>
                <a:spcPts val="0"/>
              </a:spcBef>
              <a:buNone/>
            </a:pPr>
            <a:endParaRPr sz="1900"/>
          </a:p>
        </p:txBody>
      </p:sp>
    </p:spTree>
    <p:extLst>
      <p:ext uri="{BB962C8B-B14F-4D97-AF65-F5344CB8AC3E}">
        <p14:creationId xmlns:p14="http://schemas.microsoft.com/office/powerpoint/2010/main" val="157193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flipH="1">
            <a:off x="457200" y="3325150"/>
            <a:ext cx="7822199" cy="920099"/>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57894"/>
              <a:buFont typeface="Arial"/>
              <a:buNone/>
            </a:pPr>
            <a:r>
              <a:rPr lang="en" sz="1900" i="1">
                <a:solidFill>
                  <a:schemeClr val="accent1"/>
                </a:solidFill>
              </a:rPr>
              <a:t>Sample size / skew</a:t>
            </a:r>
            <a:r>
              <a:rPr lang="en" sz="1900">
                <a:solidFill>
                  <a:schemeClr val="accent1"/>
                </a:solidFill>
              </a:rPr>
              <a:t>:</a:t>
            </a:r>
            <a:r>
              <a:rPr lang="en" sz="1900"/>
              <a:t> Either the population distribution is normal, or if the population distribution is skewed, the sample size is large.</a:t>
            </a:r>
          </a:p>
          <a:p>
            <a:pPr marL="457200" lvl="0" indent="-349250" rtl="0">
              <a:lnSpc>
                <a:spcPct val="115000"/>
              </a:lnSpc>
              <a:spcBef>
                <a:spcPts val="0"/>
              </a:spcBef>
              <a:buSzPct val="100000"/>
            </a:pPr>
            <a:r>
              <a:rPr lang="en" sz="1900"/>
              <a:t>the more skewed the population distribution, the larger sample size we need for the CLT to apply</a:t>
            </a:r>
          </a:p>
          <a:p>
            <a:pPr marL="457200" lvl="0" indent="-349250" rtl="0">
              <a:lnSpc>
                <a:spcPct val="115000"/>
              </a:lnSpc>
              <a:spcBef>
                <a:spcPts val="0"/>
              </a:spcBef>
              <a:buSzPct val="100000"/>
            </a:pPr>
            <a:r>
              <a:rPr lang="en" sz="1900"/>
              <a:t>for moderately skewed distributions n &gt; 30 is a widely used rule of thumb</a:t>
            </a:r>
          </a:p>
          <a:p>
            <a:pPr marL="0" lvl="0" indent="0" rtl="0">
              <a:lnSpc>
                <a:spcPct val="115000"/>
              </a:lnSpc>
              <a:spcBef>
                <a:spcPts val="0"/>
              </a:spcBef>
              <a:buNone/>
            </a:pPr>
            <a:r>
              <a:rPr lang="en" sz="1900"/>
              <a:t>This is also difficult to verify for the population, but we can check it using the sample data, and assume that the sample mirrors the population.</a:t>
            </a:r>
          </a:p>
        </p:txBody>
      </p:sp>
      <p:sp>
        <p:nvSpPr>
          <p:cNvPr id="149" name="Shape 14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CLT - conditions</a:t>
            </a:r>
          </a:p>
        </p:txBody>
      </p:sp>
      <p:sp>
        <p:nvSpPr>
          <p:cNvPr id="150" name="Shape 150"/>
          <p:cNvSpPr txBox="1">
            <a:spLocks noGrp="1"/>
          </p:cNvSpPr>
          <p:nvPr>
            <p:ph type="body" idx="1"/>
          </p:nvPr>
        </p:nvSpPr>
        <p:spPr>
          <a:xfrm flipH="1">
            <a:off x="457200" y="1295400"/>
            <a:ext cx="7822199" cy="2209799"/>
          </a:xfrm>
          <a:prstGeom prst="rect">
            <a:avLst/>
          </a:prstGeom>
        </p:spPr>
        <p:txBody>
          <a:bodyPr lIns="91425" tIns="91425" rIns="91425" bIns="91425" anchor="t" anchorCtr="0">
            <a:noAutofit/>
          </a:bodyPr>
          <a:lstStyle/>
          <a:p>
            <a:pPr lvl="0" rtl="0">
              <a:lnSpc>
                <a:spcPct val="115000"/>
              </a:lnSpc>
              <a:spcBef>
                <a:spcPts val="0"/>
              </a:spcBef>
              <a:buNone/>
            </a:pPr>
            <a:r>
              <a:rPr lang="en" sz="1900"/>
              <a:t>Certain conditions must be met for the CLT to apply:</a:t>
            </a:r>
          </a:p>
          <a:p>
            <a:pPr lvl="0" rtl="0">
              <a:lnSpc>
                <a:spcPct val="115000"/>
              </a:lnSpc>
              <a:spcBef>
                <a:spcPts val="0"/>
              </a:spcBef>
              <a:buNone/>
            </a:pPr>
            <a:endParaRPr sz="800"/>
          </a:p>
          <a:p>
            <a:pPr lvl="0" rtl="0">
              <a:lnSpc>
                <a:spcPct val="115000"/>
              </a:lnSpc>
              <a:spcBef>
                <a:spcPts val="0"/>
              </a:spcBef>
              <a:buNone/>
            </a:pPr>
            <a:r>
              <a:rPr lang="en" sz="1900" i="1">
                <a:solidFill>
                  <a:schemeClr val="accent1"/>
                </a:solidFill>
              </a:rPr>
              <a:t>Independence</a:t>
            </a:r>
            <a:r>
              <a:rPr lang="en" sz="1900">
                <a:solidFill>
                  <a:schemeClr val="accent1"/>
                </a:solidFill>
              </a:rPr>
              <a:t>:</a:t>
            </a:r>
            <a:r>
              <a:rPr lang="en" sz="1900"/>
              <a:t> Sampled observations must be independent. This is difficult to verify, but is more likely if</a:t>
            </a:r>
          </a:p>
          <a:p>
            <a:pPr marL="457200" lvl="0" indent="-349250" rtl="0">
              <a:lnSpc>
                <a:spcPct val="115000"/>
              </a:lnSpc>
              <a:spcBef>
                <a:spcPts val="0"/>
              </a:spcBef>
              <a:buSzPct val="100000"/>
            </a:pPr>
            <a:r>
              <a:rPr lang="en" sz="1900"/>
              <a:t>random sampling / assignment is used, and</a:t>
            </a:r>
          </a:p>
          <a:p>
            <a:pPr marL="457200" lvl="0" indent="-349250" rtl="0">
              <a:lnSpc>
                <a:spcPct val="115000"/>
              </a:lnSpc>
              <a:spcBef>
                <a:spcPts val="0"/>
              </a:spcBef>
              <a:buSzPct val="100000"/>
            </a:pPr>
            <a:r>
              <a:rPr lang="en" sz="1900"/>
              <a:t>if sampling without replacement, n &lt; 10% of the population.</a:t>
            </a:r>
          </a:p>
          <a:p>
            <a:pPr lvl="0" rtl="0">
              <a:lnSpc>
                <a:spcPct val="115000"/>
              </a:lnSpc>
              <a:spcBef>
                <a:spcPts val="0"/>
              </a:spcBef>
              <a:buNone/>
            </a:pPr>
            <a:endParaRPr sz="1900"/>
          </a:p>
        </p:txBody>
      </p:sp>
    </p:spTree>
    <p:extLst>
      <p:ext uri="{BB962C8B-B14F-4D97-AF65-F5344CB8AC3E}">
        <p14:creationId xmlns:p14="http://schemas.microsoft.com/office/powerpoint/2010/main" val="70129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Confidence Intervals</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277083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flipH="1">
            <a:off x="457075" y="1305775"/>
            <a:ext cx="7822199" cy="34185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5000"/>
              <a:buFont typeface="Arial"/>
              <a:buNone/>
            </a:pPr>
            <a:r>
              <a:rPr lang="en" sz="2000" dirty="0"/>
              <a:t>Confidence interval, a general formula</a:t>
            </a:r>
          </a:p>
          <a:p>
            <a:pPr marL="1371600" lvl="0" indent="387350" rtl="0">
              <a:lnSpc>
                <a:spcPct val="115000"/>
              </a:lnSpc>
              <a:spcBef>
                <a:spcPts val="0"/>
              </a:spcBef>
              <a:spcAft>
                <a:spcPts val="1000"/>
              </a:spcAft>
              <a:buClr>
                <a:schemeClr val="dk1"/>
              </a:buClr>
              <a:buSzPct val="55000"/>
              <a:buFont typeface="Arial"/>
              <a:buNone/>
            </a:pPr>
            <a:r>
              <a:rPr lang="en" sz="2000" i="1" dirty="0"/>
              <a:t>      point estimate ± z* x </a:t>
            </a:r>
            <a:r>
              <a:rPr lang="en" sz="2000" i="1" dirty="0" smtClean="0"/>
              <a:t>SE</a:t>
            </a:r>
          </a:p>
          <a:p>
            <a:pPr marL="1371600" lvl="0" indent="387350" rtl="0">
              <a:lnSpc>
                <a:spcPct val="115000"/>
              </a:lnSpc>
              <a:spcBef>
                <a:spcPts val="0"/>
              </a:spcBef>
              <a:spcAft>
                <a:spcPts val="1000"/>
              </a:spcAft>
              <a:buClr>
                <a:schemeClr val="dk1"/>
              </a:buClr>
              <a:buSzPct val="55000"/>
              <a:buFont typeface="Arial"/>
              <a:buNone/>
            </a:pPr>
            <a:r>
              <a:rPr lang="en" sz="2000" i="1" dirty="0" smtClean="0"/>
              <a:t> z* x SE = margin of error!</a:t>
            </a:r>
            <a:endParaRPr lang="en" sz="2000" i="1" dirty="0"/>
          </a:p>
          <a:p>
            <a:pPr lvl="0" rtl="0">
              <a:lnSpc>
                <a:spcPct val="115000"/>
              </a:lnSpc>
              <a:spcBef>
                <a:spcPts val="0"/>
              </a:spcBef>
              <a:spcAft>
                <a:spcPts val="1000"/>
              </a:spcAft>
              <a:buNone/>
            </a:pPr>
            <a:endParaRPr sz="2000" dirty="0"/>
          </a:p>
        </p:txBody>
      </p:sp>
      <p:sp>
        <p:nvSpPr>
          <p:cNvPr id="113" name="Shape 11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Confidence interval</a:t>
            </a:r>
          </a:p>
        </p:txBody>
      </p:sp>
    </p:spTree>
    <p:extLst>
      <p:ext uri="{BB962C8B-B14F-4D97-AF65-F5344CB8AC3E}">
        <p14:creationId xmlns:p14="http://schemas.microsoft.com/office/powerpoint/2010/main" val="91138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flipH="1">
            <a:off x="457081" y="3200400"/>
            <a:ext cx="3522900" cy="3094800"/>
          </a:xfrm>
          <a:prstGeom prst="rect">
            <a:avLst/>
          </a:prstGeom>
        </p:spPr>
        <p:txBody>
          <a:bodyPr lIns="91425" tIns="91425" rIns="91425" bIns="91425" anchor="t" anchorCtr="0">
            <a:noAutofit/>
          </a:bodyPr>
          <a:lstStyle/>
          <a:p>
            <a:pPr marL="457200" lvl="0" indent="-355600" rtl="0">
              <a:lnSpc>
                <a:spcPct val="115000"/>
              </a:lnSpc>
              <a:spcBef>
                <a:spcPts val="0"/>
              </a:spcBef>
              <a:spcAft>
                <a:spcPts val="1000"/>
              </a:spcAft>
              <a:buSzPct val="100000"/>
            </a:pPr>
            <a:r>
              <a:rPr lang="en" sz="2000"/>
              <a:t>The figure shows this process with 25 samples, where 24 of the resulting confidence intervals contain the true average number of exclusive relationships, and one does not.</a:t>
            </a:r>
          </a:p>
          <a:p>
            <a:pPr lvl="0" rtl="0">
              <a:lnSpc>
                <a:spcPct val="115000"/>
              </a:lnSpc>
              <a:spcBef>
                <a:spcPts val="0"/>
              </a:spcBef>
              <a:spcAft>
                <a:spcPts val="1000"/>
              </a:spcAft>
              <a:buNone/>
            </a:pPr>
            <a:endParaRPr sz="2000"/>
          </a:p>
        </p:txBody>
      </p:sp>
      <p:sp>
        <p:nvSpPr>
          <p:cNvPr id="132" name="Shape 132"/>
          <p:cNvSpPr txBox="1">
            <a:spLocks noGrp="1"/>
          </p:cNvSpPr>
          <p:nvPr>
            <p:ph type="body" idx="1"/>
          </p:nvPr>
        </p:nvSpPr>
        <p:spPr>
          <a:xfrm flipH="1">
            <a:off x="457075" y="1305775"/>
            <a:ext cx="7822199" cy="3418500"/>
          </a:xfrm>
          <a:prstGeom prst="rect">
            <a:avLst/>
          </a:prstGeom>
        </p:spPr>
        <p:txBody>
          <a:bodyPr lIns="91425" tIns="91425" rIns="91425" bIns="91425" anchor="t" anchorCtr="0">
            <a:noAutofit/>
          </a:bodyPr>
          <a:lstStyle/>
          <a:p>
            <a:pPr marL="457200" lvl="0" indent="-355600" rtl="0">
              <a:lnSpc>
                <a:spcPct val="115000"/>
              </a:lnSpc>
              <a:spcBef>
                <a:spcPts val="0"/>
              </a:spcBef>
              <a:spcAft>
                <a:spcPts val="1000"/>
              </a:spcAft>
              <a:buSzPct val="100000"/>
            </a:pPr>
            <a:r>
              <a:rPr lang="en" sz="2000"/>
              <a:t>Suppose we took many samples and built a confidence interval from each sample using the equation </a:t>
            </a:r>
            <a:r>
              <a:rPr lang="en" sz="2000" i="1"/>
              <a:t>point estimate ± 2 x SE</a:t>
            </a:r>
            <a:r>
              <a:rPr lang="en" sz="2000"/>
              <a:t>.</a:t>
            </a:r>
          </a:p>
          <a:p>
            <a:pPr marL="457200" lvl="0" indent="-355600" rtl="0">
              <a:lnSpc>
                <a:spcPct val="115000"/>
              </a:lnSpc>
              <a:spcBef>
                <a:spcPts val="0"/>
              </a:spcBef>
              <a:spcAft>
                <a:spcPts val="1000"/>
              </a:spcAft>
              <a:buSzPct val="100000"/>
            </a:pPr>
            <a:r>
              <a:rPr lang="en" sz="2000"/>
              <a:t>Then about 95% of those intervals would contain the true population mean (</a:t>
            </a:r>
            <a:r>
              <a:rPr lang="en" sz="2000" i="1"/>
              <a:t>µ</a:t>
            </a:r>
            <a:r>
              <a:rPr lang="en" sz="2000"/>
              <a:t>).</a:t>
            </a:r>
          </a:p>
        </p:txBody>
      </p:sp>
      <p:sp>
        <p:nvSpPr>
          <p:cNvPr id="133" name="Shape 13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What does 95% confident mean?</a:t>
            </a:r>
          </a:p>
        </p:txBody>
      </p:sp>
      <p:pic>
        <p:nvPicPr>
          <p:cNvPr id="134" name="Shape 134"/>
          <p:cNvPicPr preferRelativeResize="0"/>
          <p:nvPr/>
        </p:nvPicPr>
        <p:blipFill>
          <a:blip r:embed="rId3">
            <a:alphaModFix/>
          </a:blip>
          <a:stretch>
            <a:fillRect/>
          </a:stretch>
        </p:blipFill>
        <p:spPr>
          <a:xfrm>
            <a:off x="3892050" y="3114875"/>
            <a:ext cx="4654075" cy="3265850"/>
          </a:xfrm>
          <a:prstGeom prst="rect">
            <a:avLst/>
          </a:prstGeom>
          <a:noFill/>
          <a:ln>
            <a:noFill/>
          </a:ln>
        </p:spPr>
      </p:pic>
    </p:spTree>
    <p:extLst>
      <p:ext uri="{BB962C8B-B14F-4D97-AF65-F5344CB8AC3E}">
        <p14:creationId xmlns:p14="http://schemas.microsoft.com/office/powerpoint/2010/main" val="274854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flipH="1">
            <a:off x="457075" y="1305775"/>
            <a:ext cx="7822199" cy="16014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2000">
                <a:solidFill>
                  <a:schemeClr val="accent1"/>
                </a:solidFill>
              </a:rPr>
              <a:t>If we want to be more certain that we capture the population parameter, i.e. increase our confidence level, should we use a wider interval or a smaller interval?</a:t>
            </a:r>
          </a:p>
          <a:p>
            <a:pPr lvl="0" rtl="0">
              <a:lnSpc>
                <a:spcPct val="115000"/>
              </a:lnSpc>
              <a:spcBef>
                <a:spcPts val="0"/>
              </a:spcBef>
              <a:spcAft>
                <a:spcPts val="1000"/>
              </a:spcAft>
              <a:buNone/>
            </a:pPr>
            <a:endParaRPr sz="2000">
              <a:solidFill>
                <a:schemeClr val="accent1"/>
              </a:solidFill>
            </a:endParaRPr>
          </a:p>
        </p:txBody>
      </p:sp>
      <p:sp>
        <p:nvSpPr>
          <p:cNvPr id="140" name="Shape 14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Width of an interval</a:t>
            </a:r>
          </a:p>
        </p:txBody>
      </p:sp>
    </p:spTree>
    <p:extLst>
      <p:ext uri="{BB962C8B-B14F-4D97-AF65-F5344CB8AC3E}">
        <p14:creationId xmlns:p14="http://schemas.microsoft.com/office/powerpoint/2010/main" val="123616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1000"/>
                                        <p:tgtEl>
                                          <p:spTgt spid="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xEl>
                                              <p:pRg st="1" end="1"/>
                                            </p:txEl>
                                          </p:spTgt>
                                        </p:tgtEl>
                                        <p:attrNameLst>
                                          <p:attrName>style.visibility</p:attrName>
                                        </p:attrNameLst>
                                      </p:cBhvr>
                                      <p:to>
                                        <p:strVal val="visible"/>
                                      </p:to>
                                    </p:set>
                                    <p:animEffect transition="in" filter="fade">
                                      <p:cBhvr>
                                        <p:cTn id="12" dur="1000"/>
                                        <p:tgtEl>
                                          <p:spTgt spid="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Hypothesis Testing</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37692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flipH="1">
            <a:off x="457137" y="970845"/>
            <a:ext cx="8229600" cy="4608106"/>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dirty="0"/>
              <a:t>1. Set the hypotheses</a:t>
            </a:r>
          </a:p>
          <a:p>
            <a:pPr marL="914400" lvl="0" indent="-342900" rtl="0">
              <a:lnSpc>
                <a:spcPct val="115000"/>
              </a:lnSpc>
              <a:spcBef>
                <a:spcPts val="0"/>
              </a:spcBef>
              <a:spcAft>
                <a:spcPts val="1000"/>
              </a:spcAft>
              <a:buSzPct val="100000"/>
            </a:pPr>
            <a:r>
              <a:rPr lang="en" sz="1800" i="1" dirty="0"/>
              <a:t>H</a:t>
            </a:r>
            <a:r>
              <a:rPr lang="en" sz="1800" i="1" baseline="-25000" dirty="0"/>
              <a:t>0</a:t>
            </a:r>
            <a:r>
              <a:rPr lang="en" sz="1800" dirty="0"/>
              <a:t>: </a:t>
            </a:r>
            <a:r>
              <a:rPr lang="en" sz="1800" i="1" dirty="0"/>
              <a:t>µ</a:t>
            </a:r>
            <a:r>
              <a:rPr lang="en" sz="1800" dirty="0"/>
              <a:t> = null value</a:t>
            </a:r>
          </a:p>
          <a:p>
            <a:pPr marL="914400" lvl="0" indent="-342900" rtl="0">
              <a:lnSpc>
                <a:spcPct val="115000"/>
              </a:lnSpc>
              <a:spcBef>
                <a:spcPts val="0"/>
              </a:spcBef>
              <a:spcAft>
                <a:spcPts val="1000"/>
              </a:spcAft>
              <a:buSzPct val="100000"/>
            </a:pPr>
            <a:r>
              <a:rPr lang="en" sz="1800" i="1" dirty="0"/>
              <a:t>H</a:t>
            </a:r>
            <a:r>
              <a:rPr lang="en" sz="1800" i="1" baseline="-25000" dirty="0"/>
              <a:t>A</a:t>
            </a:r>
            <a:r>
              <a:rPr lang="en" sz="1800" dirty="0"/>
              <a:t>: </a:t>
            </a:r>
            <a:r>
              <a:rPr lang="en" sz="1800" i="1" dirty="0"/>
              <a:t>µ</a:t>
            </a:r>
            <a:r>
              <a:rPr lang="en" sz="1800" dirty="0"/>
              <a:t> &lt; or &gt; or ≠ null value     </a:t>
            </a:r>
          </a:p>
          <a:p>
            <a:pPr lvl="0" rtl="0">
              <a:lnSpc>
                <a:spcPct val="115000"/>
              </a:lnSpc>
              <a:spcBef>
                <a:spcPts val="0"/>
              </a:spcBef>
              <a:spcAft>
                <a:spcPts val="1000"/>
              </a:spcAft>
              <a:buNone/>
            </a:pPr>
            <a:r>
              <a:rPr lang="en" sz="1800" dirty="0"/>
              <a:t>2. Calculate the point estimate</a:t>
            </a:r>
          </a:p>
          <a:p>
            <a:pPr lvl="0" rtl="0">
              <a:lnSpc>
                <a:spcPct val="115000"/>
              </a:lnSpc>
              <a:spcBef>
                <a:spcPts val="0"/>
              </a:spcBef>
              <a:spcAft>
                <a:spcPts val="1000"/>
              </a:spcAft>
              <a:buNone/>
            </a:pPr>
            <a:r>
              <a:rPr lang="en" sz="1800" dirty="0"/>
              <a:t>3. Check assumptions and conditions</a:t>
            </a:r>
          </a:p>
          <a:p>
            <a:pPr marL="914400" lvl="0" indent="-342900" rtl="0">
              <a:lnSpc>
                <a:spcPct val="115000"/>
              </a:lnSpc>
              <a:spcBef>
                <a:spcPts val="0"/>
              </a:spcBef>
              <a:spcAft>
                <a:spcPts val="1000"/>
              </a:spcAft>
              <a:buSzPct val="100000"/>
            </a:pPr>
            <a:r>
              <a:rPr lang="en" sz="1800" dirty="0"/>
              <a:t>Independence: random sample/assignment, 10% condition when sampling without replacement</a:t>
            </a:r>
          </a:p>
          <a:p>
            <a:pPr marL="914400" lvl="0" indent="-342900" rtl="0">
              <a:lnSpc>
                <a:spcPct val="115000"/>
              </a:lnSpc>
              <a:spcBef>
                <a:spcPts val="0"/>
              </a:spcBef>
              <a:spcAft>
                <a:spcPts val="1000"/>
              </a:spcAft>
              <a:buSzPct val="100000"/>
            </a:pPr>
            <a:r>
              <a:rPr lang="en" sz="1800" dirty="0"/>
              <a:t>Normality: nearly normal population or </a:t>
            </a:r>
            <a:r>
              <a:rPr lang="en" sz="1800" i="1" dirty="0"/>
              <a:t>n</a:t>
            </a:r>
            <a:r>
              <a:rPr lang="en" sz="1800" dirty="0"/>
              <a:t> ≥ 30, no extreme skew -- or use the </a:t>
            </a:r>
            <a:r>
              <a:rPr lang="en" sz="1800" i="1" dirty="0"/>
              <a:t>t</a:t>
            </a:r>
            <a:r>
              <a:rPr lang="en" sz="1800" dirty="0"/>
              <a:t> distribution (Ch 5)</a:t>
            </a:r>
          </a:p>
          <a:p>
            <a:pPr lvl="0" rtl="0">
              <a:lnSpc>
                <a:spcPct val="115000"/>
              </a:lnSpc>
              <a:spcBef>
                <a:spcPts val="0"/>
              </a:spcBef>
              <a:spcAft>
                <a:spcPts val="1000"/>
              </a:spcAft>
              <a:buNone/>
            </a:pPr>
            <a:r>
              <a:rPr lang="en" sz="1800" dirty="0"/>
              <a:t>4. Calculate a </a:t>
            </a:r>
            <a:r>
              <a:rPr lang="en" sz="1800" i="1" dirty="0">
                <a:solidFill>
                  <a:schemeClr val="accent1"/>
                </a:solidFill>
              </a:rPr>
              <a:t>test statistic</a:t>
            </a:r>
            <a:r>
              <a:rPr lang="en" sz="1800" dirty="0"/>
              <a:t> and a p-value </a:t>
            </a:r>
          </a:p>
          <a:p>
            <a:pPr lvl="0" rtl="0">
              <a:lnSpc>
                <a:spcPct val="115000"/>
              </a:lnSpc>
              <a:spcBef>
                <a:spcPts val="0"/>
              </a:spcBef>
              <a:spcAft>
                <a:spcPts val="1000"/>
              </a:spcAft>
              <a:buNone/>
            </a:pPr>
            <a:endParaRPr lang="en" sz="1800" dirty="0"/>
          </a:p>
          <a:p>
            <a:pPr lvl="0" rtl="0">
              <a:lnSpc>
                <a:spcPct val="115000"/>
              </a:lnSpc>
              <a:spcBef>
                <a:spcPts val="0"/>
              </a:spcBef>
              <a:spcAft>
                <a:spcPts val="1000"/>
              </a:spcAft>
              <a:buNone/>
            </a:pPr>
            <a:r>
              <a:rPr lang="en" sz="1800" dirty="0"/>
              <a:t>5. Make a decision, and interpret it in context</a:t>
            </a:r>
          </a:p>
          <a:p>
            <a:pPr marL="457200" lvl="0" indent="-342900" rtl="0">
              <a:lnSpc>
                <a:spcPct val="115000"/>
              </a:lnSpc>
              <a:spcBef>
                <a:spcPts val="0"/>
              </a:spcBef>
              <a:spcAft>
                <a:spcPts val="1000"/>
              </a:spcAft>
              <a:buSzPct val="100000"/>
            </a:pPr>
            <a:r>
              <a:rPr lang="en" sz="1800" dirty="0"/>
              <a:t>If p-value &lt; </a:t>
            </a:r>
            <a:r>
              <a:rPr lang="en" sz="1800" i="1" dirty="0"/>
              <a:t>α</a:t>
            </a:r>
            <a:r>
              <a:rPr lang="en" sz="1800" dirty="0"/>
              <a:t>, reject </a:t>
            </a:r>
            <a:r>
              <a:rPr lang="en" sz="1800" i="1" dirty="0"/>
              <a:t>H</a:t>
            </a:r>
            <a:r>
              <a:rPr lang="en" sz="1800" i="1" baseline="-25000" dirty="0"/>
              <a:t>0</a:t>
            </a:r>
            <a:r>
              <a:rPr lang="en" sz="1800" dirty="0"/>
              <a:t>, data provide evidence for </a:t>
            </a:r>
            <a:r>
              <a:rPr lang="en" sz="1800" i="1" dirty="0"/>
              <a:t>H</a:t>
            </a:r>
            <a:r>
              <a:rPr lang="en" sz="1800" i="1" baseline="-25000" dirty="0"/>
              <a:t>A</a:t>
            </a:r>
          </a:p>
          <a:p>
            <a:pPr marL="457200" lvl="0" indent="-342900" rtl="0">
              <a:lnSpc>
                <a:spcPct val="115000"/>
              </a:lnSpc>
              <a:spcBef>
                <a:spcPts val="0"/>
              </a:spcBef>
              <a:spcAft>
                <a:spcPts val="1000"/>
              </a:spcAft>
              <a:buSzPct val="100000"/>
            </a:pPr>
            <a:r>
              <a:rPr lang="en" sz="1800" dirty="0"/>
              <a:t>If p-value &gt; </a:t>
            </a:r>
            <a:r>
              <a:rPr lang="en" sz="1800" i="1" dirty="0"/>
              <a:t>α</a:t>
            </a:r>
            <a:r>
              <a:rPr lang="en" sz="1800" dirty="0"/>
              <a:t>, do not reject </a:t>
            </a:r>
            <a:r>
              <a:rPr lang="en" sz="1800" i="1" dirty="0"/>
              <a:t>H</a:t>
            </a:r>
            <a:r>
              <a:rPr lang="en" sz="1800" i="1" baseline="-25000" dirty="0"/>
              <a:t>0</a:t>
            </a:r>
            <a:r>
              <a:rPr lang="en" sz="1800" dirty="0"/>
              <a:t>, data do not provide evidence for </a:t>
            </a:r>
            <a:r>
              <a:rPr lang="en" sz="1800" i="1" dirty="0"/>
              <a:t>H</a:t>
            </a:r>
            <a:r>
              <a:rPr lang="en" sz="1800" i="1" baseline="-25000" dirty="0"/>
              <a:t>A</a:t>
            </a:r>
          </a:p>
        </p:txBody>
      </p:sp>
      <p:sp>
        <p:nvSpPr>
          <p:cNvPr id="477" name="Shape 477"/>
          <p:cNvSpPr txBox="1">
            <a:spLocks noGrp="1"/>
          </p:cNvSpPr>
          <p:nvPr>
            <p:ph type="title"/>
          </p:nvPr>
        </p:nvSpPr>
        <p:spPr>
          <a:xfrm>
            <a:off x="457262" y="109637"/>
            <a:ext cx="8229600" cy="990614"/>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Hypothesis testing for a population mean</a:t>
            </a:r>
          </a:p>
        </p:txBody>
      </p:sp>
      <p:pic>
        <p:nvPicPr>
          <p:cNvPr id="478" name="Shape 478"/>
          <p:cNvPicPr preferRelativeResize="0"/>
          <p:nvPr/>
        </p:nvPicPr>
        <p:blipFill>
          <a:blip r:embed="rId3">
            <a:alphaModFix/>
          </a:blip>
          <a:stretch>
            <a:fillRect/>
          </a:stretch>
        </p:blipFill>
        <p:spPr>
          <a:xfrm>
            <a:off x="3194747" y="5128875"/>
            <a:ext cx="2769950" cy="602474"/>
          </a:xfrm>
          <a:prstGeom prst="rect">
            <a:avLst/>
          </a:prstGeom>
          <a:noFill/>
          <a:ln>
            <a:noFill/>
          </a:ln>
        </p:spPr>
      </p:pic>
    </p:spTree>
    <p:extLst>
      <p:ext uri="{BB962C8B-B14F-4D97-AF65-F5344CB8AC3E}">
        <p14:creationId xmlns:p14="http://schemas.microsoft.com/office/powerpoint/2010/main" val="19626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flipH="1">
            <a:off x="457199" y="4360975"/>
            <a:ext cx="8229600" cy="1278899"/>
          </a:xfrm>
          <a:prstGeom prst="rect">
            <a:avLst/>
          </a:prstGeom>
        </p:spPr>
        <p:txBody>
          <a:bodyPr lIns="91425" tIns="91425" rIns="91425" bIns="91425" anchor="t" anchorCtr="0">
            <a:noAutofit/>
          </a:bodyPr>
          <a:lstStyle/>
          <a:p>
            <a:pPr marL="457200" lvl="0" indent="-368300" rtl="0">
              <a:lnSpc>
                <a:spcPct val="115000"/>
              </a:lnSpc>
              <a:spcBef>
                <a:spcPts val="0"/>
              </a:spcBef>
              <a:spcAft>
                <a:spcPts val="1000"/>
              </a:spcAft>
              <a:buSzPct val="100000"/>
            </a:pPr>
            <a:r>
              <a:rPr lang="en" sz="2200"/>
              <a:t>A </a:t>
            </a:r>
            <a:r>
              <a:rPr lang="en" sz="2200" i="1">
                <a:solidFill>
                  <a:schemeClr val="accent1"/>
                </a:solidFill>
              </a:rPr>
              <a:t>Type 1 Error</a:t>
            </a:r>
            <a:r>
              <a:rPr lang="en" sz="2200"/>
              <a:t> is rejecting the null hypothesis when</a:t>
            </a:r>
            <a:r>
              <a:rPr lang="en" sz="2200" i="1"/>
              <a:t> H</a:t>
            </a:r>
            <a:r>
              <a:rPr lang="en" sz="2200" i="1" baseline="-25000"/>
              <a:t>0</a:t>
            </a:r>
            <a:r>
              <a:rPr lang="en" sz="2200"/>
              <a:t> is true.</a:t>
            </a:r>
          </a:p>
          <a:p>
            <a:pPr marL="457200" lvl="0" indent="-368300" rtl="0">
              <a:lnSpc>
                <a:spcPct val="115000"/>
              </a:lnSpc>
              <a:spcBef>
                <a:spcPts val="0"/>
              </a:spcBef>
              <a:spcAft>
                <a:spcPts val="1000"/>
              </a:spcAft>
              <a:buSzPct val="100000"/>
            </a:pPr>
            <a:r>
              <a:rPr lang="en" sz="2200"/>
              <a:t>A </a:t>
            </a:r>
            <a:r>
              <a:rPr lang="en" sz="2200" i="1">
                <a:solidFill>
                  <a:schemeClr val="accent1"/>
                </a:solidFill>
              </a:rPr>
              <a:t>Type 2 Error</a:t>
            </a:r>
            <a:r>
              <a:rPr lang="en" sz="2200"/>
              <a:t> is failing to reject the null hypothesis when</a:t>
            </a:r>
            <a:r>
              <a:rPr lang="en" sz="2200" i="1"/>
              <a:t> H</a:t>
            </a:r>
            <a:r>
              <a:rPr lang="en" sz="2200" i="1" baseline="-25000"/>
              <a:t>A</a:t>
            </a:r>
            <a:r>
              <a:rPr lang="en" sz="2200"/>
              <a:t> is true.</a:t>
            </a:r>
          </a:p>
        </p:txBody>
      </p:sp>
      <p:sp>
        <p:nvSpPr>
          <p:cNvPr id="385" name="Shape 385"/>
          <p:cNvSpPr txBox="1">
            <a:spLocks noGrp="1"/>
          </p:cNvSpPr>
          <p:nvPr>
            <p:ph type="body" idx="1"/>
          </p:nvPr>
        </p:nvSpPr>
        <p:spPr>
          <a:xfrm flipH="1">
            <a:off x="457074" y="1143000"/>
            <a:ext cx="8229600" cy="1463699"/>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p>
        </p:txBody>
      </p:sp>
      <p:sp>
        <p:nvSpPr>
          <p:cNvPr id="386" name="Shape 38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Decision errors</a:t>
            </a:r>
          </a:p>
        </p:txBody>
      </p:sp>
      <p:pic>
        <p:nvPicPr>
          <p:cNvPr id="387" name="Shape 387"/>
          <p:cNvPicPr preferRelativeResize="0"/>
          <p:nvPr/>
        </p:nvPicPr>
        <p:blipFill>
          <a:blip r:embed="rId3">
            <a:alphaModFix/>
          </a:blip>
          <a:stretch>
            <a:fillRect/>
          </a:stretch>
        </p:blipFill>
        <p:spPr>
          <a:xfrm>
            <a:off x="1016399" y="2519350"/>
            <a:ext cx="6109575" cy="1744299"/>
          </a:xfrm>
          <a:prstGeom prst="rect">
            <a:avLst/>
          </a:prstGeom>
          <a:noFill/>
          <a:ln>
            <a:noFill/>
          </a:ln>
        </p:spPr>
      </p:pic>
      <p:pic>
        <p:nvPicPr>
          <p:cNvPr id="388" name="Shape 388"/>
          <p:cNvPicPr preferRelativeResize="0"/>
          <p:nvPr/>
        </p:nvPicPr>
        <p:blipFill>
          <a:blip r:embed="rId4">
            <a:alphaModFix/>
          </a:blip>
          <a:stretch>
            <a:fillRect/>
          </a:stretch>
        </p:blipFill>
        <p:spPr>
          <a:xfrm>
            <a:off x="4007775" y="3345712"/>
            <a:ext cx="438150" cy="276225"/>
          </a:xfrm>
          <a:prstGeom prst="rect">
            <a:avLst/>
          </a:prstGeom>
          <a:noFill/>
          <a:ln>
            <a:noFill/>
          </a:ln>
        </p:spPr>
      </p:pic>
      <p:pic>
        <p:nvPicPr>
          <p:cNvPr id="389" name="Shape 389"/>
          <p:cNvPicPr preferRelativeResize="0"/>
          <p:nvPr/>
        </p:nvPicPr>
        <p:blipFill>
          <a:blip r:embed="rId4">
            <a:alphaModFix/>
          </a:blip>
          <a:stretch>
            <a:fillRect/>
          </a:stretch>
        </p:blipFill>
        <p:spPr>
          <a:xfrm>
            <a:off x="5883700" y="3857312"/>
            <a:ext cx="438150" cy="276225"/>
          </a:xfrm>
          <a:prstGeom prst="rect">
            <a:avLst/>
          </a:prstGeom>
          <a:noFill/>
          <a:ln>
            <a:noFill/>
          </a:ln>
        </p:spPr>
      </p:pic>
      <p:pic>
        <p:nvPicPr>
          <p:cNvPr id="390" name="Shape 390"/>
          <p:cNvPicPr preferRelativeResize="0"/>
          <p:nvPr/>
        </p:nvPicPr>
        <p:blipFill>
          <a:blip r:embed="rId5">
            <a:alphaModFix/>
          </a:blip>
          <a:stretch>
            <a:fillRect/>
          </a:stretch>
        </p:blipFill>
        <p:spPr>
          <a:xfrm>
            <a:off x="5313325" y="3345712"/>
            <a:ext cx="1676400" cy="361950"/>
          </a:xfrm>
          <a:prstGeom prst="rect">
            <a:avLst/>
          </a:prstGeom>
          <a:noFill/>
          <a:ln>
            <a:noFill/>
          </a:ln>
        </p:spPr>
      </p:pic>
      <p:pic>
        <p:nvPicPr>
          <p:cNvPr id="391" name="Shape 391"/>
          <p:cNvPicPr preferRelativeResize="0"/>
          <p:nvPr/>
        </p:nvPicPr>
        <p:blipFill>
          <a:blip r:embed="rId6">
            <a:alphaModFix/>
          </a:blip>
          <a:stretch>
            <a:fillRect/>
          </a:stretch>
        </p:blipFill>
        <p:spPr>
          <a:xfrm>
            <a:off x="3509912" y="3800162"/>
            <a:ext cx="1628775" cy="333375"/>
          </a:xfrm>
          <a:prstGeom prst="rect">
            <a:avLst/>
          </a:prstGeom>
          <a:noFill/>
          <a:ln>
            <a:noFill/>
          </a:ln>
        </p:spPr>
      </p:pic>
    </p:spTree>
    <p:extLst>
      <p:ext uri="{BB962C8B-B14F-4D97-AF65-F5344CB8AC3E}">
        <p14:creationId xmlns:p14="http://schemas.microsoft.com/office/powerpoint/2010/main" val="284913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Anatomy of a normal probability plot</a:t>
            </a:r>
          </a:p>
        </p:txBody>
      </p:sp>
      <p:sp>
        <p:nvSpPr>
          <p:cNvPr id="65" name="Shape 65"/>
          <p:cNvSpPr txBox="1">
            <a:spLocks noGrp="1"/>
          </p:cNvSpPr>
          <p:nvPr>
            <p:ph type="body" idx="1"/>
          </p:nvPr>
        </p:nvSpPr>
        <p:spPr>
          <a:xfrm flipH="1">
            <a:off x="457199" y="1305775"/>
            <a:ext cx="8229600" cy="4763400"/>
          </a:xfrm>
          <a:prstGeom prst="rect">
            <a:avLst/>
          </a:prstGeom>
        </p:spPr>
        <p:txBody>
          <a:bodyPr lIns="91425" tIns="91425" rIns="91425" bIns="91425" anchor="t" anchorCtr="0">
            <a:noAutofit/>
          </a:bodyPr>
          <a:lstStyle/>
          <a:p>
            <a:pPr marL="457200" lvl="0" indent="-374650" rtl="0">
              <a:spcBef>
                <a:spcPts val="0"/>
              </a:spcBef>
              <a:spcAft>
                <a:spcPts val="0"/>
              </a:spcAft>
              <a:buSzPct val="100000"/>
            </a:pPr>
            <a:r>
              <a:rPr lang="en" sz="2300">
                <a:solidFill>
                  <a:srgbClr val="000000"/>
                </a:solidFill>
              </a:rPr>
              <a:t>Data are plotted on the y-axis of a normal probability plot, and theoretical quantiles (following a normal distribution) on the x-axis.</a:t>
            </a:r>
          </a:p>
          <a:p>
            <a:pPr marL="457200" lvl="0" indent="-374650" rtl="0">
              <a:spcBef>
                <a:spcPts val="0"/>
              </a:spcBef>
              <a:spcAft>
                <a:spcPts val="0"/>
              </a:spcAft>
              <a:buSzPct val="100000"/>
            </a:pPr>
            <a:r>
              <a:rPr lang="en" sz="2300">
                <a:solidFill>
                  <a:srgbClr val="000000"/>
                </a:solidFill>
              </a:rPr>
              <a:t>If there is a linear relationship in the plot, then the data follow a nearly normal distribution.</a:t>
            </a:r>
          </a:p>
          <a:p>
            <a:pPr marL="457200" lvl="0" indent="-374650" rtl="0">
              <a:spcBef>
                <a:spcPts val="0"/>
              </a:spcBef>
              <a:spcAft>
                <a:spcPts val="0"/>
              </a:spcAft>
              <a:buSzPct val="100000"/>
            </a:pPr>
            <a:r>
              <a:rPr lang="en" sz="2300">
                <a:solidFill>
                  <a:srgbClr val="000000"/>
                </a:solidFill>
              </a:rPr>
              <a:t>Constructing a normal probability plot requires calculating percentiles and corresponding z-scores for each observation, which is tedious. Therefore we generally rely on software when making these plots.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Examining the Central Limit Theorem</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38960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flipH="1">
            <a:off x="4357511" y="3375378"/>
            <a:ext cx="4329288" cy="1693333"/>
          </a:xfrm>
          <a:prstGeom prst="rect">
            <a:avLst/>
          </a:prstGeom>
        </p:spPr>
        <p:txBody>
          <a:bodyPr lIns="91425" tIns="91425" rIns="91425" bIns="91425" anchor="t" anchorCtr="0">
            <a:noAutofit/>
          </a:bodyPr>
          <a:lstStyle/>
          <a:p>
            <a:pPr marL="457200" lvl="0" indent="-342900" rtl="0">
              <a:lnSpc>
                <a:spcPct val="115000"/>
              </a:lnSpc>
              <a:spcBef>
                <a:spcPts val="0"/>
              </a:spcBef>
              <a:spcAft>
                <a:spcPts val="1000"/>
              </a:spcAft>
              <a:buSzPct val="100000"/>
              <a:buAutoNum type="alphaLcParenR"/>
            </a:pPr>
            <a:r>
              <a:rPr lang="en" sz="1800" dirty="0"/>
              <a:t>A - (3); B - (2); C - (4)</a:t>
            </a:r>
          </a:p>
          <a:p>
            <a:pPr marL="457200" lvl="0" indent="-342900" rtl="0">
              <a:lnSpc>
                <a:spcPct val="115000"/>
              </a:lnSpc>
              <a:spcBef>
                <a:spcPts val="0"/>
              </a:spcBef>
              <a:spcAft>
                <a:spcPts val="1000"/>
              </a:spcAft>
              <a:buSzPct val="100000"/>
              <a:buAutoNum type="alphaLcParenR"/>
            </a:pPr>
            <a:r>
              <a:rPr lang="en" sz="1800" dirty="0"/>
              <a:t>A - (2); B - (3); C - (4)</a:t>
            </a:r>
          </a:p>
          <a:p>
            <a:pPr marL="457200" lvl="0" indent="-342900" rtl="0">
              <a:lnSpc>
                <a:spcPct val="115000"/>
              </a:lnSpc>
              <a:spcBef>
                <a:spcPts val="0"/>
              </a:spcBef>
              <a:spcAft>
                <a:spcPts val="1000"/>
              </a:spcAft>
              <a:buSzPct val="100000"/>
              <a:buAutoNum type="alphaLcParenR"/>
            </a:pPr>
            <a:r>
              <a:rPr lang="en" sz="1800" dirty="0"/>
              <a:t>A - (3); B - (4); C - (2)</a:t>
            </a:r>
          </a:p>
          <a:p>
            <a:pPr marL="457200" lvl="0" indent="-342900" rtl="0">
              <a:lnSpc>
                <a:spcPct val="115000"/>
              </a:lnSpc>
              <a:spcBef>
                <a:spcPts val="0"/>
              </a:spcBef>
              <a:spcAft>
                <a:spcPts val="1000"/>
              </a:spcAft>
              <a:buSzPct val="100000"/>
              <a:buAutoNum type="alphaLcParenR"/>
            </a:pPr>
            <a:r>
              <a:rPr lang="en" sz="1800" dirty="0"/>
              <a:t>A - (4); B - (2); C - (3)</a:t>
            </a:r>
          </a:p>
        </p:txBody>
      </p:sp>
      <p:sp>
        <p:nvSpPr>
          <p:cNvPr id="124" name="Shape 124"/>
          <p:cNvSpPr txBox="1">
            <a:spLocks noGrp="1"/>
          </p:cNvSpPr>
          <p:nvPr>
            <p:ph type="body" idx="1"/>
          </p:nvPr>
        </p:nvSpPr>
        <p:spPr>
          <a:xfrm flipH="1">
            <a:off x="457074" y="1143000"/>
            <a:ext cx="8229600" cy="1731787"/>
          </a:xfrm>
          <a:prstGeom prst="rect">
            <a:avLst/>
          </a:prstGeom>
        </p:spPr>
        <p:txBody>
          <a:bodyPr lIns="91425" tIns="91425" rIns="91425" bIns="91425" anchor="t" anchorCtr="0">
            <a:noAutofit/>
          </a:bodyPr>
          <a:lstStyle/>
          <a:p>
            <a:pPr marL="0" lvl="0" indent="-69850" rtl="0">
              <a:lnSpc>
                <a:spcPct val="115000"/>
              </a:lnSpc>
              <a:spcBef>
                <a:spcPts val="0"/>
              </a:spcBef>
              <a:spcAft>
                <a:spcPts val="1000"/>
              </a:spcAft>
              <a:buClr>
                <a:schemeClr val="dk1"/>
              </a:buClr>
              <a:buSzPct val="61111"/>
              <a:buFont typeface="Arial"/>
              <a:buNone/>
            </a:pPr>
            <a:r>
              <a:rPr lang="en" sz="1800" dirty="0"/>
              <a:t>Four plots: Determine which plot (A, B, or C) is which.</a:t>
            </a:r>
          </a:p>
          <a:p>
            <a:pPr marL="457200" lvl="0" indent="-342900" rtl="0">
              <a:lnSpc>
                <a:spcPct val="115000"/>
              </a:lnSpc>
              <a:spcBef>
                <a:spcPts val="0"/>
              </a:spcBef>
              <a:spcAft>
                <a:spcPts val="1000"/>
              </a:spcAft>
              <a:buSzPct val="100000"/>
            </a:pPr>
            <a:r>
              <a:rPr lang="en" sz="1800" dirty="0"/>
              <a:t>At top: distribution for a population (µ = 10, σ = 7),</a:t>
            </a:r>
          </a:p>
          <a:p>
            <a:pPr marL="457200" lvl="0" indent="-342900" rtl="0">
              <a:lnSpc>
                <a:spcPct val="115000"/>
              </a:lnSpc>
              <a:spcBef>
                <a:spcPts val="0"/>
              </a:spcBef>
              <a:spcAft>
                <a:spcPts val="1000"/>
              </a:spcAft>
              <a:buSzPct val="100000"/>
            </a:pPr>
            <a:r>
              <a:rPr lang="en" sz="1800" dirty="0"/>
              <a:t>a single random sample of 100 observations from this population,</a:t>
            </a:r>
          </a:p>
          <a:p>
            <a:pPr marL="457200" lvl="0" indent="-342900" rtl="0">
              <a:lnSpc>
                <a:spcPct val="115000"/>
              </a:lnSpc>
              <a:spcBef>
                <a:spcPts val="0"/>
              </a:spcBef>
              <a:spcAft>
                <a:spcPts val="1000"/>
              </a:spcAft>
              <a:buSzPct val="100000"/>
            </a:pPr>
            <a:r>
              <a:rPr lang="en" sz="1800" dirty="0"/>
              <a:t>a distribution of 100 sample means from random samples with size 7, and</a:t>
            </a:r>
          </a:p>
          <a:p>
            <a:pPr marL="457200" lvl="0" indent="-342900" rtl="0">
              <a:lnSpc>
                <a:spcPct val="115000"/>
              </a:lnSpc>
              <a:spcBef>
                <a:spcPts val="0"/>
              </a:spcBef>
              <a:spcAft>
                <a:spcPts val="1000"/>
              </a:spcAft>
              <a:buSzPct val="100000"/>
            </a:pPr>
            <a:r>
              <a:rPr lang="en" sz="1800" dirty="0"/>
              <a:t>a distribution of 100 sample means from random samples with size 49.</a:t>
            </a:r>
          </a:p>
          <a:p>
            <a:pPr lvl="0" rtl="0">
              <a:lnSpc>
                <a:spcPct val="115000"/>
              </a:lnSpc>
              <a:spcBef>
                <a:spcPts val="0"/>
              </a:spcBef>
              <a:spcAft>
                <a:spcPts val="1000"/>
              </a:spcAft>
              <a:buNone/>
            </a:pPr>
            <a:endParaRPr sz="1800" dirty="0"/>
          </a:p>
        </p:txBody>
      </p:sp>
      <p:sp>
        <p:nvSpPr>
          <p:cNvPr id="125" name="Shape 12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pic>
        <p:nvPicPr>
          <p:cNvPr id="126" name="Shape 126"/>
          <p:cNvPicPr preferRelativeResize="0"/>
          <p:nvPr/>
        </p:nvPicPr>
        <p:blipFill>
          <a:blip r:embed="rId3">
            <a:alphaModFix/>
          </a:blip>
          <a:stretch>
            <a:fillRect/>
          </a:stretch>
        </p:blipFill>
        <p:spPr>
          <a:xfrm>
            <a:off x="785950" y="3375378"/>
            <a:ext cx="2785120" cy="1340809"/>
          </a:xfrm>
          <a:prstGeom prst="rect">
            <a:avLst/>
          </a:prstGeom>
          <a:noFill/>
          <a:ln>
            <a:noFill/>
          </a:ln>
        </p:spPr>
      </p:pic>
      <p:pic>
        <p:nvPicPr>
          <p:cNvPr id="127" name="Shape 127"/>
          <p:cNvPicPr preferRelativeResize="0"/>
          <p:nvPr/>
        </p:nvPicPr>
        <p:blipFill>
          <a:blip r:embed="rId4">
            <a:alphaModFix/>
          </a:blip>
          <a:stretch>
            <a:fillRect/>
          </a:stretch>
        </p:blipFill>
        <p:spPr>
          <a:xfrm>
            <a:off x="457074" y="5126220"/>
            <a:ext cx="8229599" cy="1731780"/>
          </a:xfrm>
          <a:prstGeom prst="rect">
            <a:avLst/>
          </a:prstGeom>
          <a:noFill/>
          <a:ln>
            <a:noFill/>
          </a:ln>
        </p:spPr>
      </p:pic>
    </p:spTree>
    <p:extLst>
      <p:ext uri="{BB962C8B-B14F-4D97-AF65-F5344CB8AC3E}">
        <p14:creationId xmlns:p14="http://schemas.microsoft.com/office/powerpoint/2010/main" val="1798524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flipH="1">
            <a:off x="4007700" y="3183466"/>
            <a:ext cx="4679100" cy="1642333"/>
          </a:xfrm>
          <a:prstGeom prst="rect">
            <a:avLst/>
          </a:prstGeom>
        </p:spPr>
        <p:txBody>
          <a:bodyPr lIns="91425" tIns="91425" rIns="91425" bIns="91425" anchor="t" anchorCtr="0">
            <a:noAutofit/>
          </a:bodyPr>
          <a:lstStyle/>
          <a:p>
            <a:pPr marL="457200" lvl="0" indent="-342900" rtl="0">
              <a:lnSpc>
                <a:spcPct val="115000"/>
              </a:lnSpc>
              <a:spcBef>
                <a:spcPts val="0"/>
              </a:spcBef>
              <a:spcAft>
                <a:spcPts val="1000"/>
              </a:spcAft>
              <a:buClr>
                <a:srgbClr val="FF9900"/>
              </a:buClr>
              <a:buSzPct val="100000"/>
              <a:buAutoNum type="alphaLcParenR"/>
            </a:pPr>
            <a:r>
              <a:rPr lang="en" sz="1800" i="1" dirty="0">
                <a:solidFill>
                  <a:srgbClr val="FF9900"/>
                </a:solidFill>
              </a:rPr>
              <a:t>A - (3); B - (2); C - (4)</a:t>
            </a:r>
          </a:p>
          <a:p>
            <a:pPr marL="457200" lvl="0" indent="-342900" rtl="0">
              <a:lnSpc>
                <a:spcPct val="115000"/>
              </a:lnSpc>
              <a:spcBef>
                <a:spcPts val="0"/>
              </a:spcBef>
              <a:spcAft>
                <a:spcPts val="1000"/>
              </a:spcAft>
              <a:buSzPct val="100000"/>
              <a:buAutoNum type="alphaLcParenR"/>
            </a:pPr>
            <a:r>
              <a:rPr lang="en" sz="1800" dirty="0"/>
              <a:t>A - (2); B - (3); C - (4)</a:t>
            </a:r>
          </a:p>
          <a:p>
            <a:pPr marL="457200" lvl="0" indent="-342900" rtl="0">
              <a:lnSpc>
                <a:spcPct val="115000"/>
              </a:lnSpc>
              <a:spcBef>
                <a:spcPts val="0"/>
              </a:spcBef>
              <a:spcAft>
                <a:spcPts val="1000"/>
              </a:spcAft>
              <a:buSzPct val="100000"/>
              <a:buAutoNum type="alphaLcParenR"/>
            </a:pPr>
            <a:r>
              <a:rPr lang="en" sz="1800" dirty="0"/>
              <a:t>A - (3); B - (4); C - (2)</a:t>
            </a:r>
          </a:p>
          <a:p>
            <a:pPr marL="457200" lvl="0" indent="-342900" rtl="0">
              <a:lnSpc>
                <a:spcPct val="115000"/>
              </a:lnSpc>
              <a:spcBef>
                <a:spcPts val="0"/>
              </a:spcBef>
              <a:spcAft>
                <a:spcPts val="1000"/>
              </a:spcAft>
              <a:buSzPct val="100000"/>
              <a:buAutoNum type="alphaLcParenR"/>
            </a:pPr>
            <a:r>
              <a:rPr lang="en" sz="1800" dirty="0"/>
              <a:t>A - (4); B - (2); C - (3)</a:t>
            </a:r>
          </a:p>
        </p:txBody>
      </p:sp>
      <p:sp>
        <p:nvSpPr>
          <p:cNvPr id="133" name="Shape 133"/>
          <p:cNvSpPr txBox="1">
            <a:spLocks noGrp="1"/>
          </p:cNvSpPr>
          <p:nvPr>
            <p:ph type="body" idx="1"/>
          </p:nvPr>
        </p:nvSpPr>
        <p:spPr>
          <a:xfrm flipH="1">
            <a:off x="457074" y="943898"/>
            <a:ext cx="8229600" cy="2040502"/>
          </a:xfrm>
          <a:prstGeom prst="rect">
            <a:avLst/>
          </a:prstGeom>
        </p:spPr>
        <p:txBody>
          <a:bodyPr lIns="91425" tIns="91425" rIns="91425" bIns="91425" anchor="t" anchorCtr="0">
            <a:noAutofit/>
          </a:bodyPr>
          <a:lstStyle/>
          <a:p>
            <a:pPr marL="0" lvl="0" indent="0" rtl="0">
              <a:lnSpc>
                <a:spcPct val="115000"/>
              </a:lnSpc>
              <a:spcBef>
                <a:spcPts val="0"/>
              </a:spcBef>
              <a:spcAft>
                <a:spcPts val="1000"/>
              </a:spcAft>
              <a:buNone/>
            </a:pPr>
            <a:r>
              <a:rPr lang="en" sz="1800" dirty="0"/>
              <a:t>Four plots: Determine which plot (A, B, or C) is which.</a:t>
            </a:r>
          </a:p>
          <a:p>
            <a:pPr marL="457200" lvl="0" indent="-342900" rtl="0">
              <a:lnSpc>
                <a:spcPct val="115000"/>
              </a:lnSpc>
              <a:spcBef>
                <a:spcPts val="0"/>
              </a:spcBef>
              <a:spcAft>
                <a:spcPts val="1000"/>
              </a:spcAft>
              <a:buSzPct val="100000"/>
            </a:pPr>
            <a:r>
              <a:rPr lang="en" sz="1800" dirty="0"/>
              <a:t>At top</a:t>
            </a:r>
            <a:r>
              <a:rPr lang="en" sz="1800" dirty="0" smtClean="0"/>
              <a:t>: (1) </a:t>
            </a:r>
            <a:r>
              <a:rPr lang="en" sz="1800" dirty="0"/>
              <a:t>distribution for a population (µ = 10, σ = 7),</a:t>
            </a:r>
          </a:p>
          <a:p>
            <a:pPr marL="457200" lvl="0" indent="-342900" rtl="0">
              <a:lnSpc>
                <a:spcPct val="115000"/>
              </a:lnSpc>
              <a:spcBef>
                <a:spcPts val="0"/>
              </a:spcBef>
              <a:spcAft>
                <a:spcPts val="1000"/>
              </a:spcAft>
              <a:buSzPct val="100000"/>
            </a:pPr>
            <a:r>
              <a:rPr lang="en" sz="1800" dirty="0" smtClean="0"/>
              <a:t>(2) a </a:t>
            </a:r>
            <a:r>
              <a:rPr lang="en" sz="1800" dirty="0"/>
              <a:t>single random sample of 100 observations from this population,</a:t>
            </a:r>
          </a:p>
          <a:p>
            <a:pPr marL="457200" lvl="0" indent="-342900" rtl="0">
              <a:lnSpc>
                <a:spcPct val="115000"/>
              </a:lnSpc>
              <a:spcBef>
                <a:spcPts val="0"/>
              </a:spcBef>
              <a:spcAft>
                <a:spcPts val="1000"/>
              </a:spcAft>
              <a:buSzPct val="100000"/>
            </a:pPr>
            <a:r>
              <a:rPr lang="en" sz="1800" dirty="0" smtClean="0"/>
              <a:t>(3) a </a:t>
            </a:r>
            <a:r>
              <a:rPr lang="en" sz="1800" dirty="0"/>
              <a:t>distribution of 100 sample means from random samples with size </a:t>
            </a:r>
            <a:r>
              <a:rPr lang="en" sz="1800" dirty="0" smtClean="0"/>
              <a:t>7</a:t>
            </a:r>
            <a:endParaRPr lang="en" sz="1800" dirty="0"/>
          </a:p>
          <a:p>
            <a:pPr marL="457200" lvl="0" indent="-342900" rtl="0">
              <a:lnSpc>
                <a:spcPct val="115000"/>
              </a:lnSpc>
              <a:spcBef>
                <a:spcPts val="0"/>
              </a:spcBef>
              <a:spcAft>
                <a:spcPts val="1000"/>
              </a:spcAft>
              <a:buSzPct val="100000"/>
            </a:pPr>
            <a:r>
              <a:rPr lang="en" sz="1800" dirty="0" smtClean="0"/>
              <a:t>(4) a </a:t>
            </a:r>
            <a:r>
              <a:rPr lang="en" sz="1800" dirty="0"/>
              <a:t>distribution of 100 sample means from random samples with size 49.</a:t>
            </a:r>
          </a:p>
          <a:p>
            <a:pPr lvl="0" rtl="0">
              <a:lnSpc>
                <a:spcPct val="115000"/>
              </a:lnSpc>
              <a:spcBef>
                <a:spcPts val="0"/>
              </a:spcBef>
              <a:spcAft>
                <a:spcPts val="1000"/>
              </a:spcAft>
              <a:buNone/>
            </a:pPr>
            <a:endParaRPr sz="1800" dirty="0"/>
          </a:p>
        </p:txBody>
      </p:sp>
      <p:sp>
        <p:nvSpPr>
          <p:cNvPr id="134" name="Shape 13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pic>
        <p:nvPicPr>
          <p:cNvPr id="135" name="Shape 135"/>
          <p:cNvPicPr preferRelativeResize="0"/>
          <p:nvPr/>
        </p:nvPicPr>
        <p:blipFill>
          <a:blip r:embed="rId3">
            <a:alphaModFix/>
          </a:blip>
          <a:stretch>
            <a:fillRect/>
          </a:stretch>
        </p:blipFill>
        <p:spPr>
          <a:xfrm>
            <a:off x="785950" y="3375378"/>
            <a:ext cx="2785120" cy="1340809"/>
          </a:xfrm>
          <a:prstGeom prst="rect">
            <a:avLst/>
          </a:prstGeom>
          <a:noFill/>
          <a:ln>
            <a:noFill/>
          </a:ln>
        </p:spPr>
      </p:pic>
      <p:pic>
        <p:nvPicPr>
          <p:cNvPr id="136" name="Shape 136"/>
          <p:cNvPicPr preferRelativeResize="0"/>
          <p:nvPr/>
        </p:nvPicPr>
        <p:blipFill>
          <a:blip r:embed="rId4">
            <a:alphaModFix/>
          </a:blip>
          <a:stretch>
            <a:fillRect/>
          </a:stretch>
        </p:blipFill>
        <p:spPr>
          <a:xfrm>
            <a:off x="457200" y="5024866"/>
            <a:ext cx="8229599" cy="1532714"/>
          </a:xfrm>
          <a:prstGeom prst="rect">
            <a:avLst/>
          </a:prstGeom>
          <a:noFill/>
          <a:ln>
            <a:noFill/>
          </a:ln>
        </p:spPr>
      </p:pic>
    </p:spTree>
    <p:extLst>
      <p:ext uri="{BB962C8B-B14F-4D97-AF65-F5344CB8AC3E}">
        <p14:creationId xmlns:p14="http://schemas.microsoft.com/office/powerpoint/2010/main" val="412222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Sample Size and Power</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3284209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flipH="1">
            <a:off x="457249" y="1264825"/>
            <a:ext cx="8057400" cy="2511300"/>
          </a:xfrm>
          <a:prstGeom prst="rect">
            <a:avLst/>
          </a:prstGeom>
        </p:spPr>
        <p:txBody>
          <a:bodyPr lIns="91425" tIns="91425" rIns="91425" bIns="91425" anchor="t" anchorCtr="0">
            <a:noAutofit/>
          </a:bodyPr>
          <a:lstStyle/>
          <a:p>
            <a:pPr lvl="0" rtl="0">
              <a:lnSpc>
                <a:spcPct val="115000"/>
              </a:lnSpc>
              <a:spcBef>
                <a:spcPts val="0"/>
              </a:spcBef>
              <a:buNone/>
            </a:pPr>
            <a:r>
              <a:rPr lang="en" sz="1700">
                <a:solidFill>
                  <a:srgbClr val="000000"/>
                </a:solidFill>
              </a:rPr>
              <a:t>A group of researchers wants to test the possible effect of an epilepsy medication taken by pregnant mothers on the cognitive development of their children. As evidence, they want to estimate the IQ scores of three-year-old children born to mothers who were on this particular medication during pregnancy. Previous studies suggest that the standard deviation of IQ scores of three-year-old children is 18 points. How many such children should the researchers sample in order to obtain a 96% confidence interval with a margin of error less than or equal to 4 points?</a:t>
            </a:r>
          </a:p>
        </p:txBody>
      </p:sp>
      <p:sp>
        <p:nvSpPr>
          <p:cNvPr id="58" name="Shape 58"/>
          <p:cNvSpPr txBox="1">
            <a:spLocks noGrp="1"/>
          </p:cNvSpPr>
          <p:nvPr>
            <p:ph type="title"/>
          </p:nvPr>
        </p:nvSpPr>
        <p:spPr>
          <a:xfrm>
            <a:off x="457200" y="1218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Finding a sample size for a certain margin of error</a:t>
            </a:r>
          </a:p>
        </p:txBody>
      </p:sp>
      <p:sp>
        <p:nvSpPr>
          <p:cNvPr id="59" name="Shape 59"/>
          <p:cNvSpPr txBox="1">
            <a:spLocks noGrp="1"/>
          </p:cNvSpPr>
          <p:nvPr>
            <p:ph type="body" idx="1"/>
          </p:nvPr>
        </p:nvSpPr>
        <p:spPr>
          <a:xfrm flipH="1">
            <a:off x="457249" y="3776125"/>
            <a:ext cx="8057400" cy="791700"/>
          </a:xfrm>
          <a:prstGeom prst="rect">
            <a:avLst/>
          </a:prstGeom>
        </p:spPr>
        <p:txBody>
          <a:bodyPr lIns="91425" tIns="91425" rIns="91425" bIns="91425" anchor="t" anchorCtr="0">
            <a:noAutofit/>
          </a:bodyPr>
          <a:lstStyle/>
          <a:p>
            <a:pPr lvl="0" rtl="0">
              <a:lnSpc>
                <a:spcPct val="115000"/>
              </a:lnSpc>
              <a:spcBef>
                <a:spcPts val="0"/>
              </a:spcBef>
              <a:buNone/>
            </a:pPr>
            <a:r>
              <a:rPr lang="en" sz="1700">
                <a:solidFill>
                  <a:srgbClr val="000000"/>
                </a:solidFill>
              </a:rPr>
              <a:t>We know that the critical value associated with the 96% confidence level:</a:t>
            </a:r>
            <a:br>
              <a:rPr lang="en" sz="1700">
                <a:solidFill>
                  <a:srgbClr val="000000"/>
                </a:solidFill>
              </a:rPr>
            </a:br>
            <a:r>
              <a:rPr lang="en" sz="1700">
                <a:solidFill>
                  <a:srgbClr val="000000"/>
                </a:solidFill>
              </a:rPr>
              <a:t>z* = 2.05.</a:t>
            </a:r>
          </a:p>
        </p:txBody>
      </p:sp>
      <p:pic>
        <p:nvPicPr>
          <p:cNvPr id="60" name="Shape 60"/>
          <p:cNvPicPr preferRelativeResize="0"/>
          <p:nvPr/>
        </p:nvPicPr>
        <p:blipFill>
          <a:blip r:embed="rId3">
            <a:alphaModFix/>
          </a:blip>
          <a:stretch>
            <a:fillRect/>
          </a:stretch>
        </p:blipFill>
        <p:spPr>
          <a:xfrm>
            <a:off x="1269620" y="4495220"/>
            <a:ext cx="5076774" cy="387599"/>
          </a:xfrm>
          <a:prstGeom prst="rect">
            <a:avLst/>
          </a:prstGeom>
          <a:noFill/>
          <a:ln>
            <a:noFill/>
          </a:ln>
        </p:spPr>
      </p:pic>
      <p:sp>
        <p:nvSpPr>
          <p:cNvPr id="61" name="Shape 61"/>
          <p:cNvSpPr txBox="1">
            <a:spLocks noGrp="1"/>
          </p:cNvSpPr>
          <p:nvPr>
            <p:ph type="body" idx="1"/>
          </p:nvPr>
        </p:nvSpPr>
        <p:spPr>
          <a:xfrm flipH="1">
            <a:off x="457249" y="4988300"/>
            <a:ext cx="8057400" cy="791700"/>
          </a:xfrm>
          <a:prstGeom prst="rect">
            <a:avLst/>
          </a:prstGeom>
        </p:spPr>
        <p:txBody>
          <a:bodyPr lIns="91425" tIns="91425" rIns="91425" bIns="91425" anchor="t" anchorCtr="0">
            <a:noAutofit/>
          </a:bodyPr>
          <a:lstStyle/>
          <a:p>
            <a:pPr lvl="0" rtl="0">
              <a:lnSpc>
                <a:spcPct val="115000"/>
              </a:lnSpc>
              <a:spcBef>
                <a:spcPts val="0"/>
              </a:spcBef>
              <a:buNone/>
            </a:pPr>
            <a:r>
              <a:rPr lang="en" sz="1700">
                <a:solidFill>
                  <a:srgbClr val="000000"/>
                </a:solidFill>
              </a:rPr>
              <a:t>The minimum number of children required to attain the desired margin of error is 85.1. Since we can't sample 0.1 of a child, we must sample at least 86 children (round up, since rounding down to 85 would yield a slightly larger margin of error than desired).</a:t>
            </a:r>
          </a:p>
        </p:txBody>
      </p:sp>
    </p:spTree>
    <p:extLst>
      <p:ext uri="{BB962C8B-B14F-4D97-AF65-F5344CB8AC3E}">
        <p14:creationId xmlns:p14="http://schemas.microsoft.com/office/powerpoint/2010/main" val="41982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flipH="1">
            <a:off x="457199" y="3117750"/>
            <a:ext cx="8229600" cy="22662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Type 1 error is rejecting H</a:t>
            </a:r>
            <a:r>
              <a:rPr lang="en" sz="1800" baseline="-25000">
                <a:solidFill>
                  <a:srgbClr val="000000"/>
                </a:solidFill>
              </a:rPr>
              <a:t>0</a:t>
            </a:r>
            <a:r>
              <a:rPr lang="en" sz="1800">
                <a:solidFill>
                  <a:srgbClr val="000000"/>
                </a:solidFill>
              </a:rPr>
              <a:t> when you shouldn't have, and the probability of doing so is α (significance level)</a:t>
            </a:r>
          </a:p>
          <a:p>
            <a:pPr lvl="0" rtl="0">
              <a:lnSpc>
                <a:spcPct val="115000"/>
              </a:lnSpc>
              <a:spcBef>
                <a:spcPts val="0"/>
              </a:spcBef>
              <a:spcAft>
                <a:spcPts val="1000"/>
              </a:spcAft>
              <a:buNone/>
            </a:pPr>
            <a:r>
              <a:rPr lang="en" sz="1800">
                <a:solidFill>
                  <a:srgbClr val="000000"/>
                </a:solidFill>
              </a:rPr>
              <a:t>Type 2 error is failing to reject H</a:t>
            </a:r>
            <a:r>
              <a:rPr lang="en" sz="1800" baseline="-25000">
                <a:solidFill>
                  <a:srgbClr val="000000"/>
                </a:solidFill>
              </a:rPr>
              <a:t>0</a:t>
            </a:r>
            <a:r>
              <a:rPr lang="en" sz="1800">
                <a:solidFill>
                  <a:srgbClr val="000000"/>
                </a:solidFill>
              </a:rPr>
              <a:t> when you should have, and the probability of doing so is β (a little more complicated to calculate)</a:t>
            </a:r>
          </a:p>
          <a:p>
            <a:pPr lvl="0" rtl="0">
              <a:lnSpc>
                <a:spcPct val="115000"/>
              </a:lnSpc>
              <a:spcBef>
                <a:spcPts val="0"/>
              </a:spcBef>
              <a:spcAft>
                <a:spcPts val="1000"/>
              </a:spcAft>
              <a:buNone/>
            </a:pPr>
            <a:r>
              <a:rPr lang="en" sz="1800">
                <a:solidFill>
                  <a:schemeClr val="accent1"/>
                </a:solidFill>
              </a:rPr>
              <a:t>Power</a:t>
            </a:r>
            <a:r>
              <a:rPr lang="en" sz="1800">
                <a:solidFill>
                  <a:srgbClr val="000000"/>
                </a:solidFill>
              </a:rPr>
              <a:t> of a test is the probability of correctly rejecting H</a:t>
            </a:r>
            <a:r>
              <a:rPr lang="en" sz="1800" baseline="-25000">
                <a:solidFill>
                  <a:srgbClr val="000000"/>
                </a:solidFill>
              </a:rPr>
              <a:t>0</a:t>
            </a:r>
            <a:r>
              <a:rPr lang="en" sz="1800">
                <a:solidFill>
                  <a:srgbClr val="000000"/>
                </a:solidFill>
              </a:rPr>
              <a:t>, and the probability of doing so is 1 - β</a:t>
            </a:r>
          </a:p>
          <a:p>
            <a:pPr lvl="0" rtl="0">
              <a:lnSpc>
                <a:spcPct val="115000"/>
              </a:lnSpc>
              <a:spcBef>
                <a:spcPts val="0"/>
              </a:spcBef>
              <a:spcAft>
                <a:spcPts val="1000"/>
              </a:spcAft>
              <a:buNone/>
            </a:pPr>
            <a:endParaRPr sz="1800">
              <a:solidFill>
                <a:srgbClr val="000000"/>
              </a:solidFill>
            </a:endParaRPr>
          </a:p>
        </p:txBody>
      </p:sp>
      <p:sp>
        <p:nvSpPr>
          <p:cNvPr id="91" name="Shape 9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Hypothesis testing possibilities</a:t>
            </a:r>
          </a:p>
        </p:txBody>
      </p:sp>
      <p:pic>
        <p:nvPicPr>
          <p:cNvPr id="92" name="Shape 92"/>
          <p:cNvPicPr preferRelativeResize="0"/>
          <p:nvPr/>
        </p:nvPicPr>
        <p:blipFill>
          <a:blip r:embed="rId3">
            <a:alphaModFix/>
          </a:blip>
          <a:stretch>
            <a:fillRect/>
          </a:stretch>
        </p:blipFill>
        <p:spPr>
          <a:xfrm>
            <a:off x="979246" y="1313546"/>
            <a:ext cx="6305099" cy="1633650"/>
          </a:xfrm>
          <a:prstGeom prst="rect">
            <a:avLst/>
          </a:prstGeom>
          <a:noFill/>
          <a:ln>
            <a:noFill/>
          </a:ln>
        </p:spPr>
      </p:pic>
      <p:pic>
        <p:nvPicPr>
          <p:cNvPr id="93" name="Shape 93"/>
          <p:cNvPicPr preferRelativeResize="0"/>
          <p:nvPr/>
        </p:nvPicPr>
        <p:blipFill>
          <a:blip r:embed="rId4">
            <a:alphaModFix/>
          </a:blip>
          <a:stretch>
            <a:fillRect/>
          </a:stretch>
        </p:blipFill>
        <p:spPr>
          <a:xfrm>
            <a:off x="5388325" y="2064949"/>
            <a:ext cx="1835100" cy="317624"/>
          </a:xfrm>
          <a:prstGeom prst="rect">
            <a:avLst/>
          </a:prstGeom>
          <a:noFill/>
          <a:ln>
            <a:noFill/>
          </a:ln>
        </p:spPr>
      </p:pic>
      <p:pic>
        <p:nvPicPr>
          <p:cNvPr id="94" name="Shape 94"/>
          <p:cNvPicPr preferRelativeResize="0"/>
          <p:nvPr/>
        </p:nvPicPr>
        <p:blipFill>
          <a:blip r:embed="rId5">
            <a:alphaModFix/>
          </a:blip>
          <a:stretch>
            <a:fillRect/>
          </a:stretch>
        </p:blipFill>
        <p:spPr>
          <a:xfrm>
            <a:off x="3286275" y="2538270"/>
            <a:ext cx="1835100" cy="333654"/>
          </a:xfrm>
          <a:prstGeom prst="rect">
            <a:avLst/>
          </a:prstGeom>
          <a:noFill/>
          <a:ln>
            <a:noFill/>
          </a:ln>
        </p:spPr>
      </p:pic>
      <p:pic>
        <p:nvPicPr>
          <p:cNvPr id="95" name="Shape 95"/>
          <p:cNvPicPr preferRelativeResize="0"/>
          <p:nvPr/>
        </p:nvPicPr>
        <p:blipFill>
          <a:blip r:embed="rId6">
            <a:alphaModFix/>
          </a:blip>
          <a:stretch>
            <a:fillRect/>
          </a:stretch>
        </p:blipFill>
        <p:spPr>
          <a:xfrm>
            <a:off x="3767700" y="2064950"/>
            <a:ext cx="728209" cy="317624"/>
          </a:xfrm>
          <a:prstGeom prst="rect">
            <a:avLst/>
          </a:prstGeom>
          <a:noFill/>
          <a:ln>
            <a:noFill/>
          </a:ln>
        </p:spPr>
      </p:pic>
      <p:pic>
        <p:nvPicPr>
          <p:cNvPr id="96" name="Shape 96"/>
          <p:cNvPicPr preferRelativeResize="0"/>
          <p:nvPr/>
        </p:nvPicPr>
        <p:blipFill>
          <a:blip r:embed="rId7">
            <a:alphaModFix/>
          </a:blip>
          <a:stretch>
            <a:fillRect/>
          </a:stretch>
        </p:blipFill>
        <p:spPr>
          <a:xfrm>
            <a:off x="5511809" y="2546284"/>
            <a:ext cx="1588124" cy="317624"/>
          </a:xfrm>
          <a:prstGeom prst="rect">
            <a:avLst/>
          </a:prstGeom>
          <a:noFill/>
          <a:ln>
            <a:noFill/>
          </a:ln>
        </p:spPr>
      </p:pic>
      <p:sp>
        <p:nvSpPr>
          <p:cNvPr id="97" name="Shape 97"/>
          <p:cNvSpPr txBox="1">
            <a:spLocks noGrp="1"/>
          </p:cNvSpPr>
          <p:nvPr>
            <p:ph type="body" idx="1"/>
          </p:nvPr>
        </p:nvSpPr>
        <p:spPr>
          <a:xfrm flipH="1">
            <a:off x="457199" y="5383950"/>
            <a:ext cx="8229600" cy="8892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In hypothesis testing, we want to keep α and β low, but there are inherent trade-offs.</a:t>
            </a:r>
          </a:p>
        </p:txBody>
      </p:sp>
    </p:spTree>
    <p:extLst>
      <p:ext uri="{BB962C8B-B14F-4D97-AF65-F5344CB8AC3E}">
        <p14:creationId xmlns:p14="http://schemas.microsoft.com/office/powerpoint/2010/main" val="13830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flipH="1">
            <a:off x="457199" y="1143000"/>
            <a:ext cx="8229600" cy="2803799"/>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61111"/>
              <a:buFont typeface="Arial"/>
              <a:buNone/>
            </a:pPr>
            <a:r>
              <a:rPr lang="en" sz="1800">
                <a:solidFill>
                  <a:srgbClr val="000000"/>
                </a:solidFill>
              </a:rPr>
              <a:t>Blood pressure oscillates with the beating of the heart, and the systolic pressure is defined as the peak pressure when a person is at rest. The average systolic blood pressure for people in the U.S. is about 130 mmHg with a standard deviation of about 25 mmHg.</a:t>
            </a:r>
          </a:p>
          <a:p>
            <a:pPr lvl="0" rtl="0">
              <a:lnSpc>
                <a:spcPct val="115000"/>
              </a:lnSpc>
              <a:spcBef>
                <a:spcPts val="0"/>
              </a:spcBef>
              <a:spcAft>
                <a:spcPts val="1000"/>
              </a:spcAft>
              <a:buNone/>
            </a:pPr>
            <a:r>
              <a:rPr lang="en" sz="1800">
                <a:solidFill>
                  <a:srgbClr val="000000"/>
                </a:solidFill>
              </a:rPr>
              <a:t>We are interested in finding out if the average blood pressure of employees at a certain company is </a:t>
            </a:r>
            <a:r>
              <a:rPr lang="en" sz="1800" i="1" u="sng">
                <a:solidFill>
                  <a:srgbClr val="000000"/>
                </a:solidFill>
              </a:rPr>
              <a:t>greater</a:t>
            </a:r>
            <a:r>
              <a:rPr lang="en" sz="1800">
                <a:solidFill>
                  <a:srgbClr val="000000"/>
                </a:solidFill>
              </a:rPr>
              <a:t> than the national average, so we collect a random sample of 100 employees and measure their systolic blood pressure. What are the hypotheses?</a:t>
            </a:r>
          </a:p>
        </p:txBody>
      </p:sp>
      <p:sp>
        <p:nvSpPr>
          <p:cNvPr id="109" name="Shape 10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Example - Blood Pressure</a:t>
            </a:r>
          </a:p>
        </p:txBody>
      </p:sp>
      <p:sp>
        <p:nvSpPr>
          <p:cNvPr id="110" name="Shape 110"/>
          <p:cNvSpPr txBox="1">
            <a:spLocks noGrp="1"/>
          </p:cNvSpPr>
          <p:nvPr>
            <p:ph type="body" idx="1"/>
          </p:nvPr>
        </p:nvSpPr>
        <p:spPr>
          <a:xfrm flipH="1">
            <a:off x="457199" y="3946800"/>
            <a:ext cx="8229600" cy="1242299"/>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	H</a:t>
            </a:r>
            <a:r>
              <a:rPr lang="en" sz="1800" baseline="-25000">
                <a:solidFill>
                  <a:srgbClr val="000000"/>
                </a:solidFill>
              </a:rPr>
              <a:t>0</a:t>
            </a:r>
            <a:r>
              <a:rPr lang="en" sz="1800">
                <a:solidFill>
                  <a:srgbClr val="000000"/>
                </a:solidFill>
              </a:rPr>
              <a:t>: µ = 130</a:t>
            </a:r>
          </a:p>
          <a:p>
            <a:pPr lvl="0" rtl="0">
              <a:lnSpc>
                <a:spcPct val="115000"/>
              </a:lnSpc>
              <a:spcBef>
                <a:spcPts val="0"/>
              </a:spcBef>
              <a:spcAft>
                <a:spcPts val="1000"/>
              </a:spcAft>
              <a:buNone/>
            </a:pPr>
            <a:r>
              <a:rPr lang="en" sz="1800">
                <a:solidFill>
                  <a:srgbClr val="000000"/>
                </a:solidFill>
              </a:rPr>
              <a:t>	H</a:t>
            </a:r>
            <a:r>
              <a:rPr lang="en" sz="1800" baseline="-25000">
                <a:solidFill>
                  <a:srgbClr val="000000"/>
                </a:solidFill>
              </a:rPr>
              <a:t>A</a:t>
            </a:r>
            <a:r>
              <a:rPr lang="en" sz="1800">
                <a:solidFill>
                  <a:srgbClr val="000000"/>
                </a:solidFill>
              </a:rPr>
              <a:t>: µ &gt; 130</a:t>
            </a:r>
          </a:p>
        </p:txBody>
      </p:sp>
      <p:sp>
        <p:nvSpPr>
          <p:cNvPr id="111" name="Shape 111"/>
          <p:cNvSpPr txBox="1">
            <a:spLocks noGrp="1"/>
          </p:cNvSpPr>
          <p:nvPr>
            <p:ph type="body" idx="1"/>
          </p:nvPr>
        </p:nvSpPr>
        <p:spPr>
          <a:xfrm flipH="1">
            <a:off x="457199" y="4921200"/>
            <a:ext cx="8229600" cy="15102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We'll start with a very specific question -- “What is the power of this hypothesis test to correctly detect an </a:t>
            </a:r>
            <a:r>
              <a:rPr lang="en" sz="1800" i="1" u="sng">
                <a:solidFill>
                  <a:srgbClr val="000000"/>
                </a:solidFill>
              </a:rPr>
              <a:t>increase</a:t>
            </a:r>
            <a:r>
              <a:rPr lang="en" sz="1800">
                <a:solidFill>
                  <a:srgbClr val="000000"/>
                </a:solidFill>
              </a:rPr>
              <a:t> of 2 mmHg in average blood pressure?”</a:t>
            </a:r>
          </a:p>
        </p:txBody>
      </p:sp>
    </p:spTree>
    <p:extLst>
      <p:ext uri="{BB962C8B-B14F-4D97-AF65-F5344CB8AC3E}">
        <p14:creationId xmlns:p14="http://schemas.microsoft.com/office/powerpoint/2010/main" val="282202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Calculating power</a:t>
            </a:r>
          </a:p>
        </p:txBody>
      </p:sp>
      <p:sp>
        <p:nvSpPr>
          <p:cNvPr id="117" name="Shape 117"/>
          <p:cNvSpPr txBox="1">
            <a:spLocks noGrp="1"/>
          </p:cNvSpPr>
          <p:nvPr>
            <p:ph type="body" idx="1"/>
          </p:nvPr>
        </p:nvSpPr>
        <p:spPr>
          <a:xfrm flipH="1">
            <a:off x="457199" y="1142999"/>
            <a:ext cx="8229600" cy="5191199"/>
          </a:xfrm>
          <a:prstGeom prst="rect">
            <a:avLst/>
          </a:prstGeom>
        </p:spPr>
        <p:txBody>
          <a:bodyPr lIns="91425" tIns="91425" rIns="91425" bIns="91425" anchor="t" anchorCtr="0">
            <a:noAutofit/>
          </a:bodyPr>
          <a:lstStyle/>
          <a:p>
            <a:pPr marL="0" lvl="0" indent="0" rtl="0">
              <a:lnSpc>
                <a:spcPct val="115000"/>
              </a:lnSpc>
              <a:spcBef>
                <a:spcPts val="0"/>
              </a:spcBef>
              <a:spcAft>
                <a:spcPts val="1000"/>
              </a:spcAft>
              <a:buNone/>
            </a:pPr>
            <a:r>
              <a:rPr lang="en" sz="2000"/>
              <a:t>The preceding question can be rephrased as “How likely is it that this test will reject H</a:t>
            </a:r>
            <a:r>
              <a:rPr lang="en" sz="2000" baseline="-25000"/>
              <a:t>0</a:t>
            </a:r>
            <a:r>
              <a:rPr lang="en" sz="2000"/>
              <a:t> when the true average systolic blood pressure for employees at this company is 132 mmHg?”</a:t>
            </a:r>
          </a:p>
          <a:p>
            <a:pPr marL="0" lvl="0" indent="0" rtl="0">
              <a:lnSpc>
                <a:spcPct val="115000"/>
              </a:lnSpc>
              <a:spcBef>
                <a:spcPts val="0"/>
              </a:spcBef>
              <a:spcAft>
                <a:spcPts val="1000"/>
              </a:spcAft>
              <a:buNone/>
            </a:pPr>
            <a:r>
              <a:rPr lang="en" sz="2000"/>
              <a:t>Hint: Break this down into two simpler problems</a:t>
            </a:r>
          </a:p>
          <a:p>
            <a:pPr marL="457200" lvl="0" indent="-355600" rtl="0">
              <a:lnSpc>
                <a:spcPct val="115000"/>
              </a:lnSpc>
              <a:spcBef>
                <a:spcPts val="0"/>
              </a:spcBef>
              <a:spcAft>
                <a:spcPts val="1000"/>
              </a:spcAft>
              <a:buSzPct val="100000"/>
            </a:pPr>
            <a:r>
              <a:rPr lang="en" sz="2000">
                <a:solidFill>
                  <a:schemeClr val="accent1"/>
                </a:solidFill>
              </a:rPr>
              <a:t>Problem 1:</a:t>
            </a:r>
            <a:r>
              <a:rPr lang="en" sz="2000"/>
              <a:t> Which values of x̄ represent sufficient evidence to reject H</a:t>
            </a:r>
            <a:r>
              <a:rPr lang="en" sz="2000" baseline="-25000"/>
              <a:t>0</a:t>
            </a:r>
            <a:r>
              <a:rPr lang="en" sz="2000"/>
              <a:t>?</a:t>
            </a:r>
          </a:p>
          <a:p>
            <a:pPr marL="457200" lvl="0" indent="-355600" rtl="0">
              <a:lnSpc>
                <a:spcPct val="115000"/>
              </a:lnSpc>
              <a:spcBef>
                <a:spcPts val="0"/>
              </a:spcBef>
              <a:spcAft>
                <a:spcPts val="1000"/>
              </a:spcAft>
              <a:buSzPct val="100000"/>
            </a:pPr>
            <a:r>
              <a:rPr lang="en" sz="2000">
                <a:solidFill>
                  <a:schemeClr val="accent1"/>
                </a:solidFill>
              </a:rPr>
              <a:t>Problem 2:</a:t>
            </a:r>
            <a:r>
              <a:rPr lang="en" sz="2000"/>
              <a:t> What is the probability that we would reject H</a:t>
            </a:r>
            <a:r>
              <a:rPr lang="en" sz="2000" baseline="-25000"/>
              <a:t>0</a:t>
            </a:r>
            <a:r>
              <a:rPr lang="en" sz="2000"/>
              <a:t> if x̄ had come from N(mean = 132, SE = 25 / √100 = 2.5), i.e. what is the probability that we can obtain such an x̄ from this distribution?</a:t>
            </a:r>
          </a:p>
          <a:p>
            <a:pPr marL="0" lvl="0" indent="0" rtl="0">
              <a:lnSpc>
                <a:spcPct val="115000"/>
              </a:lnSpc>
              <a:spcBef>
                <a:spcPts val="0"/>
              </a:spcBef>
              <a:spcAft>
                <a:spcPts val="1000"/>
              </a:spcAft>
              <a:buNone/>
            </a:pPr>
            <a:r>
              <a:rPr lang="en" sz="2000"/>
              <a:t>Determine how power changes as sample size, standard deviation of the sample, α, and effect size increases.</a:t>
            </a:r>
          </a:p>
        </p:txBody>
      </p:sp>
    </p:spTree>
    <p:extLst>
      <p:ext uri="{BB962C8B-B14F-4D97-AF65-F5344CB8AC3E}">
        <p14:creationId xmlns:p14="http://schemas.microsoft.com/office/powerpoint/2010/main" val="205323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0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4" end="4"/>
                                            </p:txEl>
                                          </p:spTgt>
                                        </p:tgtEl>
                                        <p:attrNameLst>
                                          <p:attrName>style.visibility</p:attrName>
                                        </p:attrNameLst>
                                      </p:cBhvr>
                                      <p:to>
                                        <p:strVal val="visible"/>
                                      </p:to>
                                    </p:set>
                                    <p:animEffect transition="in" filter="fade">
                                      <p:cBhvr>
                                        <p:cTn id="27" dur="1000"/>
                                        <p:tgtEl>
                                          <p:spTgt spid="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flipH="1">
            <a:off x="457199" y="1142999"/>
            <a:ext cx="8229600" cy="1143000"/>
          </a:xfrm>
          <a:prstGeom prst="rect">
            <a:avLst/>
          </a:prstGeom>
        </p:spPr>
        <p:txBody>
          <a:bodyPr lIns="91425" tIns="91425" rIns="91425" bIns="91425" anchor="t" anchorCtr="0">
            <a:noAutofit/>
          </a:bodyPr>
          <a:lstStyle/>
          <a:p>
            <a:pPr marL="0" lvl="0" indent="0" rtl="0">
              <a:lnSpc>
                <a:spcPct val="115000"/>
              </a:lnSpc>
              <a:spcBef>
                <a:spcPts val="0"/>
              </a:spcBef>
              <a:buNone/>
            </a:pPr>
            <a:r>
              <a:rPr lang="en" sz="2200"/>
              <a:t>Which values of x̄ represent sufficient evidence to reject H</a:t>
            </a:r>
            <a:r>
              <a:rPr lang="en" sz="2200" baseline="-25000"/>
              <a:t>0</a:t>
            </a:r>
            <a:r>
              <a:rPr lang="en" sz="2200"/>
              <a:t>?</a:t>
            </a:r>
            <a:br>
              <a:rPr lang="en" sz="2200"/>
            </a:br>
            <a:r>
              <a:rPr lang="en" sz="2200"/>
              <a:t>(Remember H</a:t>
            </a:r>
            <a:r>
              <a:rPr lang="en" sz="2200" baseline="-25000"/>
              <a:t>0</a:t>
            </a:r>
            <a:r>
              <a:rPr lang="en" sz="2200"/>
              <a:t>: µ = 130, H</a:t>
            </a:r>
            <a:r>
              <a:rPr lang="en" sz="2200" baseline="-25000"/>
              <a:t>A</a:t>
            </a:r>
            <a:r>
              <a:rPr lang="en" sz="2200"/>
              <a:t>: µ &gt; 130)</a:t>
            </a:r>
          </a:p>
        </p:txBody>
      </p:sp>
      <p:sp>
        <p:nvSpPr>
          <p:cNvPr id="123" name="Shape 12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Problem 1</a:t>
            </a:r>
          </a:p>
        </p:txBody>
      </p:sp>
      <p:sp>
        <p:nvSpPr>
          <p:cNvPr id="124" name="Shape 124"/>
          <p:cNvSpPr txBox="1">
            <a:spLocks noGrp="1"/>
          </p:cNvSpPr>
          <p:nvPr>
            <p:ph type="body" idx="1"/>
          </p:nvPr>
        </p:nvSpPr>
        <p:spPr>
          <a:xfrm flipH="1">
            <a:off x="457199" y="5327375"/>
            <a:ext cx="8229600" cy="1143000"/>
          </a:xfrm>
          <a:prstGeom prst="rect">
            <a:avLst/>
          </a:prstGeom>
        </p:spPr>
        <p:txBody>
          <a:bodyPr lIns="91425" tIns="91425" rIns="91425" bIns="91425" anchor="t" anchorCtr="0">
            <a:noAutofit/>
          </a:bodyPr>
          <a:lstStyle/>
          <a:p>
            <a:pPr marL="0" lvl="0" indent="0" rtl="0">
              <a:lnSpc>
                <a:spcPct val="115000"/>
              </a:lnSpc>
              <a:spcBef>
                <a:spcPts val="0"/>
              </a:spcBef>
              <a:buNone/>
            </a:pPr>
            <a:r>
              <a:rPr lang="en" sz="2200"/>
              <a:t>Any </a:t>
            </a:r>
            <a:r>
              <a:rPr lang="en" sz="2200">
                <a:solidFill>
                  <a:schemeClr val="accent1"/>
                </a:solidFill>
              </a:rPr>
              <a:t>x̄ &gt; 134.125</a:t>
            </a:r>
            <a:r>
              <a:rPr lang="en" sz="2200"/>
              <a:t> would be sufficient to reject H</a:t>
            </a:r>
            <a:r>
              <a:rPr lang="en" sz="2200" baseline="-25000"/>
              <a:t>0</a:t>
            </a:r>
            <a:r>
              <a:rPr lang="en" sz="2200"/>
              <a:t> at the 5% significance level.</a:t>
            </a:r>
          </a:p>
        </p:txBody>
      </p:sp>
      <p:pic>
        <p:nvPicPr>
          <p:cNvPr id="125" name="Shape 125"/>
          <p:cNvPicPr preferRelativeResize="0"/>
          <p:nvPr/>
        </p:nvPicPr>
        <p:blipFill>
          <a:blip r:embed="rId3">
            <a:alphaModFix/>
          </a:blip>
          <a:stretch>
            <a:fillRect/>
          </a:stretch>
        </p:blipFill>
        <p:spPr>
          <a:xfrm>
            <a:off x="530271" y="2440546"/>
            <a:ext cx="3341799" cy="2440174"/>
          </a:xfrm>
          <a:prstGeom prst="rect">
            <a:avLst/>
          </a:prstGeom>
          <a:noFill/>
          <a:ln>
            <a:noFill/>
          </a:ln>
        </p:spPr>
      </p:pic>
      <p:pic>
        <p:nvPicPr>
          <p:cNvPr id="126" name="Shape 126"/>
          <p:cNvPicPr preferRelativeResize="0"/>
          <p:nvPr/>
        </p:nvPicPr>
        <p:blipFill>
          <a:blip r:embed="rId4">
            <a:alphaModFix/>
          </a:blip>
          <a:stretch>
            <a:fillRect/>
          </a:stretch>
        </p:blipFill>
        <p:spPr>
          <a:xfrm>
            <a:off x="3798999" y="2746274"/>
            <a:ext cx="4887799" cy="1999282"/>
          </a:xfrm>
          <a:prstGeom prst="rect">
            <a:avLst/>
          </a:prstGeom>
          <a:noFill/>
          <a:ln>
            <a:noFill/>
          </a:ln>
        </p:spPr>
      </p:pic>
    </p:spTree>
    <p:extLst>
      <p:ext uri="{BB962C8B-B14F-4D97-AF65-F5344CB8AC3E}">
        <p14:creationId xmlns:p14="http://schemas.microsoft.com/office/powerpoint/2010/main" val="124316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10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Problem 2</a:t>
            </a:r>
          </a:p>
        </p:txBody>
      </p:sp>
      <p:sp>
        <p:nvSpPr>
          <p:cNvPr id="132" name="Shape 132"/>
          <p:cNvSpPr txBox="1">
            <a:spLocks noGrp="1"/>
          </p:cNvSpPr>
          <p:nvPr>
            <p:ph type="body" idx="1"/>
          </p:nvPr>
        </p:nvSpPr>
        <p:spPr>
          <a:xfrm flipH="1">
            <a:off x="457199" y="1143000"/>
            <a:ext cx="8229600" cy="1792799"/>
          </a:xfrm>
          <a:prstGeom prst="rect">
            <a:avLst/>
          </a:prstGeom>
        </p:spPr>
        <p:txBody>
          <a:bodyPr lIns="91425" tIns="91425" rIns="91425" bIns="91425" anchor="t" anchorCtr="0">
            <a:noAutofit/>
          </a:bodyPr>
          <a:lstStyle/>
          <a:p>
            <a:pPr marL="0" lvl="0" indent="-69850" rtl="0">
              <a:lnSpc>
                <a:spcPct val="115000"/>
              </a:lnSpc>
              <a:spcBef>
                <a:spcPts val="0"/>
              </a:spcBef>
              <a:spcAft>
                <a:spcPts val="1000"/>
              </a:spcAft>
              <a:buClr>
                <a:schemeClr val="dk1"/>
              </a:buClr>
              <a:buSzPct val="55000"/>
              <a:buFont typeface="Arial"/>
              <a:buNone/>
            </a:pPr>
            <a:r>
              <a:rPr lang="en" sz="2000"/>
              <a:t>What is the probability that we would reject H</a:t>
            </a:r>
            <a:r>
              <a:rPr lang="en" sz="2000" baseline="-25000"/>
              <a:t>0</a:t>
            </a:r>
            <a:r>
              <a:rPr lang="en" sz="2000"/>
              <a:t> if x̄ did come from N(mean = 132, SE = 2.5).</a:t>
            </a:r>
          </a:p>
          <a:p>
            <a:pPr marL="0" lvl="0" indent="0" rtl="0">
              <a:lnSpc>
                <a:spcPct val="115000"/>
              </a:lnSpc>
              <a:spcBef>
                <a:spcPts val="0"/>
              </a:spcBef>
              <a:spcAft>
                <a:spcPts val="1000"/>
              </a:spcAft>
              <a:buNone/>
            </a:pPr>
            <a:r>
              <a:rPr lang="en" sz="2000"/>
              <a:t>This is the same as finding the area above x̄ = 134.125 if x̄ came from N(132, 2.5).</a:t>
            </a:r>
          </a:p>
        </p:txBody>
      </p:sp>
      <p:pic>
        <p:nvPicPr>
          <p:cNvPr id="133" name="Shape 133"/>
          <p:cNvPicPr preferRelativeResize="0"/>
          <p:nvPr/>
        </p:nvPicPr>
        <p:blipFill>
          <a:blip r:embed="rId3">
            <a:alphaModFix/>
          </a:blip>
          <a:stretch>
            <a:fillRect/>
          </a:stretch>
        </p:blipFill>
        <p:spPr>
          <a:xfrm>
            <a:off x="523774" y="2850525"/>
            <a:ext cx="3094025" cy="2075999"/>
          </a:xfrm>
          <a:prstGeom prst="rect">
            <a:avLst/>
          </a:prstGeom>
          <a:noFill/>
          <a:ln>
            <a:noFill/>
          </a:ln>
        </p:spPr>
      </p:pic>
      <p:pic>
        <p:nvPicPr>
          <p:cNvPr id="134" name="Shape 134"/>
          <p:cNvPicPr preferRelativeResize="0"/>
          <p:nvPr/>
        </p:nvPicPr>
        <p:blipFill>
          <a:blip r:embed="rId4">
            <a:alphaModFix/>
          </a:blip>
          <a:stretch>
            <a:fillRect/>
          </a:stretch>
        </p:blipFill>
        <p:spPr>
          <a:xfrm>
            <a:off x="3617800" y="2824623"/>
            <a:ext cx="5033224" cy="2127799"/>
          </a:xfrm>
          <a:prstGeom prst="rect">
            <a:avLst/>
          </a:prstGeom>
          <a:noFill/>
          <a:ln>
            <a:noFill/>
          </a:ln>
        </p:spPr>
      </p:pic>
      <p:sp>
        <p:nvSpPr>
          <p:cNvPr id="135" name="Shape 135"/>
          <p:cNvSpPr txBox="1">
            <a:spLocks noGrp="1"/>
          </p:cNvSpPr>
          <p:nvPr>
            <p:ph type="body" idx="1"/>
          </p:nvPr>
        </p:nvSpPr>
        <p:spPr>
          <a:xfrm flipH="1">
            <a:off x="457199" y="5030825"/>
            <a:ext cx="8229600" cy="13341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57894"/>
              <a:buFont typeface="Arial"/>
              <a:buNone/>
            </a:pPr>
            <a:r>
              <a:rPr lang="en" sz="1900"/>
              <a:t>The probability of rejecting H</a:t>
            </a:r>
            <a:r>
              <a:rPr lang="en" sz="1900" baseline="-25000"/>
              <a:t>0</a:t>
            </a:r>
            <a:r>
              <a:rPr lang="en" sz="1900"/>
              <a:t>: µ = 130, if the true average systolic blood pressure of employees at this company is 132 mmHg, is 0.1977 which is the power of this test.</a:t>
            </a:r>
          </a:p>
          <a:p>
            <a:pPr marL="0" lvl="0" indent="0" rtl="0">
              <a:lnSpc>
                <a:spcPct val="115000"/>
              </a:lnSpc>
              <a:spcBef>
                <a:spcPts val="0"/>
              </a:spcBef>
              <a:buNone/>
            </a:pPr>
            <a:r>
              <a:rPr lang="en" sz="1900"/>
              <a:t>Therefore, β = 0.8023 for this test.</a:t>
            </a:r>
          </a:p>
        </p:txBody>
      </p:sp>
    </p:spTree>
    <p:extLst>
      <p:ext uri="{BB962C8B-B14F-4D97-AF65-F5344CB8AC3E}">
        <p14:creationId xmlns:p14="http://schemas.microsoft.com/office/powerpoint/2010/main" val="345328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Effect transition="in" filter="fade">
                                      <p:cBhvr>
                                        <p:cTn id="7" dur="1000"/>
                                        <p:tgtEl>
                                          <p:spTgt spid="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1" end="1"/>
                                            </p:txEl>
                                          </p:spTgt>
                                        </p:tgtEl>
                                        <p:attrNameLst>
                                          <p:attrName>style.visibility</p:attrName>
                                        </p:attrNameLst>
                                      </p:cBhvr>
                                      <p:to>
                                        <p:strVal val="visible"/>
                                      </p:to>
                                    </p:set>
                                    <p:animEffect transition="in" filter="fade">
                                      <p:cBhvr>
                                        <p:cTn id="12" dur="1000"/>
                                        <p:tgtEl>
                                          <p:spTgt spid="1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1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1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1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Z- Scores</a:t>
            </a:r>
            <a:endParaRPr lang="en-US" dirty="0">
              <a:solidFill>
                <a:schemeClr val="accent1"/>
              </a:solidFill>
            </a:endParaRPr>
          </a:p>
        </p:txBody>
      </p:sp>
      <p:sp>
        <p:nvSpPr>
          <p:cNvPr id="3" name="Text Placeholder 2"/>
          <p:cNvSpPr>
            <a:spLocks noGrp="1"/>
          </p:cNvSpPr>
          <p:nvPr>
            <p:ph type="body" idx="1"/>
          </p:nvPr>
        </p:nvSpPr>
        <p:spPr/>
        <p:txBody>
          <a:bodyPr/>
          <a:lstStyle/>
          <a:p>
            <a:pPr>
              <a:buNone/>
            </a:pPr>
            <a:r>
              <a:rPr lang="en-US" b="1" dirty="0" smtClean="0"/>
              <a:t>z</a:t>
            </a:r>
            <a:r>
              <a:rPr lang="en-US" dirty="0" smtClean="0"/>
              <a:t>-</a:t>
            </a:r>
            <a:r>
              <a:rPr lang="en-US" b="1" dirty="0" smtClean="0"/>
              <a:t>score</a:t>
            </a:r>
            <a:r>
              <a:rPr lang="en-US" dirty="0"/>
              <a:t> is the number of standard deviations from the mean a data point is. But more technically it's a measure of how many standard deviations below or above the population mean a </a:t>
            </a:r>
            <a:r>
              <a:rPr lang="en-US" dirty="0" smtClean="0"/>
              <a:t>raw </a:t>
            </a:r>
            <a:r>
              <a:rPr lang="en-US" b="1" dirty="0" smtClean="0"/>
              <a:t>score</a:t>
            </a:r>
            <a:r>
              <a:rPr lang="en-US" dirty="0"/>
              <a:t> is. A </a:t>
            </a:r>
            <a:r>
              <a:rPr lang="en-US" b="1" dirty="0"/>
              <a:t>z</a:t>
            </a:r>
            <a:r>
              <a:rPr lang="en-US" dirty="0"/>
              <a:t>-</a:t>
            </a:r>
            <a:r>
              <a:rPr lang="en-US" b="1" dirty="0"/>
              <a:t>score</a:t>
            </a:r>
            <a:r>
              <a:rPr lang="en-US" dirty="0"/>
              <a:t> is also known as a standard </a:t>
            </a:r>
            <a:r>
              <a:rPr lang="en-US" b="1" dirty="0" smtClean="0"/>
              <a:t>score </a:t>
            </a:r>
            <a:r>
              <a:rPr lang="en-US" dirty="0" smtClean="0"/>
              <a:t>and </a:t>
            </a:r>
            <a:r>
              <a:rPr lang="en-US" dirty="0"/>
              <a:t>it can be placed on a normal distribution curve.</a:t>
            </a:r>
          </a:p>
        </p:txBody>
      </p:sp>
    </p:spTree>
    <p:extLst>
      <p:ext uri="{BB962C8B-B14F-4D97-AF65-F5344CB8AC3E}">
        <p14:creationId xmlns:p14="http://schemas.microsoft.com/office/powerpoint/2010/main" val="2294472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151924"/>
            <a:ext cx="8229600" cy="752400"/>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The 𝒕</a:t>
            </a:r>
            <a:r>
              <a:rPr lang="en" i="1" dirty="0">
                <a:solidFill>
                  <a:schemeClr val="accent1"/>
                </a:solidFill>
              </a:rPr>
              <a:t> </a:t>
            </a:r>
            <a:r>
              <a:rPr lang="en" dirty="0">
                <a:solidFill>
                  <a:schemeClr val="accent1"/>
                </a:solidFill>
              </a:rPr>
              <a:t>distribution </a:t>
            </a:r>
          </a:p>
        </p:txBody>
      </p:sp>
      <p:sp>
        <p:nvSpPr>
          <p:cNvPr id="186" name="Shape 186"/>
          <p:cNvSpPr txBox="1">
            <a:spLocks noGrp="1"/>
          </p:cNvSpPr>
          <p:nvPr>
            <p:ph type="body" idx="1"/>
          </p:nvPr>
        </p:nvSpPr>
        <p:spPr>
          <a:xfrm>
            <a:off x="595200" y="1082850"/>
            <a:ext cx="7953600" cy="1295400"/>
          </a:xfrm>
          <a:prstGeom prst="rect">
            <a:avLst/>
          </a:prstGeom>
        </p:spPr>
        <p:txBody>
          <a:bodyPr lIns="91425" tIns="91425" rIns="91425" bIns="91425" anchor="t" anchorCtr="0">
            <a:noAutofit/>
          </a:bodyPr>
          <a:lstStyle/>
          <a:p>
            <a:pPr marL="457200" marR="0" lvl="0" indent="-355600" algn="l" rtl="0">
              <a:lnSpc>
                <a:spcPct val="115000"/>
              </a:lnSpc>
              <a:spcBef>
                <a:spcPts val="600"/>
              </a:spcBef>
              <a:spcAft>
                <a:spcPts val="0"/>
              </a:spcAft>
              <a:buClr>
                <a:srgbClr val="000000"/>
              </a:buClr>
              <a:buSzPct val="100000"/>
              <a:buFont typeface="Arial"/>
            </a:pPr>
            <a:r>
              <a:rPr lang="en" sz="2000">
                <a:solidFill>
                  <a:srgbClr val="000000"/>
                </a:solidFill>
              </a:rPr>
              <a:t>Always centered at zero, like the standard normal (𝓏) distribution</a:t>
            </a:r>
          </a:p>
          <a:p>
            <a:pPr marL="457200" marR="0" lvl="0" indent="-355600" algn="l" rtl="0">
              <a:lnSpc>
                <a:spcPct val="115000"/>
              </a:lnSpc>
              <a:spcBef>
                <a:spcPts val="600"/>
              </a:spcBef>
              <a:spcAft>
                <a:spcPts val="0"/>
              </a:spcAft>
              <a:buClr>
                <a:srgbClr val="000000"/>
              </a:buClr>
              <a:buSzPct val="100000"/>
            </a:pPr>
            <a:r>
              <a:rPr lang="en" sz="2000">
                <a:solidFill>
                  <a:srgbClr val="000000"/>
                </a:solidFill>
              </a:rPr>
              <a:t>Has a single parameter: </a:t>
            </a:r>
            <a:r>
              <a:rPr lang="en" sz="2000" i="1">
                <a:solidFill>
                  <a:schemeClr val="accent1"/>
                </a:solidFill>
              </a:rPr>
              <a:t>degrees of freedom</a:t>
            </a:r>
            <a:r>
              <a:rPr lang="en" sz="2000">
                <a:solidFill>
                  <a:srgbClr val="000000"/>
                </a:solidFill>
              </a:rPr>
              <a:t> (</a:t>
            </a:r>
            <a:r>
              <a:rPr lang="en" sz="2000" i="1">
                <a:solidFill>
                  <a:schemeClr val="accent1"/>
                </a:solidFill>
              </a:rPr>
              <a:t>df</a:t>
            </a:r>
            <a:r>
              <a:rPr lang="en" sz="2000">
                <a:solidFill>
                  <a:srgbClr val="000000"/>
                </a:solidFill>
              </a:rPr>
              <a:t>).</a:t>
            </a:r>
            <a:br>
              <a:rPr lang="en" sz="2000">
                <a:solidFill>
                  <a:srgbClr val="000000"/>
                </a:solidFill>
              </a:rPr>
            </a:br>
            <a:endParaRPr lang="en" sz="2000">
              <a:solidFill>
                <a:srgbClr val="000000"/>
              </a:solidFill>
            </a:endParaRPr>
          </a:p>
          <a:p>
            <a:pPr lvl="0" algn="l" rtl="0">
              <a:lnSpc>
                <a:spcPct val="115000"/>
              </a:lnSpc>
              <a:spcBef>
                <a:spcPts val="0"/>
              </a:spcBef>
              <a:spcAft>
                <a:spcPts val="0"/>
              </a:spcAft>
              <a:buNone/>
            </a:pPr>
            <a:endParaRPr sz="2000">
              <a:solidFill>
                <a:srgbClr val="000000"/>
              </a:solidFill>
            </a:endParaRPr>
          </a:p>
          <a:p>
            <a:pPr lvl="0" algn="l" rtl="0">
              <a:lnSpc>
                <a:spcPct val="115000"/>
              </a:lnSpc>
              <a:spcBef>
                <a:spcPts val="0"/>
              </a:spcBef>
              <a:spcAft>
                <a:spcPts val="0"/>
              </a:spcAft>
              <a:buNone/>
            </a:pPr>
            <a:endParaRPr sz="2000">
              <a:solidFill>
                <a:srgbClr val="000000"/>
              </a:solidFill>
            </a:endParaRPr>
          </a:p>
        </p:txBody>
      </p:sp>
      <p:pic>
        <p:nvPicPr>
          <p:cNvPr id="187" name="Shape 187"/>
          <p:cNvPicPr preferRelativeResize="0"/>
          <p:nvPr/>
        </p:nvPicPr>
        <p:blipFill>
          <a:blip r:embed="rId3">
            <a:alphaModFix/>
          </a:blip>
          <a:stretch>
            <a:fillRect/>
          </a:stretch>
        </p:blipFill>
        <p:spPr>
          <a:xfrm>
            <a:off x="752475" y="1958675"/>
            <a:ext cx="7639050" cy="3714750"/>
          </a:xfrm>
          <a:prstGeom prst="rect">
            <a:avLst/>
          </a:prstGeom>
          <a:noFill/>
          <a:ln>
            <a:noFill/>
          </a:ln>
        </p:spPr>
      </p:pic>
      <p:sp>
        <p:nvSpPr>
          <p:cNvPr id="188" name="Shape 188"/>
          <p:cNvSpPr txBox="1">
            <a:spLocks noGrp="1"/>
          </p:cNvSpPr>
          <p:nvPr>
            <p:ph type="body" idx="1"/>
          </p:nvPr>
        </p:nvSpPr>
        <p:spPr>
          <a:xfrm>
            <a:off x="595200" y="5562125"/>
            <a:ext cx="7953600" cy="641400"/>
          </a:xfrm>
          <a:prstGeom prst="rect">
            <a:avLst/>
          </a:prstGeom>
        </p:spPr>
        <p:txBody>
          <a:bodyPr lIns="91425" tIns="91425" rIns="91425" bIns="91425" anchor="t" anchorCtr="0">
            <a:noAutofit/>
          </a:bodyPr>
          <a:lstStyle/>
          <a:p>
            <a:pPr marR="0" lvl="0" algn="l" rtl="0">
              <a:lnSpc>
                <a:spcPct val="115000"/>
              </a:lnSpc>
              <a:spcBef>
                <a:spcPts val="600"/>
              </a:spcBef>
              <a:spcAft>
                <a:spcPts val="0"/>
              </a:spcAft>
              <a:buNone/>
            </a:pPr>
            <a:r>
              <a:rPr lang="en" sz="2000">
                <a:solidFill>
                  <a:schemeClr val="accent1"/>
                </a:solidFill>
              </a:rPr>
              <a:t>What happens to the shape of the 𝒕 distribution as </a:t>
            </a:r>
            <a:r>
              <a:rPr lang="en" sz="2000" i="1">
                <a:solidFill>
                  <a:schemeClr val="accent1"/>
                </a:solidFill>
              </a:rPr>
              <a:t>df</a:t>
            </a:r>
            <a:r>
              <a:rPr lang="en" sz="2000">
                <a:solidFill>
                  <a:schemeClr val="accent1"/>
                </a:solidFill>
              </a:rPr>
              <a:t> increases? </a:t>
            </a:r>
            <a:r>
              <a:rPr lang="en" sz="2000">
                <a:solidFill>
                  <a:srgbClr val="000000"/>
                </a:solidFill>
              </a:rPr>
              <a:t/>
            </a:r>
            <a:br>
              <a:rPr lang="en" sz="2000">
                <a:solidFill>
                  <a:srgbClr val="000000"/>
                </a:solidFill>
              </a:rPr>
            </a:br>
            <a:endParaRPr lang="en" sz="2000">
              <a:solidFill>
                <a:srgbClr val="000000"/>
              </a:solidFill>
            </a:endParaRPr>
          </a:p>
          <a:p>
            <a:pPr lvl="0" algn="l" rtl="0">
              <a:lnSpc>
                <a:spcPct val="115000"/>
              </a:lnSpc>
              <a:spcBef>
                <a:spcPts val="0"/>
              </a:spcBef>
              <a:spcAft>
                <a:spcPts val="0"/>
              </a:spcAft>
              <a:buNone/>
            </a:pPr>
            <a:endParaRPr sz="2000">
              <a:solidFill>
                <a:srgbClr val="000000"/>
              </a:solidFill>
            </a:endParaRPr>
          </a:p>
          <a:p>
            <a:pPr lvl="0" algn="l" rtl="0">
              <a:lnSpc>
                <a:spcPct val="115000"/>
              </a:lnSpc>
              <a:spcBef>
                <a:spcPts val="0"/>
              </a:spcBef>
              <a:spcAft>
                <a:spcPts val="0"/>
              </a:spcAft>
              <a:buNone/>
            </a:pPr>
            <a:endParaRPr sz="2000">
              <a:solidFill>
                <a:srgbClr val="000000"/>
              </a:solidFill>
            </a:endParaRPr>
          </a:p>
        </p:txBody>
      </p:sp>
    </p:spTree>
    <p:extLst>
      <p:ext uri="{BB962C8B-B14F-4D97-AF65-F5344CB8AC3E}">
        <p14:creationId xmlns:p14="http://schemas.microsoft.com/office/powerpoint/2010/main" val="3878158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457200" y="151924"/>
            <a:ext cx="8229600" cy="752400"/>
          </a:xfrm>
          <a:prstGeom prst="rect">
            <a:avLst/>
          </a:prstGeom>
        </p:spPr>
        <p:txBody>
          <a:bodyPr lIns="91425" tIns="91425" rIns="91425" bIns="91425" anchor="b" anchorCtr="0">
            <a:noAutofit/>
          </a:bodyPr>
          <a:lstStyle/>
          <a:p>
            <a:pPr lvl="0" rtl="0">
              <a:spcBef>
                <a:spcPts val="0"/>
              </a:spcBef>
              <a:buNone/>
            </a:pPr>
            <a:r>
              <a:rPr lang="en" sz="3000" dirty="0">
                <a:solidFill>
                  <a:schemeClr val="accent1"/>
                </a:solidFill>
              </a:rPr>
              <a:t>Inference using the 𝒕-distribution  </a:t>
            </a:r>
          </a:p>
        </p:txBody>
      </p:sp>
      <p:sp>
        <p:nvSpPr>
          <p:cNvPr id="479" name="Shape 479"/>
          <p:cNvSpPr txBox="1">
            <a:spLocks noGrp="1"/>
          </p:cNvSpPr>
          <p:nvPr>
            <p:ph type="body" idx="1"/>
          </p:nvPr>
        </p:nvSpPr>
        <p:spPr>
          <a:xfrm>
            <a:off x="595200" y="1082850"/>
            <a:ext cx="7953600" cy="4599000"/>
          </a:xfrm>
          <a:prstGeom prst="rect">
            <a:avLst/>
          </a:prstGeom>
        </p:spPr>
        <p:txBody>
          <a:bodyPr lIns="91425" tIns="91425" rIns="91425" bIns="91425" anchor="t" anchorCtr="0">
            <a:noAutofit/>
          </a:bodyPr>
          <a:lstStyle/>
          <a:p>
            <a:pPr marL="457200" lvl="0" indent="-355600" algn="l" rtl="0">
              <a:lnSpc>
                <a:spcPct val="115000"/>
              </a:lnSpc>
              <a:spcBef>
                <a:spcPts val="0"/>
              </a:spcBef>
              <a:spcAft>
                <a:spcPts val="0"/>
              </a:spcAft>
              <a:buClr>
                <a:srgbClr val="000000"/>
              </a:buClr>
              <a:buSzPct val="100000"/>
            </a:pPr>
            <a:r>
              <a:rPr lang="en" sz="2000" dirty="0">
                <a:solidFill>
                  <a:srgbClr val="000000"/>
                </a:solidFill>
              </a:rPr>
              <a:t>If 𝞼 is unknown, use the 𝒕-distribution with </a:t>
            </a:r>
          </a:p>
          <a:p>
            <a:pPr marL="457200" lvl="0" indent="-355600" algn="l" rtl="0">
              <a:lnSpc>
                <a:spcPct val="115000"/>
              </a:lnSpc>
              <a:spcBef>
                <a:spcPts val="0"/>
              </a:spcBef>
              <a:spcAft>
                <a:spcPts val="0"/>
              </a:spcAft>
              <a:buClr>
                <a:srgbClr val="000000"/>
              </a:buClr>
              <a:buSzPct val="100000"/>
            </a:pPr>
            <a:r>
              <a:rPr lang="en" sz="2000" dirty="0">
                <a:solidFill>
                  <a:srgbClr val="000000"/>
                </a:solidFill>
              </a:rPr>
              <a:t>Conditions:</a:t>
            </a:r>
          </a:p>
          <a:p>
            <a:pPr marL="914400" lvl="1" indent="-355600" algn="l" rtl="0">
              <a:lnSpc>
                <a:spcPct val="115000"/>
              </a:lnSpc>
              <a:spcBef>
                <a:spcPts val="0"/>
              </a:spcBef>
              <a:spcAft>
                <a:spcPts val="0"/>
              </a:spcAft>
              <a:buClr>
                <a:srgbClr val="000000"/>
              </a:buClr>
              <a:buSzPct val="100000"/>
              <a:buChar char="●"/>
            </a:pPr>
            <a:r>
              <a:rPr lang="en" sz="2000" dirty="0">
                <a:solidFill>
                  <a:srgbClr val="000000"/>
                </a:solidFill>
              </a:rPr>
              <a:t>independence of observations (often verified by a random sample, and if sampling without replacement, </a:t>
            </a:r>
            <a:r>
              <a:rPr lang="en" sz="2000" i="1" dirty="0">
                <a:solidFill>
                  <a:srgbClr val="000000"/>
                </a:solidFill>
              </a:rPr>
              <a:t>n</a:t>
            </a:r>
            <a:r>
              <a:rPr lang="en" sz="2000" dirty="0">
                <a:solidFill>
                  <a:srgbClr val="000000"/>
                </a:solidFill>
              </a:rPr>
              <a:t> &lt; 10% of population)</a:t>
            </a:r>
          </a:p>
          <a:p>
            <a:pPr marL="914400" lvl="1" indent="-355600" algn="l" rtl="0">
              <a:lnSpc>
                <a:spcPct val="115000"/>
              </a:lnSpc>
              <a:spcBef>
                <a:spcPts val="0"/>
              </a:spcBef>
              <a:spcAft>
                <a:spcPts val="0"/>
              </a:spcAft>
              <a:buClr>
                <a:srgbClr val="000000"/>
              </a:buClr>
              <a:buSzPct val="100000"/>
              <a:buChar char="●"/>
            </a:pPr>
            <a:r>
              <a:rPr lang="en" sz="2000" dirty="0">
                <a:solidFill>
                  <a:srgbClr val="000000"/>
                </a:solidFill>
              </a:rPr>
              <a:t>no extreme skew</a:t>
            </a:r>
          </a:p>
          <a:p>
            <a:pPr marL="457200" lvl="0" indent="-355600" algn="l" rtl="0">
              <a:lnSpc>
                <a:spcPct val="115000"/>
              </a:lnSpc>
              <a:spcBef>
                <a:spcPts val="0"/>
              </a:spcBef>
              <a:spcAft>
                <a:spcPts val="0"/>
              </a:spcAft>
              <a:buClr>
                <a:srgbClr val="000000"/>
              </a:buClr>
              <a:buSzPct val="100000"/>
            </a:pPr>
            <a:r>
              <a:rPr lang="en" sz="2000" dirty="0">
                <a:solidFill>
                  <a:srgbClr val="000000"/>
                </a:solidFill>
              </a:rPr>
              <a:t>Hypothesis Testing:</a:t>
            </a:r>
          </a:p>
          <a:p>
            <a:pPr lvl="0" algn="l" rtl="0">
              <a:lnSpc>
                <a:spcPct val="115000"/>
              </a:lnSpc>
              <a:spcBef>
                <a:spcPts val="0"/>
              </a:spcBef>
              <a:spcAft>
                <a:spcPts val="0"/>
              </a:spcAft>
              <a:buNone/>
            </a:pPr>
            <a:endParaRPr sz="2000" dirty="0">
              <a:solidFill>
                <a:srgbClr val="000000"/>
              </a:solidFill>
            </a:endParaRPr>
          </a:p>
          <a:p>
            <a:pPr lvl="0" algn="l" rtl="0">
              <a:lnSpc>
                <a:spcPct val="115000"/>
              </a:lnSpc>
              <a:spcBef>
                <a:spcPts val="0"/>
              </a:spcBef>
              <a:spcAft>
                <a:spcPts val="0"/>
              </a:spcAft>
              <a:buNone/>
            </a:pPr>
            <a:endParaRPr sz="2000" dirty="0">
              <a:solidFill>
                <a:srgbClr val="000000"/>
              </a:solidFill>
            </a:endParaRPr>
          </a:p>
          <a:p>
            <a:pPr marL="457200" lvl="0" indent="-355600" algn="l" rtl="0">
              <a:lnSpc>
                <a:spcPct val="115000"/>
              </a:lnSpc>
              <a:spcBef>
                <a:spcPts val="0"/>
              </a:spcBef>
              <a:spcAft>
                <a:spcPts val="0"/>
              </a:spcAft>
              <a:buClr>
                <a:srgbClr val="000000"/>
              </a:buClr>
              <a:buSzPct val="100000"/>
            </a:pPr>
            <a:r>
              <a:rPr lang="en" sz="2000" dirty="0">
                <a:solidFill>
                  <a:srgbClr val="000000"/>
                </a:solidFill>
              </a:rPr>
              <a:t>Confidence interval:</a:t>
            </a:r>
          </a:p>
        </p:txBody>
      </p:sp>
      <p:pic>
        <p:nvPicPr>
          <p:cNvPr id="480" name="Shape 480"/>
          <p:cNvPicPr preferRelativeResize="0"/>
          <p:nvPr/>
        </p:nvPicPr>
        <p:blipFill>
          <a:blip r:embed="rId3">
            <a:alphaModFix/>
          </a:blip>
          <a:stretch>
            <a:fillRect/>
          </a:stretch>
        </p:blipFill>
        <p:spPr>
          <a:xfrm>
            <a:off x="5889700" y="1202125"/>
            <a:ext cx="1000125" cy="466975"/>
          </a:xfrm>
          <a:prstGeom prst="rect">
            <a:avLst/>
          </a:prstGeom>
          <a:noFill/>
          <a:ln>
            <a:noFill/>
          </a:ln>
        </p:spPr>
      </p:pic>
      <p:pic>
        <p:nvPicPr>
          <p:cNvPr id="481" name="Shape 481"/>
          <p:cNvPicPr preferRelativeResize="0"/>
          <p:nvPr/>
        </p:nvPicPr>
        <p:blipFill>
          <a:blip r:embed="rId4">
            <a:alphaModFix/>
          </a:blip>
          <a:stretch>
            <a:fillRect/>
          </a:stretch>
        </p:blipFill>
        <p:spPr>
          <a:xfrm>
            <a:off x="1790700" y="3812800"/>
            <a:ext cx="5562600" cy="589124"/>
          </a:xfrm>
          <a:prstGeom prst="rect">
            <a:avLst/>
          </a:prstGeom>
          <a:noFill/>
          <a:ln>
            <a:noFill/>
          </a:ln>
        </p:spPr>
      </p:pic>
      <p:cxnSp>
        <p:nvCxnSpPr>
          <p:cNvPr id="482" name="Shape 482"/>
          <p:cNvCxnSpPr/>
          <p:nvPr/>
        </p:nvCxnSpPr>
        <p:spPr>
          <a:xfrm>
            <a:off x="268100" y="5826750"/>
            <a:ext cx="3113400" cy="2100"/>
          </a:xfrm>
          <a:prstGeom prst="straightConnector1">
            <a:avLst/>
          </a:prstGeom>
          <a:noFill/>
          <a:ln w="9525" cap="flat" cmpd="sng">
            <a:solidFill>
              <a:schemeClr val="dk2"/>
            </a:solidFill>
            <a:prstDash val="solid"/>
            <a:round/>
            <a:headEnd type="none" w="lg" len="lg"/>
            <a:tailEnd type="none" w="lg" len="lg"/>
          </a:ln>
        </p:spPr>
      </p:cxnSp>
      <p:sp>
        <p:nvSpPr>
          <p:cNvPr id="483" name="Shape 483"/>
          <p:cNvSpPr txBox="1"/>
          <p:nvPr/>
        </p:nvSpPr>
        <p:spPr>
          <a:xfrm>
            <a:off x="302700" y="5923975"/>
            <a:ext cx="6849300" cy="354600"/>
          </a:xfrm>
          <a:prstGeom prst="rect">
            <a:avLst/>
          </a:prstGeom>
          <a:noFill/>
          <a:ln>
            <a:noFill/>
          </a:ln>
        </p:spPr>
        <p:txBody>
          <a:bodyPr lIns="91425" tIns="91425" rIns="91425" bIns="91425" anchor="t" anchorCtr="0">
            <a:noAutofit/>
          </a:bodyPr>
          <a:lstStyle/>
          <a:p>
            <a:pPr lvl="0" rtl="0">
              <a:spcBef>
                <a:spcPts val="0"/>
              </a:spcBef>
              <a:buNone/>
            </a:pPr>
            <a:endParaRPr lang="en" dirty="0"/>
          </a:p>
        </p:txBody>
      </p:sp>
      <p:pic>
        <p:nvPicPr>
          <p:cNvPr id="484" name="Shape 484"/>
          <p:cNvPicPr preferRelativeResize="0"/>
          <p:nvPr/>
        </p:nvPicPr>
        <p:blipFill>
          <a:blip r:embed="rId5">
            <a:alphaModFix/>
          </a:blip>
          <a:stretch>
            <a:fillRect/>
          </a:stretch>
        </p:blipFill>
        <p:spPr>
          <a:xfrm>
            <a:off x="3119437" y="5081187"/>
            <a:ext cx="2905125" cy="390525"/>
          </a:xfrm>
          <a:prstGeom prst="rect">
            <a:avLst/>
          </a:prstGeom>
          <a:noFill/>
          <a:ln>
            <a:noFill/>
          </a:ln>
        </p:spPr>
      </p:pic>
    </p:spTree>
    <p:extLst>
      <p:ext uri="{BB962C8B-B14F-4D97-AF65-F5344CB8AC3E}">
        <p14:creationId xmlns:p14="http://schemas.microsoft.com/office/powerpoint/2010/main" val="390308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p:nvPr/>
        </p:nvSpPr>
        <p:spPr>
          <a:xfrm>
            <a:off x="685800" y="2111125"/>
            <a:ext cx="7772400" cy="2281800"/>
          </a:xfrm>
          <a:prstGeom prst="rect">
            <a:avLst/>
          </a:prstGeom>
          <a:noFill/>
          <a:ln>
            <a:noFill/>
          </a:ln>
        </p:spPr>
        <p:txBody>
          <a:bodyPr lIns="91425" tIns="91425" rIns="91425" bIns="91425" anchor="b" anchorCtr="0">
            <a:noAutofit/>
          </a:bodyPr>
          <a:lstStyle/>
          <a:p>
            <a:pPr lvl="0" rtl="0">
              <a:spcBef>
                <a:spcPts val="0"/>
              </a:spcBef>
              <a:buNone/>
            </a:pPr>
            <a:r>
              <a:rPr lang="en" sz="4800" b="1">
                <a:solidFill>
                  <a:srgbClr val="3A81BA"/>
                </a:solidFill>
              </a:rPr>
              <a:t>Difference in two means</a:t>
            </a:r>
          </a:p>
          <a:p>
            <a:pPr lvl="0" rtl="0">
              <a:spcBef>
                <a:spcPts val="0"/>
              </a:spcBef>
              <a:buNone/>
            </a:pPr>
            <a:endParaRPr sz="4800" b="1">
              <a:solidFill>
                <a:srgbClr val="3A81BA"/>
              </a:solidFill>
            </a:endParaRPr>
          </a:p>
        </p:txBody>
      </p:sp>
    </p:spTree>
    <p:extLst>
      <p:ext uri="{BB962C8B-B14F-4D97-AF65-F5344CB8AC3E}">
        <p14:creationId xmlns:p14="http://schemas.microsoft.com/office/powerpoint/2010/main" val="106562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p:nvPr/>
        </p:nvSpPr>
        <p:spPr>
          <a:xfrm>
            <a:off x="457200" y="184875"/>
            <a:ext cx="8415900" cy="702000"/>
          </a:xfrm>
          <a:prstGeom prst="rect">
            <a:avLst/>
          </a:prstGeom>
          <a:noFill/>
          <a:ln>
            <a:noFill/>
          </a:ln>
        </p:spPr>
        <p:txBody>
          <a:bodyPr lIns="91425" tIns="91425" rIns="91425" bIns="91425" anchor="b" anchorCtr="0">
            <a:noAutofit/>
          </a:bodyPr>
          <a:lstStyle/>
          <a:p>
            <a:pPr lvl="0" rtl="0">
              <a:spcBef>
                <a:spcPts val="0"/>
              </a:spcBef>
              <a:buNone/>
            </a:pPr>
            <a:r>
              <a:rPr lang="en" sz="2200" b="1">
                <a:solidFill>
                  <a:srgbClr val="3A81BA"/>
                </a:solidFill>
              </a:rPr>
              <a:t>Recap: Inference using difference of two small sample means</a:t>
            </a:r>
          </a:p>
        </p:txBody>
      </p:sp>
      <p:sp>
        <p:nvSpPr>
          <p:cNvPr id="265" name="Shape 265"/>
          <p:cNvSpPr txBox="1"/>
          <p:nvPr/>
        </p:nvSpPr>
        <p:spPr>
          <a:xfrm flipH="1">
            <a:off x="457250" y="1106850"/>
            <a:ext cx="8545500" cy="5474400"/>
          </a:xfrm>
          <a:prstGeom prst="rect">
            <a:avLst/>
          </a:prstGeom>
          <a:noFill/>
          <a:ln>
            <a:noFill/>
          </a:ln>
        </p:spPr>
        <p:txBody>
          <a:bodyPr lIns="91425" tIns="91425" rIns="91425" bIns="91425" anchor="t" anchorCtr="0">
            <a:noAutofit/>
          </a:bodyPr>
          <a:lstStyle/>
          <a:p>
            <a:pPr marL="457200" lvl="0" indent="-368300" rtl="0">
              <a:lnSpc>
                <a:spcPct val="150000"/>
              </a:lnSpc>
              <a:spcBef>
                <a:spcPts val="0"/>
              </a:spcBef>
              <a:buSzPct val="100000"/>
              <a:buChar char="●"/>
            </a:pPr>
            <a:r>
              <a:rPr lang="en" sz="2200"/>
              <a:t>If </a:t>
            </a:r>
            <a:r>
              <a:rPr lang="en" sz="2200" i="1"/>
              <a:t>σ</a:t>
            </a:r>
            <a:r>
              <a:rPr lang="en" sz="2200" i="1" baseline="-25000"/>
              <a:t>1</a:t>
            </a:r>
            <a:r>
              <a:rPr lang="en" sz="2200"/>
              <a:t> or </a:t>
            </a:r>
            <a:r>
              <a:rPr lang="en" sz="2200" i="1"/>
              <a:t>σ</a:t>
            </a:r>
            <a:r>
              <a:rPr lang="en" sz="2200" i="1" baseline="-25000"/>
              <a:t>2</a:t>
            </a:r>
            <a:r>
              <a:rPr lang="en" sz="2200"/>
              <a:t> is unknown, difference between the sample means follow a 𝙩-distribution with </a:t>
            </a:r>
          </a:p>
          <a:p>
            <a:pPr marL="457200" lvl="0" indent="-368300" rtl="0">
              <a:lnSpc>
                <a:spcPct val="115000"/>
              </a:lnSpc>
              <a:spcBef>
                <a:spcPts val="0"/>
              </a:spcBef>
              <a:buSzPct val="100000"/>
              <a:buChar char="●"/>
            </a:pPr>
            <a:r>
              <a:rPr lang="en" sz="2200"/>
              <a:t>Conditions: </a:t>
            </a:r>
          </a:p>
          <a:p>
            <a:pPr marL="914400" lvl="1" indent="-368300" rtl="0">
              <a:lnSpc>
                <a:spcPct val="115000"/>
              </a:lnSpc>
              <a:spcBef>
                <a:spcPts val="0"/>
              </a:spcBef>
              <a:buSzPct val="100000"/>
              <a:buChar char="●"/>
            </a:pPr>
            <a:r>
              <a:rPr lang="en" sz="2200"/>
              <a:t>independence within groups (often verified by a random sample, and if sampling without replacement, </a:t>
            </a:r>
            <a:r>
              <a:rPr lang="en" sz="2200" i="1"/>
              <a:t>n</a:t>
            </a:r>
            <a:r>
              <a:rPr lang="en" sz="2200"/>
              <a:t> &lt; 10% of population) and between groups </a:t>
            </a:r>
          </a:p>
          <a:p>
            <a:pPr marL="914400" lvl="1" indent="-368300" rtl="0">
              <a:lnSpc>
                <a:spcPct val="115000"/>
              </a:lnSpc>
              <a:spcBef>
                <a:spcPts val="0"/>
              </a:spcBef>
              <a:buSzPct val="100000"/>
              <a:buChar char="●"/>
            </a:pPr>
            <a:r>
              <a:rPr lang="en" sz="2200"/>
              <a:t>no extreme skew in either group</a:t>
            </a:r>
          </a:p>
          <a:p>
            <a:pPr marL="457200" lvl="0" indent="-368300" rtl="0">
              <a:lnSpc>
                <a:spcPct val="115000"/>
              </a:lnSpc>
              <a:spcBef>
                <a:spcPts val="0"/>
              </a:spcBef>
              <a:buSzPct val="100000"/>
              <a:buChar char="●"/>
            </a:pPr>
            <a:r>
              <a:rPr lang="en" sz="2200"/>
              <a:t>Hypothesis testing:</a:t>
            </a:r>
          </a:p>
          <a:p>
            <a:pPr lvl="0" rtl="0">
              <a:lnSpc>
                <a:spcPct val="115000"/>
              </a:lnSpc>
              <a:spcBef>
                <a:spcPts val="0"/>
              </a:spcBef>
              <a:buNone/>
            </a:pPr>
            <a:endParaRPr sz="2200">
              <a:solidFill>
                <a:schemeClr val="accent1"/>
              </a:solidFill>
            </a:endParaRPr>
          </a:p>
          <a:p>
            <a:pPr lvl="0" rtl="0">
              <a:lnSpc>
                <a:spcPct val="115000"/>
              </a:lnSpc>
              <a:spcBef>
                <a:spcPts val="0"/>
              </a:spcBef>
              <a:buNone/>
            </a:pPr>
            <a:endParaRPr sz="2200"/>
          </a:p>
          <a:p>
            <a:pPr marL="457200" lvl="0" indent="-368300" rtl="0">
              <a:lnSpc>
                <a:spcPct val="115000"/>
              </a:lnSpc>
              <a:spcBef>
                <a:spcPts val="0"/>
              </a:spcBef>
              <a:buSzPct val="100000"/>
              <a:buChar char="●"/>
            </a:pPr>
            <a:r>
              <a:rPr lang="en" sz="2200"/>
              <a:t>Confidence interval:</a:t>
            </a:r>
          </a:p>
        </p:txBody>
      </p:sp>
      <p:pic>
        <p:nvPicPr>
          <p:cNvPr id="266" name="Shape 266"/>
          <p:cNvPicPr preferRelativeResize="0"/>
          <p:nvPr/>
        </p:nvPicPr>
        <p:blipFill>
          <a:blip r:embed="rId3">
            <a:alphaModFix/>
          </a:blip>
          <a:stretch>
            <a:fillRect/>
          </a:stretch>
        </p:blipFill>
        <p:spPr>
          <a:xfrm>
            <a:off x="4329961" y="1628403"/>
            <a:ext cx="1387680" cy="701999"/>
          </a:xfrm>
          <a:prstGeom prst="rect">
            <a:avLst/>
          </a:prstGeom>
          <a:noFill/>
          <a:ln>
            <a:noFill/>
          </a:ln>
        </p:spPr>
      </p:pic>
      <p:pic>
        <p:nvPicPr>
          <p:cNvPr id="267" name="Shape 267"/>
          <p:cNvPicPr preferRelativeResize="0"/>
          <p:nvPr/>
        </p:nvPicPr>
        <p:blipFill>
          <a:blip r:embed="rId4">
            <a:alphaModFix/>
          </a:blip>
          <a:stretch>
            <a:fillRect/>
          </a:stretch>
        </p:blipFill>
        <p:spPr>
          <a:xfrm>
            <a:off x="1076325" y="4573825"/>
            <a:ext cx="6991350" cy="609600"/>
          </a:xfrm>
          <a:prstGeom prst="rect">
            <a:avLst/>
          </a:prstGeom>
          <a:noFill/>
          <a:ln>
            <a:noFill/>
          </a:ln>
        </p:spPr>
      </p:pic>
      <p:pic>
        <p:nvPicPr>
          <p:cNvPr id="268" name="Shape 268"/>
          <p:cNvPicPr preferRelativeResize="0"/>
          <p:nvPr/>
        </p:nvPicPr>
        <p:blipFill>
          <a:blip r:embed="rId5">
            <a:alphaModFix/>
          </a:blip>
          <a:stretch>
            <a:fillRect/>
          </a:stretch>
        </p:blipFill>
        <p:spPr>
          <a:xfrm>
            <a:off x="3212575" y="5816287"/>
            <a:ext cx="2905125" cy="390525"/>
          </a:xfrm>
          <a:prstGeom prst="rect">
            <a:avLst/>
          </a:prstGeom>
          <a:noFill/>
          <a:ln>
            <a:noFill/>
          </a:ln>
        </p:spPr>
      </p:pic>
    </p:spTree>
    <p:extLst>
      <p:ext uri="{BB962C8B-B14F-4D97-AF65-F5344CB8AC3E}">
        <p14:creationId xmlns:p14="http://schemas.microsoft.com/office/powerpoint/2010/main" val="4170312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p:nvPr/>
        </p:nvSpPr>
        <p:spPr>
          <a:xfrm>
            <a:off x="821575" y="2111125"/>
            <a:ext cx="7636500" cy="2281800"/>
          </a:xfrm>
          <a:prstGeom prst="rect">
            <a:avLst/>
          </a:prstGeom>
          <a:noFill/>
          <a:ln>
            <a:noFill/>
          </a:ln>
        </p:spPr>
        <p:txBody>
          <a:bodyPr lIns="91425" tIns="91425" rIns="91425" bIns="91425" anchor="b" anchorCtr="0">
            <a:noAutofit/>
          </a:bodyPr>
          <a:lstStyle/>
          <a:p>
            <a:pPr lvl="0" rtl="0">
              <a:spcBef>
                <a:spcPts val="0"/>
              </a:spcBef>
              <a:buNone/>
            </a:pPr>
            <a:r>
              <a:rPr lang="en" sz="4800" b="1">
                <a:solidFill>
                  <a:srgbClr val="3A81BA"/>
                </a:solidFill>
              </a:rPr>
              <a:t>Comparing means with ANOVA</a:t>
            </a:r>
          </a:p>
          <a:p>
            <a:pPr lvl="0" rtl="0">
              <a:spcBef>
                <a:spcPts val="0"/>
              </a:spcBef>
              <a:buNone/>
            </a:pPr>
            <a:endParaRPr sz="4800" b="1">
              <a:solidFill>
                <a:srgbClr val="3A81BA"/>
              </a:solidFill>
            </a:endParaRPr>
          </a:p>
        </p:txBody>
      </p:sp>
    </p:spTree>
    <p:extLst>
      <p:ext uri="{BB962C8B-B14F-4D97-AF65-F5344CB8AC3E}">
        <p14:creationId xmlns:p14="http://schemas.microsoft.com/office/powerpoint/2010/main" val="1360199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457200" y="212445"/>
            <a:ext cx="8229600" cy="702000"/>
          </a:xfrm>
          <a:prstGeom prst="rect">
            <a:avLst/>
          </a:prstGeom>
          <a:noFill/>
          <a:ln>
            <a:noFill/>
          </a:ln>
        </p:spPr>
        <p:txBody>
          <a:bodyPr lIns="91425" tIns="91425" rIns="91425" bIns="91425" anchor="b" anchorCtr="0">
            <a:noAutofit/>
          </a:bodyPr>
          <a:lstStyle/>
          <a:p>
            <a:pPr lvl="0" rtl="0">
              <a:spcBef>
                <a:spcPts val="0"/>
              </a:spcBef>
              <a:buNone/>
            </a:pPr>
            <a:r>
              <a:rPr lang="en" sz="3000" b="1">
                <a:solidFill>
                  <a:srgbClr val="3A81BA"/>
                </a:solidFill>
              </a:rPr>
              <a:t/>
            </a:r>
            <a:br>
              <a:rPr lang="en" sz="3000" b="1">
                <a:solidFill>
                  <a:srgbClr val="3A81BA"/>
                </a:solidFill>
              </a:rPr>
            </a:br>
            <a:r>
              <a:rPr lang="en" sz="3000" b="1">
                <a:solidFill>
                  <a:srgbClr val="3A81BA"/>
                </a:solidFill>
              </a:rPr>
              <a:t>ANOVA</a:t>
            </a:r>
          </a:p>
        </p:txBody>
      </p:sp>
      <p:sp>
        <p:nvSpPr>
          <p:cNvPr id="103" name="Shape 103"/>
          <p:cNvSpPr txBox="1"/>
          <p:nvPr/>
        </p:nvSpPr>
        <p:spPr>
          <a:xfrm flipH="1">
            <a:off x="457250" y="878250"/>
            <a:ext cx="8545500" cy="54744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200"/>
              <a:t>ANOVA is used to assess whether the mean of the outcome variable is different for different levels of a categorical variable</a:t>
            </a:r>
          </a:p>
          <a:p>
            <a:pPr lvl="0" rtl="0">
              <a:lnSpc>
                <a:spcPct val="115000"/>
              </a:lnSpc>
              <a:spcBef>
                <a:spcPts val="0"/>
              </a:spcBef>
              <a:buNone/>
            </a:pPr>
            <a:endParaRPr sz="2200"/>
          </a:p>
          <a:p>
            <a:pPr lvl="0" rtl="0">
              <a:lnSpc>
                <a:spcPct val="115000"/>
              </a:lnSpc>
              <a:spcBef>
                <a:spcPts val="0"/>
              </a:spcBef>
              <a:buNone/>
            </a:pPr>
            <a:r>
              <a:rPr lang="en" sz="2200"/>
              <a:t>	</a:t>
            </a:r>
            <a:r>
              <a:rPr lang="en" sz="2200" i="1">
                <a:solidFill>
                  <a:schemeClr val="accent1"/>
                </a:solidFill>
              </a:rPr>
              <a:t>H</a:t>
            </a:r>
            <a:r>
              <a:rPr lang="en" sz="2200" i="1" baseline="-25000">
                <a:solidFill>
                  <a:schemeClr val="accent1"/>
                </a:solidFill>
              </a:rPr>
              <a:t>0 </a:t>
            </a:r>
            <a:r>
              <a:rPr lang="en" sz="2200"/>
              <a:t>: The mean outcome is the same across all categories,</a:t>
            </a:r>
          </a:p>
          <a:p>
            <a:pPr lvl="0" rtl="0">
              <a:lnSpc>
                <a:spcPct val="115000"/>
              </a:lnSpc>
              <a:spcBef>
                <a:spcPts val="0"/>
              </a:spcBef>
              <a:buNone/>
            </a:pPr>
            <a:endParaRPr sz="2200"/>
          </a:p>
          <a:p>
            <a:pPr lvl="0" algn="ctr" rtl="0">
              <a:lnSpc>
                <a:spcPct val="115000"/>
              </a:lnSpc>
              <a:spcBef>
                <a:spcPts val="0"/>
              </a:spcBef>
              <a:buNone/>
            </a:pPr>
            <a:r>
              <a:rPr lang="en" sz="2200"/>
              <a:t>𝜇</a:t>
            </a:r>
            <a:r>
              <a:rPr lang="en" sz="2200" baseline="-25000"/>
              <a:t>1</a:t>
            </a:r>
            <a:r>
              <a:rPr lang="en" sz="2200"/>
              <a:t> = 𝜇</a:t>
            </a:r>
            <a:r>
              <a:rPr lang="en" sz="2200" baseline="-25000"/>
              <a:t>2</a:t>
            </a:r>
            <a:r>
              <a:rPr lang="en" sz="2200"/>
              <a:t> = … = 𝜇</a:t>
            </a:r>
            <a:r>
              <a:rPr lang="en" sz="2200" baseline="-25000"/>
              <a:t>k</a:t>
            </a:r>
            <a:r>
              <a:rPr lang="en" sz="2200"/>
              <a:t>,</a:t>
            </a:r>
          </a:p>
          <a:p>
            <a:pPr lvl="0" algn="ctr" rtl="0">
              <a:lnSpc>
                <a:spcPct val="115000"/>
              </a:lnSpc>
              <a:spcBef>
                <a:spcPts val="0"/>
              </a:spcBef>
              <a:buNone/>
            </a:pPr>
            <a:endParaRPr sz="2200"/>
          </a:p>
          <a:p>
            <a:pPr marL="457200" lvl="0" indent="0" rtl="0">
              <a:lnSpc>
                <a:spcPct val="115000"/>
              </a:lnSpc>
              <a:spcBef>
                <a:spcPts val="0"/>
              </a:spcBef>
              <a:buNone/>
            </a:pPr>
            <a:r>
              <a:rPr lang="en" sz="2200"/>
              <a:t>where  </a:t>
            </a:r>
            <a:r>
              <a:rPr lang="en" sz="2200">
                <a:solidFill>
                  <a:schemeClr val="dk1"/>
                </a:solidFill>
              </a:rPr>
              <a:t>𝜇</a:t>
            </a:r>
            <a:r>
              <a:rPr lang="en" sz="2200" baseline="-25000">
                <a:solidFill>
                  <a:schemeClr val="dk1"/>
                </a:solidFill>
              </a:rPr>
              <a:t>i</a:t>
            </a:r>
            <a:r>
              <a:rPr lang="en" sz="2200"/>
              <a:t> represents the mean of the outcome for observations      in category </a:t>
            </a:r>
            <a:r>
              <a:rPr lang="en" sz="2200" i="1"/>
              <a:t>i</a:t>
            </a:r>
          </a:p>
          <a:p>
            <a:pPr lvl="0" rtl="0">
              <a:lnSpc>
                <a:spcPct val="115000"/>
              </a:lnSpc>
              <a:spcBef>
                <a:spcPts val="0"/>
              </a:spcBef>
              <a:buNone/>
            </a:pPr>
            <a:endParaRPr sz="2200" i="1">
              <a:solidFill>
                <a:schemeClr val="accent1"/>
              </a:solidFill>
            </a:endParaRPr>
          </a:p>
          <a:p>
            <a:pPr lvl="0" rtl="0">
              <a:lnSpc>
                <a:spcPct val="115000"/>
              </a:lnSpc>
              <a:spcBef>
                <a:spcPts val="0"/>
              </a:spcBef>
              <a:buNone/>
            </a:pPr>
            <a:r>
              <a:rPr lang="en" sz="2200" i="1">
                <a:solidFill>
                  <a:schemeClr val="accent1"/>
                </a:solidFill>
              </a:rPr>
              <a:t>	H</a:t>
            </a:r>
            <a:r>
              <a:rPr lang="en" sz="2200" i="1" baseline="-25000">
                <a:solidFill>
                  <a:schemeClr val="accent1"/>
                </a:solidFill>
              </a:rPr>
              <a:t>A </a:t>
            </a:r>
            <a:r>
              <a:rPr lang="en" sz="2200"/>
              <a:t>: At least one mean is different than others</a:t>
            </a:r>
          </a:p>
          <a:p>
            <a:pPr lvl="0" rtl="0">
              <a:lnSpc>
                <a:spcPct val="115000"/>
              </a:lnSpc>
              <a:spcBef>
                <a:spcPts val="0"/>
              </a:spcBef>
              <a:buNone/>
            </a:pPr>
            <a:endParaRPr sz="2200"/>
          </a:p>
          <a:p>
            <a:pPr lvl="0" rtl="0">
              <a:lnSpc>
                <a:spcPct val="115000"/>
              </a:lnSpc>
              <a:spcBef>
                <a:spcPts val="0"/>
              </a:spcBef>
              <a:buNone/>
            </a:pPr>
            <a:endParaRPr sz="2200"/>
          </a:p>
        </p:txBody>
      </p:sp>
    </p:spTree>
    <p:extLst>
      <p:ext uri="{BB962C8B-B14F-4D97-AF65-F5344CB8AC3E}">
        <p14:creationId xmlns:p14="http://schemas.microsoft.com/office/powerpoint/2010/main" val="2008214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457200" y="212445"/>
            <a:ext cx="8229600" cy="702000"/>
          </a:xfrm>
          <a:prstGeom prst="rect">
            <a:avLst/>
          </a:prstGeom>
          <a:noFill/>
          <a:ln>
            <a:noFill/>
          </a:ln>
        </p:spPr>
        <p:txBody>
          <a:bodyPr lIns="91425" tIns="91425" rIns="91425" bIns="91425" anchor="b" anchorCtr="0">
            <a:noAutofit/>
          </a:bodyPr>
          <a:lstStyle/>
          <a:p>
            <a:pPr lvl="0" rtl="0">
              <a:spcBef>
                <a:spcPts val="0"/>
              </a:spcBef>
              <a:buNone/>
            </a:pPr>
            <a:r>
              <a:rPr lang="en" sz="3000" b="1">
                <a:solidFill>
                  <a:srgbClr val="3A81BA"/>
                </a:solidFill>
              </a:rPr>
              <a:t/>
            </a:r>
            <a:br>
              <a:rPr lang="en" sz="3000" b="1">
                <a:solidFill>
                  <a:srgbClr val="3A81BA"/>
                </a:solidFill>
              </a:rPr>
            </a:br>
            <a:r>
              <a:rPr lang="en" sz="3000" b="1">
                <a:solidFill>
                  <a:srgbClr val="3A81BA"/>
                </a:solidFill>
              </a:rPr>
              <a:t>𝔃/𝘵 test vs. ANOVA - Purpose</a:t>
            </a:r>
          </a:p>
        </p:txBody>
      </p:sp>
      <p:sp>
        <p:nvSpPr>
          <p:cNvPr id="127" name="Shape 127"/>
          <p:cNvSpPr txBox="1"/>
          <p:nvPr/>
        </p:nvSpPr>
        <p:spPr>
          <a:xfrm>
            <a:off x="2643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𝔃/𝘵 test</a:t>
            </a:r>
          </a:p>
          <a:p>
            <a:pPr lvl="0" rtl="0">
              <a:spcBef>
                <a:spcPts val="0"/>
              </a:spcBef>
              <a:buNone/>
            </a:pPr>
            <a:endParaRPr sz="2000"/>
          </a:p>
          <a:p>
            <a:pPr lvl="0" rtl="0">
              <a:spcBef>
                <a:spcPts val="0"/>
              </a:spcBef>
              <a:buNone/>
            </a:pPr>
            <a:r>
              <a:rPr lang="en" sz="2000"/>
              <a:t>Compare means from </a:t>
            </a:r>
            <a:r>
              <a:rPr lang="en" sz="2000">
                <a:solidFill>
                  <a:schemeClr val="accent1"/>
                </a:solidFill>
              </a:rPr>
              <a:t>two </a:t>
            </a:r>
            <a:r>
              <a:rPr lang="en" sz="2000"/>
              <a:t>groups to see whether they are so far apart that the observed difference cannot reasonably be attributed to sampling variability</a:t>
            </a:r>
          </a:p>
          <a:p>
            <a:pPr lvl="0" rtl="0">
              <a:spcBef>
                <a:spcPts val="0"/>
              </a:spcBef>
              <a:buNone/>
            </a:pPr>
            <a:endParaRPr sz="2000"/>
          </a:p>
          <a:p>
            <a:pPr lvl="0" algn="ctr">
              <a:spcBef>
                <a:spcPts val="0"/>
              </a:spcBef>
              <a:buClr>
                <a:schemeClr val="dk1"/>
              </a:buClr>
              <a:buSzPct val="55000"/>
              <a:buFont typeface="Arial"/>
              <a:buNone/>
            </a:pPr>
            <a:r>
              <a:rPr lang="en" sz="2000" i="1"/>
              <a:t>H</a:t>
            </a:r>
            <a:r>
              <a:rPr lang="en" sz="2000" i="1" baseline="-25000"/>
              <a:t>0</a:t>
            </a:r>
            <a:r>
              <a:rPr lang="en" sz="2000"/>
              <a:t> : 𝜇</a:t>
            </a:r>
            <a:r>
              <a:rPr lang="en" sz="2000" baseline="-25000"/>
              <a:t>1</a:t>
            </a:r>
            <a:r>
              <a:rPr lang="en" sz="2000"/>
              <a:t> = 𝜇</a:t>
            </a:r>
            <a:r>
              <a:rPr lang="en" sz="2000" baseline="-25000"/>
              <a:t>2</a:t>
            </a:r>
          </a:p>
        </p:txBody>
      </p:sp>
      <p:sp>
        <p:nvSpPr>
          <p:cNvPr id="128" name="Shape 128"/>
          <p:cNvSpPr txBox="1"/>
          <p:nvPr/>
        </p:nvSpPr>
        <p:spPr>
          <a:xfrm>
            <a:off x="46181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ANOVA</a:t>
            </a:r>
          </a:p>
          <a:p>
            <a:pPr lvl="0" rtl="0">
              <a:spcBef>
                <a:spcPts val="0"/>
              </a:spcBef>
              <a:buNone/>
            </a:pPr>
            <a:endParaRPr sz="2000"/>
          </a:p>
          <a:p>
            <a:pPr lvl="0" rtl="0">
              <a:spcBef>
                <a:spcPts val="0"/>
              </a:spcBef>
              <a:buNone/>
            </a:pPr>
            <a:r>
              <a:rPr lang="en" sz="2000"/>
              <a:t>Compare the means from two or more groups to see whether they are so far apart that the observed differences cannot all reasonably be attributed to sampling variability</a:t>
            </a:r>
          </a:p>
          <a:p>
            <a:pPr lvl="0" rtl="0">
              <a:spcBef>
                <a:spcPts val="0"/>
              </a:spcBef>
              <a:buNone/>
            </a:pPr>
            <a:endParaRPr sz="2000"/>
          </a:p>
          <a:p>
            <a:pPr lvl="0" algn="ctr" rtl="0">
              <a:spcBef>
                <a:spcPts val="0"/>
              </a:spcBef>
              <a:buNone/>
            </a:pPr>
            <a:r>
              <a:rPr lang="en" sz="2000" i="1"/>
              <a:t>H</a:t>
            </a:r>
            <a:r>
              <a:rPr lang="en" sz="2000" i="1" baseline="-25000"/>
              <a:t>0</a:t>
            </a:r>
            <a:r>
              <a:rPr lang="en" sz="2000"/>
              <a:t> : 𝜇</a:t>
            </a:r>
            <a:r>
              <a:rPr lang="en" sz="2000" baseline="-25000"/>
              <a:t>1</a:t>
            </a:r>
            <a:r>
              <a:rPr lang="en" sz="2000"/>
              <a:t> = 𝜇</a:t>
            </a:r>
            <a:r>
              <a:rPr lang="en" sz="2000" baseline="-25000"/>
              <a:t>2</a:t>
            </a:r>
            <a:r>
              <a:rPr lang="en" sz="2000"/>
              <a:t> = … = 𝜇</a:t>
            </a:r>
            <a:r>
              <a:rPr lang="en" sz="2000" baseline="-25000"/>
              <a:t>k</a:t>
            </a:r>
          </a:p>
        </p:txBody>
      </p:sp>
    </p:spTree>
    <p:extLst>
      <p:ext uri="{BB962C8B-B14F-4D97-AF65-F5344CB8AC3E}">
        <p14:creationId xmlns:p14="http://schemas.microsoft.com/office/powerpoint/2010/main" val="1877971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457200" y="212445"/>
            <a:ext cx="8229600" cy="702000"/>
          </a:xfrm>
          <a:prstGeom prst="rect">
            <a:avLst/>
          </a:prstGeom>
          <a:noFill/>
          <a:ln>
            <a:noFill/>
          </a:ln>
        </p:spPr>
        <p:txBody>
          <a:bodyPr lIns="91425" tIns="91425" rIns="91425" bIns="91425" anchor="b" anchorCtr="0">
            <a:noAutofit/>
          </a:bodyPr>
          <a:lstStyle/>
          <a:p>
            <a:pPr lvl="0" rtl="0">
              <a:spcBef>
                <a:spcPts val="0"/>
              </a:spcBef>
              <a:buNone/>
            </a:pPr>
            <a:r>
              <a:rPr lang="en" sz="3000" b="1">
                <a:solidFill>
                  <a:srgbClr val="3A81BA"/>
                </a:solidFill>
              </a:rPr>
              <a:t/>
            </a:r>
            <a:br>
              <a:rPr lang="en" sz="3000" b="1">
                <a:solidFill>
                  <a:srgbClr val="3A81BA"/>
                </a:solidFill>
              </a:rPr>
            </a:br>
            <a:r>
              <a:rPr lang="en" sz="3000" b="1">
                <a:solidFill>
                  <a:srgbClr val="3A81BA"/>
                </a:solidFill>
              </a:rPr>
              <a:t>𝔃/𝘵 test vs. ANOVA - Method</a:t>
            </a:r>
          </a:p>
        </p:txBody>
      </p:sp>
      <p:sp>
        <p:nvSpPr>
          <p:cNvPr id="143" name="Shape 143"/>
          <p:cNvSpPr txBox="1"/>
          <p:nvPr/>
        </p:nvSpPr>
        <p:spPr>
          <a:xfrm>
            <a:off x="2643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𝔃/𝘵 test</a:t>
            </a:r>
          </a:p>
          <a:p>
            <a:pPr lvl="0" rtl="0">
              <a:spcBef>
                <a:spcPts val="0"/>
              </a:spcBef>
              <a:buNone/>
            </a:pPr>
            <a:endParaRPr sz="2000"/>
          </a:p>
          <a:p>
            <a:pPr lvl="0" rtl="0">
              <a:spcBef>
                <a:spcPts val="0"/>
              </a:spcBef>
              <a:buNone/>
            </a:pPr>
            <a:r>
              <a:rPr lang="en" sz="2000"/>
              <a:t>Compute a test statistic (a ratio)</a:t>
            </a:r>
          </a:p>
          <a:p>
            <a:pPr lvl="0" algn="l" rtl="0">
              <a:spcBef>
                <a:spcPts val="0"/>
              </a:spcBef>
              <a:buNone/>
            </a:pPr>
            <a:endParaRPr sz="2000" baseline="-25000"/>
          </a:p>
        </p:txBody>
      </p:sp>
      <p:sp>
        <p:nvSpPr>
          <p:cNvPr id="144" name="Shape 144"/>
          <p:cNvSpPr txBox="1"/>
          <p:nvPr/>
        </p:nvSpPr>
        <p:spPr>
          <a:xfrm>
            <a:off x="46181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ANOVA</a:t>
            </a:r>
          </a:p>
          <a:p>
            <a:pPr lvl="0" rtl="0">
              <a:spcBef>
                <a:spcPts val="0"/>
              </a:spcBef>
              <a:buNone/>
            </a:pPr>
            <a:endParaRPr sz="2000"/>
          </a:p>
          <a:p>
            <a:pPr lvl="0" rtl="0">
              <a:spcBef>
                <a:spcPts val="0"/>
              </a:spcBef>
              <a:buNone/>
            </a:pPr>
            <a:r>
              <a:rPr lang="en" sz="2000"/>
              <a:t>Compute a test statistic (a ratio)</a:t>
            </a:r>
          </a:p>
          <a:p>
            <a:pPr lvl="0" algn="l" rtl="0">
              <a:spcBef>
                <a:spcPts val="0"/>
              </a:spcBef>
              <a:buNone/>
            </a:pPr>
            <a:endParaRPr sz="2000" baseline="-25000"/>
          </a:p>
        </p:txBody>
      </p:sp>
      <p:pic>
        <p:nvPicPr>
          <p:cNvPr id="145" name="Shape 145"/>
          <p:cNvPicPr preferRelativeResize="0"/>
          <p:nvPr/>
        </p:nvPicPr>
        <p:blipFill>
          <a:blip r:embed="rId3">
            <a:alphaModFix/>
          </a:blip>
          <a:stretch>
            <a:fillRect/>
          </a:stretch>
        </p:blipFill>
        <p:spPr>
          <a:xfrm>
            <a:off x="931925" y="2469950"/>
            <a:ext cx="2876550" cy="608800"/>
          </a:xfrm>
          <a:prstGeom prst="rect">
            <a:avLst/>
          </a:prstGeom>
          <a:noFill/>
          <a:ln>
            <a:noFill/>
          </a:ln>
        </p:spPr>
      </p:pic>
      <p:pic>
        <p:nvPicPr>
          <p:cNvPr id="146" name="Shape 146"/>
          <p:cNvPicPr preferRelativeResize="0"/>
          <p:nvPr/>
        </p:nvPicPr>
        <p:blipFill>
          <a:blip r:embed="rId4">
            <a:alphaModFix/>
          </a:blip>
          <a:stretch>
            <a:fillRect/>
          </a:stretch>
        </p:blipFill>
        <p:spPr>
          <a:xfrm>
            <a:off x="5104750" y="2469950"/>
            <a:ext cx="3238500" cy="704850"/>
          </a:xfrm>
          <a:prstGeom prst="rect">
            <a:avLst/>
          </a:prstGeom>
          <a:noFill/>
          <a:ln>
            <a:noFill/>
          </a:ln>
        </p:spPr>
      </p:pic>
      <p:sp>
        <p:nvSpPr>
          <p:cNvPr id="147" name="Shape 147"/>
          <p:cNvSpPr txBox="1"/>
          <p:nvPr/>
        </p:nvSpPr>
        <p:spPr>
          <a:xfrm>
            <a:off x="432400" y="3741400"/>
            <a:ext cx="8229600" cy="2646300"/>
          </a:xfrm>
          <a:prstGeom prst="rect">
            <a:avLst/>
          </a:prstGeom>
          <a:noFill/>
          <a:ln>
            <a:noFill/>
          </a:ln>
        </p:spPr>
        <p:txBody>
          <a:bodyPr lIns="91425" tIns="91425" rIns="91425" bIns="91425" anchor="t" anchorCtr="0">
            <a:noAutofit/>
          </a:bodyPr>
          <a:lstStyle/>
          <a:p>
            <a:pPr marL="914400" lvl="0" indent="-368300" rtl="0">
              <a:spcBef>
                <a:spcPts val="0"/>
              </a:spcBef>
              <a:buSzPct val="100000"/>
              <a:buChar char="●"/>
            </a:pPr>
            <a:r>
              <a:rPr lang="en" sz="2200"/>
              <a:t>Large test statistics lead to small p-values</a:t>
            </a:r>
          </a:p>
          <a:p>
            <a:pPr marL="914400" lvl="0" indent="-368300">
              <a:spcBef>
                <a:spcPts val="0"/>
              </a:spcBef>
              <a:buSzPct val="100000"/>
              <a:buChar char="●"/>
            </a:pPr>
            <a:r>
              <a:rPr lang="en" sz="2200"/>
              <a:t>If the p-value is small enough </a:t>
            </a:r>
            <a:r>
              <a:rPr lang="en" sz="2200" i="1"/>
              <a:t>H</a:t>
            </a:r>
            <a:r>
              <a:rPr lang="en" sz="2200" i="1" baseline="-25000"/>
              <a:t>0</a:t>
            </a:r>
            <a:r>
              <a:rPr lang="en" sz="2200"/>
              <a:t> is rejected, we conclude that the population means are not equal</a:t>
            </a:r>
          </a:p>
        </p:txBody>
      </p:sp>
    </p:spTree>
    <p:extLst>
      <p:ext uri="{BB962C8B-B14F-4D97-AF65-F5344CB8AC3E}">
        <p14:creationId xmlns:p14="http://schemas.microsoft.com/office/powerpoint/2010/main" val="3145061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flipH="1">
            <a:off x="457200" y="1319800"/>
            <a:ext cx="7822200" cy="621900"/>
          </a:xfrm>
          <a:prstGeom prst="rect">
            <a:avLst/>
          </a:prstGeom>
        </p:spPr>
        <p:txBody>
          <a:bodyPr lIns="91425" tIns="91425" rIns="91425" bIns="91425" anchor="t" anchorCtr="0">
            <a:noAutofit/>
          </a:bodyPr>
          <a:lstStyle/>
          <a:p>
            <a:pPr marL="0" lvl="0" indent="0" rtl="0">
              <a:lnSpc>
                <a:spcPct val="115000"/>
              </a:lnSpc>
              <a:spcBef>
                <a:spcPts val="0"/>
              </a:spcBef>
              <a:spcAft>
                <a:spcPts val="1000"/>
              </a:spcAft>
              <a:buNone/>
            </a:pPr>
            <a:r>
              <a:rPr lang="en" sz="2200"/>
              <a:t>Population parameter: </a:t>
            </a:r>
            <a:r>
              <a:rPr lang="en" sz="2200" i="1"/>
              <a:t>p</a:t>
            </a:r>
            <a:r>
              <a:rPr lang="en" sz="2200"/>
              <a:t>, point estimate: </a:t>
            </a:r>
            <a:r>
              <a:rPr lang="en" sz="2200" i="1"/>
              <a:t>p̂</a:t>
            </a:r>
          </a:p>
        </p:txBody>
      </p:sp>
      <p:sp>
        <p:nvSpPr>
          <p:cNvPr id="362" name="Shape 362"/>
          <p:cNvSpPr txBox="1">
            <a:spLocks noGrp="1"/>
          </p:cNvSpPr>
          <p:nvPr>
            <p:ph type="body" idx="1"/>
          </p:nvPr>
        </p:nvSpPr>
        <p:spPr>
          <a:xfrm flipH="1">
            <a:off x="457200" y="4186600"/>
            <a:ext cx="7822200" cy="2244900"/>
          </a:xfrm>
          <a:prstGeom prst="rect">
            <a:avLst/>
          </a:prstGeom>
        </p:spPr>
        <p:txBody>
          <a:bodyPr lIns="91425" tIns="91425" rIns="91425" bIns="91425" anchor="t" anchorCtr="0">
            <a:noAutofit/>
          </a:bodyPr>
          <a:lstStyle/>
          <a:p>
            <a:pPr marL="0" lvl="0" indent="-69850" rtl="0">
              <a:lnSpc>
                <a:spcPct val="115000"/>
              </a:lnSpc>
              <a:spcBef>
                <a:spcPts val="0"/>
              </a:spcBef>
              <a:spcAft>
                <a:spcPts val="1000"/>
              </a:spcAft>
              <a:buClr>
                <a:schemeClr val="dk1"/>
              </a:buClr>
              <a:buSzPct val="50000"/>
              <a:buFont typeface="Arial"/>
              <a:buNone/>
            </a:pPr>
            <a:r>
              <a:rPr lang="en" sz="2200"/>
              <a:t>Standard error: </a:t>
            </a:r>
          </a:p>
          <a:p>
            <a:pPr marL="457200" lvl="0" indent="-368300" rtl="0">
              <a:lnSpc>
                <a:spcPct val="115000"/>
              </a:lnSpc>
              <a:spcBef>
                <a:spcPts val="0"/>
              </a:spcBef>
              <a:spcAft>
                <a:spcPts val="1000"/>
              </a:spcAft>
              <a:buSzPct val="100000"/>
            </a:pPr>
            <a:r>
              <a:rPr lang="en" sz="2200"/>
              <a:t>for CI: use </a:t>
            </a:r>
            <a:r>
              <a:rPr lang="en" sz="2200" i="1"/>
              <a:t>p̂</a:t>
            </a:r>
          </a:p>
          <a:p>
            <a:pPr marL="457200" lvl="0" indent="-368300" rtl="0">
              <a:lnSpc>
                <a:spcPct val="115000"/>
              </a:lnSpc>
              <a:spcBef>
                <a:spcPts val="0"/>
              </a:spcBef>
              <a:spcAft>
                <a:spcPts val="1000"/>
              </a:spcAft>
              <a:buSzPct val="100000"/>
            </a:pPr>
            <a:r>
              <a:rPr lang="en" sz="2200"/>
              <a:t>for HT: use </a:t>
            </a:r>
            <a:r>
              <a:rPr lang="en" sz="2200" i="1"/>
              <a:t>p</a:t>
            </a:r>
            <a:r>
              <a:rPr lang="en" sz="2200" i="1" baseline="-25000"/>
              <a:t>0</a:t>
            </a:r>
          </a:p>
        </p:txBody>
      </p:sp>
      <p:sp>
        <p:nvSpPr>
          <p:cNvPr id="363" name="Shape 36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Inference for one proportion</a:t>
            </a:r>
          </a:p>
        </p:txBody>
      </p:sp>
      <p:sp>
        <p:nvSpPr>
          <p:cNvPr id="364" name="Shape 364"/>
          <p:cNvSpPr txBox="1">
            <a:spLocks noGrp="1"/>
          </p:cNvSpPr>
          <p:nvPr>
            <p:ph type="body" idx="1"/>
          </p:nvPr>
        </p:nvSpPr>
        <p:spPr>
          <a:xfrm flipH="1">
            <a:off x="457200" y="1941700"/>
            <a:ext cx="7822200" cy="2244900"/>
          </a:xfrm>
          <a:prstGeom prst="rect">
            <a:avLst/>
          </a:prstGeom>
        </p:spPr>
        <p:txBody>
          <a:bodyPr lIns="91425" tIns="91425" rIns="91425" bIns="91425" anchor="t" anchorCtr="0">
            <a:noAutofit/>
          </a:bodyPr>
          <a:lstStyle/>
          <a:p>
            <a:pPr marL="0" lvl="0" indent="0" rtl="0">
              <a:lnSpc>
                <a:spcPct val="115000"/>
              </a:lnSpc>
              <a:spcBef>
                <a:spcPts val="0"/>
              </a:spcBef>
              <a:spcAft>
                <a:spcPts val="0"/>
              </a:spcAft>
              <a:buNone/>
            </a:pPr>
            <a:r>
              <a:rPr lang="en" sz="2200"/>
              <a:t>Conditions</a:t>
            </a:r>
          </a:p>
          <a:p>
            <a:pPr marL="457200" lvl="0" indent="-368300" rtl="0">
              <a:lnSpc>
                <a:spcPct val="115000"/>
              </a:lnSpc>
              <a:spcBef>
                <a:spcPts val="0"/>
              </a:spcBef>
              <a:spcAft>
                <a:spcPts val="1000"/>
              </a:spcAft>
              <a:buSzPct val="100000"/>
            </a:pPr>
            <a:r>
              <a:rPr lang="en" sz="2200"/>
              <a:t>independence</a:t>
            </a:r>
            <a:br>
              <a:rPr lang="en" sz="2200"/>
            </a:br>
            <a:r>
              <a:rPr lang="en" sz="2200"/>
              <a:t>- random sample and 10% condition</a:t>
            </a:r>
          </a:p>
          <a:p>
            <a:pPr marL="457200" lvl="0" indent="-368300" rtl="0">
              <a:lnSpc>
                <a:spcPct val="115000"/>
              </a:lnSpc>
              <a:spcBef>
                <a:spcPts val="0"/>
              </a:spcBef>
              <a:spcAft>
                <a:spcPts val="1000"/>
              </a:spcAft>
              <a:buSzPct val="100000"/>
            </a:pPr>
            <a:r>
              <a:rPr lang="en" sz="2200"/>
              <a:t>at least 10 successes and failures</a:t>
            </a:r>
            <a:br>
              <a:rPr lang="en" sz="2200"/>
            </a:br>
            <a:r>
              <a:rPr lang="en" sz="2200"/>
              <a:t>- if not → randomization</a:t>
            </a:r>
          </a:p>
          <a:p>
            <a:pPr marL="0" lvl="0" indent="0" rtl="0">
              <a:lnSpc>
                <a:spcPct val="115000"/>
              </a:lnSpc>
              <a:spcBef>
                <a:spcPts val="0"/>
              </a:spcBef>
              <a:spcAft>
                <a:spcPts val="1000"/>
              </a:spcAft>
              <a:buNone/>
            </a:pPr>
            <a:endParaRPr sz="2200"/>
          </a:p>
        </p:txBody>
      </p:sp>
      <p:pic>
        <p:nvPicPr>
          <p:cNvPr id="365" name="Shape 365"/>
          <p:cNvPicPr preferRelativeResize="0"/>
          <p:nvPr/>
        </p:nvPicPr>
        <p:blipFill>
          <a:blip r:embed="rId3">
            <a:alphaModFix/>
          </a:blip>
          <a:stretch>
            <a:fillRect/>
          </a:stretch>
        </p:blipFill>
        <p:spPr>
          <a:xfrm>
            <a:off x="2496075" y="4096825"/>
            <a:ext cx="1809750" cy="666750"/>
          </a:xfrm>
          <a:prstGeom prst="rect">
            <a:avLst/>
          </a:prstGeom>
          <a:noFill/>
          <a:ln>
            <a:noFill/>
          </a:ln>
        </p:spPr>
      </p:pic>
    </p:spTree>
    <p:extLst>
      <p:ext uri="{BB962C8B-B14F-4D97-AF65-F5344CB8AC3E}">
        <p14:creationId xmlns:p14="http://schemas.microsoft.com/office/powerpoint/2010/main" val="351191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2"/>
                                        </p:tgtEl>
                                        <p:attrNameLst>
                                          <p:attrName>style.visibility</p:attrName>
                                        </p:attrNameLst>
                                      </p:cBhvr>
                                      <p:to>
                                        <p:strVal val="visible"/>
                                      </p:to>
                                    </p:set>
                                    <p:animEffect transition="in" filter="fade">
                                      <p:cBhvr>
                                        <p:cTn id="12" dur="1000"/>
                                        <p:tgtEl>
                                          <p:spTgt spid="3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5"/>
                                        </p:tgtEl>
                                        <p:attrNameLst>
                                          <p:attrName>style.visibility</p:attrName>
                                        </p:attrNameLst>
                                      </p:cBhvr>
                                      <p:to>
                                        <p:strVal val="visible"/>
                                      </p:to>
                                    </p:set>
                                    <p:animEffect transition="in" filter="fade">
                                      <p:cBhvr>
                                        <p:cTn id="1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flipH="1">
            <a:off x="457075" y="1305775"/>
            <a:ext cx="7822200" cy="490200"/>
          </a:xfrm>
          <a:prstGeom prst="rect">
            <a:avLst/>
          </a:prstGeom>
        </p:spPr>
        <p:txBody>
          <a:bodyPr lIns="91425" tIns="91425" rIns="91425" bIns="91425" anchor="t" anchorCtr="0">
            <a:noAutofit/>
          </a:bodyPr>
          <a:lstStyle/>
          <a:p>
            <a:pPr marL="457200" lvl="0" indent="-342900" rtl="0">
              <a:lnSpc>
                <a:spcPct val="115000"/>
              </a:lnSpc>
              <a:spcBef>
                <a:spcPts val="0"/>
              </a:spcBef>
              <a:buSzPct val="1000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p>
        </p:txBody>
      </p:sp>
      <p:sp>
        <p:nvSpPr>
          <p:cNvPr id="372" name="Shape 37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Recap - comparing two proportions</a:t>
            </a:r>
          </a:p>
        </p:txBody>
      </p:sp>
      <p:pic>
        <p:nvPicPr>
          <p:cNvPr id="373" name="Shape 373"/>
          <p:cNvPicPr preferRelativeResize="0"/>
          <p:nvPr/>
        </p:nvPicPr>
        <p:blipFill>
          <a:blip r:embed="rId3">
            <a:alphaModFix/>
          </a:blip>
          <a:stretch>
            <a:fillRect/>
          </a:stretch>
        </p:blipFill>
        <p:spPr>
          <a:xfrm>
            <a:off x="508448" y="4097148"/>
            <a:ext cx="3509824" cy="623399"/>
          </a:xfrm>
          <a:prstGeom prst="rect">
            <a:avLst/>
          </a:prstGeom>
          <a:noFill/>
          <a:ln>
            <a:noFill/>
          </a:ln>
        </p:spPr>
      </p:pic>
      <p:sp>
        <p:nvSpPr>
          <p:cNvPr id="374" name="Shape 374"/>
          <p:cNvSpPr txBox="1">
            <a:spLocks noGrp="1"/>
          </p:cNvSpPr>
          <p:nvPr>
            <p:ph type="body" idx="1"/>
          </p:nvPr>
        </p:nvSpPr>
        <p:spPr>
          <a:xfrm flipH="1">
            <a:off x="508450" y="1873475"/>
            <a:ext cx="7822200" cy="2032500"/>
          </a:xfrm>
          <a:prstGeom prst="rect">
            <a:avLst/>
          </a:prstGeom>
        </p:spPr>
        <p:txBody>
          <a:bodyPr lIns="91425" tIns="91425" rIns="91425" bIns="91425" anchor="t" anchorCtr="0">
            <a:noAutofit/>
          </a:bodyPr>
          <a:lstStyle/>
          <a:p>
            <a:pPr marL="457200" lvl="0" indent="-342900" rtl="0">
              <a:lnSpc>
                <a:spcPct val="115000"/>
              </a:lnSpc>
              <a:spcBef>
                <a:spcPts val="0"/>
              </a:spcBef>
              <a:buSzPct val="100000"/>
            </a:pPr>
            <a:r>
              <a:rPr lang="en" sz="1800"/>
              <a:t>Conditions:</a:t>
            </a:r>
          </a:p>
          <a:p>
            <a:pPr marL="914400" lvl="0" indent="-342900" rtl="0">
              <a:lnSpc>
                <a:spcPct val="115000"/>
              </a:lnSpc>
              <a:spcBef>
                <a:spcPts val="0"/>
              </a:spcBef>
              <a:buSzPct val="100000"/>
              <a:buChar char="○"/>
            </a:pPr>
            <a:r>
              <a:rPr lang="en" sz="1800"/>
              <a:t>independence within groups</a:t>
            </a:r>
            <a:br>
              <a:rPr lang="en" sz="1800"/>
            </a:br>
            <a:r>
              <a:rPr lang="en" sz="1800"/>
              <a:t>- random sample and 10% condition met for both groups</a:t>
            </a:r>
          </a:p>
          <a:p>
            <a:pPr marL="914400" lvl="0" indent="-342900" rtl="0">
              <a:lnSpc>
                <a:spcPct val="115000"/>
              </a:lnSpc>
              <a:spcBef>
                <a:spcPts val="0"/>
              </a:spcBef>
              <a:buSzPct val="100000"/>
              <a:buChar char="○"/>
            </a:pPr>
            <a:r>
              <a:rPr lang="en" sz="1800"/>
              <a:t>independence between groups</a:t>
            </a:r>
          </a:p>
          <a:p>
            <a:pPr marL="914400" lvl="0" indent="-342900" rtl="0">
              <a:lnSpc>
                <a:spcPct val="115000"/>
              </a:lnSpc>
              <a:spcBef>
                <a:spcPts val="0"/>
              </a:spcBef>
              <a:buSzPct val="100000"/>
              <a:buChar char="○"/>
            </a:pPr>
            <a:r>
              <a:rPr lang="en" sz="1800"/>
              <a:t>at least 10 successes and failures in each group</a:t>
            </a:r>
            <a:br>
              <a:rPr lang="en" sz="1800"/>
            </a:br>
            <a:r>
              <a:rPr lang="en" sz="1800"/>
              <a:t>- if not → randomization (Section 6.4)</a:t>
            </a:r>
          </a:p>
        </p:txBody>
      </p:sp>
      <p:sp>
        <p:nvSpPr>
          <p:cNvPr id="375" name="Shape 375"/>
          <p:cNvSpPr txBox="1">
            <a:spLocks noGrp="1"/>
          </p:cNvSpPr>
          <p:nvPr>
            <p:ph type="body" idx="1"/>
          </p:nvPr>
        </p:nvSpPr>
        <p:spPr>
          <a:xfrm flipH="1">
            <a:off x="457075" y="4720550"/>
            <a:ext cx="7822200" cy="2032500"/>
          </a:xfrm>
          <a:prstGeom prst="rect">
            <a:avLst/>
          </a:prstGeom>
        </p:spPr>
        <p:txBody>
          <a:bodyPr lIns="91425" tIns="91425" rIns="91425" bIns="91425" anchor="t" anchorCtr="0">
            <a:noAutofit/>
          </a:bodyPr>
          <a:lstStyle/>
          <a:p>
            <a:pPr marL="457200" lvl="0" indent="-342900" rtl="0">
              <a:lnSpc>
                <a:spcPct val="115000"/>
              </a:lnSpc>
              <a:spcBef>
                <a:spcPts val="0"/>
              </a:spcBef>
              <a:buSzPct val="100000"/>
            </a:pPr>
            <a:r>
              <a:rPr lang="en" sz="1800"/>
              <a:t>for CI: use </a:t>
            </a:r>
            <a:r>
              <a:rPr lang="en" sz="1800" i="1"/>
              <a:t>p̂</a:t>
            </a:r>
            <a:r>
              <a:rPr lang="en" sz="1800" i="1" baseline="-25000"/>
              <a:t>1</a:t>
            </a:r>
            <a:r>
              <a:rPr lang="en" sz="1800"/>
              <a:t> and </a:t>
            </a:r>
            <a:r>
              <a:rPr lang="en" sz="1800" i="1"/>
              <a:t>p̂</a:t>
            </a:r>
            <a:r>
              <a:rPr lang="en" sz="1800" i="1" baseline="-25000"/>
              <a:t>2</a:t>
            </a:r>
          </a:p>
          <a:p>
            <a:pPr marL="457200" lvl="0" indent="-342900" rtl="0">
              <a:lnSpc>
                <a:spcPct val="115000"/>
              </a:lnSpc>
              <a:spcBef>
                <a:spcPts val="0"/>
              </a:spcBef>
              <a:buSzPct val="100000"/>
            </a:pPr>
            <a:r>
              <a:rPr lang="en" sz="1800"/>
              <a:t>for HT:</a:t>
            </a:r>
          </a:p>
          <a:p>
            <a:pPr marL="914400" lvl="1" indent="-342900" rtl="0">
              <a:lnSpc>
                <a:spcPct val="115000"/>
              </a:lnSpc>
              <a:spcBef>
                <a:spcPts val="0"/>
              </a:spcBef>
              <a:buSzPct val="100000"/>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use</a:t>
            </a:r>
            <a:br>
              <a:rPr lang="en" sz="1800"/>
            </a:br>
            <a:endParaRPr lang="en" sz="1800"/>
          </a:p>
          <a:p>
            <a:pPr marL="914400" lvl="1" indent="-342900" rtl="0">
              <a:lnSpc>
                <a:spcPct val="115000"/>
              </a:lnSpc>
              <a:spcBef>
                <a:spcPts val="0"/>
              </a:spcBef>
              <a:buSzPct val="100000"/>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 (some value other than 0): use </a:t>
            </a:r>
            <a:r>
              <a:rPr lang="en" sz="1800" i="1"/>
              <a:t>p̂</a:t>
            </a:r>
            <a:r>
              <a:rPr lang="en" sz="1800" i="1" baseline="-25000"/>
              <a:t>1</a:t>
            </a:r>
            <a:r>
              <a:rPr lang="en" sz="1800"/>
              <a:t> and </a:t>
            </a:r>
            <a:r>
              <a:rPr lang="en" sz="1800" i="1"/>
              <a:t>p̂</a:t>
            </a:r>
            <a:r>
              <a:rPr lang="en" sz="1800" i="1" baseline="-25000"/>
              <a:t>2</a:t>
            </a:r>
            <a:r>
              <a:rPr lang="en" sz="1800" baseline="-25000"/>
              <a:t/>
            </a:r>
            <a:br>
              <a:rPr lang="en" sz="1800" baseline="-25000"/>
            </a:br>
            <a:r>
              <a:rPr lang="en" sz="1800"/>
              <a:t>- this is pretty rare</a:t>
            </a:r>
          </a:p>
        </p:txBody>
      </p:sp>
      <p:pic>
        <p:nvPicPr>
          <p:cNvPr id="376" name="Shape 376"/>
          <p:cNvPicPr preferRelativeResize="0"/>
          <p:nvPr/>
        </p:nvPicPr>
        <p:blipFill>
          <a:blip r:embed="rId4">
            <a:alphaModFix/>
          </a:blip>
          <a:stretch>
            <a:fillRect/>
          </a:stretch>
        </p:blipFill>
        <p:spPr>
          <a:xfrm>
            <a:off x="3676650" y="5322150"/>
            <a:ext cx="1790700" cy="447675"/>
          </a:xfrm>
          <a:prstGeom prst="rect">
            <a:avLst/>
          </a:prstGeom>
          <a:noFill/>
          <a:ln>
            <a:noFill/>
          </a:ln>
        </p:spPr>
      </p:pic>
    </p:spTree>
    <p:extLst>
      <p:ext uri="{BB962C8B-B14F-4D97-AF65-F5344CB8AC3E}">
        <p14:creationId xmlns:p14="http://schemas.microsoft.com/office/powerpoint/2010/main" val="278705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flipH="1">
            <a:off x="457135" y="1196621"/>
            <a:ext cx="8461085" cy="4639735"/>
          </a:xfrm>
          <a:prstGeom prst="rect">
            <a:avLst/>
          </a:prstGeom>
        </p:spPr>
        <p:txBody>
          <a:bodyPr lIns="91425" tIns="91425" rIns="91425" bIns="91425" anchor="t" anchorCtr="0">
            <a:noAutofit/>
          </a:bodyPr>
          <a:lstStyle/>
          <a:p>
            <a:pPr lvl="0" rtl="0">
              <a:lnSpc>
                <a:spcPct val="115000"/>
              </a:lnSpc>
              <a:spcBef>
                <a:spcPts val="0"/>
              </a:spcBef>
              <a:spcAft>
                <a:spcPts val="1000"/>
              </a:spcAft>
              <a:buNone/>
            </a:pPr>
            <a:endParaRPr lang="en" sz="1800" i="1" baseline="-25000" dirty="0"/>
          </a:p>
        </p:txBody>
      </p:sp>
      <p:sp>
        <p:nvSpPr>
          <p:cNvPr id="477" name="Shape 477"/>
          <p:cNvSpPr txBox="1">
            <a:spLocks noGrp="1"/>
          </p:cNvSpPr>
          <p:nvPr>
            <p:ph type="title"/>
          </p:nvPr>
        </p:nvSpPr>
        <p:spPr>
          <a:xfrm>
            <a:off x="457262" y="109637"/>
            <a:ext cx="8229600" cy="990614"/>
          </a:xfrm>
          <a:prstGeom prst="rect">
            <a:avLst/>
          </a:prstGeom>
        </p:spPr>
        <p:txBody>
          <a:bodyPr lIns="91425" tIns="91425" rIns="91425" bIns="91425" anchor="b" anchorCtr="0">
            <a:noAutofit/>
          </a:bodyPr>
          <a:lstStyle/>
          <a:p>
            <a:pPr lvl="0" rtl="0">
              <a:spcBef>
                <a:spcPts val="0"/>
              </a:spcBef>
              <a:buNone/>
            </a:pPr>
            <a:r>
              <a:rPr lang="en-US" dirty="0">
                <a:solidFill>
                  <a:schemeClr val="accent1"/>
                </a:solidFill>
              </a:rPr>
              <a:t>Z</a:t>
            </a:r>
            <a:r>
              <a:rPr lang="en" dirty="0">
                <a:solidFill>
                  <a:schemeClr val="accent1"/>
                </a:solidFill>
              </a:rPr>
              <a:t>-scores </a:t>
            </a:r>
          </a:p>
        </p:txBody>
      </p:sp>
      <p:pic>
        <p:nvPicPr>
          <p:cNvPr id="1026" name="Picture 2" descr="http://www.statisticshowto.com/wp-content/uploads/2013/09/The_Normal_Distribution.svg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36" y="1625600"/>
            <a:ext cx="7138700" cy="363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69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457200" y="19078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Reference - standard error calculations</a:t>
            </a:r>
          </a:p>
        </p:txBody>
      </p:sp>
      <p:pic>
        <p:nvPicPr>
          <p:cNvPr id="382" name="Shape 382"/>
          <p:cNvPicPr preferRelativeResize="0"/>
          <p:nvPr/>
        </p:nvPicPr>
        <p:blipFill>
          <a:blip r:embed="rId3">
            <a:alphaModFix/>
          </a:blip>
          <a:stretch>
            <a:fillRect/>
          </a:stretch>
        </p:blipFill>
        <p:spPr>
          <a:xfrm>
            <a:off x="1501275" y="1333800"/>
            <a:ext cx="6335024" cy="2976300"/>
          </a:xfrm>
          <a:prstGeom prst="rect">
            <a:avLst/>
          </a:prstGeom>
          <a:noFill/>
          <a:ln>
            <a:noFill/>
          </a:ln>
        </p:spPr>
      </p:pic>
    </p:spTree>
    <p:extLst>
      <p:ext uri="{BB962C8B-B14F-4D97-AF65-F5344CB8AC3E}">
        <p14:creationId xmlns:p14="http://schemas.microsoft.com/office/powerpoint/2010/main" val="22197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Normal probability plot</a:t>
            </a:r>
          </a:p>
        </p:txBody>
      </p:sp>
      <p:sp>
        <p:nvSpPr>
          <p:cNvPr id="58" name="Shape 58"/>
          <p:cNvSpPr txBox="1">
            <a:spLocks noGrp="1"/>
          </p:cNvSpPr>
          <p:nvPr>
            <p:ph type="body" idx="1"/>
          </p:nvPr>
        </p:nvSpPr>
        <p:spPr>
          <a:xfrm flipH="1">
            <a:off x="457199" y="1305775"/>
            <a:ext cx="8229600" cy="959100"/>
          </a:xfrm>
          <a:prstGeom prst="rect">
            <a:avLst/>
          </a:prstGeom>
        </p:spPr>
        <p:txBody>
          <a:bodyPr lIns="91425" tIns="91425" rIns="91425" bIns="91425" anchor="t" anchorCtr="0">
            <a:noAutofit/>
          </a:bodyPr>
          <a:lstStyle/>
          <a:p>
            <a:pPr lvl="0" rtl="0">
              <a:spcBef>
                <a:spcPts val="0"/>
              </a:spcBef>
              <a:spcAft>
                <a:spcPts val="0"/>
              </a:spcAft>
              <a:buNone/>
            </a:pPr>
            <a:r>
              <a:rPr lang="en" sz="2300">
                <a:solidFill>
                  <a:srgbClr val="000000"/>
                </a:solidFill>
              </a:rPr>
              <a:t>A histogram and </a:t>
            </a:r>
            <a:r>
              <a:rPr lang="en" sz="2300" i="1">
                <a:solidFill>
                  <a:schemeClr val="accent1"/>
                </a:solidFill>
              </a:rPr>
              <a:t>normal probability plot</a:t>
            </a:r>
            <a:r>
              <a:rPr lang="en" sz="2300">
                <a:solidFill>
                  <a:srgbClr val="000000"/>
                </a:solidFill>
              </a:rPr>
              <a:t> of a sample of 100 male heights.</a:t>
            </a:r>
          </a:p>
        </p:txBody>
      </p:sp>
      <p:pic>
        <p:nvPicPr>
          <p:cNvPr id="59" name="Shape 59"/>
          <p:cNvPicPr preferRelativeResize="0"/>
          <p:nvPr/>
        </p:nvPicPr>
        <p:blipFill>
          <a:blip r:embed="rId3">
            <a:alphaModFix/>
          </a:blip>
          <a:stretch>
            <a:fillRect/>
          </a:stretch>
        </p:blipFill>
        <p:spPr>
          <a:xfrm>
            <a:off x="457200" y="2427649"/>
            <a:ext cx="7927623" cy="3339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flipH="1">
            <a:off x="457199" y="1242150"/>
            <a:ext cx="8229600" cy="1208999"/>
          </a:xfrm>
          <a:prstGeom prst="rect">
            <a:avLst/>
          </a:prstGeom>
        </p:spPr>
        <p:txBody>
          <a:bodyPr lIns="91425" tIns="91425" rIns="91425" bIns="91425" anchor="t" anchorCtr="0">
            <a:noAutofit/>
          </a:bodyPr>
          <a:lstStyle/>
          <a:p>
            <a:pPr lvl="0" rtl="0">
              <a:spcBef>
                <a:spcPts val="0"/>
              </a:spcBef>
              <a:spcAft>
                <a:spcPts val="0"/>
              </a:spcAft>
              <a:buNone/>
            </a:pPr>
            <a:r>
              <a:rPr lang="en" sz="2200">
                <a:solidFill>
                  <a:srgbClr val="000000"/>
                </a:solidFill>
              </a:rPr>
              <a:t>Below is a histogram and normal probability plot for the NBA heights from the 2008-2009 season. Do these data appear to follow a normal distribution?</a:t>
            </a:r>
          </a:p>
        </p:txBody>
      </p:sp>
      <p:pic>
        <p:nvPicPr>
          <p:cNvPr id="71" name="Shape 71"/>
          <p:cNvPicPr preferRelativeResize="0"/>
          <p:nvPr/>
        </p:nvPicPr>
        <p:blipFill>
          <a:blip r:embed="rId3">
            <a:alphaModFix/>
          </a:blip>
          <a:stretch>
            <a:fillRect/>
          </a:stretch>
        </p:blipFill>
        <p:spPr>
          <a:xfrm>
            <a:off x="609600" y="2451150"/>
            <a:ext cx="7687674" cy="3147225"/>
          </a:xfrm>
          <a:prstGeom prst="rect">
            <a:avLst/>
          </a:prstGeom>
          <a:noFill/>
          <a:ln>
            <a:noFill/>
          </a:ln>
        </p:spPr>
      </p:pic>
      <p:sp>
        <p:nvSpPr>
          <p:cNvPr id="72" name="Shape 7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flipH="1">
            <a:off x="457200" y="1242150"/>
            <a:ext cx="8229600" cy="1209000"/>
          </a:xfrm>
          <a:prstGeom prst="rect">
            <a:avLst/>
          </a:prstGeom>
        </p:spPr>
        <p:txBody>
          <a:bodyPr lIns="91425" tIns="91425" rIns="91425" bIns="91425" anchor="t" anchorCtr="0">
            <a:noAutofit/>
          </a:bodyPr>
          <a:lstStyle/>
          <a:p>
            <a:pPr lvl="0" rtl="0">
              <a:spcBef>
                <a:spcPts val="0"/>
              </a:spcBef>
              <a:spcAft>
                <a:spcPts val="0"/>
              </a:spcAft>
              <a:buNone/>
            </a:pPr>
            <a:r>
              <a:rPr lang="en" sz="2200">
                <a:solidFill>
                  <a:srgbClr val="000000"/>
                </a:solidFill>
              </a:rPr>
              <a:t>Below is a histogram and normal probability plot for the NBA heights from the 2008-2009 season. Do these data appear to follow a normal distribution?</a:t>
            </a:r>
          </a:p>
        </p:txBody>
      </p:sp>
      <p:pic>
        <p:nvPicPr>
          <p:cNvPr id="78" name="Shape 78"/>
          <p:cNvPicPr preferRelativeResize="0"/>
          <p:nvPr/>
        </p:nvPicPr>
        <p:blipFill>
          <a:blip r:embed="rId3">
            <a:alphaModFix/>
          </a:blip>
          <a:stretch>
            <a:fillRect/>
          </a:stretch>
        </p:blipFill>
        <p:spPr>
          <a:xfrm>
            <a:off x="609600" y="2451150"/>
            <a:ext cx="7687674" cy="3147225"/>
          </a:xfrm>
          <a:prstGeom prst="rect">
            <a:avLst/>
          </a:prstGeom>
          <a:noFill/>
          <a:ln>
            <a:noFill/>
          </a:ln>
        </p:spPr>
      </p:pic>
      <p:sp>
        <p:nvSpPr>
          <p:cNvPr id="79" name="Shape 79"/>
          <p:cNvSpPr txBox="1">
            <a:spLocks noGrp="1"/>
          </p:cNvSpPr>
          <p:nvPr>
            <p:ph type="body" idx="1"/>
          </p:nvPr>
        </p:nvSpPr>
        <p:spPr>
          <a:xfrm flipH="1">
            <a:off x="457200" y="5771475"/>
            <a:ext cx="8229600" cy="704700"/>
          </a:xfrm>
          <a:prstGeom prst="rect">
            <a:avLst/>
          </a:prstGeom>
        </p:spPr>
        <p:txBody>
          <a:bodyPr lIns="91425" tIns="91425" rIns="91425" bIns="91425" anchor="t" anchorCtr="0">
            <a:noAutofit/>
          </a:bodyPr>
          <a:lstStyle/>
          <a:p>
            <a:pPr lvl="0" rtl="0">
              <a:spcBef>
                <a:spcPts val="0"/>
              </a:spcBef>
              <a:spcAft>
                <a:spcPts val="0"/>
              </a:spcAft>
              <a:buNone/>
            </a:pPr>
            <a:r>
              <a:rPr lang="en" sz="2200">
                <a:solidFill>
                  <a:srgbClr val="4A86E8"/>
                </a:solidFill>
              </a:rPr>
              <a:t>Why do the points on the normal probability have jumps?</a:t>
            </a:r>
          </a:p>
        </p:txBody>
      </p:sp>
      <p:sp>
        <p:nvSpPr>
          <p:cNvPr id="80" name="Shape 8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flipH="1">
            <a:off x="2175600" y="1242150"/>
            <a:ext cx="6511199" cy="5195999"/>
          </a:xfrm>
          <a:prstGeom prst="rect">
            <a:avLst/>
          </a:prstGeom>
        </p:spPr>
        <p:txBody>
          <a:bodyPr lIns="91425" tIns="91425" rIns="91425" bIns="91425" anchor="t" anchorCtr="0">
            <a:noAutofit/>
          </a:bodyPr>
          <a:lstStyle/>
          <a:p>
            <a:pPr lvl="0" rtl="0">
              <a:spcBef>
                <a:spcPts val="0"/>
              </a:spcBef>
              <a:spcAft>
                <a:spcPts val="0"/>
              </a:spcAft>
              <a:buNone/>
            </a:pPr>
            <a:endParaRPr sz="1000" dirty="0">
              <a:solidFill>
                <a:srgbClr val="000000"/>
              </a:solidFill>
            </a:endParaRPr>
          </a:p>
          <a:p>
            <a:pPr lvl="0" rtl="0">
              <a:spcBef>
                <a:spcPts val="0"/>
              </a:spcBef>
              <a:spcAft>
                <a:spcPts val="0"/>
              </a:spcAft>
              <a:buNone/>
            </a:pPr>
            <a:r>
              <a:rPr lang="en" sz="2200" dirty="0">
                <a:solidFill>
                  <a:srgbClr val="000000"/>
                </a:solidFill>
              </a:rPr>
              <a:t>Right skew - Points bend up and to the</a:t>
            </a:r>
            <a:br>
              <a:rPr lang="en" sz="2200" dirty="0">
                <a:solidFill>
                  <a:srgbClr val="000000"/>
                </a:solidFill>
              </a:rPr>
            </a:br>
            <a:r>
              <a:rPr lang="en" sz="2200" dirty="0">
                <a:solidFill>
                  <a:srgbClr val="000000"/>
                </a:solidFill>
              </a:rPr>
              <a:t>left of the line.</a:t>
            </a:r>
          </a:p>
          <a:p>
            <a:pPr lvl="0" rtl="0">
              <a:spcBef>
                <a:spcPts val="0"/>
              </a:spcBef>
              <a:spcAft>
                <a:spcPts val="0"/>
              </a:spcAft>
              <a:buNone/>
            </a:pPr>
            <a:endParaRPr sz="2200" dirty="0">
              <a:solidFill>
                <a:srgbClr val="000000"/>
              </a:solidFill>
            </a:endParaRPr>
          </a:p>
          <a:p>
            <a:pPr lvl="0" rtl="0">
              <a:spcBef>
                <a:spcPts val="0"/>
              </a:spcBef>
              <a:spcAft>
                <a:spcPts val="0"/>
              </a:spcAft>
              <a:buNone/>
            </a:pPr>
            <a:r>
              <a:rPr lang="en" sz="2200" dirty="0">
                <a:solidFill>
                  <a:srgbClr val="000000"/>
                </a:solidFill>
              </a:rPr>
              <a:t>Left skew - Points bend down and to the</a:t>
            </a:r>
            <a:br>
              <a:rPr lang="en" sz="2200" dirty="0">
                <a:solidFill>
                  <a:srgbClr val="000000"/>
                </a:solidFill>
              </a:rPr>
            </a:br>
            <a:r>
              <a:rPr lang="en" sz="2200" dirty="0">
                <a:solidFill>
                  <a:srgbClr val="000000"/>
                </a:solidFill>
              </a:rPr>
              <a:t>right of the line.</a:t>
            </a:r>
          </a:p>
          <a:p>
            <a:pPr lvl="0" rtl="0">
              <a:spcBef>
                <a:spcPts val="0"/>
              </a:spcBef>
              <a:spcAft>
                <a:spcPts val="0"/>
              </a:spcAft>
              <a:buNone/>
            </a:pPr>
            <a:endParaRPr sz="2800" dirty="0">
              <a:solidFill>
                <a:srgbClr val="000000"/>
              </a:solidFill>
            </a:endParaRPr>
          </a:p>
          <a:p>
            <a:pPr lvl="0" rtl="0">
              <a:spcBef>
                <a:spcPts val="0"/>
              </a:spcBef>
              <a:spcAft>
                <a:spcPts val="0"/>
              </a:spcAft>
              <a:buNone/>
            </a:pPr>
            <a:r>
              <a:rPr lang="en" sz="2200" dirty="0">
                <a:solidFill>
                  <a:srgbClr val="000000"/>
                </a:solidFill>
              </a:rPr>
              <a:t>Short tails (narrower than the normal distribution) - Points follow an S shaped-curve.</a:t>
            </a:r>
          </a:p>
          <a:p>
            <a:pPr lvl="0" rtl="0">
              <a:spcBef>
                <a:spcPts val="0"/>
              </a:spcBef>
              <a:spcAft>
                <a:spcPts val="0"/>
              </a:spcAft>
              <a:buNone/>
            </a:pPr>
            <a:endParaRPr sz="2200" dirty="0">
              <a:solidFill>
                <a:srgbClr val="000000"/>
              </a:solidFill>
            </a:endParaRPr>
          </a:p>
          <a:p>
            <a:pPr lvl="0" rtl="0">
              <a:spcBef>
                <a:spcPts val="0"/>
              </a:spcBef>
              <a:spcAft>
                <a:spcPts val="0"/>
              </a:spcAft>
              <a:buNone/>
            </a:pPr>
            <a:r>
              <a:rPr lang="en" sz="2200" dirty="0">
                <a:solidFill>
                  <a:srgbClr val="000000"/>
                </a:solidFill>
              </a:rPr>
              <a:t>Long tails (wider than the normal distribution) - Points start below the line, bend to follow it, and end above it.</a:t>
            </a:r>
          </a:p>
        </p:txBody>
      </p:sp>
      <p:sp>
        <p:nvSpPr>
          <p:cNvPr id="86" name="Shape 86"/>
          <p:cNvSpPr txBox="1">
            <a:spLocks noGrp="1"/>
          </p:cNvSpPr>
          <p:nvPr>
            <p:ph type="title"/>
          </p:nvPr>
        </p:nvSpPr>
        <p:spPr>
          <a:xfrm>
            <a:off x="457200" y="16538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Normal probability plot and skewness</a:t>
            </a:r>
          </a:p>
        </p:txBody>
      </p:sp>
      <p:pic>
        <p:nvPicPr>
          <p:cNvPr id="87" name="Shape 87"/>
          <p:cNvPicPr preferRelativeResize="0"/>
          <p:nvPr/>
        </p:nvPicPr>
        <p:blipFill>
          <a:blip r:embed="rId3">
            <a:alphaModFix/>
          </a:blip>
          <a:stretch>
            <a:fillRect/>
          </a:stretch>
        </p:blipFill>
        <p:spPr>
          <a:xfrm>
            <a:off x="457196" y="1421650"/>
            <a:ext cx="1316975" cy="486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Variability in Estimates</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3333829884"/>
      </p:ext>
    </p:extLst>
  </p:cSld>
  <p:clrMapOvr>
    <a:masterClrMapping/>
  </p:clrMapOvr>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2172</Words>
  <Application>Microsoft Office PowerPoint</Application>
  <PresentationFormat>On-screen Show (4:3)</PresentationFormat>
  <Paragraphs>201</Paragraphs>
  <Slides>40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Courier New</vt:lpstr>
      <vt:lpstr>Wingdings</vt:lpstr>
      <vt:lpstr>Custom Theme</vt:lpstr>
      <vt:lpstr>Evaluating the normal approximation </vt:lpstr>
      <vt:lpstr>Anatomy of a normal probability plot</vt:lpstr>
      <vt:lpstr>Z- Scores</vt:lpstr>
      <vt:lpstr>Z-scores </vt:lpstr>
      <vt:lpstr>Normal probability plot</vt:lpstr>
      <vt:lpstr>Practice</vt:lpstr>
      <vt:lpstr>Practice</vt:lpstr>
      <vt:lpstr>Normal probability plot and skewness</vt:lpstr>
      <vt:lpstr>Variability in Estimates </vt:lpstr>
      <vt:lpstr>Central Limit Theorem</vt:lpstr>
      <vt:lpstr>CLT - conditions</vt:lpstr>
      <vt:lpstr>CLT - conditions</vt:lpstr>
      <vt:lpstr>Confidence Intervals </vt:lpstr>
      <vt:lpstr>Confidence interval</vt:lpstr>
      <vt:lpstr>What does 95% confident mean?</vt:lpstr>
      <vt:lpstr>Width of an interval</vt:lpstr>
      <vt:lpstr>Hypothesis Testing </vt:lpstr>
      <vt:lpstr>Hypothesis testing for a population mean</vt:lpstr>
      <vt:lpstr>Decision errors</vt:lpstr>
      <vt:lpstr>Examining the Central Limit Theorem </vt:lpstr>
      <vt:lpstr>Practice</vt:lpstr>
      <vt:lpstr>Practice</vt:lpstr>
      <vt:lpstr>Sample Size and Power </vt:lpstr>
      <vt:lpstr>Finding a sample size for a certain margin of error</vt:lpstr>
      <vt:lpstr>Hypothesis testing possibilities</vt:lpstr>
      <vt:lpstr>Example - Blood Pressure</vt:lpstr>
      <vt:lpstr>Calculating power</vt:lpstr>
      <vt:lpstr>Problem 1</vt:lpstr>
      <vt:lpstr>Problem 2</vt:lpstr>
      <vt:lpstr>The 𝒕 distribution </vt:lpstr>
      <vt:lpstr>Inference using the 𝒕-distribution  </vt:lpstr>
      <vt:lpstr>PowerPoint Presentation</vt:lpstr>
      <vt:lpstr>PowerPoint Presentation</vt:lpstr>
      <vt:lpstr>PowerPoint Presentation</vt:lpstr>
      <vt:lpstr>PowerPoint Presentation</vt:lpstr>
      <vt:lpstr>PowerPoint Presentation</vt:lpstr>
      <vt:lpstr>PowerPoint Presentation</vt:lpstr>
      <vt:lpstr>Inference for one proportion</vt:lpstr>
      <vt:lpstr>Recap - comparing two proportions</vt:lpstr>
      <vt:lpstr>Reference - standard error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normal approximation</dc:title>
  <dc:creator>Fotios Kokkotos</dc:creator>
  <cp:lastModifiedBy>Windows User</cp:lastModifiedBy>
  <cp:revision>25</cp:revision>
  <dcterms:modified xsi:type="dcterms:W3CDTF">2018-09-20T16:01:43Z</dcterms:modified>
</cp:coreProperties>
</file>