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46"/>
  </p:notesMasterIdLst>
  <p:sldIdLst>
    <p:sldId id="278" r:id="rId2"/>
    <p:sldId id="279" r:id="rId3"/>
    <p:sldId id="280" r:id="rId4"/>
    <p:sldId id="281" r:id="rId5"/>
    <p:sldId id="282" r:id="rId6"/>
    <p:sldId id="283" r:id="rId7"/>
    <p:sldId id="284" r:id="rId8"/>
    <p:sldId id="285" r:id="rId9"/>
    <p:sldId id="286" r:id="rId10"/>
    <p:sldId id="324" r:id="rId11"/>
    <p:sldId id="287" r:id="rId12"/>
    <p:sldId id="288" r:id="rId13"/>
    <p:sldId id="289" r:id="rId14"/>
    <p:sldId id="290" r:id="rId15"/>
    <p:sldId id="299" r:id="rId16"/>
    <p:sldId id="291" r:id="rId17"/>
    <p:sldId id="292" r:id="rId18"/>
    <p:sldId id="300" r:id="rId19"/>
    <p:sldId id="293" r:id="rId20"/>
    <p:sldId id="301" r:id="rId21"/>
    <p:sldId id="302" r:id="rId22"/>
    <p:sldId id="303" r:id="rId23"/>
    <p:sldId id="294" r:id="rId24"/>
    <p:sldId id="304" r:id="rId25"/>
    <p:sldId id="305" r:id="rId26"/>
    <p:sldId id="295" r:id="rId27"/>
    <p:sldId id="306" r:id="rId28"/>
    <p:sldId id="307" r:id="rId29"/>
    <p:sldId id="308" r:id="rId30"/>
    <p:sldId id="309" r:id="rId31"/>
    <p:sldId id="310" r:id="rId32"/>
    <p:sldId id="311" r:id="rId33"/>
    <p:sldId id="312" r:id="rId34"/>
    <p:sldId id="313" r:id="rId35"/>
    <p:sldId id="314" r:id="rId36"/>
    <p:sldId id="315" r:id="rId37"/>
    <p:sldId id="316" r:id="rId38"/>
    <p:sldId id="317" r:id="rId39"/>
    <p:sldId id="318" r:id="rId40"/>
    <p:sldId id="319" r:id="rId41"/>
    <p:sldId id="320" r:id="rId42"/>
    <p:sldId id="321" r:id="rId43"/>
    <p:sldId id="322" r:id="rId44"/>
    <p:sldId id="323" r:id="rId4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132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714753" y="685800"/>
            <a:ext cx="3429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244546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 name="Shape 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08104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2" name="Shape 2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36767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 name="Shape 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16366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275863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67261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47921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20463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4371617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9" name="Shape 3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159012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46869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 name="Shape 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0667878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5990868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2" name="Shape 3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8417213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9" name="Shape 3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9147492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5774787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7" name="Shape 33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1613949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9" name="Shape 3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1283856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1656784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1253833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2606094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97491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294199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1638784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Shape 2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6494650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Shape 4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1" name="Shape 44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5303407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Shape 44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8" name="Shape 4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0529379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5" name="Shape 4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6452578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Shape 4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4" name="Shape 4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759458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7188592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 name="Shape 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5374503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8845090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408157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7730244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1243013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8855204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8226566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78908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014271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754799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037419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15614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Shape 4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6" name="Shape 4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62822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6"/>
        <p:cNvGrpSpPr/>
        <p:nvPr/>
      </p:nvGrpSpPr>
      <p:grpSpPr>
        <a:xfrm>
          <a:off x="0" y="0"/>
          <a:ext cx="0" cy="0"/>
          <a:chOff x="0" y="0"/>
          <a:chExt cx="0" cy="0"/>
        </a:xfrm>
      </p:grpSpPr>
      <p:sp>
        <p:nvSpPr>
          <p:cNvPr id="27" name="Shape 27"/>
          <p:cNvSpPr txBox="1">
            <a:spLocks noGrp="1"/>
          </p:cNvSpPr>
          <p:nvPr>
            <p:ph type="ctrTitle"/>
          </p:nvPr>
        </p:nvSpPr>
        <p:spPr>
          <a:xfrm>
            <a:off x="685800" y="2111123"/>
            <a:ext cx="7772400" cy="1546499"/>
          </a:xfrm>
          <a:prstGeom prst="rect">
            <a:avLst/>
          </a:prstGeom>
          <a:noFill/>
          <a:ln>
            <a:noFill/>
          </a:ln>
        </p:spPr>
        <p:txBody>
          <a:bodyPr lIns="91425" tIns="91425" rIns="91425" bIns="91425" anchor="b" anchorCtr="0"/>
          <a:lstStyle>
            <a:lvl1pPr lvl="0"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1pPr>
            <a:lvl2pPr lvl="1"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2pPr>
            <a:lvl3pPr lvl="2"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3pPr>
            <a:lvl4pPr lvl="3"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4pPr>
            <a:lvl5pPr lvl="4"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5pPr>
            <a:lvl6pPr lvl="5"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6pPr>
            <a:lvl7pPr lvl="6"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7pPr>
            <a:lvl8pPr lvl="7"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8pPr>
            <a:lvl9pPr lvl="8"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ubTitle" idx="1"/>
          </p:nvPr>
        </p:nvSpPr>
        <p:spPr>
          <a:xfrm>
            <a:off x="685800" y="3786737"/>
            <a:ext cx="7772400" cy="1046400"/>
          </a:xfrm>
          <a:prstGeom prst="rect">
            <a:avLst/>
          </a:prstGeom>
          <a:noFill/>
          <a:ln>
            <a:noFill/>
          </a:ln>
        </p:spPr>
        <p:txBody>
          <a:bodyPr lIns="91425" tIns="91425" rIns="91425" bIns="91425" anchor="t" anchorCtr="0"/>
          <a:lstStyle>
            <a:lvl1pPr lvl="0"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lvl="0" algn="l" rtl="0">
              <a:spcBef>
                <a:spcPts val="0"/>
              </a:spcBef>
              <a:buSzPct val="100000"/>
              <a:buFont typeface="Arial"/>
              <a:buNone/>
              <a:defRPr sz="3600" b="1">
                <a:solidFill>
                  <a:schemeClr val="dk1"/>
                </a:solidFill>
                <a:latin typeface="Arial"/>
                <a:ea typeface="Arial"/>
                <a:cs typeface="Arial"/>
                <a:sym typeface="Arial"/>
              </a:defRPr>
            </a:lvl1pPr>
            <a:lvl2pPr lvl="1" algn="l" rtl="0">
              <a:spcBef>
                <a:spcPts val="0"/>
              </a:spcBef>
              <a:buSzPct val="100000"/>
              <a:buFont typeface="Arial"/>
              <a:buNone/>
              <a:defRPr sz="3600" b="1">
                <a:solidFill>
                  <a:schemeClr val="dk1"/>
                </a:solidFill>
                <a:latin typeface="Arial"/>
                <a:ea typeface="Arial"/>
                <a:cs typeface="Arial"/>
                <a:sym typeface="Arial"/>
              </a:defRPr>
            </a:lvl2pPr>
            <a:lvl3pPr lvl="2" algn="l" rtl="0">
              <a:spcBef>
                <a:spcPts val="0"/>
              </a:spcBef>
              <a:buSzPct val="100000"/>
              <a:buFont typeface="Arial"/>
              <a:buNone/>
              <a:defRPr sz="3600" b="1">
                <a:solidFill>
                  <a:schemeClr val="dk1"/>
                </a:solidFill>
                <a:latin typeface="Arial"/>
                <a:ea typeface="Arial"/>
                <a:cs typeface="Arial"/>
                <a:sym typeface="Arial"/>
              </a:defRPr>
            </a:lvl3pPr>
            <a:lvl4pPr lvl="3" algn="l" rtl="0">
              <a:spcBef>
                <a:spcPts val="0"/>
              </a:spcBef>
              <a:buSzPct val="100000"/>
              <a:buFont typeface="Arial"/>
              <a:buNone/>
              <a:defRPr sz="3600" b="1">
                <a:solidFill>
                  <a:schemeClr val="dk1"/>
                </a:solidFill>
                <a:latin typeface="Arial"/>
                <a:ea typeface="Arial"/>
                <a:cs typeface="Arial"/>
                <a:sym typeface="Arial"/>
              </a:defRPr>
            </a:lvl4pPr>
            <a:lvl5pPr lvl="4" algn="l" rtl="0">
              <a:spcBef>
                <a:spcPts val="0"/>
              </a:spcBef>
              <a:buSzPct val="100000"/>
              <a:buFont typeface="Arial"/>
              <a:buNone/>
              <a:defRPr sz="3600" b="1">
                <a:solidFill>
                  <a:schemeClr val="dk1"/>
                </a:solidFill>
                <a:latin typeface="Arial"/>
                <a:ea typeface="Arial"/>
                <a:cs typeface="Arial"/>
                <a:sym typeface="Arial"/>
              </a:defRPr>
            </a:lvl5pPr>
            <a:lvl6pPr lvl="5" algn="l" rtl="0">
              <a:spcBef>
                <a:spcPts val="0"/>
              </a:spcBef>
              <a:buSzPct val="100000"/>
              <a:buFont typeface="Arial"/>
              <a:buNone/>
              <a:defRPr sz="3600" b="1">
                <a:solidFill>
                  <a:schemeClr val="dk1"/>
                </a:solidFill>
                <a:latin typeface="Arial"/>
                <a:ea typeface="Arial"/>
                <a:cs typeface="Arial"/>
                <a:sym typeface="Arial"/>
              </a:defRPr>
            </a:lvl6pPr>
            <a:lvl7pPr lvl="6" algn="l" rtl="0">
              <a:spcBef>
                <a:spcPts val="0"/>
              </a:spcBef>
              <a:buSzPct val="100000"/>
              <a:buFont typeface="Arial"/>
              <a:buNone/>
              <a:defRPr sz="3600" b="1">
                <a:solidFill>
                  <a:schemeClr val="dk1"/>
                </a:solidFill>
                <a:latin typeface="Arial"/>
                <a:ea typeface="Arial"/>
                <a:cs typeface="Arial"/>
                <a:sym typeface="Arial"/>
              </a:defRPr>
            </a:lvl7pPr>
            <a:lvl8pPr lvl="7" algn="l" rtl="0">
              <a:spcBef>
                <a:spcPts val="0"/>
              </a:spcBef>
              <a:buSzPct val="100000"/>
              <a:buFont typeface="Arial"/>
              <a:buNone/>
              <a:defRPr sz="3600" b="1">
                <a:solidFill>
                  <a:schemeClr val="dk1"/>
                </a:solidFill>
                <a:latin typeface="Arial"/>
                <a:ea typeface="Arial"/>
                <a:cs typeface="Arial"/>
                <a:sym typeface="Arial"/>
              </a:defRPr>
            </a:lvl8pPr>
            <a:lvl9pPr lvl="8"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31" name="Shape 31"/>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lvl="0" algn="l" rtl="0">
              <a:spcBef>
                <a:spcPts val="0"/>
              </a:spcBef>
              <a:buSzPct val="100000"/>
              <a:buFont typeface="Arial"/>
              <a:buNone/>
              <a:defRPr sz="3600" b="1">
                <a:solidFill>
                  <a:schemeClr val="dk1"/>
                </a:solidFill>
                <a:latin typeface="Arial"/>
                <a:ea typeface="Arial"/>
                <a:cs typeface="Arial"/>
                <a:sym typeface="Arial"/>
              </a:defRPr>
            </a:lvl1pPr>
            <a:lvl2pPr lvl="1" algn="l" rtl="0">
              <a:spcBef>
                <a:spcPts val="0"/>
              </a:spcBef>
              <a:buSzPct val="100000"/>
              <a:buFont typeface="Arial"/>
              <a:buNone/>
              <a:defRPr sz="3600" b="1">
                <a:solidFill>
                  <a:schemeClr val="dk1"/>
                </a:solidFill>
                <a:latin typeface="Arial"/>
                <a:ea typeface="Arial"/>
                <a:cs typeface="Arial"/>
                <a:sym typeface="Arial"/>
              </a:defRPr>
            </a:lvl2pPr>
            <a:lvl3pPr lvl="2" algn="l" rtl="0">
              <a:spcBef>
                <a:spcPts val="0"/>
              </a:spcBef>
              <a:buSzPct val="100000"/>
              <a:buFont typeface="Arial"/>
              <a:buNone/>
              <a:defRPr sz="3600" b="1">
                <a:solidFill>
                  <a:schemeClr val="dk1"/>
                </a:solidFill>
                <a:latin typeface="Arial"/>
                <a:ea typeface="Arial"/>
                <a:cs typeface="Arial"/>
                <a:sym typeface="Arial"/>
              </a:defRPr>
            </a:lvl3pPr>
            <a:lvl4pPr lvl="3" algn="l" rtl="0">
              <a:spcBef>
                <a:spcPts val="0"/>
              </a:spcBef>
              <a:buSzPct val="100000"/>
              <a:buFont typeface="Arial"/>
              <a:buNone/>
              <a:defRPr sz="3600" b="1">
                <a:solidFill>
                  <a:schemeClr val="dk1"/>
                </a:solidFill>
                <a:latin typeface="Arial"/>
                <a:ea typeface="Arial"/>
                <a:cs typeface="Arial"/>
                <a:sym typeface="Arial"/>
              </a:defRPr>
            </a:lvl4pPr>
            <a:lvl5pPr lvl="4" algn="l" rtl="0">
              <a:spcBef>
                <a:spcPts val="0"/>
              </a:spcBef>
              <a:buSzPct val="100000"/>
              <a:buFont typeface="Arial"/>
              <a:buNone/>
              <a:defRPr sz="3600" b="1">
                <a:solidFill>
                  <a:schemeClr val="dk1"/>
                </a:solidFill>
                <a:latin typeface="Arial"/>
                <a:ea typeface="Arial"/>
                <a:cs typeface="Arial"/>
                <a:sym typeface="Arial"/>
              </a:defRPr>
            </a:lvl5pPr>
            <a:lvl6pPr lvl="5" algn="l" rtl="0">
              <a:spcBef>
                <a:spcPts val="0"/>
              </a:spcBef>
              <a:buSzPct val="100000"/>
              <a:buFont typeface="Arial"/>
              <a:buNone/>
              <a:defRPr sz="3600" b="1">
                <a:solidFill>
                  <a:schemeClr val="dk1"/>
                </a:solidFill>
                <a:latin typeface="Arial"/>
                <a:ea typeface="Arial"/>
                <a:cs typeface="Arial"/>
                <a:sym typeface="Arial"/>
              </a:defRPr>
            </a:lvl6pPr>
            <a:lvl7pPr lvl="6" algn="l" rtl="0">
              <a:spcBef>
                <a:spcPts val="0"/>
              </a:spcBef>
              <a:buSzPct val="100000"/>
              <a:buFont typeface="Arial"/>
              <a:buNone/>
              <a:defRPr sz="3600" b="1">
                <a:solidFill>
                  <a:schemeClr val="dk1"/>
                </a:solidFill>
                <a:latin typeface="Arial"/>
                <a:ea typeface="Arial"/>
                <a:cs typeface="Arial"/>
                <a:sym typeface="Arial"/>
              </a:defRPr>
            </a:lvl7pPr>
            <a:lvl8pPr lvl="7" algn="l" rtl="0">
              <a:spcBef>
                <a:spcPts val="0"/>
              </a:spcBef>
              <a:buSzPct val="100000"/>
              <a:buFont typeface="Arial"/>
              <a:buNone/>
              <a:defRPr sz="3600" b="1">
                <a:solidFill>
                  <a:schemeClr val="dk1"/>
                </a:solidFill>
                <a:latin typeface="Arial"/>
                <a:ea typeface="Arial"/>
                <a:cs typeface="Arial"/>
                <a:sym typeface="Arial"/>
              </a:defRPr>
            </a:lvl8pPr>
            <a:lvl9pPr lvl="8"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34" name="Shape 34"/>
          <p:cNvSpPr txBox="1">
            <a:spLocks noGrp="1"/>
          </p:cNvSpPr>
          <p:nvPr>
            <p:ph type="body" idx="1"/>
          </p:nvPr>
        </p:nvSpPr>
        <p:spPr>
          <a:xfrm>
            <a:off x="457200" y="1600200"/>
            <a:ext cx="3994500" cy="49677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
        <p:nvSpPr>
          <p:cNvPr id="35" name="Shape 35"/>
          <p:cNvSpPr txBox="1">
            <a:spLocks noGrp="1"/>
          </p:cNvSpPr>
          <p:nvPr>
            <p:ph type="body" idx="2"/>
          </p:nvPr>
        </p:nvSpPr>
        <p:spPr>
          <a:xfrm>
            <a:off x="4692273" y="1600200"/>
            <a:ext cx="3994500" cy="49677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lvl="0" algn="l" rtl="0">
              <a:spcBef>
                <a:spcPts val="0"/>
              </a:spcBef>
              <a:buSzPct val="100000"/>
              <a:buFont typeface="Arial"/>
              <a:buNone/>
              <a:defRPr sz="3600" b="1">
                <a:solidFill>
                  <a:schemeClr val="dk1"/>
                </a:solidFill>
                <a:latin typeface="Arial"/>
                <a:ea typeface="Arial"/>
                <a:cs typeface="Arial"/>
                <a:sym typeface="Arial"/>
              </a:defRPr>
            </a:lvl1pPr>
            <a:lvl2pPr lvl="1" algn="l" rtl="0">
              <a:spcBef>
                <a:spcPts val="0"/>
              </a:spcBef>
              <a:buSzPct val="100000"/>
              <a:buFont typeface="Arial"/>
              <a:buNone/>
              <a:defRPr sz="3600" b="1">
                <a:solidFill>
                  <a:schemeClr val="dk1"/>
                </a:solidFill>
                <a:latin typeface="Arial"/>
                <a:ea typeface="Arial"/>
                <a:cs typeface="Arial"/>
                <a:sym typeface="Arial"/>
              </a:defRPr>
            </a:lvl2pPr>
            <a:lvl3pPr lvl="2" algn="l" rtl="0">
              <a:spcBef>
                <a:spcPts val="0"/>
              </a:spcBef>
              <a:buSzPct val="100000"/>
              <a:buFont typeface="Arial"/>
              <a:buNone/>
              <a:defRPr sz="3600" b="1">
                <a:solidFill>
                  <a:schemeClr val="dk1"/>
                </a:solidFill>
                <a:latin typeface="Arial"/>
                <a:ea typeface="Arial"/>
                <a:cs typeface="Arial"/>
                <a:sym typeface="Arial"/>
              </a:defRPr>
            </a:lvl3pPr>
            <a:lvl4pPr lvl="3" algn="l" rtl="0">
              <a:spcBef>
                <a:spcPts val="0"/>
              </a:spcBef>
              <a:buSzPct val="100000"/>
              <a:buFont typeface="Arial"/>
              <a:buNone/>
              <a:defRPr sz="3600" b="1">
                <a:solidFill>
                  <a:schemeClr val="dk1"/>
                </a:solidFill>
                <a:latin typeface="Arial"/>
                <a:ea typeface="Arial"/>
                <a:cs typeface="Arial"/>
                <a:sym typeface="Arial"/>
              </a:defRPr>
            </a:lvl4pPr>
            <a:lvl5pPr lvl="4" algn="l" rtl="0">
              <a:spcBef>
                <a:spcPts val="0"/>
              </a:spcBef>
              <a:buSzPct val="100000"/>
              <a:buFont typeface="Arial"/>
              <a:buNone/>
              <a:defRPr sz="3600" b="1">
                <a:solidFill>
                  <a:schemeClr val="dk1"/>
                </a:solidFill>
                <a:latin typeface="Arial"/>
                <a:ea typeface="Arial"/>
                <a:cs typeface="Arial"/>
                <a:sym typeface="Arial"/>
              </a:defRPr>
            </a:lvl5pPr>
            <a:lvl6pPr lvl="5" algn="l" rtl="0">
              <a:spcBef>
                <a:spcPts val="0"/>
              </a:spcBef>
              <a:buSzPct val="100000"/>
              <a:buFont typeface="Arial"/>
              <a:buNone/>
              <a:defRPr sz="3600" b="1">
                <a:solidFill>
                  <a:schemeClr val="dk1"/>
                </a:solidFill>
                <a:latin typeface="Arial"/>
                <a:ea typeface="Arial"/>
                <a:cs typeface="Arial"/>
                <a:sym typeface="Arial"/>
              </a:defRPr>
            </a:lvl6pPr>
            <a:lvl7pPr lvl="6" algn="l" rtl="0">
              <a:spcBef>
                <a:spcPts val="0"/>
              </a:spcBef>
              <a:buSzPct val="100000"/>
              <a:buFont typeface="Arial"/>
              <a:buNone/>
              <a:defRPr sz="3600" b="1">
                <a:solidFill>
                  <a:schemeClr val="dk1"/>
                </a:solidFill>
                <a:latin typeface="Arial"/>
                <a:ea typeface="Arial"/>
                <a:cs typeface="Arial"/>
                <a:sym typeface="Arial"/>
              </a:defRPr>
            </a:lvl7pPr>
            <a:lvl8pPr lvl="7" algn="l" rtl="0">
              <a:spcBef>
                <a:spcPts val="0"/>
              </a:spcBef>
              <a:buSzPct val="100000"/>
              <a:buFont typeface="Arial"/>
              <a:buNone/>
              <a:defRPr sz="3600" b="1">
                <a:solidFill>
                  <a:schemeClr val="dk1"/>
                </a:solidFill>
                <a:latin typeface="Arial"/>
                <a:ea typeface="Arial"/>
                <a:cs typeface="Arial"/>
                <a:sym typeface="Arial"/>
              </a:defRPr>
            </a:lvl8pPr>
            <a:lvl9pPr lvl="8"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38"/>
        <p:cNvGrpSpPr/>
        <p:nvPr/>
      </p:nvGrpSpPr>
      <p:grpSpPr>
        <a:xfrm>
          <a:off x="0" y="0"/>
          <a:ext cx="0" cy="0"/>
          <a:chOff x="0" y="0"/>
          <a:chExt cx="0" cy="0"/>
        </a:xfrm>
      </p:grpSpPr>
      <p:sp>
        <p:nvSpPr>
          <p:cNvPr id="39" name="Shape 39"/>
          <p:cNvSpPr txBox="1">
            <a:spLocks noGrp="1"/>
          </p:cNvSpPr>
          <p:nvPr>
            <p:ph type="body" idx="1"/>
          </p:nvPr>
        </p:nvSpPr>
        <p:spPr>
          <a:xfrm>
            <a:off x="457200" y="5875078"/>
            <a:ext cx="8229600" cy="692700"/>
          </a:xfrm>
          <a:prstGeom prst="rect">
            <a:avLst/>
          </a:prstGeom>
          <a:noFill/>
          <a:ln>
            <a:noFill/>
          </a:ln>
        </p:spPr>
        <p:txBody>
          <a:bodyPr lIns="91425" tIns="91425" rIns="91425" bIns="91425" anchor="t" anchorCtr="0"/>
          <a:lstStyle>
            <a:lvl1pPr lvl="0" algn="ctr" rtl="0">
              <a:lnSpc>
                <a:spcPct val="100000"/>
              </a:lnSpc>
              <a:spcBef>
                <a:spcPts val="360"/>
              </a:spcBef>
              <a:spcAft>
                <a:spcPts val="0"/>
              </a:spcAft>
              <a:buClr>
                <a:schemeClr val="dk1"/>
              </a:buClr>
              <a:buSzPct val="100000"/>
              <a:buFont typeface="Arial"/>
              <a:buChar char="●"/>
              <a:defRPr sz="1800">
                <a:solidFill>
                  <a:schemeClr val="dk1"/>
                </a:solidFill>
              </a:defRPr>
            </a:lvl1pPr>
            <a:lvl2pPr lvl="1" algn="ctr" rtl="0">
              <a:lnSpc>
                <a:spcPct val="100000"/>
              </a:lnSpc>
              <a:spcBef>
                <a:spcPts val="360"/>
              </a:spcBef>
              <a:spcAft>
                <a:spcPts val="0"/>
              </a:spcAft>
              <a:buClr>
                <a:schemeClr val="dk1"/>
              </a:buClr>
              <a:buSzPct val="100000"/>
              <a:buFont typeface="Courier New"/>
              <a:buChar char="o"/>
              <a:defRPr sz="1800">
                <a:solidFill>
                  <a:schemeClr val="dk1"/>
                </a:solidFill>
              </a:defRPr>
            </a:lvl2pPr>
            <a:lvl3pPr lvl="2" algn="ctr" rtl="0">
              <a:lnSpc>
                <a:spcPct val="100000"/>
              </a:lnSpc>
              <a:spcBef>
                <a:spcPts val="360"/>
              </a:spcBef>
              <a:spcAft>
                <a:spcPts val="0"/>
              </a:spcAft>
              <a:buClr>
                <a:schemeClr val="dk1"/>
              </a:buClr>
              <a:buSzPct val="100000"/>
              <a:buFont typeface="Wingdings"/>
              <a:buChar char="§"/>
              <a:defRPr sz="1800">
                <a:solidFill>
                  <a:schemeClr val="dk1"/>
                </a:solidFill>
              </a:defRPr>
            </a:lvl3pPr>
            <a:lvl4pPr lvl="3" algn="ctr" rtl="0">
              <a:lnSpc>
                <a:spcPct val="100000"/>
              </a:lnSpc>
              <a:spcBef>
                <a:spcPts val="360"/>
              </a:spcBef>
              <a:spcAft>
                <a:spcPts val="0"/>
              </a:spcAft>
              <a:buClr>
                <a:schemeClr val="dk1"/>
              </a:buClr>
              <a:buSzPct val="100000"/>
              <a:buFont typeface="Arial"/>
              <a:buChar char="●"/>
              <a:defRPr sz="1800">
                <a:solidFill>
                  <a:schemeClr val="dk1"/>
                </a:solidFill>
              </a:defRPr>
            </a:lvl4pPr>
            <a:lvl5pPr lvl="4" algn="ctr" rtl="0">
              <a:lnSpc>
                <a:spcPct val="100000"/>
              </a:lnSpc>
              <a:spcBef>
                <a:spcPts val="360"/>
              </a:spcBef>
              <a:spcAft>
                <a:spcPts val="0"/>
              </a:spcAft>
              <a:buClr>
                <a:schemeClr val="dk1"/>
              </a:buClr>
              <a:buSzPct val="100000"/>
              <a:buFont typeface="Courier New"/>
              <a:buChar char="o"/>
              <a:defRPr sz="1800">
                <a:solidFill>
                  <a:schemeClr val="dk1"/>
                </a:solidFill>
              </a:defRPr>
            </a:lvl5pPr>
            <a:lvl6pPr lvl="5" algn="ctr" rtl="0">
              <a:lnSpc>
                <a:spcPct val="100000"/>
              </a:lnSpc>
              <a:spcBef>
                <a:spcPts val="360"/>
              </a:spcBef>
              <a:spcAft>
                <a:spcPts val="0"/>
              </a:spcAft>
              <a:buClr>
                <a:schemeClr val="dk1"/>
              </a:buClr>
              <a:buSzPct val="100000"/>
              <a:buFont typeface="Wingdings"/>
              <a:buChar char="§"/>
              <a:defRPr sz="1800">
                <a:solidFill>
                  <a:schemeClr val="dk1"/>
                </a:solidFill>
              </a:defRPr>
            </a:lvl6pPr>
            <a:lvl7pPr lvl="6" algn="ctr" rtl="0">
              <a:lnSpc>
                <a:spcPct val="100000"/>
              </a:lnSpc>
              <a:spcBef>
                <a:spcPts val="360"/>
              </a:spcBef>
              <a:spcAft>
                <a:spcPts val="0"/>
              </a:spcAft>
              <a:buClr>
                <a:schemeClr val="dk1"/>
              </a:buClr>
              <a:buSzPct val="100000"/>
              <a:buFont typeface="Arial"/>
              <a:buChar char="●"/>
              <a:defRPr sz="1800">
                <a:solidFill>
                  <a:schemeClr val="dk1"/>
                </a:solidFill>
              </a:defRPr>
            </a:lvl7pPr>
            <a:lvl8pPr lvl="7" algn="ctr" rtl="0">
              <a:lnSpc>
                <a:spcPct val="100000"/>
              </a:lnSpc>
              <a:spcBef>
                <a:spcPts val="360"/>
              </a:spcBef>
              <a:spcAft>
                <a:spcPts val="0"/>
              </a:spcAft>
              <a:buClr>
                <a:schemeClr val="dk1"/>
              </a:buClr>
              <a:buSzPct val="100000"/>
              <a:buFont typeface="Courier New"/>
              <a:buChar char="o"/>
              <a:defRPr sz="1800">
                <a:solidFill>
                  <a:schemeClr val="dk1"/>
                </a:solidFill>
              </a:defRPr>
            </a:lvl8pPr>
            <a:lvl9pPr lvl="8" algn="ctr" rtl="0">
              <a:lnSpc>
                <a:spcPct val="100000"/>
              </a:lnSpc>
              <a:spcBef>
                <a:spcPts val="360"/>
              </a:spcBef>
              <a:spcAft>
                <a:spcPts val="0"/>
              </a:spcAft>
              <a:buClr>
                <a:schemeClr val="dk1"/>
              </a:buClr>
              <a:buSzPct val="100000"/>
              <a:buFont typeface="Wingdings"/>
              <a:buChar char="§"/>
              <a:defRPr sz="1800">
                <a:solidFill>
                  <a:schemeClr val="dk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lvl="0"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1pPr>
            <a:lvl2pPr lvl="1"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2pPr>
            <a:lvl3pPr lvl="2"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3pPr>
            <a:lvl4pPr lvl="3"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4pPr>
            <a:lvl5pPr lvl="4"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5pPr>
            <a:lvl6pPr lvl="5"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6pPr>
            <a:lvl7pPr lvl="6"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7pPr>
            <a:lvl8pPr lvl="7"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8pPr>
            <a:lvl9pPr lvl="8"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9pPr>
          </a:lstStyle>
          <a:p>
            <a:endParaRPr/>
          </a:p>
        </p:txBody>
      </p:sp>
      <p:sp>
        <p:nvSpPr>
          <p:cNvPr id="25" name="Shape 25"/>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lvl="0" algn="l" rtl="0">
              <a:spcBef>
                <a:spcPts val="600"/>
              </a:spcBef>
              <a:buClr>
                <a:schemeClr val="dk1"/>
              </a:buClr>
              <a:buSzPct val="100000"/>
              <a:buFont typeface="Arial"/>
              <a:buChar char="●"/>
              <a:defRPr sz="3000" b="0" i="0" u="none" strike="noStrike" cap="none">
                <a:solidFill>
                  <a:schemeClr val="dk1"/>
                </a:solidFill>
                <a:latin typeface="Arial"/>
                <a:ea typeface="Arial"/>
                <a:cs typeface="Arial"/>
                <a:sym typeface="Arial"/>
              </a:defRPr>
            </a:lvl1pPr>
            <a:lvl2pPr lvl="1" algn="l" rtl="0">
              <a:spcBef>
                <a:spcPts val="480"/>
              </a:spcBef>
              <a:buClr>
                <a:schemeClr val="dk1"/>
              </a:buClr>
              <a:buSzPct val="100000"/>
              <a:buFont typeface="Courier New"/>
              <a:buChar char="o"/>
              <a:defRPr sz="2400" b="0" i="0" u="none" strike="noStrike" cap="none">
                <a:solidFill>
                  <a:schemeClr val="dk1"/>
                </a:solidFill>
                <a:latin typeface="Arial"/>
                <a:ea typeface="Arial"/>
                <a:cs typeface="Arial"/>
                <a:sym typeface="Arial"/>
              </a:defRPr>
            </a:lvl2pPr>
            <a:lvl3pPr lvl="2" algn="l" rtl="0">
              <a:spcBef>
                <a:spcPts val="480"/>
              </a:spcBef>
              <a:buClr>
                <a:schemeClr val="dk1"/>
              </a:buClr>
              <a:buSzPct val="100000"/>
              <a:buFont typeface="Wingdings"/>
              <a:buChar char="§"/>
              <a:defRPr sz="2400" b="0" i="0" u="none" strike="noStrike" cap="none">
                <a:solidFill>
                  <a:schemeClr val="dk1"/>
                </a:solidFill>
                <a:latin typeface="Arial"/>
                <a:ea typeface="Arial"/>
                <a:cs typeface="Arial"/>
                <a:sym typeface="Arial"/>
              </a:defRPr>
            </a:lvl3pPr>
            <a:lvl4pPr lvl="3"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4pPr>
            <a:lvl5pPr lvl="4" algn="l" rtl="0">
              <a:spcBef>
                <a:spcPts val="360"/>
              </a:spcBef>
              <a:buClr>
                <a:schemeClr val="dk1"/>
              </a:buClr>
              <a:buSzPct val="100000"/>
              <a:buFont typeface="Courier New"/>
              <a:buChar char="o"/>
              <a:defRPr sz="1800" b="0" i="0" u="none" strike="noStrike" cap="none">
                <a:solidFill>
                  <a:schemeClr val="dk1"/>
                </a:solidFill>
                <a:latin typeface="Arial"/>
                <a:ea typeface="Arial"/>
                <a:cs typeface="Arial"/>
                <a:sym typeface="Arial"/>
              </a:defRPr>
            </a:lvl5pPr>
            <a:lvl6pPr lvl="5" algn="l" rtl="0">
              <a:spcBef>
                <a:spcPts val="360"/>
              </a:spcBef>
              <a:buClr>
                <a:schemeClr val="dk1"/>
              </a:buClr>
              <a:buSzPct val="100000"/>
              <a:buFont typeface="Wingdings"/>
              <a:buChar char="§"/>
              <a:defRPr sz="1800" b="0" i="0" u="none" strike="noStrike" cap="none">
                <a:solidFill>
                  <a:schemeClr val="dk1"/>
                </a:solidFill>
                <a:latin typeface="Arial"/>
                <a:ea typeface="Arial"/>
                <a:cs typeface="Arial"/>
                <a:sym typeface="Arial"/>
              </a:defRPr>
            </a:lvl6pPr>
            <a:lvl7pPr lvl="6"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lvl="7" algn="l" rtl="0">
              <a:spcBef>
                <a:spcPts val="360"/>
              </a:spcBef>
              <a:buClr>
                <a:schemeClr val="dk1"/>
              </a:buClr>
              <a:buSzPct val="100000"/>
              <a:buFont typeface="Courier New"/>
              <a:buChar char="o"/>
              <a:defRPr sz="1800" b="0" i="0" u="none" strike="noStrike" cap="none">
                <a:solidFill>
                  <a:schemeClr val="dk1"/>
                </a:solidFill>
                <a:latin typeface="Arial"/>
                <a:ea typeface="Arial"/>
                <a:cs typeface="Arial"/>
                <a:sym typeface="Arial"/>
              </a:defRPr>
            </a:lvl8pPr>
            <a:lvl9pPr lvl="8" algn="l" rtl="0">
              <a:spcBef>
                <a:spcPts val="360"/>
              </a:spcBef>
              <a:buClr>
                <a:schemeClr val="dk1"/>
              </a:buClr>
              <a:buSzPct val="100000"/>
              <a:buFont typeface="Wingdings"/>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image" Target="../media/image43.png"/></Relationships>
</file>

<file path=ppt/slides/_rels/slide25.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4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4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685800" y="2111125"/>
            <a:ext cx="7772400" cy="2281799"/>
          </a:xfrm>
          <a:prstGeom prst="rect">
            <a:avLst/>
          </a:prstGeom>
        </p:spPr>
        <p:txBody>
          <a:bodyPr lIns="91425" tIns="91425" rIns="91425" bIns="91425" anchor="b" anchorCtr="0">
            <a:noAutofit/>
          </a:bodyPr>
          <a:lstStyle/>
          <a:p>
            <a:pPr lvl="0" algn="l" rtl="0">
              <a:spcBef>
                <a:spcPts val="0"/>
              </a:spcBef>
              <a:buNone/>
            </a:pPr>
            <a:r>
              <a:rPr lang="en">
                <a:solidFill>
                  <a:schemeClr val="accent1"/>
                </a:solidFill>
              </a:rPr>
              <a:t>Sample Size and Power</a:t>
            </a:r>
          </a:p>
          <a:p>
            <a:pPr lvl="0" algn="l" rtl="0">
              <a:spcBef>
                <a:spcPts val="0"/>
              </a:spcBef>
              <a:buNone/>
            </a:pPr>
            <a:endParaRPr>
              <a:solidFill>
                <a:schemeClr val="accent1"/>
              </a:solidFill>
            </a:endParaRPr>
          </a:p>
        </p:txBody>
      </p:sp>
    </p:spTree>
    <p:extLst>
      <p:ext uri="{BB962C8B-B14F-4D97-AF65-F5344CB8AC3E}">
        <p14:creationId xmlns:p14="http://schemas.microsoft.com/office/powerpoint/2010/main" val="3284209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solidFill>
                  <a:schemeClr val="accent1"/>
                </a:solidFill>
              </a:rPr>
              <a:t>𝒕-score or z-score? </a:t>
            </a:r>
            <a:endParaRPr lang="en-US" dirty="0"/>
          </a:p>
        </p:txBody>
      </p:sp>
      <p:sp>
        <p:nvSpPr>
          <p:cNvPr id="3" name="Text Placeholder 2"/>
          <p:cNvSpPr>
            <a:spLocks noGrp="1"/>
          </p:cNvSpPr>
          <p:nvPr>
            <p:ph type="body" idx="1"/>
          </p:nvPr>
        </p:nvSpPr>
        <p:spPr/>
        <p:txBody>
          <a:bodyPr/>
          <a:lstStyle/>
          <a:p>
            <a:pPr>
              <a:buNone/>
            </a:pPr>
            <a:r>
              <a:rPr lang="en-US" dirty="0" smtClean="0"/>
              <a:t>The flow</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4271" y="2359742"/>
            <a:ext cx="4817806" cy="3765755"/>
          </a:xfrm>
          <a:prstGeom prst="rect">
            <a:avLst/>
          </a:prstGeom>
        </p:spPr>
      </p:pic>
    </p:spTree>
    <p:extLst>
      <p:ext uri="{BB962C8B-B14F-4D97-AF65-F5344CB8AC3E}">
        <p14:creationId xmlns:p14="http://schemas.microsoft.com/office/powerpoint/2010/main" val="1476348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p:nvPr/>
        </p:nvSpPr>
        <p:spPr>
          <a:xfrm>
            <a:off x="685800" y="2111125"/>
            <a:ext cx="7772400" cy="2281800"/>
          </a:xfrm>
          <a:prstGeom prst="rect">
            <a:avLst/>
          </a:prstGeom>
          <a:noFill/>
          <a:ln>
            <a:noFill/>
          </a:ln>
        </p:spPr>
        <p:txBody>
          <a:bodyPr lIns="91425" tIns="91425" rIns="91425" bIns="91425" anchor="b" anchorCtr="0">
            <a:noAutofit/>
          </a:bodyPr>
          <a:lstStyle/>
          <a:p>
            <a:pPr lvl="0" rtl="0">
              <a:spcBef>
                <a:spcPts val="0"/>
              </a:spcBef>
              <a:buNone/>
            </a:pPr>
            <a:r>
              <a:rPr lang="en" sz="4800" b="1">
                <a:solidFill>
                  <a:srgbClr val="3A81BA"/>
                </a:solidFill>
              </a:rPr>
              <a:t>Difference in two means</a:t>
            </a:r>
          </a:p>
          <a:p>
            <a:pPr lvl="0" rtl="0">
              <a:spcBef>
                <a:spcPts val="0"/>
              </a:spcBef>
              <a:buNone/>
            </a:pPr>
            <a:endParaRPr sz="4800" b="1">
              <a:solidFill>
                <a:srgbClr val="3A81BA"/>
              </a:solidFill>
            </a:endParaRPr>
          </a:p>
        </p:txBody>
      </p:sp>
    </p:spTree>
    <p:extLst>
      <p:ext uri="{BB962C8B-B14F-4D97-AF65-F5344CB8AC3E}">
        <p14:creationId xmlns:p14="http://schemas.microsoft.com/office/powerpoint/2010/main" val="1065627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p:nvPr/>
        </p:nvSpPr>
        <p:spPr>
          <a:xfrm>
            <a:off x="457200" y="184875"/>
            <a:ext cx="8415900" cy="702000"/>
          </a:xfrm>
          <a:prstGeom prst="rect">
            <a:avLst/>
          </a:prstGeom>
          <a:noFill/>
          <a:ln>
            <a:noFill/>
          </a:ln>
        </p:spPr>
        <p:txBody>
          <a:bodyPr lIns="91425" tIns="91425" rIns="91425" bIns="91425" anchor="b" anchorCtr="0">
            <a:noAutofit/>
          </a:bodyPr>
          <a:lstStyle/>
          <a:p>
            <a:pPr lvl="0" rtl="0">
              <a:spcBef>
                <a:spcPts val="0"/>
              </a:spcBef>
              <a:buNone/>
            </a:pPr>
            <a:r>
              <a:rPr lang="en" sz="2200" b="1" dirty="0">
                <a:solidFill>
                  <a:srgbClr val="3A81BA"/>
                </a:solidFill>
              </a:rPr>
              <a:t>Inference using difference of two small sample means</a:t>
            </a:r>
          </a:p>
        </p:txBody>
      </p:sp>
      <p:sp>
        <p:nvSpPr>
          <p:cNvPr id="265" name="Shape 265"/>
          <p:cNvSpPr txBox="1"/>
          <p:nvPr/>
        </p:nvSpPr>
        <p:spPr>
          <a:xfrm flipH="1">
            <a:off x="457250" y="1106850"/>
            <a:ext cx="8545500" cy="5474400"/>
          </a:xfrm>
          <a:prstGeom prst="rect">
            <a:avLst/>
          </a:prstGeom>
          <a:noFill/>
          <a:ln>
            <a:noFill/>
          </a:ln>
        </p:spPr>
        <p:txBody>
          <a:bodyPr lIns="91425" tIns="91425" rIns="91425" bIns="91425" anchor="t" anchorCtr="0">
            <a:noAutofit/>
          </a:bodyPr>
          <a:lstStyle/>
          <a:p>
            <a:pPr marL="457200" lvl="0" indent="-368300" rtl="0">
              <a:lnSpc>
                <a:spcPct val="150000"/>
              </a:lnSpc>
              <a:spcBef>
                <a:spcPts val="0"/>
              </a:spcBef>
              <a:buSzPct val="100000"/>
              <a:buChar char="●"/>
            </a:pPr>
            <a:r>
              <a:rPr lang="en" sz="2200"/>
              <a:t>If </a:t>
            </a:r>
            <a:r>
              <a:rPr lang="en" sz="2200" i="1"/>
              <a:t>σ</a:t>
            </a:r>
            <a:r>
              <a:rPr lang="en" sz="2200" i="1" baseline="-25000"/>
              <a:t>1</a:t>
            </a:r>
            <a:r>
              <a:rPr lang="en" sz="2200"/>
              <a:t> or </a:t>
            </a:r>
            <a:r>
              <a:rPr lang="en" sz="2200" i="1"/>
              <a:t>σ</a:t>
            </a:r>
            <a:r>
              <a:rPr lang="en" sz="2200" i="1" baseline="-25000"/>
              <a:t>2</a:t>
            </a:r>
            <a:r>
              <a:rPr lang="en" sz="2200"/>
              <a:t> is unknown, difference between the sample means follow a 𝙩-distribution with </a:t>
            </a:r>
          </a:p>
          <a:p>
            <a:pPr marL="457200" lvl="0" indent="-368300" rtl="0">
              <a:lnSpc>
                <a:spcPct val="115000"/>
              </a:lnSpc>
              <a:spcBef>
                <a:spcPts val="0"/>
              </a:spcBef>
              <a:buSzPct val="100000"/>
              <a:buChar char="●"/>
            </a:pPr>
            <a:r>
              <a:rPr lang="en" sz="2200"/>
              <a:t>Conditions: </a:t>
            </a:r>
          </a:p>
          <a:p>
            <a:pPr marL="914400" lvl="1" indent="-368300" rtl="0">
              <a:lnSpc>
                <a:spcPct val="115000"/>
              </a:lnSpc>
              <a:spcBef>
                <a:spcPts val="0"/>
              </a:spcBef>
              <a:buSzPct val="100000"/>
              <a:buChar char="●"/>
            </a:pPr>
            <a:r>
              <a:rPr lang="en" sz="2200"/>
              <a:t>independence within groups (often verified by a random sample, and if sampling without replacement, </a:t>
            </a:r>
            <a:r>
              <a:rPr lang="en" sz="2200" i="1"/>
              <a:t>n</a:t>
            </a:r>
            <a:r>
              <a:rPr lang="en" sz="2200"/>
              <a:t> &lt; 10% of population) and between groups </a:t>
            </a:r>
          </a:p>
          <a:p>
            <a:pPr marL="914400" lvl="1" indent="-368300" rtl="0">
              <a:lnSpc>
                <a:spcPct val="115000"/>
              </a:lnSpc>
              <a:spcBef>
                <a:spcPts val="0"/>
              </a:spcBef>
              <a:buSzPct val="100000"/>
              <a:buChar char="●"/>
            </a:pPr>
            <a:r>
              <a:rPr lang="en" sz="2200"/>
              <a:t>no extreme skew in either group</a:t>
            </a:r>
          </a:p>
          <a:p>
            <a:pPr marL="457200" lvl="0" indent="-368300" rtl="0">
              <a:lnSpc>
                <a:spcPct val="115000"/>
              </a:lnSpc>
              <a:spcBef>
                <a:spcPts val="0"/>
              </a:spcBef>
              <a:buSzPct val="100000"/>
              <a:buChar char="●"/>
            </a:pPr>
            <a:r>
              <a:rPr lang="en" sz="2200"/>
              <a:t>Hypothesis testing:</a:t>
            </a:r>
          </a:p>
          <a:p>
            <a:pPr lvl="0" rtl="0">
              <a:lnSpc>
                <a:spcPct val="115000"/>
              </a:lnSpc>
              <a:spcBef>
                <a:spcPts val="0"/>
              </a:spcBef>
              <a:buNone/>
            </a:pPr>
            <a:endParaRPr sz="2200">
              <a:solidFill>
                <a:schemeClr val="accent1"/>
              </a:solidFill>
            </a:endParaRPr>
          </a:p>
          <a:p>
            <a:pPr lvl="0" rtl="0">
              <a:lnSpc>
                <a:spcPct val="115000"/>
              </a:lnSpc>
              <a:spcBef>
                <a:spcPts val="0"/>
              </a:spcBef>
              <a:buNone/>
            </a:pPr>
            <a:endParaRPr sz="2200"/>
          </a:p>
          <a:p>
            <a:pPr marL="457200" lvl="0" indent="-368300" rtl="0">
              <a:lnSpc>
                <a:spcPct val="115000"/>
              </a:lnSpc>
              <a:spcBef>
                <a:spcPts val="0"/>
              </a:spcBef>
              <a:buSzPct val="100000"/>
              <a:buChar char="●"/>
            </a:pPr>
            <a:r>
              <a:rPr lang="en" sz="2200"/>
              <a:t>Confidence interval:</a:t>
            </a:r>
          </a:p>
        </p:txBody>
      </p:sp>
      <p:pic>
        <p:nvPicPr>
          <p:cNvPr id="266" name="Shape 266"/>
          <p:cNvPicPr preferRelativeResize="0"/>
          <p:nvPr/>
        </p:nvPicPr>
        <p:blipFill>
          <a:blip r:embed="rId3">
            <a:alphaModFix/>
          </a:blip>
          <a:stretch>
            <a:fillRect/>
          </a:stretch>
        </p:blipFill>
        <p:spPr>
          <a:xfrm>
            <a:off x="4329961" y="1628403"/>
            <a:ext cx="1387680" cy="701999"/>
          </a:xfrm>
          <a:prstGeom prst="rect">
            <a:avLst/>
          </a:prstGeom>
          <a:noFill/>
          <a:ln>
            <a:noFill/>
          </a:ln>
        </p:spPr>
      </p:pic>
      <p:pic>
        <p:nvPicPr>
          <p:cNvPr id="267" name="Shape 267"/>
          <p:cNvPicPr preferRelativeResize="0"/>
          <p:nvPr/>
        </p:nvPicPr>
        <p:blipFill>
          <a:blip r:embed="rId4">
            <a:alphaModFix/>
          </a:blip>
          <a:stretch>
            <a:fillRect/>
          </a:stretch>
        </p:blipFill>
        <p:spPr>
          <a:xfrm>
            <a:off x="1076325" y="4573825"/>
            <a:ext cx="6991350" cy="609600"/>
          </a:xfrm>
          <a:prstGeom prst="rect">
            <a:avLst/>
          </a:prstGeom>
          <a:noFill/>
          <a:ln>
            <a:noFill/>
          </a:ln>
        </p:spPr>
      </p:pic>
      <p:pic>
        <p:nvPicPr>
          <p:cNvPr id="268" name="Shape 268"/>
          <p:cNvPicPr preferRelativeResize="0"/>
          <p:nvPr/>
        </p:nvPicPr>
        <p:blipFill>
          <a:blip r:embed="rId5">
            <a:alphaModFix/>
          </a:blip>
          <a:stretch>
            <a:fillRect/>
          </a:stretch>
        </p:blipFill>
        <p:spPr>
          <a:xfrm>
            <a:off x="3212575" y="5816287"/>
            <a:ext cx="2905125" cy="390525"/>
          </a:xfrm>
          <a:prstGeom prst="rect">
            <a:avLst/>
          </a:prstGeom>
          <a:noFill/>
          <a:ln>
            <a:noFill/>
          </a:ln>
        </p:spPr>
      </p:pic>
    </p:spTree>
    <p:extLst>
      <p:ext uri="{BB962C8B-B14F-4D97-AF65-F5344CB8AC3E}">
        <p14:creationId xmlns:p14="http://schemas.microsoft.com/office/powerpoint/2010/main" val="4170312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p:nvPr/>
        </p:nvSpPr>
        <p:spPr>
          <a:xfrm>
            <a:off x="821575" y="2111125"/>
            <a:ext cx="7636500" cy="2281800"/>
          </a:xfrm>
          <a:prstGeom prst="rect">
            <a:avLst/>
          </a:prstGeom>
          <a:noFill/>
          <a:ln>
            <a:noFill/>
          </a:ln>
        </p:spPr>
        <p:txBody>
          <a:bodyPr lIns="91425" tIns="91425" rIns="91425" bIns="91425" anchor="b" anchorCtr="0">
            <a:noAutofit/>
          </a:bodyPr>
          <a:lstStyle/>
          <a:p>
            <a:pPr lvl="0" rtl="0">
              <a:spcBef>
                <a:spcPts val="0"/>
              </a:spcBef>
              <a:buNone/>
            </a:pPr>
            <a:r>
              <a:rPr lang="en" sz="4800" b="1">
                <a:solidFill>
                  <a:srgbClr val="3A81BA"/>
                </a:solidFill>
              </a:rPr>
              <a:t>Comparing means with ANOVA</a:t>
            </a:r>
          </a:p>
          <a:p>
            <a:pPr lvl="0" rtl="0">
              <a:spcBef>
                <a:spcPts val="0"/>
              </a:spcBef>
              <a:buNone/>
            </a:pPr>
            <a:endParaRPr sz="4800" b="1">
              <a:solidFill>
                <a:srgbClr val="3A81BA"/>
              </a:solidFill>
            </a:endParaRPr>
          </a:p>
        </p:txBody>
      </p:sp>
    </p:spTree>
    <p:extLst>
      <p:ext uri="{BB962C8B-B14F-4D97-AF65-F5344CB8AC3E}">
        <p14:creationId xmlns:p14="http://schemas.microsoft.com/office/powerpoint/2010/main" val="1360199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p:nvPr/>
        </p:nvSpPr>
        <p:spPr>
          <a:xfrm>
            <a:off x="457200" y="212445"/>
            <a:ext cx="8229600" cy="702000"/>
          </a:xfrm>
          <a:prstGeom prst="rect">
            <a:avLst/>
          </a:prstGeom>
          <a:noFill/>
          <a:ln>
            <a:noFill/>
          </a:ln>
        </p:spPr>
        <p:txBody>
          <a:bodyPr lIns="91425" tIns="91425" rIns="91425" bIns="91425" anchor="b" anchorCtr="0">
            <a:noAutofit/>
          </a:bodyPr>
          <a:lstStyle/>
          <a:p>
            <a:pPr lvl="0" rtl="0">
              <a:spcBef>
                <a:spcPts val="0"/>
              </a:spcBef>
              <a:buNone/>
            </a:pPr>
            <a:r>
              <a:rPr lang="en" sz="3000" b="1">
                <a:solidFill>
                  <a:srgbClr val="3A81BA"/>
                </a:solidFill>
              </a:rPr>
              <a:t/>
            </a:r>
            <a:br>
              <a:rPr lang="en" sz="3000" b="1">
                <a:solidFill>
                  <a:srgbClr val="3A81BA"/>
                </a:solidFill>
              </a:rPr>
            </a:br>
            <a:r>
              <a:rPr lang="en" sz="3000" b="1">
                <a:solidFill>
                  <a:srgbClr val="3A81BA"/>
                </a:solidFill>
              </a:rPr>
              <a:t>ANOVA</a:t>
            </a:r>
          </a:p>
        </p:txBody>
      </p:sp>
      <p:sp>
        <p:nvSpPr>
          <p:cNvPr id="103" name="Shape 103"/>
          <p:cNvSpPr txBox="1"/>
          <p:nvPr/>
        </p:nvSpPr>
        <p:spPr>
          <a:xfrm flipH="1">
            <a:off x="457250" y="878250"/>
            <a:ext cx="8545500" cy="5474400"/>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en" sz="2200"/>
              <a:t>ANOVA is used to assess whether the mean of the outcome variable is different for different levels of a categorical variable</a:t>
            </a:r>
          </a:p>
          <a:p>
            <a:pPr lvl="0" rtl="0">
              <a:lnSpc>
                <a:spcPct val="115000"/>
              </a:lnSpc>
              <a:spcBef>
                <a:spcPts val="0"/>
              </a:spcBef>
              <a:buNone/>
            </a:pPr>
            <a:endParaRPr sz="2200"/>
          </a:p>
          <a:p>
            <a:pPr lvl="0" rtl="0">
              <a:lnSpc>
                <a:spcPct val="115000"/>
              </a:lnSpc>
              <a:spcBef>
                <a:spcPts val="0"/>
              </a:spcBef>
              <a:buNone/>
            </a:pPr>
            <a:r>
              <a:rPr lang="en" sz="2200"/>
              <a:t>	</a:t>
            </a:r>
            <a:r>
              <a:rPr lang="en" sz="2200" i="1">
                <a:solidFill>
                  <a:schemeClr val="accent1"/>
                </a:solidFill>
              </a:rPr>
              <a:t>H</a:t>
            </a:r>
            <a:r>
              <a:rPr lang="en" sz="2200" i="1" baseline="-25000">
                <a:solidFill>
                  <a:schemeClr val="accent1"/>
                </a:solidFill>
              </a:rPr>
              <a:t>0 </a:t>
            </a:r>
            <a:r>
              <a:rPr lang="en" sz="2200"/>
              <a:t>: The mean outcome is the same across all categories,</a:t>
            </a:r>
          </a:p>
          <a:p>
            <a:pPr lvl="0" rtl="0">
              <a:lnSpc>
                <a:spcPct val="115000"/>
              </a:lnSpc>
              <a:spcBef>
                <a:spcPts val="0"/>
              </a:spcBef>
              <a:buNone/>
            </a:pPr>
            <a:endParaRPr sz="2200"/>
          </a:p>
          <a:p>
            <a:pPr lvl="0" algn="ctr" rtl="0">
              <a:lnSpc>
                <a:spcPct val="115000"/>
              </a:lnSpc>
              <a:spcBef>
                <a:spcPts val="0"/>
              </a:spcBef>
              <a:buNone/>
            </a:pPr>
            <a:r>
              <a:rPr lang="en" sz="2200"/>
              <a:t>𝜇</a:t>
            </a:r>
            <a:r>
              <a:rPr lang="en" sz="2200" baseline="-25000"/>
              <a:t>1</a:t>
            </a:r>
            <a:r>
              <a:rPr lang="en" sz="2200"/>
              <a:t> = 𝜇</a:t>
            </a:r>
            <a:r>
              <a:rPr lang="en" sz="2200" baseline="-25000"/>
              <a:t>2</a:t>
            </a:r>
            <a:r>
              <a:rPr lang="en" sz="2200"/>
              <a:t> = … = 𝜇</a:t>
            </a:r>
            <a:r>
              <a:rPr lang="en" sz="2200" baseline="-25000"/>
              <a:t>k</a:t>
            </a:r>
            <a:r>
              <a:rPr lang="en" sz="2200"/>
              <a:t>,</a:t>
            </a:r>
          </a:p>
          <a:p>
            <a:pPr lvl="0" algn="ctr" rtl="0">
              <a:lnSpc>
                <a:spcPct val="115000"/>
              </a:lnSpc>
              <a:spcBef>
                <a:spcPts val="0"/>
              </a:spcBef>
              <a:buNone/>
            </a:pPr>
            <a:endParaRPr sz="2200"/>
          </a:p>
          <a:p>
            <a:pPr marL="457200" lvl="0" indent="0" rtl="0">
              <a:lnSpc>
                <a:spcPct val="115000"/>
              </a:lnSpc>
              <a:spcBef>
                <a:spcPts val="0"/>
              </a:spcBef>
              <a:buNone/>
            </a:pPr>
            <a:r>
              <a:rPr lang="en" sz="2200"/>
              <a:t>where  </a:t>
            </a:r>
            <a:r>
              <a:rPr lang="en" sz="2200">
                <a:solidFill>
                  <a:schemeClr val="dk1"/>
                </a:solidFill>
              </a:rPr>
              <a:t>𝜇</a:t>
            </a:r>
            <a:r>
              <a:rPr lang="en" sz="2200" baseline="-25000">
                <a:solidFill>
                  <a:schemeClr val="dk1"/>
                </a:solidFill>
              </a:rPr>
              <a:t>i</a:t>
            </a:r>
            <a:r>
              <a:rPr lang="en" sz="2200"/>
              <a:t> represents the mean of the outcome for observations      in category </a:t>
            </a:r>
            <a:r>
              <a:rPr lang="en" sz="2200" i="1"/>
              <a:t>i</a:t>
            </a:r>
          </a:p>
          <a:p>
            <a:pPr lvl="0" rtl="0">
              <a:lnSpc>
                <a:spcPct val="115000"/>
              </a:lnSpc>
              <a:spcBef>
                <a:spcPts val="0"/>
              </a:spcBef>
              <a:buNone/>
            </a:pPr>
            <a:endParaRPr sz="2200" i="1">
              <a:solidFill>
                <a:schemeClr val="accent1"/>
              </a:solidFill>
            </a:endParaRPr>
          </a:p>
          <a:p>
            <a:pPr lvl="0" rtl="0">
              <a:lnSpc>
                <a:spcPct val="115000"/>
              </a:lnSpc>
              <a:spcBef>
                <a:spcPts val="0"/>
              </a:spcBef>
              <a:buNone/>
            </a:pPr>
            <a:r>
              <a:rPr lang="en" sz="2200" i="1">
                <a:solidFill>
                  <a:schemeClr val="accent1"/>
                </a:solidFill>
              </a:rPr>
              <a:t>	H</a:t>
            </a:r>
            <a:r>
              <a:rPr lang="en" sz="2200" i="1" baseline="-25000">
                <a:solidFill>
                  <a:schemeClr val="accent1"/>
                </a:solidFill>
              </a:rPr>
              <a:t>A </a:t>
            </a:r>
            <a:r>
              <a:rPr lang="en" sz="2200"/>
              <a:t>: At least one mean is different than others</a:t>
            </a:r>
          </a:p>
          <a:p>
            <a:pPr lvl="0" rtl="0">
              <a:lnSpc>
                <a:spcPct val="115000"/>
              </a:lnSpc>
              <a:spcBef>
                <a:spcPts val="0"/>
              </a:spcBef>
              <a:buNone/>
            </a:pPr>
            <a:endParaRPr sz="2200"/>
          </a:p>
          <a:p>
            <a:pPr lvl="0" rtl="0">
              <a:lnSpc>
                <a:spcPct val="115000"/>
              </a:lnSpc>
              <a:spcBef>
                <a:spcPts val="0"/>
              </a:spcBef>
              <a:buNone/>
            </a:pPr>
            <a:endParaRPr sz="2200"/>
          </a:p>
        </p:txBody>
      </p:sp>
    </p:spTree>
    <p:extLst>
      <p:ext uri="{BB962C8B-B14F-4D97-AF65-F5344CB8AC3E}">
        <p14:creationId xmlns:p14="http://schemas.microsoft.com/office/powerpoint/2010/main" val="2008214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p:nvPr/>
        </p:nvSpPr>
        <p:spPr>
          <a:xfrm>
            <a:off x="457200" y="212445"/>
            <a:ext cx="8229600" cy="702000"/>
          </a:xfrm>
          <a:prstGeom prst="rect">
            <a:avLst/>
          </a:prstGeom>
          <a:noFill/>
          <a:ln>
            <a:noFill/>
          </a:ln>
        </p:spPr>
        <p:txBody>
          <a:bodyPr lIns="91425" tIns="91425" rIns="91425" bIns="91425" anchor="b" anchorCtr="0">
            <a:noAutofit/>
          </a:bodyPr>
          <a:lstStyle/>
          <a:p>
            <a:pPr lvl="0" rtl="0">
              <a:spcBef>
                <a:spcPts val="0"/>
              </a:spcBef>
              <a:buNone/>
            </a:pPr>
            <a:r>
              <a:rPr lang="en" sz="3000" b="1" dirty="0">
                <a:solidFill>
                  <a:srgbClr val="3A81BA"/>
                </a:solidFill>
              </a:rPr>
              <a:t/>
            </a:r>
            <a:br>
              <a:rPr lang="en" sz="3000" b="1" dirty="0">
                <a:solidFill>
                  <a:srgbClr val="3A81BA"/>
                </a:solidFill>
              </a:rPr>
            </a:br>
            <a:r>
              <a:rPr lang="en" sz="3000" b="1" dirty="0">
                <a:solidFill>
                  <a:srgbClr val="3A81BA"/>
                </a:solidFill>
              </a:rPr>
              <a:t>ANOVA – </a:t>
            </a:r>
            <a:r>
              <a:rPr lang="en" sz="3000" b="1" dirty="0" smtClean="0">
                <a:solidFill>
                  <a:srgbClr val="3A81BA"/>
                </a:solidFill>
              </a:rPr>
              <a:t>( see also example </a:t>
            </a:r>
            <a:r>
              <a:rPr lang="en" sz="3000" b="1" dirty="0">
                <a:solidFill>
                  <a:srgbClr val="3A81BA"/>
                </a:solidFill>
              </a:rPr>
              <a:t>Table </a:t>
            </a:r>
            <a:r>
              <a:rPr lang="en" sz="3000" b="1" dirty="0" smtClean="0">
                <a:solidFill>
                  <a:srgbClr val="3A81BA"/>
                </a:solidFill>
              </a:rPr>
              <a:t>5.27)</a:t>
            </a:r>
            <a:endParaRPr lang="en" sz="3000" b="1" dirty="0">
              <a:solidFill>
                <a:srgbClr val="3A81BA"/>
              </a:solidFill>
            </a:endParaRPr>
          </a:p>
        </p:txBody>
      </p:sp>
      <p:sp>
        <p:nvSpPr>
          <p:cNvPr id="103" name="Shape 103"/>
          <p:cNvSpPr txBox="1"/>
          <p:nvPr/>
        </p:nvSpPr>
        <p:spPr>
          <a:xfrm flipH="1">
            <a:off x="457250" y="878250"/>
            <a:ext cx="8545500" cy="5474400"/>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en-US" sz="2200" dirty="0"/>
              <a:t>Is batting performance related to player position in MLB</a:t>
            </a:r>
            <a:r>
              <a:rPr lang="en-US" sz="2200" dirty="0" smtClean="0"/>
              <a:t>?</a:t>
            </a:r>
          </a:p>
          <a:p>
            <a:pPr lvl="0" rtl="0">
              <a:lnSpc>
                <a:spcPct val="115000"/>
              </a:lnSpc>
              <a:spcBef>
                <a:spcPts val="0"/>
              </a:spcBef>
              <a:buNone/>
            </a:pPr>
            <a:endParaRPr lang="en-US" sz="2200" dirty="0"/>
          </a:p>
          <a:p>
            <a:pPr lvl="0" rtl="0">
              <a:lnSpc>
                <a:spcPct val="115000"/>
              </a:lnSpc>
              <a:spcBef>
                <a:spcPts val="0"/>
              </a:spcBef>
              <a:buNone/>
            </a:pPr>
            <a:r>
              <a:rPr lang="en-US" sz="2200" dirty="0" smtClean="0"/>
              <a:t>The big question: </a:t>
            </a:r>
            <a:r>
              <a:rPr lang="en-US" sz="2200" dirty="0"/>
              <a:t>I</a:t>
            </a:r>
            <a:r>
              <a:rPr lang="en-US" sz="2200" dirty="0" smtClean="0"/>
              <a:t>s the variability in the sample means so large that it seems unlikely to be from chance alone? We have tools to check it out:</a:t>
            </a:r>
          </a:p>
          <a:p>
            <a:pPr lvl="0" rtl="0">
              <a:lnSpc>
                <a:spcPct val="115000"/>
              </a:lnSpc>
              <a:spcBef>
                <a:spcPts val="0"/>
              </a:spcBef>
              <a:buNone/>
            </a:pPr>
            <a:endParaRPr lang="en-US" sz="2200" dirty="0"/>
          </a:p>
          <a:p>
            <a:pPr lvl="0" rtl="0">
              <a:lnSpc>
                <a:spcPct val="115000"/>
              </a:lnSpc>
              <a:spcBef>
                <a:spcPts val="0"/>
              </a:spcBef>
              <a:buNone/>
            </a:pPr>
            <a:r>
              <a:rPr lang="en-US" sz="2200" dirty="0" smtClean="0"/>
              <a:t>MSG : measure of the between groups variability</a:t>
            </a:r>
          </a:p>
          <a:p>
            <a:pPr lvl="0" rtl="0">
              <a:lnSpc>
                <a:spcPct val="115000"/>
              </a:lnSpc>
              <a:spcBef>
                <a:spcPts val="0"/>
              </a:spcBef>
              <a:buNone/>
            </a:pPr>
            <a:r>
              <a:rPr lang="en-US" sz="2200" dirty="0" smtClean="0"/>
              <a:t>MSE: measure of the variability within each group</a:t>
            </a:r>
          </a:p>
          <a:p>
            <a:pPr lvl="0" rtl="0">
              <a:lnSpc>
                <a:spcPct val="115000"/>
              </a:lnSpc>
              <a:spcBef>
                <a:spcPts val="0"/>
              </a:spcBef>
              <a:buNone/>
            </a:pPr>
            <a:endParaRPr lang="en-US" sz="2200" dirty="0"/>
          </a:p>
          <a:p>
            <a:pPr lvl="0" rtl="0">
              <a:lnSpc>
                <a:spcPct val="115000"/>
              </a:lnSpc>
              <a:spcBef>
                <a:spcPts val="0"/>
              </a:spcBef>
              <a:buNone/>
            </a:pPr>
            <a:r>
              <a:rPr lang="en-US" sz="2200" dirty="0" smtClean="0"/>
              <a:t>Use the ratio of F=MSG/MSE to confirm the null hypothesis or not.</a:t>
            </a:r>
            <a:endParaRPr lang="en-US" sz="2200" dirty="0"/>
          </a:p>
          <a:p>
            <a:pPr lvl="0" rtl="0">
              <a:lnSpc>
                <a:spcPct val="115000"/>
              </a:lnSpc>
              <a:spcBef>
                <a:spcPts val="0"/>
              </a:spcBef>
              <a:buNone/>
            </a:pPr>
            <a:endParaRPr sz="2200" dirty="0"/>
          </a:p>
          <a:p>
            <a:pPr lvl="0" rtl="0">
              <a:lnSpc>
                <a:spcPct val="115000"/>
              </a:lnSpc>
              <a:spcBef>
                <a:spcPts val="0"/>
              </a:spcBef>
              <a:buNone/>
            </a:pPr>
            <a:endParaRPr sz="2200" dirty="0"/>
          </a:p>
        </p:txBody>
      </p:sp>
    </p:spTree>
    <p:extLst>
      <p:ext uri="{BB962C8B-B14F-4D97-AF65-F5344CB8AC3E}">
        <p14:creationId xmlns:p14="http://schemas.microsoft.com/office/powerpoint/2010/main" val="3162523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p:nvPr/>
        </p:nvSpPr>
        <p:spPr>
          <a:xfrm>
            <a:off x="457200" y="212445"/>
            <a:ext cx="8229600" cy="702000"/>
          </a:xfrm>
          <a:prstGeom prst="rect">
            <a:avLst/>
          </a:prstGeom>
          <a:noFill/>
          <a:ln>
            <a:noFill/>
          </a:ln>
        </p:spPr>
        <p:txBody>
          <a:bodyPr lIns="91425" tIns="91425" rIns="91425" bIns="91425" anchor="b" anchorCtr="0">
            <a:noAutofit/>
          </a:bodyPr>
          <a:lstStyle/>
          <a:p>
            <a:pPr lvl="0" rtl="0">
              <a:spcBef>
                <a:spcPts val="0"/>
              </a:spcBef>
              <a:buNone/>
            </a:pPr>
            <a:r>
              <a:rPr lang="en" sz="3000" b="1">
                <a:solidFill>
                  <a:srgbClr val="3A81BA"/>
                </a:solidFill>
              </a:rPr>
              <a:t/>
            </a:r>
            <a:br>
              <a:rPr lang="en" sz="3000" b="1">
                <a:solidFill>
                  <a:srgbClr val="3A81BA"/>
                </a:solidFill>
              </a:rPr>
            </a:br>
            <a:r>
              <a:rPr lang="en" sz="3000" b="1">
                <a:solidFill>
                  <a:srgbClr val="3A81BA"/>
                </a:solidFill>
              </a:rPr>
              <a:t>𝔃/𝘵 test vs. ANOVA - Purpose</a:t>
            </a:r>
          </a:p>
        </p:txBody>
      </p:sp>
      <p:sp>
        <p:nvSpPr>
          <p:cNvPr id="127" name="Shape 127"/>
          <p:cNvSpPr txBox="1"/>
          <p:nvPr/>
        </p:nvSpPr>
        <p:spPr>
          <a:xfrm>
            <a:off x="264350" y="1098325"/>
            <a:ext cx="4211700" cy="5214900"/>
          </a:xfrm>
          <a:prstGeom prst="rect">
            <a:avLst/>
          </a:prstGeom>
          <a:noFill/>
          <a:ln>
            <a:noFill/>
          </a:ln>
        </p:spPr>
        <p:txBody>
          <a:bodyPr lIns="91425" tIns="91425" rIns="91425" bIns="91425" anchor="t" anchorCtr="0">
            <a:noAutofit/>
          </a:bodyPr>
          <a:lstStyle/>
          <a:p>
            <a:pPr lvl="0" algn="ctr" rtl="0">
              <a:spcBef>
                <a:spcPts val="0"/>
              </a:spcBef>
              <a:buNone/>
            </a:pPr>
            <a:r>
              <a:rPr lang="en" sz="2000" b="1">
                <a:solidFill>
                  <a:schemeClr val="accent1"/>
                </a:solidFill>
              </a:rPr>
              <a:t>𝔃/𝘵 test</a:t>
            </a:r>
          </a:p>
          <a:p>
            <a:pPr lvl="0" rtl="0">
              <a:spcBef>
                <a:spcPts val="0"/>
              </a:spcBef>
              <a:buNone/>
            </a:pPr>
            <a:endParaRPr sz="2000"/>
          </a:p>
          <a:p>
            <a:pPr lvl="0" rtl="0">
              <a:spcBef>
                <a:spcPts val="0"/>
              </a:spcBef>
              <a:buNone/>
            </a:pPr>
            <a:r>
              <a:rPr lang="en" sz="2000"/>
              <a:t>Compare means from </a:t>
            </a:r>
            <a:r>
              <a:rPr lang="en" sz="2000">
                <a:solidFill>
                  <a:schemeClr val="accent1"/>
                </a:solidFill>
              </a:rPr>
              <a:t>two </a:t>
            </a:r>
            <a:r>
              <a:rPr lang="en" sz="2000"/>
              <a:t>groups to see whether they are so far apart that the observed difference cannot reasonably be attributed to sampling variability</a:t>
            </a:r>
          </a:p>
          <a:p>
            <a:pPr lvl="0" rtl="0">
              <a:spcBef>
                <a:spcPts val="0"/>
              </a:spcBef>
              <a:buNone/>
            </a:pPr>
            <a:endParaRPr sz="2000"/>
          </a:p>
          <a:p>
            <a:pPr lvl="0" algn="ctr">
              <a:spcBef>
                <a:spcPts val="0"/>
              </a:spcBef>
              <a:buClr>
                <a:schemeClr val="dk1"/>
              </a:buClr>
              <a:buSzPct val="55000"/>
              <a:buFont typeface="Arial"/>
              <a:buNone/>
            </a:pPr>
            <a:r>
              <a:rPr lang="en" sz="2000" i="1"/>
              <a:t>H</a:t>
            </a:r>
            <a:r>
              <a:rPr lang="en" sz="2000" i="1" baseline="-25000"/>
              <a:t>0</a:t>
            </a:r>
            <a:r>
              <a:rPr lang="en" sz="2000"/>
              <a:t> : 𝜇</a:t>
            </a:r>
            <a:r>
              <a:rPr lang="en" sz="2000" baseline="-25000"/>
              <a:t>1</a:t>
            </a:r>
            <a:r>
              <a:rPr lang="en" sz="2000"/>
              <a:t> = 𝜇</a:t>
            </a:r>
            <a:r>
              <a:rPr lang="en" sz="2000" baseline="-25000"/>
              <a:t>2</a:t>
            </a:r>
          </a:p>
        </p:txBody>
      </p:sp>
      <p:sp>
        <p:nvSpPr>
          <p:cNvPr id="128" name="Shape 128"/>
          <p:cNvSpPr txBox="1"/>
          <p:nvPr/>
        </p:nvSpPr>
        <p:spPr>
          <a:xfrm>
            <a:off x="4618150" y="1098325"/>
            <a:ext cx="4211700" cy="5214900"/>
          </a:xfrm>
          <a:prstGeom prst="rect">
            <a:avLst/>
          </a:prstGeom>
          <a:noFill/>
          <a:ln>
            <a:noFill/>
          </a:ln>
        </p:spPr>
        <p:txBody>
          <a:bodyPr lIns="91425" tIns="91425" rIns="91425" bIns="91425" anchor="t" anchorCtr="0">
            <a:noAutofit/>
          </a:bodyPr>
          <a:lstStyle/>
          <a:p>
            <a:pPr lvl="0" algn="ctr" rtl="0">
              <a:spcBef>
                <a:spcPts val="0"/>
              </a:spcBef>
              <a:buNone/>
            </a:pPr>
            <a:r>
              <a:rPr lang="en" sz="2000" b="1">
                <a:solidFill>
                  <a:schemeClr val="accent1"/>
                </a:solidFill>
              </a:rPr>
              <a:t>ANOVA</a:t>
            </a:r>
          </a:p>
          <a:p>
            <a:pPr lvl="0" rtl="0">
              <a:spcBef>
                <a:spcPts val="0"/>
              </a:spcBef>
              <a:buNone/>
            </a:pPr>
            <a:endParaRPr sz="2000"/>
          </a:p>
          <a:p>
            <a:pPr lvl="0" rtl="0">
              <a:spcBef>
                <a:spcPts val="0"/>
              </a:spcBef>
              <a:buNone/>
            </a:pPr>
            <a:r>
              <a:rPr lang="en" sz="2000"/>
              <a:t>Compare the means from two or more groups to see whether they are so far apart that the observed differences cannot all reasonably be attributed to sampling variability</a:t>
            </a:r>
          </a:p>
          <a:p>
            <a:pPr lvl="0" rtl="0">
              <a:spcBef>
                <a:spcPts val="0"/>
              </a:spcBef>
              <a:buNone/>
            </a:pPr>
            <a:endParaRPr sz="2000"/>
          </a:p>
          <a:p>
            <a:pPr lvl="0" algn="ctr" rtl="0">
              <a:spcBef>
                <a:spcPts val="0"/>
              </a:spcBef>
              <a:buNone/>
            </a:pPr>
            <a:r>
              <a:rPr lang="en" sz="2000" i="1"/>
              <a:t>H</a:t>
            </a:r>
            <a:r>
              <a:rPr lang="en" sz="2000" i="1" baseline="-25000"/>
              <a:t>0</a:t>
            </a:r>
            <a:r>
              <a:rPr lang="en" sz="2000"/>
              <a:t> : 𝜇</a:t>
            </a:r>
            <a:r>
              <a:rPr lang="en" sz="2000" baseline="-25000"/>
              <a:t>1</a:t>
            </a:r>
            <a:r>
              <a:rPr lang="en" sz="2000"/>
              <a:t> = 𝜇</a:t>
            </a:r>
            <a:r>
              <a:rPr lang="en" sz="2000" baseline="-25000"/>
              <a:t>2</a:t>
            </a:r>
            <a:r>
              <a:rPr lang="en" sz="2000"/>
              <a:t> = … = 𝜇</a:t>
            </a:r>
            <a:r>
              <a:rPr lang="en" sz="2000" baseline="-25000"/>
              <a:t>k</a:t>
            </a:r>
          </a:p>
        </p:txBody>
      </p:sp>
    </p:spTree>
    <p:extLst>
      <p:ext uri="{BB962C8B-B14F-4D97-AF65-F5344CB8AC3E}">
        <p14:creationId xmlns:p14="http://schemas.microsoft.com/office/powerpoint/2010/main" val="1877971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p:nvPr/>
        </p:nvSpPr>
        <p:spPr>
          <a:xfrm>
            <a:off x="457200" y="212445"/>
            <a:ext cx="8229600" cy="702000"/>
          </a:xfrm>
          <a:prstGeom prst="rect">
            <a:avLst/>
          </a:prstGeom>
          <a:noFill/>
          <a:ln>
            <a:noFill/>
          </a:ln>
        </p:spPr>
        <p:txBody>
          <a:bodyPr lIns="91425" tIns="91425" rIns="91425" bIns="91425" anchor="b" anchorCtr="0">
            <a:noAutofit/>
          </a:bodyPr>
          <a:lstStyle/>
          <a:p>
            <a:pPr lvl="0" rtl="0">
              <a:spcBef>
                <a:spcPts val="0"/>
              </a:spcBef>
              <a:buNone/>
            </a:pPr>
            <a:r>
              <a:rPr lang="en" sz="3000" b="1">
                <a:solidFill>
                  <a:srgbClr val="3A81BA"/>
                </a:solidFill>
              </a:rPr>
              <a:t/>
            </a:r>
            <a:br>
              <a:rPr lang="en" sz="3000" b="1">
                <a:solidFill>
                  <a:srgbClr val="3A81BA"/>
                </a:solidFill>
              </a:rPr>
            </a:br>
            <a:r>
              <a:rPr lang="en" sz="3000" b="1">
                <a:solidFill>
                  <a:srgbClr val="3A81BA"/>
                </a:solidFill>
              </a:rPr>
              <a:t>𝔃/𝘵 test vs. ANOVA - Method</a:t>
            </a:r>
          </a:p>
        </p:txBody>
      </p:sp>
      <p:sp>
        <p:nvSpPr>
          <p:cNvPr id="143" name="Shape 143"/>
          <p:cNvSpPr txBox="1"/>
          <p:nvPr/>
        </p:nvSpPr>
        <p:spPr>
          <a:xfrm>
            <a:off x="264350" y="1098325"/>
            <a:ext cx="4211700" cy="5214900"/>
          </a:xfrm>
          <a:prstGeom prst="rect">
            <a:avLst/>
          </a:prstGeom>
          <a:noFill/>
          <a:ln>
            <a:noFill/>
          </a:ln>
        </p:spPr>
        <p:txBody>
          <a:bodyPr lIns="91425" tIns="91425" rIns="91425" bIns="91425" anchor="t" anchorCtr="0">
            <a:noAutofit/>
          </a:bodyPr>
          <a:lstStyle/>
          <a:p>
            <a:pPr lvl="0" algn="ctr" rtl="0">
              <a:spcBef>
                <a:spcPts val="0"/>
              </a:spcBef>
              <a:buNone/>
            </a:pPr>
            <a:r>
              <a:rPr lang="en" sz="2000" b="1">
                <a:solidFill>
                  <a:schemeClr val="accent1"/>
                </a:solidFill>
              </a:rPr>
              <a:t>𝔃/𝘵 test</a:t>
            </a:r>
          </a:p>
          <a:p>
            <a:pPr lvl="0" rtl="0">
              <a:spcBef>
                <a:spcPts val="0"/>
              </a:spcBef>
              <a:buNone/>
            </a:pPr>
            <a:endParaRPr sz="2000"/>
          </a:p>
          <a:p>
            <a:pPr lvl="0" rtl="0">
              <a:spcBef>
                <a:spcPts val="0"/>
              </a:spcBef>
              <a:buNone/>
            </a:pPr>
            <a:r>
              <a:rPr lang="en" sz="2000"/>
              <a:t>Compute a test statistic (a ratio)</a:t>
            </a:r>
          </a:p>
          <a:p>
            <a:pPr lvl="0" algn="l" rtl="0">
              <a:spcBef>
                <a:spcPts val="0"/>
              </a:spcBef>
              <a:buNone/>
            </a:pPr>
            <a:endParaRPr sz="2000" baseline="-25000"/>
          </a:p>
        </p:txBody>
      </p:sp>
      <p:sp>
        <p:nvSpPr>
          <p:cNvPr id="144" name="Shape 144"/>
          <p:cNvSpPr txBox="1"/>
          <p:nvPr/>
        </p:nvSpPr>
        <p:spPr>
          <a:xfrm>
            <a:off x="4618150" y="1098325"/>
            <a:ext cx="4211700" cy="5214900"/>
          </a:xfrm>
          <a:prstGeom prst="rect">
            <a:avLst/>
          </a:prstGeom>
          <a:noFill/>
          <a:ln>
            <a:noFill/>
          </a:ln>
        </p:spPr>
        <p:txBody>
          <a:bodyPr lIns="91425" tIns="91425" rIns="91425" bIns="91425" anchor="t" anchorCtr="0">
            <a:noAutofit/>
          </a:bodyPr>
          <a:lstStyle/>
          <a:p>
            <a:pPr lvl="0" algn="ctr" rtl="0">
              <a:spcBef>
                <a:spcPts val="0"/>
              </a:spcBef>
              <a:buNone/>
            </a:pPr>
            <a:r>
              <a:rPr lang="en" sz="2000" b="1">
                <a:solidFill>
                  <a:schemeClr val="accent1"/>
                </a:solidFill>
              </a:rPr>
              <a:t>ANOVA</a:t>
            </a:r>
          </a:p>
          <a:p>
            <a:pPr lvl="0" rtl="0">
              <a:spcBef>
                <a:spcPts val="0"/>
              </a:spcBef>
              <a:buNone/>
            </a:pPr>
            <a:endParaRPr sz="2000"/>
          </a:p>
          <a:p>
            <a:pPr lvl="0" rtl="0">
              <a:spcBef>
                <a:spcPts val="0"/>
              </a:spcBef>
              <a:buNone/>
            </a:pPr>
            <a:r>
              <a:rPr lang="en" sz="2000"/>
              <a:t>Compute a test statistic (a ratio)</a:t>
            </a:r>
          </a:p>
          <a:p>
            <a:pPr lvl="0" algn="l" rtl="0">
              <a:spcBef>
                <a:spcPts val="0"/>
              </a:spcBef>
              <a:buNone/>
            </a:pPr>
            <a:endParaRPr sz="2000" baseline="-25000"/>
          </a:p>
        </p:txBody>
      </p:sp>
      <p:pic>
        <p:nvPicPr>
          <p:cNvPr id="145" name="Shape 145"/>
          <p:cNvPicPr preferRelativeResize="0"/>
          <p:nvPr/>
        </p:nvPicPr>
        <p:blipFill>
          <a:blip r:embed="rId3">
            <a:alphaModFix/>
          </a:blip>
          <a:stretch>
            <a:fillRect/>
          </a:stretch>
        </p:blipFill>
        <p:spPr>
          <a:xfrm>
            <a:off x="931925" y="2469950"/>
            <a:ext cx="2876550" cy="608800"/>
          </a:xfrm>
          <a:prstGeom prst="rect">
            <a:avLst/>
          </a:prstGeom>
          <a:noFill/>
          <a:ln>
            <a:noFill/>
          </a:ln>
        </p:spPr>
      </p:pic>
      <p:pic>
        <p:nvPicPr>
          <p:cNvPr id="146" name="Shape 146"/>
          <p:cNvPicPr preferRelativeResize="0"/>
          <p:nvPr/>
        </p:nvPicPr>
        <p:blipFill>
          <a:blip r:embed="rId4">
            <a:alphaModFix/>
          </a:blip>
          <a:stretch>
            <a:fillRect/>
          </a:stretch>
        </p:blipFill>
        <p:spPr>
          <a:xfrm>
            <a:off x="5104750" y="2469950"/>
            <a:ext cx="3238500" cy="704850"/>
          </a:xfrm>
          <a:prstGeom prst="rect">
            <a:avLst/>
          </a:prstGeom>
          <a:noFill/>
          <a:ln>
            <a:noFill/>
          </a:ln>
        </p:spPr>
      </p:pic>
      <p:sp>
        <p:nvSpPr>
          <p:cNvPr id="147" name="Shape 147"/>
          <p:cNvSpPr txBox="1"/>
          <p:nvPr/>
        </p:nvSpPr>
        <p:spPr>
          <a:xfrm>
            <a:off x="432400" y="3741400"/>
            <a:ext cx="8229600" cy="2646300"/>
          </a:xfrm>
          <a:prstGeom prst="rect">
            <a:avLst/>
          </a:prstGeom>
          <a:noFill/>
          <a:ln>
            <a:noFill/>
          </a:ln>
        </p:spPr>
        <p:txBody>
          <a:bodyPr lIns="91425" tIns="91425" rIns="91425" bIns="91425" anchor="t" anchorCtr="0">
            <a:noAutofit/>
          </a:bodyPr>
          <a:lstStyle/>
          <a:p>
            <a:pPr marL="914400" lvl="0" indent="-368300" rtl="0">
              <a:spcBef>
                <a:spcPts val="0"/>
              </a:spcBef>
              <a:buSzPct val="100000"/>
              <a:buChar char="●"/>
            </a:pPr>
            <a:r>
              <a:rPr lang="en" sz="2200"/>
              <a:t>Large test statistics lead to small p-values</a:t>
            </a:r>
          </a:p>
          <a:p>
            <a:pPr marL="914400" lvl="0" indent="-368300">
              <a:spcBef>
                <a:spcPts val="0"/>
              </a:spcBef>
              <a:buSzPct val="100000"/>
              <a:buChar char="●"/>
            </a:pPr>
            <a:r>
              <a:rPr lang="en" sz="2200"/>
              <a:t>If the p-value is small enough </a:t>
            </a:r>
            <a:r>
              <a:rPr lang="en" sz="2200" i="1"/>
              <a:t>H</a:t>
            </a:r>
            <a:r>
              <a:rPr lang="en" sz="2200" i="1" baseline="-25000"/>
              <a:t>0</a:t>
            </a:r>
            <a:r>
              <a:rPr lang="en" sz="2200"/>
              <a:t> is rejected, we conclude that the population means are not equal</a:t>
            </a:r>
          </a:p>
        </p:txBody>
      </p:sp>
    </p:spTree>
    <p:extLst>
      <p:ext uri="{BB962C8B-B14F-4D97-AF65-F5344CB8AC3E}">
        <p14:creationId xmlns:p14="http://schemas.microsoft.com/office/powerpoint/2010/main" val="3145061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457200" y="16276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Sample proportions are also nearly normally distributed</a:t>
            </a:r>
          </a:p>
        </p:txBody>
      </p:sp>
      <p:pic>
        <p:nvPicPr>
          <p:cNvPr id="146" name="Shape 146"/>
          <p:cNvPicPr preferRelativeResize="0"/>
          <p:nvPr/>
        </p:nvPicPr>
        <p:blipFill>
          <a:blip r:embed="rId3">
            <a:alphaModFix/>
          </a:blip>
          <a:stretch>
            <a:fillRect/>
          </a:stretch>
        </p:blipFill>
        <p:spPr>
          <a:xfrm>
            <a:off x="6388887" y="2342762"/>
            <a:ext cx="1095375" cy="657225"/>
          </a:xfrm>
          <a:prstGeom prst="rect">
            <a:avLst/>
          </a:prstGeom>
          <a:noFill/>
          <a:ln>
            <a:noFill/>
          </a:ln>
        </p:spPr>
      </p:pic>
      <p:pic>
        <p:nvPicPr>
          <p:cNvPr id="147" name="Shape 147"/>
          <p:cNvPicPr preferRelativeResize="0"/>
          <p:nvPr/>
        </p:nvPicPr>
        <p:blipFill>
          <a:blip r:embed="rId4">
            <a:alphaModFix/>
          </a:blip>
          <a:stretch>
            <a:fillRect/>
          </a:stretch>
        </p:blipFill>
        <p:spPr>
          <a:xfrm>
            <a:off x="2140525" y="3052749"/>
            <a:ext cx="4474024" cy="1005300"/>
          </a:xfrm>
          <a:prstGeom prst="rect">
            <a:avLst/>
          </a:prstGeom>
          <a:noFill/>
          <a:ln>
            <a:noFill/>
          </a:ln>
        </p:spPr>
      </p:pic>
      <p:sp>
        <p:nvSpPr>
          <p:cNvPr id="148" name="Shape 148"/>
          <p:cNvSpPr txBox="1">
            <a:spLocks noGrp="1"/>
          </p:cNvSpPr>
          <p:nvPr>
            <p:ph type="body" idx="1"/>
          </p:nvPr>
        </p:nvSpPr>
        <p:spPr>
          <a:xfrm flipH="1">
            <a:off x="457175" y="1457325"/>
            <a:ext cx="7921800" cy="2719800"/>
          </a:xfrm>
          <a:prstGeom prst="rect">
            <a:avLst/>
          </a:prstGeom>
        </p:spPr>
        <p:txBody>
          <a:bodyPr lIns="91425" tIns="91425" rIns="91425" bIns="91425" anchor="t" anchorCtr="0">
            <a:noAutofit/>
          </a:bodyPr>
          <a:lstStyle/>
          <a:p>
            <a:pPr lvl="0" rtl="0">
              <a:lnSpc>
                <a:spcPct val="115000"/>
              </a:lnSpc>
              <a:spcBef>
                <a:spcPts val="0"/>
              </a:spcBef>
              <a:spcAft>
                <a:spcPts val="1000"/>
              </a:spcAft>
              <a:buClr>
                <a:schemeClr val="dk1"/>
              </a:buClr>
              <a:buSzPct val="57894"/>
              <a:buFont typeface="Arial"/>
              <a:buNone/>
            </a:pPr>
            <a:r>
              <a:rPr lang="en" sz="1900" dirty="0">
                <a:solidFill>
                  <a:schemeClr val="accent1"/>
                </a:solidFill>
              </a:rPr>
              <a:t>Central limit theorem for proportions</a:t>
            </a:r>
          </a:p>
          <a:p>
            <a:pPr lvl="0" rtl="0">
              <a:lnSpc>
                <a:spcPct val="115000"/>
              </a:lnSpc>
              <a:spcBef>
                <a:spcPts val="0"/>
              </a:spcBef>
              <a:buClr>
                <a:schemeClr val="dk1"/>
              </a:buClr>
              <a:buSzPct val="57894"/>
              <a:buFont typeface="Arial"/>
              <a:buNone/>
            </a:pPr>
            <a:r>
              <a:rPr lang="en" sz="1900" dirty="0"/>
              <a:t>Sample proportions will be nearly normally distributed with mean equal to the population mean, </a:t>
            </a:r>
            <a:r>
              <a:rPr lang="en" sz="1900" i="1" dirty="0"/>
              <a:t>p</a:t>
            </a:r>
            <a:r>
              <a:rPr lang="en" sz="1900" dirty="0"/>
              <a:t>, and standard error equal to</a:t>
            </a:r>
          </a:p>
          <a:p>
            <a:pPr lvl="0" rtl="0">
              <a:lnSpc>
                <a:spcPct val="115000"/>
              </a:lnSpc>
              <a:spcBef>
                <a:spcPts val="0"/>
              </a:spcBef>
              <a:buClr>
                <a:schemeClr val="dk1"/>
              </a:buClr>
              <a:buSzPct val="57894"/>
              <a:buFont typeface="Arial"/>
              <a:buNone/>
            </a:pPr>
            <a:endParaRPr sz="1900" dirty="0"/>
          </a:p>
          <a:p>
            <a:pPr lvl="0" rtl="0">
              <a:lnSpc>
                <a:spcPct val="115000"/>
              </a:lnSpc>
              <a:spcBef>
                <a:spcPts val="0"/>
              </a:spcBef>
              <a:buClr>
                <a:schemeClr val="dk1"/>
              </a:buClr>
              <a:buSzPct val="57894"/>
              <a:buFont typeface="Arial"/>
              <a:buNone/>
            </a:pPr>
            <a:endParaRPr sz="1900" dirty="0"/>
          </a:p>
          <a:p>
            <a:pPr lvl="0" rtl="0">
              <a:lnSpc>
                <a:spcPct val="115000"/>
              </a:lnSpc>
              <a:spcBef>
                <a:spcPts val="0"/>
              </a:spcBef>
              <a:buClr>
                <a:schemeClr val="dk1"/>
              </a:buClr>
              <a:buSzPct val="57894"/>
              <a:buFont typeface="Arial"/>
              <a:buNone/>
            </a:pPr>
            <a:endParaRPr sz="1900" dirty="0"/>
          </a:p>
          <a:p>
            <a:pPr lvl="0" rtl="0">
              <a:lnSpc>
                <a:spcPct val="115000"/>
              </a:lnSpc>
              <a:spcBef>
                <a:spcPts val="0"/>
              </a:spcBef>
              <a:buClr>
                <a:schemeClr val="dk1"/>
              </a:buClr>
              <a:buSzPct val="57894"/>
              <a:buFont typeface="Arial"/>
              <a:buNone/>
            </a:pPr>
            <a:endParaRPr sz="1900" dirty="0"/>
          </a:p>
          <a:p>
            <a:pPr marL="457200" lvl="0" indent="-349250" rtl="0">
              <a:lnSpc>
                <a:spcPct val="115000"/>
              </a:lnSpc>
              <a:spcBef>
                <a:spcPts val="0"/>
              </a:spcBef>
              <a:buSzPct val="100000"/>
            </a:pPr>
            <a:r>
              <a:rPr lang="en" sz="1900" dirty="0"/>
              <a:t>But of course this is true only under certain conditions… </a:t>
            </a:r>
            <a:endParaRPr lang="en" sz="1900" dirty="0">
              <a:solidFill>
                <a:schemeClr val="accent1"/>
              </a:solidFill>
            </a:endParaRPr>
          </a:p>
          <a:p>
            <a:pPr lvl="0" rtl="0">
              <a:lnSpc>
                <a:spcPct val="115000"/>
              </a:lnSpc>
              <a:spcBef>
                <a:spcPts val="0"/>
              </a:spcBef>
              <a:buNone/>
            </a:pPr>
            <a:endParaRPr sz="1900" dirty="0">
              <a:solidFill>
                <a:schemeClr val="accent1"/>
              </a:solidFill>
            </a:endParaRPr>
          </a:p>
          <a:p>
            <a:pPr lvl="0" rtl="0">
              <a:lnSpc>
                <a:spcPct val="115000"/>
              </a:lnSpc>
              <a:spcBef>
                <a:spcPts val="0"/>
              </a:spcBef>
              <a:buNone/>
            </a:pPr>
            <a:endParaRPr sz="1900" dirty="0">
              <a:solidFill>
                <a:schemeClr val="accent1"/>
              </a:solidFill>
            </a:endParaRPr>
          </a:p>
          <a:p>
            <a:pPr lvl="0" rtl="0">
              <a:lnSpc>
                <a:spcPct val="115000"/>
              </a:lnSpc>
              <a:spcBef>
                <a:spcPts val="0"/>
              </a:spcBef>
              <a:buClr>
                <a:schemeClr val="dk1"/>
              </a:buClr>
              <a:buSzPct val="57894"/>
              <a:buFont typeface="Arial"/>
              <a:buNone/>
            </a:pPr>
            <a:endParaRPr sz="1900" dirty="0"/>
          </a:p>
        </p:txBody>
      </p:sp>
      <p:sp>
        <p:nvSpPr>
          <p:cNvPr id="149" name="Shape 149"/>
          <p:cNvSpPr txBox="1">
            <a:spLocks noGrp="1"/>
          </p:cNvSpPr>
          <p:nvPr>
            <p:ph type="body" idx="1"/>
          </p:nvPr>
        </p:nvSpPr>
        <p:spPr>
          <a:xfrm flipH="1">
            <a:off x="457200" y="4572000"/>
            <a:ext cx="7822200" cy="1926900"/>
          </a:xfrm>
          <a:prstGeom prst="rect">
            <a:avLst/>
          </a:prstGeom>
        </p:spPr>
        <p:txBody>
          <a:bodyPr lIns="91425" tIns="91425" rIns="91425" bIns="91425" anchor="t" anchorCtr="0">
            <a:noAutofit/>
          </a:bodyPr>
          <a:lstStyle/>
          <a:p>
            <a:pPr lvl="0" rtl="0">
              <a:lnSpc>
                <a:spcPct val="115000"/>
              </a:lnSpc>
              <a:spcBef>
                <a:spcPts val="0"/>
              </a:spcBef>
              <a:buClr>
                <a:schemeClr val="dk1"/>
              </a:buClr>
              <a:buSzPct val="57894"/>
              <a:buFont typeface="Arial"/>
              <a:buNone/>
            </a:pPr>
            <a:r>
              <a:rPr lang="en" sz="1900"/>
              <a:t>         </a:t>
            </a:r>
          </a:p>
          <a:p>
            <a:pPr lvl="0" rtl="0">
              <a:lnSpc>
                <a:spcPct val="115000"/>
              </a:lnSpc>
              <a:spcBef>
                <a:spcPts val="0"/>
              </a:spcBef>
              <a:buClr>
                <a:schemeClr val="dk1"/>
              </a:buClr>
              <a:buSzPct val="57894"/>
              <a:buFont typeface="Arial"/>
              <a:buNone/>
            </a:pPr>
            <a:r>
              <a:rPr lang="en" sz="1900" i="1"/>
              <a:t>          independent observations, at least 10 successes and 10 failures</a:t>
            </a:r>
          </a:p>
          <a:p>
            <a:pPr lvl="0" rtl="0">
              <a:lnSpc>
                <a:spcPct val="115000"/>
              </a:lnSpc>
              <a:spcBef>
                <a:spcPts val="0"/>
              </a:spcBef>
              <a:buClr>
                <a:schemeClr val="dk1"/>
              </a:buClr>
              <a:buSzPct val="57894"/>
              <a:buFont typeface="Arial"/>
              <a:buNone/>
            </a:pPr>
            <a:endParaRPr sz="1900"/>
          </a:p>
          <a:p>
            <a:pPr lvl="0" rtl="0">
              <a:lnSpc>
                <a:spcPct val="115000"/>
              </a:lnSpc>
              <a:spcBef>
                <a:spcPts val="0"/>
              </a:spcBef>
              <a:buClr>
                <a:schemeClr val="dk1"/>
              </a:buClr>
              <a:buSzPct val="57894"/>
              <a:buFont typeface="Arial"/>
              <a:buNone/>
            </a:pPr>
            <a:r>
              <a:rPr lang="en" sz="1900"/>
              <a:t>_________</a:t>
            </a:r>
          </a:p>
          <a:p>
            <a:pPr lvl="0" rtl="0">
              <a:lnSpc>
                <a:spcPct val="115000"/>
              </a:lnSpc>
              <a:spcBef>
                <a:spcPts val="0"/>
              </a:spcBef>
              <a:buClr>
                <a:schemeClr val="dk1"/>
              </a:buClr>
              <a:buSzPct val="57894"/>
              <a:buFont typeface="Arial"/>
              <a:buNone/>
            </a:pPr>
            <a:r>
              <a:rPr lang="en" sz="1900">
                <a:solidFill>
                  <a:srgbClr val="FF0000"/>
                </a:solidFill>
              </a:rPr>
              <a:t>Note</a:t>
            </a:r>
            <a:r>
              <a:rPr lang="en" sz="1900"/>
              <a:t>: If </a:t>
            </a:r>
            <a:r>
              <a:rPr lang="en" sz="1900" i="1"/>
              <a:t>p</a:t>
            </a:r>
            <a:r>
              <a:rPr lang="en" sz="1900"/>
              <a:t> is unknown (most cases), we use p̂ in the calculation of the standard error.</a:t>
            </a:r>
          </a:p>
          <a:p>
            <a:pPr lvl="0" rtl="0">
              <a:lnSpc>
                <a:spcPct val="115000"/>
              </a:lnSpc>
              <a:spcBef>
                <a:spcPts val="0"/>
              </a:spcBef>
              <a:buClr>
                <a:schemeClr val="dk1"/>
              </a:buClr>
              <a:buSzPct val="57894"/>
              <a:buFont typeface="Arial"/>
              <a:buNone/>
            </a:pPr>
            <a:endParaRPr sz="1900"/>
          </a:p>
        </p:txBody>
      </p:sp>
    </p:spTree>
    <p:extLst>
      <p:ext uri="{BB962C8B-B14F-4D97-AF65-F5344CB8AC3E}">
        <p14:creationId xmlns:p14="http://schemas.microsoft.com/office/powerpoint/2010/main" val="989905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9">
                                            <p:txEl>
                                              <p:pRg st="0" end="0"/>
                                            </p:txEl>
                                          </p:spTgt>
                                        </p:tgtEl>
                                        <p:attrNameLst>
                                          <p:attrName>style.visibility</p:attrName>
                                        </p:attrNameLst>
                                      </p:cBhvr>
                                      <p:to>
                                        <p:strVal val="visible"/>
                                      </p:to>
                                    </p:set>
                                    <p:animEffect transition="in" filter="fade">
                                      <p:cBhvr>
                                        <p:cTn id="7" dur="1000"/>
                                        <p:tgtEl>
                                          <p:spTgt spid="1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9">
                                            <p:txEl>
                                              <p:pRg st="1" end="1"/>
                                            </p:txEl>
                                          </p:spTgt>
                                        </p:tgtEl>
                                        <p:attrNameLst>
                                          <p:attrName>style.visibility</p:attrName>
                                        </p:attrNameLst>
                                      </p:cBhvr>
                                      <p:to>
                                        <p:strVal val="visible"/>
                                      </p:to>
                                    </p:set>
                                    <p:animEffect transition="in" filter="fade">
                                      <p:cBhvr>
                                        <p:cTn id="12" dur="1000"/>
                                        <p:tgtEl>
                                          <p:spTgt spid="14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9">
                                            <p:txEl>
                                              <p:pRg st="2" end="2"/>
                                            </p:txEl>
                                          </p:spTgt>
                                        </p:tgtEl>
                                        <p:attrNameLst>
                                          <p:attrName>style.visibility</p:attrName>
                                        </p:attrNameLst>
                                      </p:cBhvr>
                                      <p:to>
                                        <p:strVal val="visible"/>
                                      </p:to>
                                    </p:set>
                                    <p:animEffect transition="in" filter="fade">
                                      <p:cBhvr>
                                        <p:cTn id="17" dur="1000"/>
                                        <p:tgtEl>
                                          <p:spTgt spid="14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9">
                                            <p:txEl>
                                              <p:pRg st="3" end="3"/>
                                            </p:txEl>
                                          </p:spTgt>
                                        </p:tgtEl>
                                        <p:attrNameLst>
                                          <p:attrName>style.visibility</p:attrName>
                                        </p:attrNameLst>
                                      </p:cBhvr>
                                      <p:to>
                                        <p:strVal val="visible"/>
                                      </p:to>
                                    </p:set>
                                    <p:animEffect transition="in" filter="fade">
                                      <p:cBhvr>
                                        <p:cTn id="22" dur="1000"/>
                                        <p:tgtEl>
                                          <p:spTgt spid="14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9">
                                            <p:txEl>
                                              <p:pRg st="4" end="4"/>
                                            </p:txEl>
                                          </p:spTgt>
                                        </p:tgtEl>
                                        <p:attrNameLst>
                                          <p:attrName>style.visibility</p:attrName>
                                        </p:attrNameLst>
                                      </p:cBhvr>
                                      <p:to>
                                        <p:strVal val="visible"/>
                                      </p:to>
                                    </p:set>
                                    <p:animEffect transition="in" filter="fade">
                                      <p:cBhvr>
                                        <p:cTn id="27" dur="1000"/>
                                        <p:tgtEl>
                                          <p:spTgt spid="14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9">
                                            <p:txEl>
                                              <p:pRg st="5" end="5"/>
                                            </p:txEl>
                                          </p:spTgt>
                                        </p:tgtEl>
                                        <p:attrNameLst>
                                          <p:attrName>style.visibility</p:attrName>
                                        </p:attrNameLst>
                                      </p:cBhvr>
                                      <p:to>
                                        <p:strVal val="visible"/>
                                      </p:to>
                                    </p:set>
                                    <p:animEffect transition="in" filter="fade">
                                      <p:cBhvr>
                                        <p:cTn id="32" dur="1000"/>
                                        <p:tgtEl>
                                          <p:spTgt spid="14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body" idx="1"/>
          </p:nvPr>
        </p:nvSpPr>
        <p:spPr>
          <a:xfrm flipH="1">
            <a:off x="457200" y="1319800"/>
            <a:ext cx="7822200" cy="621900"/>
          </a:xfrm>
          <a:prstGeom prst="rect">
            <a:avLst/>
          </a:prstGeom>
        </p:spPr>
        <p:txBody>
          <a:bodyPr lIns="91425" tIns="91425" rIns="91425" bIns="91425" anchor="t" anchorCtr="0">
            <a:noAutofit/>
          </a:bodyPr>
          <a:lstStyle/>
          <a:p>
            <a:pPr marL="0" lvl="0" indent="0" rtl="0">
              <a:lnSpc>
                <a:spcPct val="115000"/>
              </a:lnSpc>
              <a:spcBef>
                <a:spcPts val="0"/>
              </a:spcBef>
              <a:spcAft>
                <a:spcPts val="1000"/>
              </a:spcAft>
              <a:buNone/>
            </a:pPr>
            <a:r>
              <a:rPr lang="en" sz="2200"/>
              <a:t>Population parameter: </a:t>
            </a:r>
            <a:r>
              <a:rPr lang="en" sz="2200" i="1"/>
              <a:t>p</a:t>
            </a:r>
            <a:r>
              <a:rPr lang="en" sz="2200"/>
              <a:t>, point estimate: </a:t>
            </a:r>
            <a:r>
              <a:rPr lang="en" sz="2200" i="1"/>
              <a:t>p̂</a:t>
            </a:r>
          </a:p>
        </p:txBody>
      </p:sp>
      <p:sp>
        <p:nvSpPr>
          <p:cNvPr id="362" name="Shape 362"/>
          <p:cNvSpPr txBox="1">
            <a:spLocks noGrp="1"/>
          </p:cNvSpPr>
          <p:nvPr>
            <p:ph type="body" idx="1"/>
          </p:nvPr>
        </p:nvSpPr>
        <p:spPr>
          <a:xfrm flipH="1">
            <a:off x="457200" y="4186600"/>
            <a:ext cx="7822200" cy="2244900"/>
          </a:xfrm>
          <a:prstGeom prst="rect">
            <a:avLst/>
          </a:prstGeom>
        </p:spPr>
        <p:txBody>
          <a:bodyPr lIns="91425" tIns="91425" rIns="91425" bIns="91425" anchor="t" anchorCtr="0">
            <a:noAutofit/>
          </a:bodyPr>
          <a:lstStyle/>
          <a:p>
            <a:pPr marL="0" lvl="0" indent="-69850" rtl="0">
              <a:lnSpc>
                <a:spcPct val="115000"/>
              </a:lnSpc>
              <a:spcBef>
                <a:spcPts val="0"/>
              </a:spcBef>
              <a:spcAft>
                <a:spcPts val="1000"/>
              </a:spcAft>
              <a:buClr>
                <a:schemeClr val="dk1"/>
              </a:buClr>
              <a:buSzPct val="50000"/>
              <a:buFont typeface="Arial"/>
              <a:buNone/>
            </a:pPr>
            <a:r>
              <a:rPr lang="en" sz="2200"/>
              <a:t>Standard error: </a:t>
            </a:r>
          </a:p>
          <a:p>
            <a:pPr marL="457200" lvl="0" indent="-368300" rtl="0">
              <a:lnSpc>
                <a:spcPct val="115000"/>
              </a:lnSpc>
              <a:spcBef>
                <a:spcPts val="0"/>
              </a:spcBef>
              <a:spcAft>
                <a:spcPts val="1000"/>
              </a:spcAft>
              <a:buSzPct val="100000"/>
            </a:pPr>
            <a:r>
              <a:rPr lang="en" sz="2200"/>
              <a:t>for CI: use </a:t>
            </a:r>
            <a:r>
              <a:rPr lang="en" sz="2200" i="1"/>
              <a:t>p̂</a:t>
            </a:r>
          </a:p>
          <a:p>
            <a:pPr marL="457200" lvl="0" indent="-368300" rtl="0">
              <a:lnSpc>
                <a:spcPct val="115000"/>
              </a:lnSpc>
              <a:spcBef>
                <a:spcPts val="0"/>
              </a:spcBef>
              <a:spcAft>
                <a:spcPts val="1000"/>
              </a:spcAft>
              <a:buSzPct val="100000"/>
            </a:pPr>
            <a:r>
              <a:rPr lang="en" sz="2200"/>
              <a:t>for HT: use </a:t>
            </a:r>
            <a:r>
              <a:rPr lang="en" sz="2200" i="1"/>
              <a:t>p</a:t>
            </a:r>
            <a:r>
              <a:rPr lang="en" sz="2200" i="1" baseline="-25000"/>
              <a:t>0</a:t>
            </a:r>
          </a:p>
        </p:txBody>
      </p:sp>
      <p:sp>
        <p:nvSpPr>
          <p:cNvPr id="363" name="Shape 363"/>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dirty="0">
                <a:solidFill>
                  <a:schemeClr val="accent1"/>
                </a:solidFill>
              </a:rPr>
              <a:t>Inference for one proportion</a:t>
            </a:r>
          </a:p>
        </p:txBody>
      </p:sp>
      <p:sp>
        <p:nvSpPr>
          <p:cNvPr id="364" name="Shape 364"/>
          <p:cNvSpPr txBox="1">
            <a:spLocks noGrp="1"/>
          </p:cNvSpPr>
          <p:nvPr>
            <p:ph type="body" idx="1"/>
          </p:nvPr>
        </p:nvSpPr>
        <p:spPr>
          <a:xfrm flipH="1">
            <a:off x="457200" y="1941700"/>
            <a:ext cx="7822200" cy="2244900"/>
          </a:xfrm>
          <a:prstGeom prst="rect">
            <a:avLst/>
          </a:prstGeom>
        </p:spPr>
        <p:txBody>
          <a:bodyPr lIns="91425" tIns="91425" rIns="91425" bIns="91425" anchor="t" anchorCtr="0">
            <a:noAutofit/>
          </a:bodyPr>
          <a:lstStyle/>
          <a:p>
            <a:pPr marL="0" lvl="0" indent="0" rtl="0">
              <a:lnSpc>
                <a:spcPct val="115000"/>
              </a:lnSpc>
              <a:spcBef>
                <a:spcPts val="0"/>
              </a:spcBef>
              <a:spcAft>
                <a:spcPts val="0"/>
              </a:spcAft>
              <a:buNone/>
            </a:pPr>
            <a:r>
              <a:rPr lang="en" sz="2200"/>
              <a:t>Conditions</a:t>
            </a:r>
          </a:p>
          <a:p>
            <a:pPr marL="457200" lvl="0" indent="-368300" rtl="0">
              <a:lnSpc>
                <a:spcPct val="115000"/>
              </a:lnSpc>
              <a:spcBef>
                <a:spcPts val="0"/>
              </a:spcBef>
              <a:spcAft>
                <a:spcPts val="1000"/>
              </a:spcAft>
              <a:buSzPct val="100000"/>
            </a:pPr>
            <a:r>
              <a:rPr lang="en" sz="2200"/>
              <a:t>independence</a:t>
            </a:r>
            <a:br>
              <a:rPr lang="en" sz="2200"/>
            </a:br>
            <a:r>
              <a:rPr lang="en" sz="2200"/>
              <a:t>- random sample and 10% condition</a:t>
            </a:r>
          </a:p>
          <a:p>
            <a:pPr marL="457200" lvl="0" indent="-368300" rtl="0">
              <a:lnSpc>
                <a:spcPct val="115000"/>
              </a:lnSpc>
              <a:spcBef>
                <a:spcPts val="0"/>
              </a:spcBef>
              <a:spcAft>
                <a:spcPts val="1000"/>
              </a:spcAft>
              <a:buSzPct val="100000"/>
            </a:pPr>
            <a:r>
              <a:rPr lang="en" sz="2200"/>
              <a:t>at least 10 successes and failures</a:t>
            </a:r>
            <a:br>
              <a:rPr lang="en" sz="2200"/>
            </a:br>
            <a:r>
              <a:rPr lang="en" sz="2200"/>
              <a:t>- if not → randomization</a:t>
            </a:r>
          </a:p>
          <a:p>
            <a:pPr marL="0" lvl="0" indent="0" rtl="0">
              <a:lnSpc>
                <a:spcPct val="115000"/>
              </a:lnSpc>
              <a:spcBef>
                <a:spcPts val="0"/>
              </a:spcBef>
              <a:spcAft>
                <a:spcPts val="1000"/>
              </a:spcAft>
              <a:buNone/>
            </a:pPr>
            <a:endParaRPr sz="2200"/>
          </a:p>
        </p:txBody>
      </p:sp>
      <p:pic>
        <p:nvPicPr>
          <p:cNvPr id="365" name="Shape 365"/>
          <p:cNvPicPr preferRelativeResize="0"/>
          <p:nvPr/>
        </p:nvPicPr>
        <p:blipFill>
          <a:blip r:embed="rId3">
            <a:alphaModFix/>
          </a:blip>
          <a:stretch>
            <a:fillRect/>
          </a:stretch>
        </p:blipFill>
        <p:spPr>
          <a:xfrm>
            <a:off x="2496075" y="4096825"/>
            <a:ext cx="1809750" cy="666750"/>
          </a:xfrm>
          <a:prstGeom prst="rect">
            <a:avLst/>
          </a:prstGeom>
          <a:noFill/>
          <a:ln>
            <a:noFill/>
          </a:ln>
        </p:spPr>
      </p:pic>
    </p:spTree>
    <p:extLst>
      <p:ext uri="{BB962C8B-B14F-4D97-AF65-F5344CB8AC3E}">
        <p14:creationId xmlns:p14="http://schemas.microsoft.com/office/powerpoint/2010/main" val="3511912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4"/>
                                        </p:tgtEl>
                                        <p:attrNameLst>
                                          <p:attrName>style.visibility</p:attrName>
                                        </p:attrNameLst>
                                      </p:cBhvr>
                                      <p:to>
                                        <p:strVal val="visible"/>
                                      </p:to>
                                    </p:set>
                                    <p:animEffect transition="in" filter="fade">
                                      <p:cBhvr>
                                        <p:cTn id="7" dur="1000"/>
                                        <p:tgtEl>
                                          <p:spTgt spid="3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2"/>
                                        </p:tgtEl>
                                        <p:attrNameLst>
                                          <p:attrName>style.visibility</p:attrName>
                                        </p:attrNameLst>
                                      </p:cBhvr>
                                      <p:to>
                                        <p:strVal val="visible"/>
                                      </p:to>
                                    </p:set>
                                    <p:animEffect transition="in" filter="fade">
                                      <p:cBhvr>
                                        <p:cTn id="12" dur="1000"/>
                                        <p:tgtEl>
                                          <p:spTgt spid="36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5"/>
                                        </p:tgtEl>
                                        <p:attrNameLst>
                                          <p:attrName>style.visibility</p:attrName>
                                        </p:attrNameLst>
                                      </p:cBhvr>
                                      <p:to>
                                        <p:strVal val="visible"/>
                                      </p:to>
                                    </p:set>
                                    <p:animEffect transition="in" filter="fade">
                                      <p:cBhvr>
                                        <p:cTn id="17" dur="1000"/>
                                        <p:tgtEl>
                                          <p:spTgt spid="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body" idx="1"/>
          </p:nvPr>
        </p:nvSpPr>
        <p:spPr>
          <a:xfrm flipH="1">
            <a:off x="457249" y="1264825"/>
            <a:ext cx="8057400" cy="2511300"/>
          </a:xfrm>
          <a:prstGeom prst="rect">
            <a:avLst/>
          </a:prstGeom>
        </p:spPr>
        <p:txBody>
          <a:bodyPr lIns="91425" tIns="91425" rIns="91425" bIns="91425" anchor="t" anchorCtr="0">
            <a:noAutofit/>
          </a:bodyPr>
          <a:lstStyle/>
          <a:p>
            <a:pPr lvl="0" rtl="0">
              <a:lnSpc>
                <a:spcPct val="115000"/>
              </a:lnSpc>
              <a:spcBef>
                <a:spcPts val="0"/>
              </a:spcBef>
              <a:buNone/>
            </a:pPr>
            <a:r>
              <a:rPr lang="en" sz="1700">
                <a:solidFill>
                  <a:srgbClr val="000000"/>
                </a:solidFill>
              </a:rPr>
              <a:t>A group of researchers wants to test the possible effect of an epilepsy medication taken by pregnant mothers on the cognitive development of their children. As evidence, they want to estimate the IQ scores of three-year-old children born to mothers who were on this particular medication during pregnancy. Previous studies suggest that the standard deviation of IQ scores of three-year-old children is 18 points. How many such children should the researchers sample in order to obtain a 96% confidence interval with a margin of error less than or equal to 4 points?</a:t>
            </a:r>
          </a:p>
        </p:txBody>
      </p:sp>
      <p:sp>
        <p:nvSpPr>
          <p:cNvPr id="58" name="Shape 58"/>
          <p:cNvSpPr txBox="1">
            <a:spLocks noGrp="1"/>
          </p:cNvSpPr>
          <p:nvPr>
            <p:ph type="title"/>
          </p:nvPr>
        </p:nvSpPr>
        <p:spPr>
          <a:xfrm>
            <a:off x="457200" y="1218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Finding a sample size for a certain margin of error</a:t>
            </a:r>
          </a:p>
        </p:txBody>
      </p:sp>
      <p:sp>
        <p:nvSpPr>
          <p:cNvPr id="59" name="Shape 59"/>
          <p:cNvSpPr txBox="1">
            <a:spLocks noGrp="1"/>
          </p:cNvSpPr>
          <p:nvPr>
            <p:ph type="body" idx="1"/>
          </p:nvPr>
        </p:nvSpPr>
        <p:spPr>
          <a:xfrm flipH="1">
            <a:off x="457249" y="3776125"/>
            <a:ext cx="8057400" cy="791700"/>
          </a:xfrm>
          <a:prstGeom prst="rect">
            <a:avLst/>
          </a:prstGeom>
        </p:spPr>
        <p:txBody>
          <a:bodyPr lIns="91425" tIns="91425" rIns="91425" bIns="91425" anchor="t" anchorCtr="0">
            <a:noAutofit/>
          </a:bodyPr>
          <a:lstStyle/>
          <a:p>
            <a:pPr lvl="0" rtl="0">
              <a:lnSpc>
                <a:spcPct val="115000"/>
              </a:lnSpc>
              <a:spcBef>
                <a:spcPts val="0"/>
              </a:spcBef>
              <a:buNone/>
            </a:pPr>
            <a:r>
              <a:rPr lang="en" sz="1700">
                <a:solidFill>
                  <a:srgbClr val="000000"/>
                </a:solidFill>
              </a:rPr>
              <a:t>We know that the critical value associated with the 96% confidence level:</a:t>
            </a:r>
            <a:br>
              <a:rPr lang="en" sz="1700">
                <a:solidFill>
                  <a:srgbClr val="000000"/>
                </a:solidFill>
              </a:rPr>
            </a:br>
            <a:r>
              <a:rPr lang="en" sz="1700">
                <a:solidFill>
                  <a:srgbClr val="000000"/>
                </a:solidFill>
              </a:rPr>
              <a:t>z* = 2.05.</a:t>
            </a:r>
          </a:p>
        </p:txBody>
      </p:sp>
      <p:pic>
        <p:nvPicPr>
          <p:cNvPr id="60" name="Shape 60"/>
          <p:cNvPicPr preferRelativeResize="0"/>
          <p:nvPr/>
        </p:nvPicPr>
        <p:blipFill>
          <a:blip r:embed="rId3">
            <a:alphaModFix/>
          </a:blip>
          <a:stretch>
            <a:fillRect/>
          </a:stretch>
        </p:blipFill>
        <p:spPr>
          <a:xfrm>
            <a:off x="1269620" y="4495220"/>
            <a:ext cx="5076774" cy="387599"/>
          </a:xfrm>
          <a:prstGeom prst="rect">
            <a:avLst/>
          </a:prstGeom>
          <a:noFill/>
          <a:ln>
            <a:noFill/>
          </a:ln>
        </p:spPr>
      </p:pic>
      <p:sp>
        <p:nvSpPr>
          <p:cNvPr id="61" name="Shape 61"/>
          <p:cNvSpPr txBox="1">
            <a:spLocks noGrp="1"/>
          </p:cNvSpPr>
          <p:nvPr>
            <p:ph type="body" idx="1"/>
          </p:nvPr>
        </p:nvSpPr>
        <p:spPr>
          <a:xfrm flipH="1">
            <a:off x="457249" y="4988300"/>
            <a:ext cx="8057400" cy="791700"/>
          </a:xfrm>
          <a:prstGeom prst="rect">
            <a:avLst/>
          </a:prstGeom>
        </p:spPr>
        <p:txBody>
          <a:bodyPr lIns="91425" tIns="91425" rIns="91425" bIns="91425" anchor="t" anchorCtr="0">
            <a:noAutofit/>
          </a:bodyPr>
          <a:lstStyle/>
          <a:p>
            <a:pPr lvl="0" rtl="0">
              <a:lnSpc>
                <a:spcPct val="115000"/>
              </a:lnSpc>
              <a:spcBef>
                <a:spcPts val="0"/>
              </a:spcBef>
              <a:buNone/>
            </a:pPr>
            <a:r>
              <a:rPr lang="en" sz="1700">
                <a:solidFill>
                  <a:srgbClr val="000000"/>
                </a:solidFill>
              </a:rPr>
              <a:t>The minimum number of children required to attain the desired margin of error is 85.1. Since we can't sample 0.1 of a child, we must sample at least 86 children (round up, since rounding down to 85 would yield a slightly larger margin of error than desired).</a:t>
            </a:r>
          </a:p>
        </p:txBody>
      </p:sp>
    </p:spTree>
    <p:extLst>
      <p:ext uri="{BB962C8B-B14F-4D97-AF65-F5344CB8AC3E}">
        <p14:creationId xmlns:p14="http://schemas.microsoft.com/office/powerpoint/2010/main" val="4198239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10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10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fade">
                                      <p:cBhvr>
                                        <p:cTn id="17"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Practice</a:t>
            </a:r>
          </a:p>
        </p:txBody>
      </p:sp>
      <p:sp>
        <p:nvSpPr>
          <p:cNvPr id="187" name="Shape 187"/>
          <p:cNvSpPr txBox="1">
            <a:spLocks noGrp="1"/>
          </p:cNvSpPr>
          <p:nvPr>
            <p:ph type="body" idx="1"/>
          </p:nvPr>
        </p:nvSpPr>
        <p:spPr>
          <a:xfrm flipH="1">
            <a:off x="457075" y="1305775"/>
            <a:ext cx="7822200" cy="4845000"/>
          </a:xfrm>
          <a:prstGeom prst="rect">
            <a:avLst/>
          </a:prstGeom>
        </p:spPr>
        <p:txBody>
          <a:bodyPr lIns="91425" tIns="91425" rIns="91425" bIns="91425" anchor="t" anchorCtr="0">
            <a:noAutofit/>
          </a:bodyPr>
          <a:lstStyle/>
          <a:p>
            <a:pPr lvl="0" rtl="0">
              <a:lnSpc>
                <a:spcPct val="115000"/>
              </a:lnSpc>
              <a:spcBef>
                <a:spcPts val="0"/>
              </a:spcBef>
              <a:spcAft>
                <a:spcPts val="0"/>
              </a:spcAft>
              <a:buClr>
                <a:schemeClr val="dk1"/>
              </a:buClr>
              <a:buSzPct val="61111"/>
              <a:buFont typeface="Arial"/>
              <a:buNone/>
            </a:pPr>
            <a:r>
              <a:rPr lang="en" sz="1800" dirty="0">
                <a:solidFill>
                  <a:srgbClr val="4A86E8"/>
                </a:solidFill>
              </a:rPr>
              <a:t>We are given that </a:t>
            </a:r>
            <a:r>
              <a:rPr lang="en" sz="1800" i="1" dirty="0">
                <a:solidFill>
                  <a:srgbClr val="4A86E8"/>
                </a:solidFill>
              </a:rPr>
              <a:t>n</a:t>
            </a:r>
            <a:r>
              <a:rPr lang="en" sz="1800" dirty="0">
                <a:solidFill>
                  <a:srgbClr val="4A86E8"/>
                </a:solidFill>
              </a:rPr>
              <a:t> = 670, </a:t>
            </a:r>
            <a:r>
              <a:rPr lang="en" sz="1800" i="1" dirty="0">
                <a:solidFill>
                  <a:srgbClr val="4A86E8"/>
                </a:solidFill>
              </a:rPr>
              <a:t>p̂</a:t>
            </a:r>
            <a:r>
              <a:rPr lang="en" sz="1800" dirty="0">
                <a:solidFill>
                  <a:srgbClr val="4A86E8"/>
                </a:solidFill>
              </a:rPr>
              <a:t> = 0.85, we also just learned that the standard error of the sample proportion is</a:t>
            </a:r>
          </a:p>
          <a:p>
            <a:pPr lvl="0" rtl="0">
              <a:lnSpc>
                <a:spcPct val="115000"/>
              </a:lnSpc>
              <a:spcBef>
                <a:spcPts val="0"/>
              </a:spcBef>
              <a:spcAft>
                <a:spcPts val="0"/>
              </a:spcAft>
              <a:buClr>
                <a:schemeClr val="dk1"/>
              </a:buClr>
              <a:buSzPct val="61111"/>
              <a:buFont typeface="Arial"/>
              <a:buNone/>
            </a:pPr>
            <a:endParaRPr sz="1800" dirty="0">
              <a:solidFill>
                <a:srgbClr val="4A86E8"/>
              </a:solidFill>
            </a:endParaRPr>
          </a:p>
          <a:p>
            <a:pPr lvl="0" rtl="0">
              <a:lnSpc>
                <a:spcPct val="115000"/>
              </a:lnSpc>
              <a:spcBef>
                <a:spcPts val="0"/>
              </a:spcBef>
              <a:spcAft>
                <a:spcPts val="1000"/>
              </a:spcAft>
              <a:buClr>
                <a:schemeClr val="dk1"/>
              </a:buClr>
              <a:buSzPct val="61111"/>
              <a:buFont typeface="Arial"/>
              <a:buNone/>
            </a:pPr>
            <a:endParaRPr sz="1800" dirty="0">
              <a:solidFill>
                <a:srgbClr val="4A86E8"/>
              </a:solidFill>
            </a:endParaRPr>
          </a:p>
          <a:p>
            <a:pPr lvl="0" rtl="0">
              <a:lnSpc>
                <a:spcPct val="115000"/>
              </a:lnSpc>
              <a:spcBef>
                <a:spcPts val="0"/>
              </a:spcBef>
              <a:spcAft>
                <a:spcPts val="1000"/>
              </a:spcAft>
              <a:buClr>
                <a:schemeClr val="dk1"/>
              </a:buClr>
              <a:buSzPct val="61111"/>
              <a:buFont typeface="Arial"/>
              <a:buNone/>
            </a:pPr>
            <a:r>
              <a:rPr lang="en" sz="1800" dirty="0">
                <a:solidFill>
                  <a:srgbClr val="4A86E8"/>
                </a:solidFill>
              </a:rPr>
              <a:t>Which of the below is the correct calculation of the 95% confidence interval?</a:t>
            </a:r>
          </a:p>
        </p:txBody>
      </p:sp>
      <p:pic>
        <p:nvPicPr>
          <p:cNvPr id="188" name="Shape 188"/>
          <p:cNvPicPr preferRelativeResize="0"/>
          <p:nvPr/>
        </p:nvPicPr>
        <p:blipFill>
          <a:blip r:embed="rId3">
            <a:alphaModFix/>
          </a:blip>
          <a:stretch>
            <a:fillRect/>
          </a:stretch>
        </p:blipFill>
        <p:spPr>
          <a:xfrm>
            <a:off x="3351875" y="1998700"/>
            <a:ext cx="1980749" cy="737025"/>
          </a:xfrm>
          <a:prstGeom prst="rect">
            <a:avLst/>
          </a:prstGeom>
          <a:noFill/>
          <a:ln>
            <a:noFill/>
          </a:ln>
        </p:spPr>
      </p:pic>
      <p:pic>
        <p:nvPicPr>
          <p:cNvPr id="189" name="Shape 189"/>
          <p:cNvPicPr preferRelativeResize="0"/>
          <p:nvPr/>
        </p:nvPicPr>
        <p:blipFill>
          <a:blip r:embed="rId4">
            <a:alphaModFix/>
          </a:blip>
          <a:stretch>
            <a:fillRect/>
          </a:stretch>
        </p:blipFill>
        <p:spPr>
          <a:xfrm>
            <a:off x="457200" y="3491575"/>
            <a:ext cx="4622071" cy="2248150"/>
          </a:xfrm>
          <a:prstGeom prst="rect">
            <a:avLst/>
          </a:prstGeom>
          <a:noFill/>
          <a:ln>
            <a:noFill/>
          </a:ln>
        </p:spPr>
      </p:pic>
    </p:spTree>
    <p:extLst>
      <p:ext uri="{BB962C8B-B14F-4D97-AF65-F5344CB8AC3E}">
        <p14:creationId xmlns:p14="http://schemas.microsoft.com/office/powerpoint/2010/main" val="1630285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flipH="1">
            <a:off x="457075" y="1305775"/>
            <a:ext cx="7822200" cy="882900"/>
          </a:xfrm>
          <a:prstGeom prst="rect">
            <a:avLst/>
          </a:prstGeom>
        </p:spPr>
        <p:txBody>
          <a:bodyPr lIns="91425" tIns="91425" rIns="91425" bIns="91425" anchor="t" anchorCtr="0">
            <a:noAutofit/>
          </a:bodyPr>
          <a:lstStyle/>
          <a:p>
            <a:pPr lvl="0" rtl="0">
              <a:lnSpc>
                <a:spcPct val="115000"/>
              </a:lnSpc>
              <a:spcBef>
                <a:spcPts val="0"/>
              </a:spcBef>
              <a:spcAft>
                <a:spcPts val="1000"/>
              </a:spcAft>
              <a:buClr>
                <a:schemeClr val="dk1"/>
              </a:buClr>
              <a:buSzPct val="61111"/>
              <a:buFont typeface="Arial"/>
              <a:buNone/>
            </a:pPr>
            <a:r>
              <a:rPr lang="en" sz="1800">
                <a:solidFill>
                  <a:schemeClr val="accent1"/>
                </a:solidFill>
              </a:rPr>
              <a:t>How many people should you sample in order to cut the margin of error of a 95% confidence interval down to 1%.</a:t>
            </a:r>
          </a:p>
        </p:txBody>
      </p:sp>
      <p:sp>
        <p:nvSpPr>
          <p:cNvPr id="235" name="Shape 235"/>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Choosing a sample size</a:t>
            </a:r>
          </a:p>
        </p:txBody>
      </p:sp>
      <p:pic>
        <p:nvPicPr>
          <p:cNvPr id="236" name="Shape 236"/>
          <p:cNvPicPr preferRelativeResize="0"/>
          <p:nvPr/>
        </p:nvPicPr>
        <p:blipFill>
          <a:blip r:embed="rId3">
            <a:alphaModFix/>
          </a:blip>
          <a:stretch>
            <a:fillRect/>
          </a:stretch>
        </p:blipFill>
        <p:spPr>
          <a:xfrm>
            <a:off x="3552223" y="2237373"/>
            <a:ext cx="1760324" cy="365649"/>
          </a:xfrm>
          <a:prstGeom prst="rect">
            <a:avLst/>
          </a:prstGeom>
          <a:noFill/>
          <a:ln>
            <a:noFill/>
          </a:ln>
        </p:spPr>
      </p:pic>
      <p:pic>
        <p:nvPicPr>
          <p:cNvPr id="237" name="Shape 237"/>
          <p:cNvPicPr preferRelativeResize="0"/>
          <p:nvPr/>
        </p:nvPicPr>
        <p:blipFill>
          <a:blip r:embed="rId4">
            <a:alphaModFix/>
          </a:blip>
          <a:stretch>
            <a:fillRect/>
          </a:stretch>
        </p:blipFill>
        <p:spPr>
          <a:xfrm>
            <a:off x="1038112" y="2813350"/>
            <a:ext cx="7677374" cy="731174"/>
          </a:xfrm>
          <a:prstGeom prst="rect">
            <a:avLst/>
          </a:prstGeom>
          <a:noFill/>
          <a:ln>
            <a:noFill/>
          </a:ln>
        </p:spPr>
      </p:pic>
      <p:pic>
        <p:nvPicPr>
          <p:cNvPr id="238" name="Shape 238"/>
          <p:cNvPicPr preferRelativeResize="0"/>
          <p:nvPr/>
        </p:nvPicPr>
        <p:blipFill>
          <a:blip r:embed="rId5">
            <a:alphaModFix/>
          </a:blip>
          <a:stretch>
            <a:fillRect/>
          </a:stretch>
        </p:blipFill>
        <p:spPr>
          <a:xfrm>
            <a:off x="1114325" y="3544525"/>
            <a:ext cx="3408424" cy="596099"/>
          </a:xfrm>
          <a:prstGeom prst="rect">
            <a:avLst/>
          </a:prstGeom>
          <a:noFill/>
          <a:ln>
            <a:noFill/>
          </a:ln>
        </p:spPr>
      </p:pic>
      <p:pic>
        <p:nvPicPr>
          <p:cNvPr id="239" name="Shape 239"/>
          <p:cNvPicPr preferRelativeResize="0"/>
          <p:nvPr/>
        </p:nvPicPr>
        <p:blipFill>
          <a:blip r:embed="rId6">
            <a:alphaModFix/>
          </a:blip>
          <a:stretch>
            <a:fillRect/>
          </a:stretch>
        </p:blipFill>
        <p:spPr>
          <a:xfrm>
            <a:off x="838200" y="4169200"/>
            <a:ext cx="3731738" cy="613194"/>
          </a:xfrm>
          <a:prstGeom prst="rect">
            <a:avLst/>
          </a:prstGeom>
          <a:noFill/>
          <a:ln>
            <a:noFill/>
          </a:ln>
        </p:spPr>
      </p:pic>
      <p:pic>
        <p:nvPicPr>
          <p:cNvPr id="240" name="Shape 240"/>
          <p:cNvPicPr preferRelativeResize="0"/>
          <p:nvPr/>
        </p:nvPicPr>
        <p:blipFill>
          <a:blip r:embed="rId7">
            <a:alphaModFix/>
          </a:blip>
          <a:stretch>
            <a:fillRect/>
          </a:stretch>
        </p:blipFill>
        <p:spPr>
          <a:xfrm>
            <a:off x="838200" y="4905868"/>
            <a:ext cx="5722825" cy="347081"/>
          </a:xfrm>
          <a:prstGeom prst="rect">
            <a:avLst/>
          </a:prstGeom>
          <a:noFill/>
          <a:ln>
            <a:noFill/>
          </a:ln>
        </p:spPr>
      </p:pic>
    </p:spTree>
    <p:extLst>
      <p:ext uri="{BB962C8B-B14F-4D97-AF65-F5344CB8AC3E}">
        <p14:creationId xmlns:p14="http://schemas.microsoft.com/office/powerpoint/2010/main" val="276402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6"/>
                                        </p:tgtEl>
                                        <p:attrNameLst>
                                          <p:attrName>style.visibility</p:attrName>
                                        </p:attrNameLst>
                                      </p:cBhvr>
                                      <p:to>
                                        <p:strVal val="visible"/>
                                      </p:to>
                                    </p:set>
                                    <p:animEffect transition="in" filter="fade">
                                      <p:cBhvr>
                                        <p:cTn id="7" dur="1000"/>
                                        <p:tgtEl>
                                          <p:spTgt spid="2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7"/>
                                        </p:tgtEl>
                                        <p:attrNameLst>
                                          <p:attrName>style.visibility</p:attrName>
                                        </p:attrNameLst>
                                      </p:cBhvr>
                                      <p:to>
                                        <p:strVal val="visible"/>
                                      </p:to>
                                    </p:set>
                                    <p:animEffect transition="in" filter="fade">
                                      <p:cBhvr>
                                        <p:cTn id="12" dur="1000"/>
                                        <p:tgtEl>
                                          <p:spTgt spid="23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8"/>
                                        </p:tgtEl>
                                        <p:attrNameLst>
                                          <p:attrName>style.visibility</p:attrName>
                                        </p:attrNameLst>
                                      </p:cBhvr>
                                      <p:to>
                                        <p:strVal val="visible"/>
                                      </p:to>
                                    </p:set>
                                    <p:animEffect transition="in" filter="fade">
                                      <p:cBhvr>
                                        <p:cTn id="17" dur="1000"/>
                                        <p:tgtEl>
                                          <p:spTgt spid="23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9"/>
                                        </p:tgtEl>
                                        <p:attrNameLst>
                                          <p:attrName>style.visibility</p:attrName>
                                        </p:attrNameLst>
                                      </p:cBhvr>
                                      <p:to>
                                        <p:strVal val="visible"/>
                                      </p:to>
                                    </p:set>
                                    <p:animEffect transition="in" filter="fade">
                                      <p:cBhvr>
                                        <p:cTn id="22" dur="1000"/>
                                        <p:tgtEl>
                                          <p:spTgt spid="23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0"/>
                                        </p:tgtEl>
                                        <p:attrNameLst>
                                          <p:attrName>style.visibility</p:attrName>
                                        </p:attrNameLst>
                                      </p:cBhvr>
                                      <p:to>
                                        <p:strVal val="visible"/>
                                      </p:to>
                                    </p:set>
                                    <p:animEffect transition="in" filter="fade">
                                      <p:cBhvr>
                                        <p:cTn id="27" dur="1000"/>
                                        <p:tgtEl>
                                          <p:spTgt spid="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Practice</a:t>
            </a:r>
          </a:p>
        </p:txBody>
      </p:sp>
      <p:sp>
        <p:nvSpPr>
          <p:cNvPr id="325" name="Shape 325"/>
          <p:cNvSpPr txBox="1">
            <a:spLocks noGrp="1"/>
          </p:cNvSpPr>
          <p:nvPr>
            <p:ph type="body" idx="1"/>
          </p:nvPr>
        </p:nvSpPr>
        <p:spPr>
          <a:xfrm flipH="1">
            <a:off x="457075" y="1305775"/>
            <a:ext cx="7822200" cy="1343100"/>
          </a:xfrm>
          <a:prstGeom prst="rect">
            <a:avLst/>
          </a:prstGeom>
        </p:spPr>
        <p:txBody>
          <a:bodyPr lIns="91425" tIns="91425" rIns="91425" bIns="91425" anchor="t" anchorCtr="0">
            <a:noAutofit/>
          </a:bodyPr>
          <a:lstStyle/>
          <a:p>
            <a:pPr lvl="0" rtl="0">
              <a:lnSpc>
                <a:spcPct val="115000"/>
              </a:lnSpc>
              <a:spcBef>
                <a:spcPts val="0"/>
              </a:spcBef>
              <a:buNone/>
            </a:pPr>
            <a:r>
              <a:rPr lang="en" sz="1900">
                <a:solidFill>
                  <a:schemeClr val="accent1"/>
                </a:solidFill>
              </a:rPr>
              <a:t>The GSS found that 571 out of 670 (85%) of Americans answered the question on experimental design correctly. Do these data provide convincing evidence that more than 80% of Americans have a good intuition about experimental design?</a:t>
            </a:r>
          </a:p>
        </p:txBody>
      </p:sp>
      <p:pic>
        <p:nvPicPr>
          <p:cNvPr id="326" name="Shape 326"/>
          <p:cNvPicPr preferRelativeResize="0"/>
          <p:nvPr/>
        </p:nvPicPr>
        <p:blipFill>
          <a:blip r:embed="rId3">
            <a:alphaModFix/>
          </a:blip>
          <a:stretch>
            <a:fillRect/>
          </a:stretch>
        </p:blipFill>
        <p:spPr>
          <a:xfrm>
            <a:off x="1295495" y="2811647"/>
            <a:ext cx="5154928" cy="819121"/>
          </a:xfrm>
          <a:prstGeom prst="rect">
            <a:avLst/>
          </a:prstGeom>
          <a:noFill/>
          <a:ln>
            <a:noFill/>
          </a:ln>
        </p:spPr>
      </p:pic>
      <p:pic>
        <p:nvPicPr>
          <p:cNvPr id="327" name="Shape 327"/>
          <p:cNvPicPr preferRelativeResize="0"/>
          <p:nvPr/>
        </p:nvPicPr>
        <p:blipFill>
          <a:blip r:embed="rId4">
            <a:alphaModFix/>
          </a:blip>
          <a:stretch>
            <a:fillRect/>
          </a:stretch>
        </p:blipFill>
        <p:spPr>
          <a:xfrm>
            <a:off x="1828799" y="3464001"/>
            <a:ext cx="3734278" cy="739595"/>
          </a:xfrm>
          <a:prstGeom prst="rect">
            <a:avLst/>
          </a:prstGeom>
          <a:noFill/>
          <a:ln>
            <a:noFill/>
          </a:ln>
        </p:spPr>
      </p:pic>
      <p:pic>
        <p:nvPicPr>
          <p:cNvPr id="328" name="Shape 328"/>
          <p:cNvPicPr preferRelativeResize="0"/>
          <p:nvPr/>
        </p:nvPicPr>
        <p:blipFill>
          <a:blip r:embed="rId5">
            <a:alphaModFix/>
          </a:blip>
          <a:stretch>
            <a:fillRect/>
          </a:stretch>
        </p:blipFill>
        <p:spPr>
          <a:xfrm>
            <a:off x="1192895" y="4279796"/>
            <a:ext cx="4343128" cy="612353"/>
          </a:xfrm>
          <a:prstGeom prst="rect">
            <a:avLst/>
          </a:prstGeom>
          <a:noFill/>
          <a:ln>
            <a:noFill/>
          </a:ln>
        </p:spPr>
      </p:pic>
      <p:pic>
        <p:nvPicPr>
          <p:cNvPr id="329" name="Shape 329"/>
          <p:cNvPicPr preferRelativeResize="0"/>
          <p:nvPr/>
        </p:nvPicPr>
        <p:blipFill>
          <a:blip r:embed="rId6">
            <a:alphaModFix/>
          </a:blip>
          <a:stretch>
            <a:fillRect/>
          </a:stretch>
        </p:blipFill>
        <p:spPr>
          <a:xfrm>
            <a:off x="1192895" y="4968360"/>
            <a:ext cx="3985936" cy="413537"/>
          </a:xfrm>
          <a:prstGeom prst="rect">
            <a:avLst/>
          </a:prstGeom>
          <a:noFill/>
          <a:ln>
            <a:noFill/>
          </a:ln>
        </p:spPr>
      </p:pic>
      <p:pic>
        <p:nvPicPr>
          <p:cNvPr id="330" name="Shape 330"/>
          <p:cNvPicPr preferRelativeResize="0"/>
          <p:nvPr/>
        </p:nvPicPr>
        <p:blipFill>
          <a:blip r:embed="rId7">
            <a:alphaModFix/>
          </a:blip>
          <a:stretch>
            <a:fillRect/>
          </a:stretch>
        </p:blipFill>
        <p:spPr>
          <a:xfrm>
            <a:off x="5218837" y="3751500"/>
            <a:ext cx="3667125" cy="1781175"/>
          </a:xfrm>
          <a:prstGeom prst="rect">
            <a:avLst/>
          </a:prstGeom>
          <a:noFill/>
          <a:ln>
            <a:noFill/>
          </a:ln>
        </p:spPr>
      </p:pic>
      <p:sp>
        <p:nvSpPr>
          <p:cNvPr id="331" name="Shape 331"/>
          <p:cNvSpPr txBox="1">
            <a:spLocks noGrp="1"/>
          </p:cNvSpPr>
          <p:nvPr>
            <p:ph type="body" idx="1"/>
          </p:nvPr>
        </p:nvSpPr>
        <p:spPr>
          <a:xfrm flipH="1">
            <a:off x="457075" y="5508175"/>
            <a:ext cx="7822200" cy="1098000"/>
          </a:xfrm>
          <a:prstGeom prst="rect">
            <a:avLst/>
          </a:prstGeom>
        </p:spPr>
        <p:txBody>
          <a:bodyPr lIns="91425" tIns="91425" rIns="91425" bIns="91425" anchor="t" anchorCtr="0">
            <a:noAutofit/>
          </a:bodyPr>
          <a:lstStyle/>
          <a:p>
            <a:pPr lvl="0" rtl="0">
              <a:lnSpc>
                <a:spcPct val="115000"/>
              </a:lnSpc>
              <a:spcBef>
                <a:spcPts val="0"/>
              </a:spcBef>
              <a:buNone/>
            </a:pPr>
            <a:r>
              <a:rPr lang="en" sz="1900"/>
              <a:t>Since the p-value is low, we reject </a:t>
            </a:r>
            <a:r>
              <a:rPr lang="en" sz="1900" i="1"/>
              <a:t>H</a:t>
            </a:r>
            <a:r>
              <a:rPr lang="en" sz="1900" i="1" baseline="-25000"/>
              <a:t>0</a:t>
            </a:r>
            <a:r>
              <a:rPr lang="en" sz="1900"/>
              <a:t>. The data provide convincing evidence that more than 80% of Americans have a good intuition on experimental design.</a:t>
            </a:r>
          </a:p>
        </p:txBody>
      </p:sp>
    </p:spTree>
    <p:extLst>
      <p:ext uri="{BB962C8B-B14F-4D97-AF65-F5344CB8AC3E}">
        <p14:creationId xmlns:p14="http://schemas.microsoft.com/office/powerpoint/2010/main" val="852003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6"/>
                                        </p:tgtEl>
                                        <p:attrNameLst>
                                          <p:attrName>style.visibility</p:attrName>
                                        </p:attrNameLst>
                                      </p:cBhvr>
                                      <p:to>
                                        <p:strVal val="visible"/>
                                      </p:to>
                                    </p:set>
                                    <p:animEffect transition="in" filter="fade">
                                      <p:cBhvr>
                                        <p:cTn id="7" dur="1000"/>
                                        <p:tgtEl>
                                          <p:spTgt spid="3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7"/>
                                        </p:tgtEl>
                                        <p:attrNameLst>
                                          <p:attrName>style.visibility</p:attrName>
                                        </p:attrNameLst>
                                      </p:cBhvr>
                                      <p:to>
                                        <p:strVal val="visible"/>
                                      </p:to>
                                    </p:set>
                                    <p:animEffect transition="in" filter="fade">
                                      <p:cBhvr>
                                        <p:cTn id="12" dur="1000"/>
                                        <p:tgtEl>
                                          <p:spTgt spid="3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8"/>
                                        </p:tgtEl>
                                        <p:attrNameLst>
                                          <p:attrName>style.visibility</p:attrName>
                                        </p:attrNameLst>
                                      </p:cBhvr>
                                      <p:to>
                                        <p:strVal val="visible"/>
                                      </p:to>
                                    </p:set>
                                    <p:animEffect transition="in" filter="fade">
                                      <p:cBhvr>
                                        <p:cTn id="17" dur="1000"/>
                                        <p:tgtEl>
                                          <p:spTgt spid="3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29"/>
                                        </p:tgtEl>
                                        <p:attrNameLst>
                                          <p:attrName>style.visibility</p:attrName>
                                        </p:attrNameLst>
                                      </p:cBhvr>
                                      <p:to>
                                        <p:strVal val="visible"/>
                                      </p:to>
                                    </p:set>
                                    <p:animEffect transition="in" filter="fade">
                                      <p:cBhvr>
                                        <p:cTn id="22" dur="1000"/>
                                        <p:tgtEl>
                                          <p:spTgt spid="3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30"/>
                                        </p:tgtEl>
                                        <p:attrNameLst>
                                          <p:attrName>style.visibility</p:attrName>
                                        </p:attrNameLst>
                                      </p:cBhvr>
                                      <p:to>
                                        <p:strVal val="visible"/>
                                      </p:to>
                                    </p:set>
                                    <p:animEffect transition="in" filter="fade">
                                      <p:cBhvr>
                                        <p:cTn id="27" dur="1000"/>
                                        <p:tgtEl>
                                          <p:spTgt spid="3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31"/>
                                        </p:tgtEl>
                                        <p:attrNameLst>
                                          <p:attrName>style.visibility</p:attrName>
                                        </p:attrNameLst>
                                      </p:cBhvr>
                                      <p:to>
                                        <p:strVal val="visible"/>
                                      </p:to>
                                    </p:set>
                                    <p:animEffect transition="in" filter="fade">
                                      <p:cBhvr>
                                        <p:cTn id="32" dur="1000"/>
                                        <p:tgtEl>
                                          <p:spTgt spid="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body" idx="1"/>
          </p:nvPr>
        </p:nvSpPr>
        <p:spPr>
          <a:xfrm flipH="1">
            <a:off x="457075" y="1305775"/>
            <a:ext cx="7822200" cy="490200"/>
          </a:xfrm>
          <a:prstGeom prst="rect">
            <a:avLst/>
          </a:prstGeom>
        </p:spPr>
        <p:txBody>
          <a:bodyPr lIns="91425" tIns="91425" rIns="91425" bIns="91425" anchor="t" anchorCtr="0">
            <a:noAutofit/>
          </a:bodyPr>
          <a:lstStyle/>
          <a:p>
            <a:pPr marL="457200" lvl="0" indent="-342900" rtl="0">
              <a:lnSpc>
                <a:spcPct val="115000"/>
              </a:lnSpc>
              <a:spcBef>
                <a:spcPts val="0"/>
              </a:spcBef>
              <a:buSzPct val="100000"/>
            </a:pPr>
            <a:r>
              <a:rPr lang="en" sz="1800"/>
              <a:t>Population parameter: (</a:t>
            </a:r>
            <a:r>
              <a:rPr lang="en" sz="1800" i="1"/>
              <a:t>p</a:t>
            </a:r>
            <a:r>
              <a:rPr lang="en" sz="1800" i="1" baseline="-25000"/>
              <a:t>1</a:t>
            </a:r>
            <a:r>
              <a:rPr lang="en" sz="1800" i="1"/>
              <a:t> - p</a:t>
            </a:r>
            <a:r>
              <a:rPr lang="en" sz="1800" i="1" baseline="-25000"/>
              <a:t>2</a:t>
            </a:r>
            <a:r>
              <a:rPr lang="en" sz="1800"/>
              <a:t>), point estimate: (</a:t>
            </a:r>
            <a:r>
              <a:rPr lang="en" sz="1800" i="1"/>
              <a:t>p̂</a:t>
            </a:r>
            <a:r>
              <a:rPr lang="en" sz="1800" i="1" baseline="-25000"/>
              <a:t>1</a:t>
            </a:r>
            <a:r>
              <a:rPr lang="en" sz="1800" i="1"/>
              <a:t> - p̂</a:t>
            </a:r>
            <a:r>
              <a:rPr lang="en" sz="1800" i="1" baseline="-25000"/>
              <a:t>2</a:t>
            </a:r>
            <a:r>
              <a:rPr lang="en" sz="1800"/>
              <a:t>)</a:t>
            </a:r>
          </a:p>
        </p:txBody>
      </p:sp>
      <p:sp>
        <p:nvSpPr>
          <p:cNvPr id="372" name="Shape 372"/>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Recap - comparing two proportions</a:t>
            </a:r>
          </a:p>
        </p:txBody>
      </p:sp>
      <p:pic>
        <p:nvPicPr>
          <p:cNvPr id="373" name="Shape 373"/>
          <p:cNvPicPr preferRelativeResize="0"/>
          <p:nvPr/>
        </p:nvPicPr>
        <p:blipFill>
          <a:blip r:embed="rId3">
            <a:alphaModFix/>
          </a:blip>
          <a:stretch>
            <a:fillRect/>
          </a:stretch>
        </p:blipFill>
        <p:spPr>
          <a:xfrm>
            <a:off x="508448" y="4097148"/>
            <a:ext cx="3509824" cy="623399"/>
          </a:xfrm>
          <a:prstGeom prst="rect">
            <a:avLst/>
          </a:prstGeom>
          <a:noFill/>
          <a:ln>
            <a:noFill/>
          </a:ln>
        </p:spPr>
      </p:pic>
      <p:sp>
        <p:nvSpPr>
          <p:cNvPr id="374" name="Shape 374"/>
          <p:cNvSpPr txBox="1">
            <a:spLocks noGrp="1"/>
          </p:cNvSpPr>
          <p:nvPr>
            <p:ph type="body" idx="1"/>
          </p:nvPr>
        </p:nvSpPr>
        <p:spPr>
          <a:xfrm flipH="1">
            <a:off x="508450" y="1873475"/>
            <a:ext cx="7822200" cy="2032500"/>
          </a:xfrm>
          <a:prstGeom prst="rect">
            <a:avLst/>
          </a:prstGeom>
        </p:spPr>
        <p:txBody>
          <a:bodyPr lIns="91425" tIns="91425" rIns="91425" bIns="91425" anchor="t" anchorCtr="0">
            <a:noAutofit/>
          </a:bodyPr>
          <a:lstStyle/>
          <a:p>
            <a:pPr marL="457200" lvl="0" indent="-342900" rtl="0">
              <a:lnSpc>
                <a:spcPct val="115000"/>
              </a:lnSpc>
              <a:spcBef>
                <a:spcPts val="0"/>
              </a:spcBef>
              <a:buSzPct val="100000"/>
            </a:pPr>
            <a:r>
              <a:rPr lang="en" sz="1800"/>
              <a:t>Conditions:</a:t>
            </a:r>
          </a:p>
          <a:p>
            <a:pPr marL="914400" lvl="0" indent="-342900" rtl="0">
              <a:lnSpc>
                <a:spcPct val="115000"/>
              </a:lnSpc>
              <a:spcBef>
                <a:spcPts val="0"/>
              </a:spcBef>
              <a:buSzPct val="100000"/>
              <a:buChar char="○"/>
            </a:pPr>
            <a:r>
              <a:rPr lang="en" sz="1800"/>
              <a:t>independence within groups</a:t>
            </a:r>
            <a:br>
              <a:rPr lang="en" sz="1800"/>
            </a:br>
            <a:r>
              <a:rPr lang="en" sz="1800"/>
              <a:t>- random sample and 10% condition met for both groups</a:t>
            </a:r>
          </a:p>
          <a:p>
            <a:pPr marL="914400" lvl="0" indent="-342900" rtl="0">
              <a:lnSpc>
                <a:spcPct val="115000"/>
              </a:lnSpc>
              <a:spcBef>
                <a:spcPts val="0"/>
              </a:spcBef>
              <a:buSzPct val="100000"/>
              <a:buChar char="○"/>
            </a:pPr>
            <a:r>
              <a:rPr lang="en" sz="1800"/>
              <a:t>independence between groups</a:t>
            </a:r>
          </a:p>
          <a:p>
            <a:pPr marL="914400" lvl="0" indent="-342900" rtl="0">
              <a:lnSpc>
                <a:spcPct val="115000"/>
              </a:lnSpc>
              <a:spcBef>
                <a:spcPts val="0"/>
              </a:spcBef>
              <a:buSzPct val="100000"/>
              <a:buChar char="○"/>
            </a:pPr>
            <a:r>
              <a:rPr lang="en" sz="1800"/>
              <a:t>at least 10 successes and failures in each group</a:t>
            </a:r>
            <a:br>
              <a:rPr lang="en" sz="1800"/>
            </a:br>
            <a:r>
              <a:rPr lang="en" sz="1800"/>
              <a:t>- if not → randomization (Section 6.4)</a:t>
            </a:r>
          </a:p>
        </p:txBody>
      </p:sp>
      <p:sp>
        <p:nvSpPr>
          <p:cNvPr id="375" name="Shape 375"/>
          <p:cNvSpPr txBox="1">
            <a:spLocks noGrp="1"/>
          </p:cNvSpPr>
          <p:nvPr>
            <p:ph type="body" idx="1"/>
          </p:nvPr>
        </p:nvSpPr>
        <p:spPr>
          <a:xfrm flipH="1">
            <a:off x="457075" y="4720550"/>
            <a:ext cx="7822200" cy="2032500"/>
          </a:xfrm>
          <a:prstGeom prst="rect">
            <a:avLst/>
          </a:prstGeom>
        </p:spPr>
        <p:txBody>
          <a:bodyPr lIns="91425" tIns="91425" rIns="91425" bIns="91425" anchor="t" anchorCtr="0">
            <a:noAutofit/>
          </a:bodyPr>
          <a:lstStyle/>
          <a:p>
            <a:pPr marL="457200" lvl="0" indent="-342900" rtl="0">
              <a:lnSpc>
                <a:spcPct val="115000"/>
              </a:lnSpc>
              <a:spcBef>
                <a:spcPts val="0"/>
              </a:spcBef>
              <a:buSzPct val="100000"/>
            </a:pPr>
            <a:r>
              <a:rPr lang="en" sz="1800" dirty="0"/>
              <a:t>for CI: use </a:t>
            </a:r>
            <a:r>
              <a:rPr lang="en" sz="1800" i="1" dirty="0"/>
              <a:t>p̂</a:t>
            </a:r>
            <a:r>
              <a:rPr lang="en" sz="1800" i="1" baseline="-25000" dirty="0"/>
              <a:t>1</a:t>
            </a:r>
            <a:r>
              <a:rPr lang="en" sz="1800" dirty="0"/>
              <a:t> and </a:t>
            </a:r>
            <a:r>
              <a:rPr lang="en" sz="1800" i="1" dirty="0"/>
              <a:t>p̂</a:t>
            </a:r>
            <a:r>
              <a:rPr lang="en" sz="1800" i="1" baseline="-25000" dirty="0"/>
              <a:t>2</a:t>
            </a:r>
          </a:p>
          <a:p>
            <a:pPr marL="457200" lvl="0" indent="-342900" rtl="0">
              <a:lnSpc>
                <a:spcPct val="115000"/>
              </a:lnSpc>
              <a:spcBef>
                <a:spcPts val="0"/>
              </a:spcBef>
              <a:buSzPct val="100000"/>
            </a:pPr>
            <a:r>
              <a:rPr lang="en" sz="1800" dirty="0"/>
              <a:t>for HT:</a:t>
            </a:r>
          </a:p>
          <a:p>
            <a:pPr marL="914400" lvl="1" indent="-342900" rtl="0">
              <a:lnSpc>
                <a:spcPct val="115000"/>
              </a:lnSpc>
              <a:spcBef>
                <a:spcPts val="0"/>
              </a:spcBef>
              <a:buSzPct val="100000"/>
            </a:pPr>
            <a:r>
              <a:rPr lang="en" sz="1800" dirty="0"/>
              <a:t>when </a:t>
            </a:r>
            <a:r>
              <a:rPr lang="en" sz="1800" i="1" dirty="0"/>
              <a:t>H</a:t>
            </a:r>
            <a:r>
              <a:rPr lang="en" sz="1800" i="1" baseline="-25000" dirty="0"/>
              <a:t>0</a:t>
            </a:r>
            <a:r>
              <a:rPr lang="en" sz="1800" i="1" dirty="0"/>
              <a:t>: p</a:t>
            </a:r>
            <a:r>
              <a:rPr lang="en" sz="1800" i="1" baseline="-25000" dirty="0"/>
              <a:t>1</a:t>
            </a:r>
            <a:r>
              <a:rPr lang="en" sz="1800" i="1" dirty="0"/>
              <a:t> = p</a:t>
            </a:r>
            <a:r>
              <a:rPr lang="en" sz="1800" i="1" baseline="-25000" dirty="0"/>
              <a:t>2</a:t>
            </a:r>
            <a:r>
              <a:rPr lang="en" sz="1800" dirty="0"/>
              <a:t>: use</a:t>
            </a:r>
            <a:br>
              <a:rPr lang="en" sz="1800" dirty="0"/>
            </a:br>
            <a:endParaRPr lang="en" sz="1800" dirty="0"/>
          </a:p>
        </p:txBody>
      </p:sp>
      <p:pic>
        <p:nvPicPr>
          <p:cNvPr id="376" name="Shape 376"/>
          <p:cNvPicPr preferRelativeResize="0"/>
          <p:nvPr/>
        </p:nvPicPr>
        <p:blipFill>
          <a:blip r:embed="rId4">
            <a:alphaModFix/>
          </a:blip>
          <a:stretch>
            <a:fillRect/>
          </a:stretch>
        </p:blipFill>
        <p:spPr>
          <a:xfrm>
            <a:off x="3676650" y="5322150"/>
            <a:ext cx="1790700" cy="447675"/>
          </a:xfrm>
          <a:prstGeom prst="rect">
            <a:avLst/>
          </a:prstGeom>
          <a:noFill/>
          <a:ln>
            <a:noFill/>
          </a:ln>
        </p:spPr>
      </p:pic>
    </p:spTree>
    <p:extLst>
      <p:ext uri="{BB962C8B-B14F-4D97-AF65-F5344CB8AC3E}">
        <p14:creationId xmlns:p14="http://schemas.microsoft.com/office/powerpoint/2010/main" val="27870580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457200" y="16276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Sample proportions are also nearly normally distributed</a:t>
            </a:r>
          </a:p>
        </p:txBody>
      </p:sp>
      <p:sp>
        <p:nvSpPr>
          <p:cNvPr id="192" name="Shape 192"/>
          <p:cNvSpPr txBox="1">
            <a:spLocks noGrp="1"/>
          </p:cNvSpPr>
          <p:nvPr>
            <p:ph type="body" idx="1"/>
          </p:nvPr>
        </p:nvSpPr>
        <p:spPr>
          <a:xfrm flipH="1">
            <a:off x="457200" y="1305775"/>
            <a:ext cx="7822200" cy="1191600"/>
          </a:xfrm>
          <a:prstGeom prst="rect">
            <a:avLst/>
          </a:prstGeom>
        </p:spPr>
        <p:txBody>
          <a:bodyPr lIns="91425" tIns="91425" rIns="91425" bIns="91425" anchor="t" anchorCtr="0">
            <a:noAutofit/>
          </a:bodyPr>
          <a:lstStyle/>
          <a:p>
            <a:pPr lvl="0" rtl="0">
              <a:lnSpc>
                <a:spcPct val="115000"/>
              </a:lnSpc>
              <a:spcBef>
                <a:spcPts val="0"/>
              </a:spcBef>
              <a:buClr>
                <a:schemeClr val="dk1"/>
              </a:buClr>
              <a:buSzPct val="57894"/>
              <a:buFont typeface="Arial"/>
              <a:buNone/>
            </a:pPr>
            <a:r>
              <a:rPr lang="en" sz="1900">
                <a:solidFill>
                  <a:schemeClr val="accent1"/>
                </a:solidFill>
              </a:rPr>
              <a:t>Construct a 95% confidence interval for the difference between the proportions of Duke students and Americans who would be bothered a great deal by the melting of the northern ice cap</a:t>
            </a:r>
            <a:r>
              <a:rPr lang="en" sz="1900"/>
              <a:t> </a:t>
            </a:r>
            <a:r>
              <a:rPr lang="en" sz="1900">
                <a:solidFill>
                  <a:srgbClr val="FF9900"/>
                </a:solidFill>
              </a:rPr>
              <a:t>(</a:t>
            </a:r>
            <a:r>
              <a:rPr lang="en" sz="1900" i="1">
                <a:solidFill>
                  <a:srgbClr val="FF9900"/>
                </a:solidFill>
              </a:rPr>
              <a:t>p</a:t>
            </a:r>
            <a:r>
              <a:rPr lang="en" sz="1900" i="1" baseline="-25000">
                <a:solidFill>
                  <a:srgbClr val="FF9900"/>
                </a:solidFill>
              </a:rPr>
              <a:t>Duke</a:t>
            </a:r>
            <a:r>
              <a:rPr lang="en" sz="1900" i="1">
                <a:solidFill>
                  <a:srgbClr val="FF9900"/>
                </a:solidFill>
              </a:rPr>
              <a:t> - p</a:t>
            </a:r>
            <a:r>
              <a:rPr lang="en" sz="1900" i="1" baseline="-25000">
                <a:solidFill>
                  <a:srgbClr val="FF9900"/>
                </a:solidFill>
              </a:rPr>
              <a:t>US</a:t>
            </a:r>
            <a:r>
              <a:rPr lang="en" sz="1900">
                <a:solidFill>
                  <a:srgbClr val="FF9900"/>
                </a:solidFill>
              </a:rPr>
              <a:t>)</a:t>
            </a:r>
            <a:r>
              <a:rPr lang="en" sz="1900">
                <a:solidFill>
                  <a:schemeClr val="accent1"/>
                </a:solidFill>
              </a:rPr>
              <a:t>.</a:t>
            </a:r>
          </a:p>
        </p:txBody>
      </p:sp>
      <p:pic>
        <p:nvPicPr>
          <p:cNvPr id="193" name="Shape 193"/>
          <p:cNvPicPr preferRelativeResize="0"/>
          <p:nvPr/>
        </p:nvPicPr>
        <p:blipFill>
          <a:blip r:embed="rId3">
            <a:alphaModFix/>
          </a:blip>
          <a:stretch>
            <a:fillRect/>
          </a:stretch>
        </p:blipFill>
        <p:spPr>
          <a:xfrm>
            <a:off x="2775201" y="2497373"/>
            <a:ext cx="3561146" cy="1113518"/>
          </a:xfrm>
          <a:prstGeom prst="rect">
            <a:avLst/>
          </a:prstGeom>
          <a:noFill/>
          <a:ln>
            <a:noFill/>
          </a:ln>
        </p:spPr>
      </p:pic>
      <p:pic>
        <p:nvPicPr>
          <p:cNvPr id="194" name="Shape 194"/>
          <p:cNvPicPr preferRelativeResize="0"/>
          <p:nvPr/>
        </p:nvPicPr>
        <p:blipFill>
          <a:blip r:embed="rId4">
            <a:alphaModFix/>
          </a:blip>
          <a:stretch>
            <a:fillRect/>
          </a:stretch>
        </p:blipFill>
        <p:spPr>
          <a:xfrm>
            <a:off x="1929323" y="3610891"/>
            <a:ext cx="4407024" cy="300731"/>
          </a:xfrm>
          <a:prstGeom prst="rect">
            <a:avLst/>
          </a:prstGeom>
          <a:noFill/>
          <a:ln>
            <a:noFill/>
          </a:ln>
        </p:spPr>
      </p:pic>
      <p:pic>
        <p:nvPicPr>
          <p:cNvPr id="195" name="Shape 195"/>
          <p:cNvPicPr preferRelativeResize="0"/>
          <p:nvPr/>
        </p:nvPicPr>
        <p:blipFill>
          <a:blip r:embed="rId5">
            <a:alphaModFix/>
          </a:blip>
          <a:stretch>
            <a:fillRect/>
          </a:stretch>
        </p:blipFill>
        <p:spPr>
          <a:xfrm>
            <a:off x="906270" y="3998175"/>
            <a:ext cx="6984603" cy="791580"/>
          </a:xfrm>
          <a:prstGeom prst="rect">
            <a:avLst/>
          </a:prstGeom>
          <a:noFill/>
          <a:ln>
            <a:noFill/>
          </a:ln>
        </p:spPr>
      </p:pic>
      <p:pic>
        <p:nvPicPr>
          <p:cNvPr id="196" name="Shape 196"/>
          <p:cNvPicPr preferRelativeResize="0"/>
          <p:nvPr/>
        </p:nvPicPr>
        <p:blipFill>
          <a:blip r:embed="rId6">
            <a:alphaModFix/>
          </a:blip>
          <a:stretch>
            <a:fillRect/>
          </a:stretch>
        </p:blipFill>
        <p:spPr>
          <a:xfrm>
            <a:off x="818097" y="4734121"/>
            <a:ext cx="7443767" cy="782785"/>
          </a:xfrm>
          <a:prstGeom prst="rect">
            <a:avLst/>
          </a:prstGeom>
          <a:noFill/>
          <a:ln>
            <a:noFill/>
          </a:ln>
        </p:spPr>
      </p:pic>
      <p:pic>
        <p:nvPicPr>
          <p:cNvPr id="197" name="Shape 197"/>
          <p:cNvPicPr preferRelativeResize="0"/>
          <p:nvPr/>
        </p:nvPicPr>
        <p:blipFill>
          <a:blip r:embed="rId7">
            <a:alphaModFix/>
          </a:blip>
          <a:stretch>
            <a:fillRect/>
          </a:stretch>
        </p:blipFill>
        <p:spPr>
          <a:xfrm>
            <a:off x="906270" y="5557212"/>
            <a:ext cx="7373127" cy="422176"/>
          </a:xfrm>
          <a:prstGeom prst="rect">
            <a:avLst/>
          </a:prstGeom>
          <a:noFill/>
          <a:ln>
            <a:noFill/>
          </a:ln>
        </p:spPr>
      </p:pic>
      <p:pic>
        <p:nvPicPr>
          <p:cNvPr id="198" name="Shape 198"/>
          <p:cNvPicPr preferRelativeResize="0"/>
          <p:nvPr/>
        </p:nvPicPr>
        <p:blipFill>
          <a:blip r:embed="rId8">
            <a:alphaModFix/>
          </a:blip>
          <a:stretch>
            <a:fillRect/>
          </a:stretch>
        </p:blipFill>
        <p:spPr>
          <a:xfrm>
            <a:off x="906282" y="6040021"/>
            <a:ext cx="2331144" cy="395790"/>
          </a:xfrm>
          <a:prstGeom prst="rect">
            <a:avLst/>
          </a:prstGeom>
          <a:noFill/>
          <a:ln>
            <a:noFill/>
          </a:ln>
        </p:spPr>
      </p:pic>
      <p:pic>
        <p:nvPicPr>
          <p:cNvPr id="199" name="Shape 199"/>
          <p:cNvPicPr preferRelativeResize="0"/>
          <p:nvPr/>
        </p:nvPicPr>
        <p:blipFill>
          <a:blip r:embed="rId9">
            <a:alphaModFix/>
          </a:blip>
          <a:stretch>
            <a:fillRect/>
          </a:stretch>
        </p:blipFill>
        <p:spPr>
          <a:xfrm>
            <a:off x="261674" y="6435823"/>
            <a:ext cx="2975741" cy="422176"/>
          </a:xfrm>
          <a:prstGeom prst="rect">
            <a:avLst/>
          </a:prstGeom>
          <a:noFill/>
          <a:ln>
            <a:noFill/>
          </a:ln>
        </p:spPr>
      </p:pic>
    </p:spTree>
    <p:extLst>
      <p:ext uri="{BB962C8B-B14F-4D97-AF65-F5344CB8AC3E}">
        <p14:creationId xmlns:p14="http://schemas.microsoft.com/office/powerpoint/2010/main" val="2657092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fade">
                                      <p:cBhvr>
                                        <p:cTn id="7" dur="1000"/>
                                        <p:tgtEl>
                                          <p:spTgt spid="1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5"/>
                                        </p:tgtEl>
                                        <p:attrNameLst>
                                          <p:attrName>style.visibility</p:attrName>
                                        </p:attrNameLst>
                                      </p:cBhvr>
                                      <p:to>
                                        <p:strVal val="visible"/>
                                      </p:to>
                                    </p:set>
                                    <p:animEffect transition="in" filter="fade">
                                      <p:cBhvr>
                                        <p:cTn id="12" dur="1000"/>
                                        <p:tgtEl>
                                          <p:spTgt spid="19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6"/>
                                        </p:tgtEl>
                                        <p:attrNameLst>
                                          <p:attrName>style.visibility</p:attrName>
                                        </p:attrNameLst>
                                      </p:cBhvr>
                                      <p:to>
                                        <p:strVal val="visible"/>
                                      </p:to>
                                    </p:set>
                                    <p:animEffect transition="in" filter="fade">
                                      <p:cBhvr>
                                        <p:cTn id="17" dur="1000"/>
                                        <p:tgtEl>
                                          <p:spTgt spid="19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7"/>
                                        </p:tgtEl>
                                        <p:attrNameLst>
                                          <p:attrName>style.visibility</p:attrName>
                                        </p:attrNameLst>
                                      </p:cBhvr>
                                      <p:to>
                                        <p:strVal val="visible"/>
                                      </p:to>
                                    </p:set>
                                    <p:animEffect transition="in" filter="fade">
                                      <p:cBhvr>
                                        <p:cTn id="22" dur="1000"/>
                                        <p:tgtEl>
                                          <p:spTgt spid="19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8"/>
                                        </p:tgtEl>
                                        <p:attrNameLst>
                                          <p:attrName>style.visibility</p:attrName>
                                        </p:attrNameLst>
                                      </p:cBhvr>
                                      <p:to>
                                        <p:strVal val="visible"/>
                                      </p:to>
                                    </p:set>
                                    <p:animEffect transition="in" filter="fade">
                                      <p:cBhvr>
                                        <p:cTn id="27" dur="1000"/>
                                        <p:tgtEl>
                                          <p:spTgt spid="19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9"/>
                                        </p:tgtEl>
                                        <p:attrNameLst>
                                          <p:attrName>style.visibility</p:attrName>
                                        </p:attrNameLst>
                                      </p:cBhvr>
                                      <p:to>
                                        <p:strVal val="visible"/>
                                      </p:to>
                                    </p:set>
                                    <p:animEffect transition="in" filter="fade">
                                      <p:cBhvr>
                                        <p:cTn id="32" dur="1000"/>
                                        <p:tgtEl>
                                          <p:spTgt spid="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Shape 339"/>
          <p:cNvSpPr txBox="1">
            <a:spLocks noGrp="1"/>
          </p:cNvSpPr>
          <p:nvPr>
            <p:ph type="body" idx="1"/>
          </p:nvPr>
        </p:nvSpPr>
        <p:spPr>
          <a:xfrm flipH="1">
            <a:off x="457075" y="1305775"/>
            <a:ext cx="7822200" cy="1421700"/>
          </a:xfrm>
          <a:prstGeom prst="rect">
            <a:avLst/>
          </a:prstGeom>
        </p:spPr>
        <p:txBody>
          <a:bodyPr lIns="91425" tIns="91425" rIns="91425" bIns="91425" anchor="t" anchorCtr="0">
            <a:noAutofit/>
          </a:bodyPr>
          <a:lstStyle/>
          <a:p>
            <a:pPr lvl="0" rtl="0">
              <a:lnSpc>
                <a:spcPct val="115000"/>
              </a:lnSpc>
              <a:spcBef>
                <a:spcPts val="0"/>
              </a:spcBef>
              <a:buNone/>
            </a:pPr>
            <a:r>
              <a:rPr lang="en" sz="1800">
                <a:solidFill>
                  <a:schemeClr val="accent1"/>
                </a:solidFill>
              </a:rPr>
              <a:t>Do these data suggest that the proportion of all Duke students who would be bothered a great deal by the melting of the northern ice cap differs from the proportion of all Americans who do? Calculate the test statistic, the p-value, and interpret your conclusion in context of the data.</a:t>
            </a:r>
          </a:p>
        </p:txBody>
      </p:sp>
      <p:sp>
        <p:nvSpPr>
          <p:cNvPr id="340" name="Shape 340"/>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CI vs. HT for proportions</a:t>
            </a:r>
          </a:p>
        </p:txBody>
      </p:sp>
      <p:pic>
        <p:nvPicPr>
          <p:cNvPr id="341" name="Shape 341"/>
          <p:cNvPicPr preferRelativeResize="0"/>
          <p:nvPr/>
        </p:nvPicPr>
        <p:blipFill>
          <a:blip r:embed="rId3">
            <a:alphaModFix/>
          </a:blip>
          <a:stretch>
            <a:fillRect/>
          </a:stretch>
        </p:blipFill>
        <p:spPr>
          <a:xfrm>
            <a:off x="2888973" y="2718150"/>
            <a:ext cx="3587701" cy="1421699"/>
          </a:xfrm>
          <a:prstGeom prst="rect">
            <a:avLst/>
          </a:prstGeom>
          <a:noFill/>
          <a:ln>
            <a:noFill/>
          </a:ln>
        </p:spPr>
      </p:pic>
      <p:pic>
        <p:nvPicPr>
          <p:cNvPr id="342" name="Shape 342"/>
          <p:cNvPicPr preferRelativeResize="0"/>
          <p:nvPr/>
        </p:nvPicPr>
        <p:blipFill>
          <a:blip r:embed="rId4">
            <a:alphaModFix/>
          </a:blip>
          <a:stretch>
            <a:fillRect/>
          </a:stretch>
        </p:blipFill>
        <p:spPr>
          <a:xfrm>
            <a:off x="1754748" y="4139849"/>
            <a:ext cx="2966167" cy="1063514"/>
          </a:xfrm>
          <a:prstGeom prst="rect">
            <a:avLst/>
          </a:prstGeom>
          <a:noFill/>
          <a:ln>
            <a:noFill/>
          </a:ln>
        </p:spPr>
      </p:pic>
      <p:pic>
        <p:nvPicPr>
          <p:cNvPr id="343" name="Shape 343"/>
          <p:cNvPicPr preferRelativeResize="0"/>
          <p:nvPr/>
        </p:nvPicPr>
        <p:blipFill>
          <a:blip r:embed="rId5">
            <a:alphaModFix/>
          </a:blip>
          <a:stretch>
            <a:fillRect/>
          </a:stretch>
        </p:blipFill>
        <p:spPr>
          <a:xfrm>
            <a:off x="1754759" y="5203375"/>
            <a:ext cx="3919260" cy="1009891"/>
          </a:xfrm>
          <a:prstGeom prst="rect">
            <a:avLst/>
          </a:prstGeom>
          <a:noFill/>
          <a:ln>
            <a:noFill/>
          </a:ln>
        </p:spPr>
      </p:pic>
      <p:pic>
        <p:nvPicPr>
          <p:cNvPr id="344" name="Shape 344"/>
          <p:cNvPicPr preferRelativeResize="0"/>
          <p:nvPr/>
        </p:nvPicPr>
        <p:blipFill>
          <a:blip r:embed="rId6">
            <a:alphaModFix/>
          </a:blip>
          <a:stretch>
            <a:fillRect/>
          </a:stretch>
        </p:blipFill>
        <p:spPr>
          <a:xfrm>
            <a:off x="5674008" y="5221237"/>
            <a:ext cx="1238129" cy="974143"/>
          </a:xfrm>
          <a:prstGeom prst="rect">
            <a:avLst/>
          </a:prstGeom>
          <a:noFill/>
          <a:ln>
            <a:noFill/>
          </a:ln>
        </p:spPr>
      </p:pic>
      <p:pic>
        <p:nvPicPr>
          <p:cNvPr id="345" name="Shape 345"/>
          <p:cNvPicPr preferRelativeResize="0"/>
          <p:nvPr/>
        </p:nvPicPr>
        <p:blipFill>
          <a:blip r:embed="rId7">
            <a:alphaModFix/>
          </a:blip>
          <a:stretch>
            <a:fillRect/>
          </a:stretch>
        </p:blipFill>
        <p:spPr>
          <a:xfrm>
            <a:off x="6912150" y="5221237"/>
            <a:ext cx="1051074" cy="974143"/>
          </a:xfrm>
          <a:prstGeom prst="rect">
            <a:avLst/>
          </a:prstGeom>
          <a:noFill/>
          <a:ln>
            <a:noFill/>
          </a:ln>
        </p:spPr>
      </p:pic>
      <p:pic>
        <p:nvPicPr>
          <p:cNvPr id="346" name="Shape 346"/>
          <p:cNvPicPr preferRelativeResize="0"/>
          <p:nvPr/>
        </p:nvPicPr>
        <p:blipFill>
          <a:blip r:embed="rId8">
            <a:alphaModFix/>
          </a:blip>
          <a:stretch>
            <a:fillRect/>
          </a:stretch>
        </p:blipFill>
        <p:spPr>
          <a:xfrm>
            <a:off x="0" y="6213266"/>
            <a:ext cx="7963224" cy="375357"/>
          </a:xfrm>
          <a:prstGeom prst="rect">
            <a:avLst/>
          </a:prstGeom>
          <a:noFill/>
          <a:ln>
            <a:noFill/>
          </a:ln>
        </p:spPr>
      </p:pic>
    </p:spTree>
    <p:extLst>
      <p:ext uri="{BB962C8B-B14F-4D97-AF65-F5344CB8AC3E}">
        <p14:creationId xmlns:p14="http://schemas.microsoft.com/office/powerpoint/2010/main" val="465938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2"/>
                                        </p:tgtEl>
                                        <p:attrNameLst>
                                          <p:attrName>style.visibility</p:attrName>
                                        </p:attrNameLst>
                                      </p:cBhvr>
                                      <p:to>
                                        <p:strVal val="visible"/>
                                      </p:to>
                                    </p:set>
                                    <p:animEffect transition="in" filter="fade">
                                      <p:cBhvr>
                                        <p:cTn id="7" dur="1000"/>
                                        <p:tgtEl>
                                          <p:spTgt spid="3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3"/>
                                        </p:tgtEl>
                                        <p:attrNameLst>
                                          <p:attrName>style.visibility</p:attrName>
                                        </p:attrNameLst>
                                      </p:cBhvr>
                                      <p:to>
                                        <p:strVal val="visible"/>
                                      </p:to>
                                    </p:set>
                                    <p:animEffect transition="in" filter="fade">
                                      <p:cBhvr>
                                        <p:cTn id="12" dur="1000"/>
                                        <p:tgtEl>
                                          <p:spTgt spid="3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4"/>
                                        </p:tgtEl>
                                        <p:attrNameLst>
                                          <p:attrName>style.visibility</p:attrName>
                                        </p:attrNameLst>
                                      </p:cBhvr>
                                      <p:to>
                                        <p:strVal val="visible"/>
                                      </p:to>
                                    </p:set>
                                    <p:animEffect transition="in" filter="fade">
                                      <p:cBhvr>
                                        <p:cTn id="17" dur="1000"/>
                                        <p:tgtEl>
                                          <p:spTgt spid="34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5"/>
                                        </p:tgtEl>
                                        <p:attrNameLst>
                                          <p:attrName>style.visibility</p:attrName>
                                        </p:attrNameLst>
                                      </p:cBhvr>
                                      <p:to>
                                        <p:strVal val="visible"/>
                                      </p:to>
                                    </p:set>
                                    <p:animEffect transition="in" filter="fade">
                                      <p:cBhvr>
                                        <p:cTn id="22" dur="1000"/>
                                        <p:tgtEl>
                                          <p:spTgt spid="34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46"/>
                                        </p:tgtEl>
                                        <p:attrNameLst>
                                          <p:attrName>style.visibility</p:attrName>
                                        </p:attrNameLst>
                                      </p:cBhvr>
                                      <p:to>
                                        <p:strVal val="visible"/>
                                      </p:to>
                                    </p:set>
                                    <p:animEffect transition="in" filter="fade">
                                      <p:cBhvr>
                                        <p:cTn id="27" dur="1000"/>
                                        <p:tgtEl>
                                          <p:spTgt spid="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457200" y="190787"/>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Reference - standard error calculations</a:t>
            </a:r>
          </a:p>
        </p:txBody>
      </p:sp>
      <p:pic>
        <p:nvPicPr>
          <p:cNvPr id="382" name="Shape 382"/>
          <p:cNvPicPr preferRelativeResize="0"/>
          <p:nvPr/>
        </p:nvPicPr>
        <p:blipFill>
          <a:blip r:embed="rId3">
            <a:alphaModFix/>
          </a:blip>
          <a:stretch>
            <a:fillRect/>
          </a:stretch>
        </p:blipFill>
        <p:spPr>
          <a:xfrm>
            <a:off x="1501275" y="1603022"/>
            <a:ext cx="6335024" cy="2707078"/>
          </a:xfrm>
          <a:prstGeom prst="rect">
            <a:avLst/>
          </a:prstGeom>
          <a:noFill/>
          <a:ln>
            <a:noFill/>
          </a:ln>
        </p:spPr>
      </p:pic>
      <p:sp>
        <p:nvSpPr>
          <p:cNvPr id="2" name="Rectangle 1"/>
          <p:cNvSpPr/>
          <p:nvPr/>
        </p:nvSpPr>
        <p:spPr>
          <a:xfrm>
            <a:off x="1992489" y="4310100"/>
            <a:ext cx="4572000" cy="1786258"/>
          </a:xfrm>
          <a:prstGeom prst="rect">
            <a:avLst/>
          </a:prstGeom>
        </p:spPr>
        <p:txBody>
          <a:bodyPr>
            <a:spAutoFit/>
          </a:bodyPr>
          <a:lstStyle/>
          <a:p>
            <a:pPr marL="457200" lvl="0" indent="-361950">
              <a:lnSpc>
                <a:spcPct val="115000"/>
              </a:lnSpc>
              <a:buSzPct val="100000"/>
            </a:pPr>
            <a:r>
              <a:rPr lang="en" sz="1800" dirty="0">
                <a:solidFill>
                  <a:schemeClr val="accent1"/>
                </a:solidFill>
              </a:rPr>
              <a:t>When working with proportions, </a:t>
            </a:r>
          </a:p>
          <a:p>
            <a:pPr marL="914400" lvl="0" indent="-361950">
              <a:lnSpc>
                <a:spcPct val="115000"/>
              </a:lnSpc>
              <a:spcAft>
                <a:spcPts val="1000"/>
              </a:spcAft>
              <a:buSzPct val="100000"/>
              <a:buChar char="○"/>
            </a:pPr>
            <a:r>
              <a:rPr lang="en" sz="1800" dirty="0">
                <a:solidFill>
                  <a:schemeClr val="accent1"/>
                </a:solidFill>
              </a:rPr>
              <a:t>if doing a hypothesis test, </a:t>
            </a:r>
            <a:r>
              <a:rPr lang="en" sz="1800" i="1" dirty="0">
                <a:solidFill>
                  <a:schemeClr val="accent1"/>
                </a:solidFill>
              </a:rPr>
              <a:t>p</a:t>
            </a:r>
            <a:r>
              <a:rPr lang="en" sz="1800" dirty="0">
                <a:solidFill>
                  <a:schemeClr val="accent1"/>
                </a:solidFill>
              </a:rPr>
              <a:t> comes from the null hypothesis</a:t>
            </a:r>
          </a:p>
          <a:p>
            <a:pPr marL="914400" lvl="0" indent="-361950">
              <a:lnSpc>
                <a:spcPct val="115000"/>
              </a:lnSpc>
              <a:spcAft>
                <a:spcPts val="1000"/>
              </a:spcAft>
              <a:buSzPct val="100000"/>
              <a:buChar char="○"/>
            </a:pPr>
            <a:r>
              <a:rPr lang="en" sz="1800" dirty="0">
                <a:solidFill>
                  <a:schemeClr val="accent1"/>
                </a:solidFill>
              </a:rPr>
              <a:t>if constructing a confidence interval, use </a:t>
            </a:r>
            <a:r>
              <a:rPr lang="en" sz="1800" i="1" dirty="0">
                <a:solidFill>
                  <a:schemeClr val="accent1"/>
                </a:solidFill>
              </a:rPr>
              <a:t>p̂</a:t>
            </a:r>
            <a:r>
              <a:rPr lang="en" sz="1800" dirty="0">
                <a:solidFill>
                  <a:schemeClr val="accent1"/>
                </a:solidFill>
              </a:rPr>
              <a:t> instead</a:t>
            </a:r>
          </a:p>
        </p:txBody>
      </p:sp>
    </p:spTree>
    <p:extLst>
      <p:ext uri="{BB962C8B-B14F-4D97-AF65-F5344CB8AC3E}">
        <p14:creationId xmlns:p14="http://schemas.microsoft.com/office/powerpoint/2010/main" val="221971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685800" y="2111125"/>
            <a:ext cx="7772400" cy="2281799"/>
          </a:xfrm>
          <a:prstGeom prst="rect">
            <a:avLst/>
          </a:prstGeom>
        </p:spPr>
        <p:txBody>
          <a:bodyPr lIns="91425" tIns="91425" rIns="91425" bIns="91425" anchor="b" anchorCtr="0">
            <a:noAutofit/>
          </a:bodyPr>
          <a:lstStyle/>
          <a:p>
            <a:pPr lvl="0" algn="l" rtl="0">
              <a:spcBef>
                <a:spcPts val="0"/>
              </a:spcBef>
              <a:buNone/>
            </a:pPr>
            <a:r>
              <a:rPr lang="en">
                <a:solidFill>
                  <a:schemeClr val="accent1"/>
                </a:solidFill>
              </a:rPr>
              <a:t>Chi-Square test of GOF</a:t>
            </a:r>
          </a:p>
          <a:p>
            <a:pPr lvl="0" algn="l" rtl="0">
              <a:spcBef>
                <a:spcPts val="0"/>
              </a:spcBef>
              <a:buNone/>
            </a:pPr>
            <a:endParaRPr>
              <a:solidFill>
                <a:schemeClr val="accent1"/>
              </a:solidFill>
            </a:endParaRPr>
          </a:p>
        </p:txBody>
      </p:sp>
    </p:spTree>
    <p:extLst>
      <p:ext uri="{BB962C8B-B14F-4D97-AF65-F5344CB8AC3E}">
        <p14:creationId xmlns:p14="http://schemas.microsoft.com/office/powerpoint/2010/main" val="1865197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flipH="1">
            <a:off x="457075" y="1305775"/>
            <a:ext cx="7822200" cy="5294100"/>
          </a:xfrm>
          <a:prstGeom prst="rect">
            <a:avLst/>
          </a:prstGeom>
        </p:spPr>
        <p:txBody>
          <a:bodyPr lIns="91425" tIns="91425" rIns="91425" bIns="91425" anchor="t" anchorCtr="0">
            <a:noAutofit/>
          </a:bodyPr>
          <a:lstStyle/>
          <a:p>
            <a:pPr lvl="0" rtl="0">
              <a:lnSpc>
                <a:spcPct val="115000"/>
              </a:lnSpc>
              <a:spcBef>
                <a:spcPts val="0"/>
              </a:spcBef>
              <a:spcAft>
                <a:spcPts val="1000"/>
              </a:spcAft>
              <a:buNone/>
            </a:pPr>
            <a:r>
              <a:rPr lang="en" sz="2000" dirty="0">
                <a:solidFill>
                  <a:schemeClr val="accent1"/>
                </a:solidFill>
              </a:rPr>
              <a:t>Do data provide convincing evidence of an inconsistency between the observed and expected counts?</a:t>
            </a:r>
          </a:p>
          <a:p>
            <a:pPr lvl="0" rtl="0">
              <a:lnSpc>
                <a:spcPct val="115000"/>
              </a:lnSpc>
              <a:spcBef>
                <a:spcPts val="0"/>
              </a:spcBef>
              <a:spcAft>
                <a:spcPts val="1000"/>
              </a:spcAft>
              <a:buNone/>
            </a:pPr>
            <a:r>
              <a:rPr lang="en" sz="2000" i="1" dirty="0"/>
              <a:t>H</a:t>
            </a:r>
            <a:r>
              <a:rPr lang="en" sz="2000" i="1" baseline="-25000" dirty="0"/>
              <a:t>0</a:t>
            </a:r>
            <a:r>
              <a:rPr lang="en" sz="2000" dirty="0"/>
              <a:t>:  There is no inconsistency between the observed and the expected counts. </a:t>
            </a:r>
            <a:r>
              <a:rPr lang="en" sz="2000" dirty="0">
                <a:solidFill>
                  <a:schemeClr val="accent3"/>
                </a:solidFill>
              </a:rPr>
              <a:t>The observed counts follow the same distribution as the expected counts.</a:t>
            </a:r>
          </a:p>
          <a:p>
            <a:pPr lvl="0" rtl="0">
              <a:lnSpc>
                <a:spcPct val="115000"/>
              </a:lnSpc>
              <a:spcBef>
                <a:spcPts val="0"/>
              </a:spcBef>
              <a:spcAft>
                <a:spcPts val="1000"/>
              </a:spcAft>
              <a:buClr>
                <a:schemeClr val="dk1"/>
              </a:buClr>
              <a:buSzPct val="55000"/>
              <a:buFont typeface="Arial"/>
              <a:buNone/>
            </a:pPr>
            <a:r>
              <a:rPr lang="en" sz="2000" i="1" dirty="0"/>
              <a:t>H</a:t>
            </a:r>
            <a:r>
              <a:rPr lang="en" sz="2000" i="1" baseline="-25000" dirty="0"/>
              <a:t>A</a:t>
            </a:r>
            <a:r>
              <a:rPr lang="en" sz="2000" dirty="0"/>
              <a:t>:  There is an inconsistency between the observed and the expected counts. </a:t>
            </a:r>
            <a:r>
              <a:rPr lang="en" sz="2000" dirty="0">
                <a:solidFill>
                  <a:schemeClr val="accent3"/>
                </a:solidFill>
              </a:rPr>
              <a:t>The observed counts </a:t>
            </a:r>
            <a:r>
              <a:rPr lang="en" sz="2000" i="1" dirty="0">
                <a:solidFill>
                  <a:srgbClr val="FF9900"/>
                </a:solidFill>
              </a:rPr>
              <a:t>do not</a:t>
            </a:r>
            <a:r>
              <a:rPr lang="en" sz="2000" dirty="0">
                <a:solidFill>
                  <a:schemeClr val="accent3"/>
                </a:solidFill>
              </a:rPr>
              <a:t> follow the same distribution as the expected counts.</a:t>
            </a:r>
            <a:endParaRPr lang="en" sz="2000" dirty="0"/>
          </a:p>
          <a:p>
            <a:pPr lvl="0" rtl="0">
              <a:lnSpc>
                <a:spcPct val="115000"/>
              </a:lnSpc>
              <a:spcBef>
                <a:spcPts val="0"/>
              </a:spcBef>
              <a:spcAft>
                <a:spcPts val="0"/>
              </a:spcAft>
              <a:buNone/>
            </a:pPr>
            <a:endParaRPr sz="2000" dirty="0"/>
          </a:p>
        </p:txBody>
      </p:sp>
      <p:sp>
        <p:nvSpPr>
          <p:cNvPr id="120" name="Shape 120"/>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Setting the hypotheses</a:t>
            </a:r>
          </a:p>
        </p:txBody>
      </p:sp>
    </p:spTree>
    <p:extLst>
      <p:ext uri="{BB962C8B-B14F-4D97-AF65-F5344CB8AC3E}">
        <p14:creationId xmlns:p14="http://schemas.microsoft.com/office/powerpoint/2010/main" val="214793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9">
                                            <p:txEl>
                                              <p:pRg st="0" end="0"/>
                                            </p:txEl>
                                          </p:spTgt>
                                        </p:tgtEl>
                                        <p:attrNameLst>
                                          <p:attrName>style.visibility</p:attrName>
                                        </p:attrNameLst>
                                      </p:cBhvr>
                                      <p:to>
                                        <p:strVal val="visible"/>
                                      </p:to>
                                    </p:set>
                                    <p:animEffect transition="in" filter="fade">
                                      <p:cBhvr>
                                        <p:cTn id="7" dur="1000"/>
                                        <p:tgtEl>
                                          <p:spTgt spid="1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9">
                                            <p:txEl>
                                              <p:pRg st="1" end="1"/>
                                            </p:txEl>
                                          </p:spTgt>
                                        </p:tgtEl>
                                        <p:attrNameLst>
                                          <p:attrName>style.visibility</p:attrName>
                                        </p:attrNameLst>
                                      </p:cBhvr>
                                      <p:to>
                                        <p:strVal val="visible"/>
                                      </p:to>
                                    </p:set>
                                    <p:animEffect transition="in" filter="fade">
                                      <p:cBhvr>
                                        <p:cTn id="12" dur="1000"/>
                                        <p:tgtEl>
                                          <p:spTgt spid="1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9">
                                            <p:txEl>
                                              <p:pRg st="2" end="2"/>
                                            </p:txEl>
                                          </p:spTgt>
                                        </p:tgtEl>
                                        <p:attrNameLst>
                                          <p:attrName>style.visibility</p:attrName>
                                        </p:attrNameLst>
                                      </p:cBhvr>
                                      <p:to>
                                        <p:strVal val="visible"/>
                                      </p:to>
                                    </p:set>
                                    <p:animEffect transition="in" filter="fade">
                                      <p:cBhvr>
                                        <p:cTn id="17" dur="1000"/>
                                        <p:tgtEl>
                                          <p:spTgt spid="1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Evaluating the hypotheses</a:t>
            </a:r>
          </a:p>
        </p:txBody>
      </p:sp>
      <p:sp>
        <p:nvSpPr>
          <p:cNvPr id="138" name="Shape 138"/>
          <p:cNvSpPr txBox="1">
            <a:spLocks noGrp="1"/>
          </p:cNvSpPr>
          <p:nvPr>
            <p:ph type="body" idx="1"/>
          </p:nvPr>
        </p:nvSpPr>
        <p:spPr>
          <a:xfrm flipH="1">
            <a:off x="457200" y="1305775"/>
            <a:ext cx="7822200" cy="3307500"/>
          </a:xfrm>
          <a:prstGeom prst="rect">
            <a:avLst/>
          </a:prstGeom>
        </p:spPr>
        <p:txBody>
          <a:bodyPr lIns="91425" tIns="91425" rIns="91425" bIns="91425" anchor="t" anchorCtr="0">
            <a:noAutofit/>
          </a:bodyPr>
          <a:lstStyle/>
          <a:p>
            <a:pPr marL="457200" lvl="0" indent="-368300" rtl="0">
              <a:lnSpc>
                <a:spcPct val="115000"/>
              </a:lnSpc>
              <a:spcBef>
                <a:spcPts val="0"/>
              </a:spcBef>
              <a:spcAft>
                <a:spcPts val="1000"/>
              </a:spcAft>
              <a:buSzPct val="100000"/>
            </a:pPr>
            <a:r>
              <a:rPr lang="en" sz="2200"/>
              <a:t>To evaluate these hypotheses, we quantify how different the observed counts are from the expected counts.</a:t>
            </a:r>
          </a:p>
          <a:p>
            <a:pPr marL="457200" lvl="0" indent="-368300" rtl="0">
              <a:lnSpc>
                <a:spcPct val="115000"/>
              </a:lnSpc>
              <a:spcBef>
                <a:spcPts val="0"/>
              </a:spcBef>
              <a:spcAft>
                <a:spcPts val="1000"/>
              </a:spcAft>
              <a:buSzPct val="100000"/>
            </a:pPr>
            <a:r>
              <a:rPr lang="en" sz="2200"/>
              <a:t>Large deviations from what would be expected based on sampling variation (chance) alone provide strong evidence for the alternative hypothesis.</a:t>
            </a:r>
          </a:p>
          <a:p>
            <a:pPr marL="457200" lvl="0" indent="-368300" rtl="0">
              <a:lnSpc>
                <a:spcPct val="115000"/>
              </a:lnSpc>
              <a:spcBef>
                <a:spcPts val="0"/>
              </a:spcBef>
              <a:spcAft>
                <a:spcPts val="1000"/>
              </a:spcAft>
              <a:buSzPct val="100000"/>
            </a:pPr>
            <a:r>
              <a:rPr lang="en" sz="2200"/>
              <a:t>This is called a </a:t>
            </a:r>
            <a:r>
              <a:rPr lang="en" sz="2200" i="1">
                <a:solidFill>
                  <a:schemeClr val="accent1"/>
                </a:solidFill>
              </a:rPr>
              <a:t>goodness of fit</a:t>
            </a:r>
            <a:r>
              <a:rPr lang="en" sz="2200"/>
              <a:t> test since we're evaluating how well the observed data fit the expected distribution.</a:t>
            </a:r>
          </a:p>
        </p:txBody>
      </p:sp>
    </p:spTree>
    <p:extLst>
      <p:ext uri="{BB962C8B-B14F-4D97-AF65-F5344CB8AC3E}">
        <p14:creationId xmlns:p14="http://schemas.microsoft.com/office/powerpoint/2010/main" val="1288221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8">
                                            <p:txEl>
                                              <p:pRg st="0" end="0"/>
                                            </p:txEl>
                                          </p:spTgt>
                                        </p:tgtEl>
                                        <p:attrNameLst>
                                          <p:attrName>style.visibility</p:attrName>
                                        </p:attrNameLst>
                                      </p:cBhvr>
                                      <p:to>
                                        <p:strVal val="visible"/>
                                      </p:to>
                                    </p:set>
                                    <p:animEffect transition="in" filter="fade">
                                      <p:cBhvr>
                                        <p:cTn id="7" dur="1000"/>
                                        <p:tgtEl>
                                          <p:spTgt spid="1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8">
                                            <p:txEl>
                                              <p:pRg st="1" end="1"/>
                                            </p:txEl>
                                          </p:spTgt>
                                        </p:tgtEl>
                                        <p:attrNameLst>
                                          <p:attrName>style.visibility</p:attrName>
                                        </p:attrNameLst>
                                      </p:cBhvr>
                                      <p:to>
                                        <p:strVal val="visible"/>
                                      </p:to>
                                    </p:set>
                                    <p:animEffect transition="in" filter="fade">
                                      <p:cBhvr>
                                        <p:cTn id="12" dur="1000"/>
                                        <p:tgtEl>
                                          <p:spTgt spid="1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8">
                                            <p:txEl>
                                              <p:pRg st="2" end="2"/>
                                            </p:txEl>
                                          </p:spTgt>
                                        </p:tgtEl>
                                        <p:attrNameLst>
                                          <p:attrName>style.visibility</p:attrName>
                                        </p:attrNameLst>
                                      </p:cBhvr>
                                      <p:to>
                                        <p:strVal val="visible"/>
                                      </p:to>
                                    </p:set>
                                    <p:animEffect transition="in" filter="fade">
                                      <p:cBhvr>
                                        <p:cTn id="17" dur="1000"/>
                                        <p:tgtEl>
                                          <p:spTgt spid="13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flipH="1">
            <a:off x="457199" y="3117750"/>
            <a:ext cx="8229600" cy="2266200"/>
          </a:xfrm>
          <a:prstGeom prst="rect">
            <a:avLst/>
          </a:prstGeom>
        </p:spPr>
        <p:txBody>
          <a:bodyPr lIns="91425" tIns="91425" rIns="91425" bIns="91425" anchor="t" anchorCtr="0">
            <a:noAutofit/>
          </a:bodyPr>
          <a:lstStyle/>
          <a:p>
            <a:pPr lvl="0" rtl="0">
              <a:lnSpc>
                <a:spcPct val="115000"/>
              </a:lnSpc>
              <a:spcBef>
                <a:spcPts val="0"/>
              </a:spcBef>
              <a:spcAft>
                <a:spcPts val="1000"/>
              </a:spcAft>
              <a:buNone/>
            </a:pPr>
            <a:r>
              <a:rPr lang="en" sz="1800">
                <a:solidFill>
                  <a:srgbClr val="000000"/>
                </a:solidFill>
              </a:rPr>
              <a:t>Type 1 error is rejecting H</a:t>
            </a:r>
            <a:r>
              <a:rPr lang="en" sz="1800" baseline="-25000">
                <a:solidFill>
                  <a:srgbClr val="000000"/>
                </a:solidFill>
              </a:rPr>
              <a:t>0</a:t>
            </a:r>
            <a:r>
              <a:rPr lang="en" sz="1800">
                <a:solidFill>
                  <a:srgbClr val="000000"/>
                </a:solidFill>
              </a:rPr>
              <a:t> when you shouldn't have, and the probability of doing so is α (significance level)</a:t>
            </a:r>
          </a:p>
          <a:p>
            <a:pPr lvl="0" rtl="0">
              <a:lnSpc>
                <a:spcPct val="115000"/>
              </a:lnSpc>
              <a:spcBef>
                <a:spcPts val="0"/>
              </a:spcBef>
              <a:spcAft>
                <a:spcPts val="1000"/>
              </a:spcAft>
              <a:buNone/>
            </a:pPr>
            <a:r>
              <a:rPr lang="en" sz="1800">
                <a:solidFill>
                  <a:srgbClr val="000000"/>
                </a:solidFill>
              </a:rPr>
              <a:t>Type 2 error is failing to reject H</a:t>
            </a:r>
            <a:r>
              <a:rPr lang="en" sz="1800" baseline="-25000">
                <a:solidFill>
                  <a:srgbClr val="000000"/>
                </a:solidFill>
              </a:rPr>
              <a:t>0</a:t>
            </a:r>
            <a:r>
              <a:rPr lang="en" sz="1800">
                <a:solidFill>
                  <a:srgbClr val="000000"/>
                </a:solidFill>
              </a:rPr>
              <a:t> when you should have, and the probability of doing so is β (a little more complicated to calculate)</a:t>
            </a:r>
          </a:p>
          <a:p>
            <a:pPr lvl="0" rtl="0">
              <a:lnSpc>
                <a:spcPct val="115000"/>
              </a:lnSpc>
              <a:spcBef>
                <a:spcPts val="0"/>
              </a:spcBef>
              <a:spcAft>
                <a:spcPts val="1000"/>
              </a:spcAft>
              <a:buNone/>
            </a:pPr>
            <a:r>
              <a:rPr lang="en" sz="1800">
                <a:solidFill>
                  <a:schemeClr val="accent1"/>
                </a:solidFill>
              </a:rPr>
              <a:t>Power</a:t>
            </a:r>
            <a:r>
              <a:rPr lang="en" sz="1800">
                <a:solidFill>
                  <a:srgbClr val="000000"/>
                </a:solidFill>
              </a:rPr>
              <a:t> of a test is the probability of correctly rejecting H</a:t>
            </a:r>
            <a:r>
              <a:rPr lang="en" sz="1800" baseline="-25000">
                <a:solidFill>
                  <a:srgbClr val="000000"/>
                </a:solidFill>
              </a:rPr>
              <a:t>0</a:t>
            </a:r>
            <a:r>
              <a:rPr lang="en" sz="1800">
                <a:solidFill>
                  <a:srgbClr val="000000"/>
                </a:solidFill>
              </a:rPr>
              <a:t>, and the probability of doing so is 1 - β</a:t>
            </a:r>
          </a:p>
          <a:p>
            <a:pPr lvl="0" rtl="0">
              <a:lnSpc>
                <a:spcPct val="115000"/>
              </a:lnSpc>
              <a:spcBef>
                <a:spcPts val="0"/>
              </a:spcBef>
              <a:spcAft>
                <a:spcPts val="1000"/>
              </a:spcAft>
              <a:buNone/>
            </a:pPr>
            <a:endParaRPr sz="1800">
              <a:solidFill>
                <a:srgbClr val="000000"/>
              </a:solidFill>
            </a:endParaRPr>
          </a:p>
        </p:txBody>
      </p:sp>
      <p:sp>
        <p:nvSpPr>
          <p:cNvPr id="91" name="Shape 91"/>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Hypothesis testing possibilities</a:t>
            </a:r>
          </a:p>
        </p:txBody>
      </p:sp>
      <p:pic>
        <p:nvPicPr>
          <p:cNvPr id="92" name="Shape 92"/>
          <p:cNvPicPr preferRelativeResize="0"/>
          <p:nvPr/>
        </p:nvPicPr>
        <p:blipFill>
          <a:blip r:embed="rId3">
            <a:alphaModFix/>
          </a:blip>
          <a:stretch>
            <a:fillRect/>
          </a:stretch>
        </p:blipFill>
        <p:spPr>
          <a:xfrm>
            <a:off x="979246" y="1313546"/>
            <a:ext cx="6305099" cy="1633650"/>
          </a:xfrm>
          <a:prstGeom prst="rect">
            <a:avLst/>
          </a:prstGeom>
          <a:noFill/>
          <a:ln>
            <a:noFill/>
          </a:ln>
        </p:spPr>
      </p:pic>
      <p:pic>
        <p:nvPicPr>
          <p:cNvPr id="93" name="Shape 93"/>
          <p:cNvPicPr preferRelativeResize="0"/>
          <p:nvPr/>
        </p:nvPicPr>
        <p:blipFill>
          <a:blip r:embed="rId4">
            <a:alphaModFix/>
          </a:blip>
          <a:stretch>
            <a:fillRect/>
          </a:stretch>
        </p:blipFill>
        <p:spPr>
          <a:xfrm>
            <a:off x="5388325" y="2064949"/>
            <a:ext cx="1835100" cy="317624"/>
          </a:xfrm>
          <a:prstGeom prst="rect">
            <a:avLst/>
          </a:prstGeom>
          <a:noFill/>
          <a:ln>
            <a:noFill/>
          </a:ln>
        </p:spPr>
      </p:pic>
      <p:pic>
        <p:nvPicPr>
          <p:cNvPr id="94" name="Shape 94"/>
          <p:cNvPicPr preferRelativeResize="0"/>
          <p:nvPr/>
        </p:nvPicPr>
        <p:blipFill>
          <a:blip r:embed="rId5">
            <a:alphaModFix/>
          </a:blip>
          <a:stretch>
            <a:fillRect/>
          </a:stretch>
        </p:blipFill>
        <p:spPr>
          <a:xfrm>
            <a:off x="3286275" y="2538270"/>
            <a:ext cx="1835100" cy="333654"/>
          </a:xfrm>
          <a:prstGeom prst="rect">
            <a:avLst/>
          </a:prstGeom>
          <a:noFill/>
          <a:ln>
            <a:noFill/>
          </a:ln>
        </p:spPr>
      </p:pic>
      <p:pic>
        <p:nvPicPr>
          <p:cNvPr id="95" name="Shape 95"/>
          <p:cNvPicPr preferRelativeResize="0"/>
          <p:nvPr/>
        </p:nvPicPr>
        <p:blipFill>
          <a:blip r:embed="rId6">
            <a:alphaModFix/>
          </a:blip>
          <a:stretch>
            <a:fillRect/>
          </a:stretch>
        </p:blipFill>
        <p:spPr>
          <a:xfrm>
            <a:off x="3767700" y="2064950"/>
            <a:ext cx="728209" cy="317624"/>
          </a:xfrm>
          <a:prstGeom prst="rect">
            <a:avLst/>
          </a:prstGeom>
          <a:noFill/>
          <a:ln>
            <a:noFill/>
          </a:ln>
        </p:spPr>
      </p:pic>
      <p:pic>
        <p:nvPicPr>
          <p:cNvPr id="96" name="Shape 96"/>
          <p:cNvPicPr preferRelativeResize="0"/>
          <p:nvPr/>
        </p:nvPicPr>
        <p:blipFill>
          <a:blip r:embed="rId7">
            <a:alphaModFix/>
          </a:blip>
          <a:stretch>
            <a:fillRect/>
          </a:stretch>
        </p:blipFill>
        <p:spPr>
          <a:xfrm>
            <a:off x="5511809" y="2546284"/>
            <a:ext cx="1588124" cy="317624"/>
          </a:xfrm>
          <a:prstGeom prst="rect">
            <a:avLst/>
          </a:prstGeom>
          <a:noFill/>
          <a:ln>
            <a:noFill/>
          </a:ln>
        </p:spPr>
      </p:pic>
      <p:sp>
        <p:nvSpPr>
          <p:cNvPr id="97" name="Shape 97"/>
          <p:cNvSpPr txBox="1">
            <a:spLocks noGrp="1"/>
          </p:cNvSpPr>
          <p:nvPr>
            <p:ph type="body" idx="1"/>
          </p:nvPr>
        </p:nvSpPr>
        <p:spPr>
          <a:xfrm flipH="1">
            <a:off x="457199" y="5383950"/>
            <a:ext cx="8229600" cy="889200"/>
          </a:xfrm>
          <a:prstGeom prst="rect">
            <a:avLst/>
          </a:prstGeom>
        </p:spPr>
        <p:txBody>
          <a:bodyPr lIns="91425" tIns="91425" rIns="91425" bIns="91425" anchor="t" anchorCtr="0">
            <a:noAutofit/>
          </a:bodyPr>
          <a:lstStyle/>
          <a:p>
            <a:pPr lvl="0" rtl="0">
              <a:lnSpc>
                <a:spcPct val="115000"/>
              </a:lnSpc>
              <a:spcBef>
                <a:spcPts val="0"/>
              </a:spcBef>
              <a:spcAft>
                <a:spcPts val="1000"/>
              </a:spcAft>
              <a:buNone/>
            </a:pPr>
            <a:r>
              <a:rPr lang="en" sz="1800">
                <a:solidFill>
                  <a:srgbClr val="000000"/>
                </a:solidFill>
              </a:rPr>
              <a:t>In hypothesis testing, we want to keep α and β low, but there are inherent trade-offs.</a:t>
            </a:r>
          </a:p>
        </p:txBody>
      </p:sp>
    </p:spTree>
    <p:extLst>
      <p:ext uri="{BB962C8B-B14F-4D97-AF65-F5344CB8AC3E}">
        <p14:creationId xmlns:p14="http://schemas.microsoft.com/office/powerpoint/2010/main" val="138300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10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body" idx="1"/>
          </p:nvPr>
        </p:nvSpPr>
        <p:spPr>
          <a:xfrm flipH="1">
            <a:off x="457150" y="2567425"/>
            <a:ext cx="8050800" cy="2068200"/>
          </a:xfrm>
          <a:prstGeom prst="rect">
            <a:avLst/>
          </a:prstGeom>
        </p:spPr>
        <p:txBody>
          <a:bodyPr lIns="91425" tIns="91425" rIns="91425" bIns="91425" anchor="t" anchorCtr="0">
            <a:noAutofit/>
          </a:bodyPr>
          <a:lstStyle/>
          <a:p>
            <a:pPr lvl="0" rtl="0">
              <a:lnSpc>
                <a:spcPct val="115000"/>
              </a:lnSpc>
              <a:spcBef>
                <a:spcPts val="0"/>
              </a:spcBef>
              <a:spcAft>
                <a:spcPts val="1000"/>
              </a:spcAft>
              <a:buClr>
                <a:schemeClr val="dk1"/>
              </a:buClr>
              <a:buSzPct val="55000"/>
              <a:buFont typeface="Arial"/>
              <a:buNone/>
            </a:pPr>
            <a:r>
              <a:rPr lang="en" sz="2000"/>
              <a:t>This construction is based on </a:t>
            </a:r>
          </a:p>
          <a:p>
            <a:pPr marL="457200" lvl="0" indent="-355600" rtl="0">
              <a:lnSpc>
                <a:spcPct val="115000"/>
              </a:lnSpc>
              <a:spcBef>
                <a:spcPts val="0"/>
              </a:spcBef>
              <a:spcAft>
                <a:spcPts val="1000"/>
              </a:spcAft>
              <a:buSzPct val="100000"/>
              <a:buAutoNum type="arabicPeriod"/>
            </a:pPr>
            <a:r>
              <a:rPr lang="en" sz="2000"/>
              <a:t>identifying the difference between a point estimate and an expected value if the null hypothesis was true, and </a:t>
            </a:r>
          </a:p>
          <a:p>
            <a:pPr marL="457200" lvl="0" indent="-355600" rtl="0">
              <a:lnSpc>
                <a:spcPct val="115000"/>
              </a:lnSpc>
              <a:spcBef>
                <a:spcPts val="0"/>
              </a:spcBef>
              <a:spcAft>
                <a:spcPts val="1000"/>
              </a:spcAft>
              <a:buSzPct val="100000"/>
              <a:buAutoNum type="arabicPeriod"/>
            </a:pPr>
            <a:r>
              <a:rPr lang="en" sz="2000"/>
              <a:t>standardizing that difference using the standard error of the point estimate.</a:t>
            </a:r>
          </a:p>
        </p:txBody>
      </p:sp>
      <p:sp>
        <p:nvSpPr>
          <p:cNvPr id="159" name="Shape 159"/>
          <p:cNvSpPr txBox="1">
            <a:spLocks noGrp="1"/>
          </p:cNvSpPr>
          <p:nvPr>
            <p:ph type="body" idx="1"/>
          </p:nvPr>
        </p:nvSpPr>
        <p:spPr>
          <a:xfrm flipH="1">
            <a:off x="457150" y="1305775"/>
            <a:ext cx="8050800" cy="1583100"/>
          </a:xfrm>
          <a:prstGeom prst="rect">
            <a:avLst/>
          </a:prstGeom>
        </p:spPr>
        <p:txBody>
          <a:bodyPr lIns="91425" tIns="91425" rIns="91425" bIns="91425" anchor="t" anchorCtr="0">
            <a:noAutofit/>
          </a:bodyPr>
          <a:lstStyle/>
          <a:p>
            <a:pPr lvl="0" rtl="0">
              <a:lnSpc>
                <a:spcPct val="115000"/>
              </a:lnSpc>
              <a:spcBef>
                <a:spcPts val="0"/>
              </a:spcBef>
              <a:spcAft>
                <a:spcPts val="1000"/>
              </a:spcAft>
              <a:buClr>
                <a:schemeClr val="dk1"/>
              </a:buClr>
              <a:buSzPct val="55000"/>
              <a:buFont typeface="Arial"/>
              <a:buNone/>
            </a:pPr>
            <a:r>
              <a:rPr lang="en" sz="2000"/>
              <a:t>The general form of a test statistic is</a:t>
            </a:r>
          </a:p>
        </p:txBody>
      </p:sp>
      <p:sp>
        <p:nvSpPr>
          <p:cNvPr id="160" name="Shape 160"/>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Anatomy of a test statistic</a:t>
            </a:r>
          </a:p>
        </p:txBody>
      </p:sp>
      <p:pic>
        <p:nvPicPr>
          <p:cNvPr id="161" name="Shape 161"/>
          <p:cNvPicPr preferRelativeResize="0"/>
          <p:nvPr/>
        </p:nvPicPr>
        <p:blipFill>
          <a:blip r:embed="rId3">
            <a:alphaModFix/>
          </a:blip>
          <a:stretch>
            <a:fillRect/>
          </a:stretch>
        </p:blipFill>
        <p:spPr>
          <a:xfrm>
            <a:off x="2920725" y="1850500"/>
            <a:ext cx="3123649" cy="716925"/>
          </a:xfrm>
          <a:prstGeom prst="rect">
            <a:avLst/>
          </a:prstGeom>
          <a:noFill/>
          <a:ln>
            <a:noFill/>
          </a:ln>
        </p:spPr>
      </p:pic>
      <p:sp>
        <p:nvSpPr>
          <p:cNvPr id="162" name="Shape 162"/>
          <p:cNvSpPr txBox="1">
            <a:spLocks noGrp="1"/>
          </p:cNvSpPr>
          <p:nvPr>
            <p:ph type="body" idx="1"/>
          </p:nvPr>
        </p:nvSpPr>
        <p:spPr>
          <a:xfrm flipH="1">
            <a:off x="457150" y="4635625"/>
            <a:ext cx="8050800" cy="1088700"/>
          </a:xfrm>
          <a:prstGeom prst="rect">
            <a:avLst/>
          </a:prstGeom>
        </p:spPr>
        <p:txBody>
          <a:bodyPr lIns="91425" tIns="91425" rIns="91425" bIns="91425" anchor="t" anchorCtr="0">
            <a:noAutofit/>
          </a:bodyPr>
          <a:lstStyle/>
          <a:p>
            <a:pPr lvl="0" rtl="0">
              <a:lnSpc>
                <a:spcPct val="115000"/>
              </a:lnSpc>
              <a:spcBef>
                <a:spcPts val="0"/>
              </a:spcBef>
              <a:spcAft>
                <a:spcPts val="1000"/>
              </a:spcAft>
              <a:buClr>
                <a:schemeClr val="dk1"/>
              </a:buClr>
              <a:buSzPct val="55000"/>
              <a:buFont typeface="Arial"/>
              <a:buNone/>
            </a:pPr>
            <a:r>
              <a:rPr lang="en" sz="2000"/>
              <a:t>These two ideas will help in the construction of an appropriate test statistic for count data.</a:t>
            </a:r>
          </a:p>
          <a:p>
            <a:pPr lvl="0" rtl="0">
              <a:lnSpc>
                <a:spcPct val="115000"/>
              </a:lnSpc>
              <a:spcBef>
                <a:spcPts val="0"/>
              </a:spcBef>
              <a:spcAft>
                <a:spcPts val="1000"/>
              </a:spcAft>
              <a:buClr>
                <a:schemeClr val="dk1"/>
              </a:buClr>
              <a:buSzPct val="55000"/>
              <a:buFont typeface="Arial"/>
              <a:buNone/>
            </a:pPr>
            <a:endParaRPr sz="2000"/>
          </a:p>
        </p:txBody>
      </p:sp>
    </p:spTree>
    <p:extLst>
      <p:ext uri="{BB962C8B-B14F-4D97-AF65-F5344CB8AC3E}">
        <p14:creationId xmlns:p14="http://schemas.microsoft.com/office/powerpoint/2010/main" val="1264888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8"/>
                                        </p:tgtEl>
                                        <p:attrNameLst>
                                          <p:attrName>style.visibility</p:attrName>
                                        </p:attrNameLst>
                                      </p:cBhvr>
                                      <p:to>
                                        <p:strVal val="visible"/>
                                      </p:to>
                                    </p:set>
                                    <p:animEffect transition="in" filter="fade">
                                      <p:cBhvr>
                                        <p:cTn id="7" dur="1000"/>
                                        <p:tgtEl>
                                          <p:spTgt spid="1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2"/>
                                        </p:tgtEl>
                                        <p:attrNameLst>
                                          <p:attrName>style.visibility</p:attrName>
                                        </p:attrNameLst>
                                      </p:cBhvr>
                                      <p:to>
                                        <p:strVal val="visible"/>
                                      </p:to>
                                    </p:set>
                                    <p:animEffect transition="in" filter="fade">
                                      <p:cBhvr>
                                        <p:cTn id="12" dur="10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Chi-square statistic</a:t>
            </a:r>
          </a:p>
        </p:txBody>
      </p:sp>
      <p:sp>
        <p:nvSpPr>
          <p:cNvPr id="174" name="Shape 174"/>
          <p:cNvSpPr txBox="1">
            <a:spLocks noGrp="1"/>
          </p:cNvSpPr>
          <p:nvPr>
            <p:ph type="body" idx="1"/>
          </p:nvPr>
        </p:nvSpPr>
        <p:spPr>
          <a:xfrm flipH="1">
            <a:off x="457075" y="1305775"/>
            <a:ext cx="7822200" cy="2151300"/>
          </a:xfrm>
          <a:prstGeom prst="rect">
            <a:avLst/>
          </a:prstGeom>
        </p:spPr>
        <p:txBody>
          <a:bodyPr lIns="91425" tIns="91425" rIns="91425" bIns="91425" anchor="t" anchorCtr="0">
            <a:noAutofit/>
          </a:bodyPr>
          <a:lstStyle/>
          <a:p>
            <a:pPr marL="0" lvl="0" indent="-69850" rtl="0">
              <a:lnSpc>
                <a:spcPct val="115000"/>
              </a:lnSpc>
              <a:spcBef>
                <a:spcPts val="0"/>
              </a:spcBef>
              <a:spcAft>
                <a:spcPts val="0"/>
              </a:spcAft>
              <a:buClr>
                <a:schemeClr val="dk1"/>
              </a:buClr>
              <a:buSzPct val="50000"/>
              <a:buFont typeface="Arial"/>
              <a:buNone/>
            </a:pPr>
            <a:r>
              <a:rPr lang="en" sz="2200"/>
              <a:t>When dealing with counts and investigating how far the observed counts are from the expected counts, we use a new test statistic called the </a:t>
            </a:r>
            <a:r>
              <a:rPr lang="en" sz="2200" i="1">
                <a:solidFill>
                  <a:schemeClr val="accent1"/>
                </a:solidFill>
              </a:rPr>
              <a:t>chi-square (χ</a:t>
            </a:r>
            <a:r>
              <a:rPr lang="en" sz="2200" i="1" baseline="30000">
                <a:solidFill>
                  <a:schemeClr val="accent1"/>
                </a:solidFill>
              </a:rPr>
              <a:t>2</a:t>
            </a:r>
            <a:r>
              <a:rPr lang="en" sz="2200" i="1">
                <a:solidFill>
                  <a:schemeClr val="accent1"/>
                </a:solidFill>
              </a:rPr>
              <a:t>) statistic</a:t>
            </a:r>
            <a:r>
              <a:rPr lang="en" sz="2200"/>
              <a:t>.</a:t>
            </a:r>
          </a:p>
          <a:p>
            <a:pPr marL="0" lvl="0" indent="-69850" rtl="0">
              <a:lnSpc>
                <a:spcPct val="115000"/>
              </a:lnSpc>
              <a:spcBef>
                <a:spcPts val="0"/>
              </a:spcBef>
              <a:spcAft>
                <a:spcPts val="0"/>
              </a:spcAft>
              <a:buClr>
                <a:schemeClr val="dk1"/>
              </a:buClr>
              <a:buSzPct val="50000"/>
              <a:buFont typeface="Arial"/>
              <a:buNone/>
            </a:pPr>
            <a:endParaRPr sz="2200"/>
          </a:p>
          <a:p>
            <a:pPr marL="0" lvl="0" indent="-69850" rtl="0">
              <a:lnSpc>
                <a:spcPct val="115000"/>
              </a:lnSpc>
              <a:spcBef>
                <a:spcPts val="0"/>
              </a:spcBef>
              <a:spcAft>
                <a:spcPts val="0"/>
              </a:spcAft>
              <a:buClr>
                <a:schemeClr val="dk1"/>
              </a:buClr>
              <a:buSzPct val="50000"/>
              <a:buFont typeface="Arial"/>
              <a:buNone/>
            </a:pPr>
            <a:r>
              <a:rPr lang="en" sz="2200" i="1"/>
              <a:t>χ</a:t>
            </a:r>
            <a:r>
              <a:rPr lang="en" sz="2200" i="1" baseline="30000"/>
              <a:t>2</a:t>
            </a:r>
            <a:r>
              <a:rPr lang="en" sz="2200" i="1"/>
              <a:t> statistic</a:t>
            </a:r>
          </a:p>
          <a:p>
            <a:pPr marL="0" lvl="0" indent="-69850" rtl="0">
              <a:lnSpc>
                <a:spcPct val="115000"/>
              </a:lnSpc>
              <a:spcBef>
                <a:spcPts val="0"/>
              </a:spcBef>
              <a:spcAft>
                <a:spcPts val="0"/>
              </a:spcAft>
              <a:buClr>
                <a:schemeClr val="dk1"/>
              </a:buClr>
              <a:buSzPct val="50000"/>
              <a:buFont typeface="Arial"/>
              <a:buNone/>
            </a:pPr>
            <a:endParaRPr sz="2200"/>
          </a:p>
        </p:txBody>
      </p:sp>
      <p:pic>
        <p:nvPicPr>
          <p:cNvPr id="175" name="Shape 175"/>
          <p:cNvPicPr preferRelativeResize="0"/>
          <p:nvPr/>
        </p:nvPicPr>
        <p:blipFill>
          <a:blip r:embed="rId3">
            <a:alphaModFix/>
          </a:blip>
          <a:stretch>
            <a:fillRect/>
          </a:stretch>
        </p:blipFill>
        <p:spPr>
          <a:xfrm>
            <a:off x="1352949" y="3609475"/>
            <a:ext cx="6619750" cy="1043774"/>
          </a:xfrm>
          <a:prstGeom prst="rect">
            <a:avLst/>
          </a:prstGeom>
          <a:noFill/>
          <a:ln>
            <a:noFill/>
          </a:ln>
        </p:spPr>
      </p:pic>
    </p:spTree>
    <p:extLst>
      <p:ext uri="{BB962C8B-B14F-4D97-AF65-F5344CB8AC3E}">
        <p14:creationId xmlns:p14="http://schemas.microsoft.com/office/powerpoint/2010/main" val="127057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
                                            <p:txEl>
                                              <p:pRg st="0" end="0"/>
                                            </p:txEl>
                                          </p:spTgt>
                                        </p:tgtEl>
                                        <p:attrNameLst>
                                          <p:attrName>style.visibility</p:attrName>
                                        </p:attrNameLst>
                                      </p:cBhvr>
                                      <p:to>
                                        <p:strVal val="visible"/>
                                      </p:to>
                                    </p:set>
                                    <p:animEffect transition="in" filter="fade">
                                      <p:cBhvr>
                                        <p:cTn id="7" dur="1000"/>
                                        <p:tgtEl>
                                          <p:spTgt spid="1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4">
                                            <p:txEl>
                                              <p:pRg st="1" end="1"/>
                                            </p:txEl>
                                          </p:spTgt>
                                        </p:tgtEl>
                                        <p:attrNameLst>
                                          <p:attrName>style.visibility</p:attrName>
                                        </p:attrNameLst>
                                      </p:cBhvr>
                                      <p:to>
                                        <p:strVal val="visible"/>
                                      </p:to>
                                    </p:set>
                                    <p:animEffect transition="in" filter="fade">
                                      <p:cBhvr>
                                        <p:cTn id="12" dur="1000"/>
                                        <p:tgtEl>
                                          <p:spTgt spid="1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4">
                                            <p:txEl>
                                              <p:pRg st="2" end="2"/>
                                            </p:txEl>
                                          </p:spTgt>
                                        </p:tgtEl>
                                        <p:attrNameLst>
                                          <p:attrName>style.visibility</p:attrName>
                                        </p:attrNameLst>
                                      </p:cBhvr>
                                      <p:to>
                                        <p:strVal val="visible"/>
                                      </p:to>
                                    </p:set>
                                    <p:animEffect transition="in" filter="fade">
                                      <p:cBhvr>
                                        <p:cTn id="17" dur="1000"/>
                                        <p:tgtEl>
                                          <p:spTgt spid="1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4">
                                            <p:txEl>
                                              <p:pRg st="3" end="3"/>
                                            </p:txEl>
                                          </p:spTgt>
                                        </p:tgtEl>
                                        <p:attrNameLst>
                                          <p:attrName>style.visibility</p:attrName>
                                        </p:attrNameLst>
                                      </p:cBhvr>
                                      <p:to>
                                        <p:strVal val="visible"/>
                                      </p:to>
                                    </p:set>
                                    <p:animEffect transition="in" filter="fade">
                                      <p:cBhvr>
                                        <p:cTn id="22" dur="1000"/>
                                        <p:tgtEl>
                                          <p:spTgt spid="17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5"/>
                                        </p:tgtEl>
                                        <p:attrNameLst>
                                          <p:attrName>style.visibility</p:attrName>
                                        </p:attrNameLst>
                                      </p:cBhvr>
                                      <p:to>
                                        <p:strVal val="visible"/>
                                      </p:to>
                                    </p:set>
                                    <p:animEffect transition="in" filter="fade">
                                      <p:cBhvr>
                                        <p:cTn id="27" dur="10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flipH="1">
            <a:off x="457075" y="1305775"/>
            <a:ext cx="7822200" cy="1733400"/>
          </a:xfrm>
          <a:prstGeom prst="rect">
            <a:avLst/>
          </a:prstGeom>
        </p:spPr>
        <p:txBody>
          <a:bodyPr lIns="91425" tIns="91425" rIns="91425" bIns="91425" anchor="t" anchorCtr="0">
            <a:noAutofit/>
          </a:bodyPr>
          <a:lstStyle/>
          <a:p>
            <a:pPr lvl="0" rtl="0">
              <a:lnSpc>
                <a:spcPct val="115000"/>
              </a:lnSpc>
              <a:spcBef>
                <a:spcPts val="0"/>
              </a:spcBef>
              <a:spcAft>
                <a:spcPts val="1000"/>
              </a:spcAft>
              <a:buClr>
                <a:schemeClr val="dk1"/>
              </a:buClr>
              <a:buSzPct val="50000"/>
              <a:buFont typeface="Arial"/>
              <a:buNone/>
            </a:pPr>
            <a:r>
              <a:rPr lang="en" sz="2200"/>
              <a:t>Squaring the difference between the observed and the expected outcome does two things:</a:t>
            </a:r>
          </a:p>
          <a:p>
            <a:pPr marL="457200" lvl="0" indent="-368300" rtl="0">
              <a:lnSpc>
                <a:spcPct val="115000"/>
              </a:lnSpc>
              <a:spcBef>
                <a:spcPts val="0"/>
              </a:spcBef>
              <a:spcAft>
                <a:spcPts val="1000"/>
              </a:spcAft>
              <a:buSzPct val="100000"/>
            </a:pPr>
            <a:r>
              <a:rPr lang="en" sz="2200"/>
              <a:t>Any standardized difference that is squared will now be positive.</a:t>
            </a:r>
          </a:p>
          <a:p>
            <a:pPr marL="457200" lvl="0" indent="-368300" rtl="0">
              <a:lnSpc>
                <a:spcPct val="115000"/>
              </a:lnSpc>
              <a:spcBef>
                <a:spcPts val="0"/>
              </a:spcBef>
              <a:spcAft>
                <a:spcPts val="1000"/>
              </a:spcAft>
              <a:buSzPct val="100000"/>
            </a:pPr>
            <a:r>
              <a:rPr lang="en" sz="2200"/>
              <a:t>Differences that already looked unusual will become much larger after being squared.</a:t>
            </a:r>
          </a:p>
          <a:p>
            <a:pPr lvl="0" rtl="0">
              <a:lnSpc>
                <a:spcPct val="115000"/>
              </a:lnSpc>
              <a:spcBef>
                <a:spcPts val="0"/>
              </a:spcBef>
              <a:spcAft>
                <a:spcPts val="1000"/>
              </a:spcAft>
              <a:buNone/>
            </a:pPr>
            <a:endParaRPr sz="2200"/>
          </a:p>
          <a:p>
            <a:pPr lvl="0" rtl="0">
              <a:lnSpc>
                <a:spcPct val="115000"/>
              </a:lnSpc>
              <a:spcBef>
                <a:spcPts val="0"/>
              </a:spcBef>
              <a:spcAft>
                <a:spcPts val="1000"/>
              </a:spcAft>
              <a:buNone/>
            </a:pPr>
            <a:endParaRPr sz="2200">
              <a:solidFill>
                <a:schemeClr val="accent1"/>
              </a:solidFill>
            </a:endParaRPr>
          </a:p>
        </p:txBody>
      </p:sp>
      <p:sp>
        <p:nvSpPr>
          <p:cNvPr id="256" name="Shape 256"/>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Why square?</a:t>
            </a:r>
          </a:p>
        </p:txBody>
      </p:sp>
    </p:spTree>
    <p:extLst>
      <p:ext uri="{BB962C8B-B14F-4D97-AF65-F5344CB8AC3E}">
        <p14:creationId xmlns:p14="http://schemas.microsoft.com/office/powerpoint/2010/main" val="3899521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5">
                                            <p:txEl>
                                              <p:pRg st="0" end="0"/>
                                            </p:txEl>
                                          </p:spTgt>
                                        </p:tgtEl>
                                        <p:attrNameLst>
                                          <p:attrName>style.visibility</p:attrName>
                                        </p:attrNameLst>
                                      </p:cBhvr>
                                      <p:to>
                                        <p:strVal val="visible"/>
                                      </p:to>
                                    </p:set>
                                    <p:animEffect transition="in" filter="fade">
                                      <p:cBhvr>
                                        <p:cTn id="7" dur="1000"/>
                                        <p:tgtEl>
                                          <p:spTgt spid="2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5">
                                            <p:txEl>
                                              <p:pRg st="1" end="1"/>
                                            </p:txEl>
                                          </p:spTgt>
                                        </p:tgtEl>
                                        <p:attrNameLst>
                                          <p:attrName>style.visibility</p:attrName>
                                        </p:attrNameLst>
                                      </p:cBhvr>
                                      <p:to>
                                        <p:strVal val="visible"/>
                                      </p:to>
                                    </p:set>
                                    <p:animEffect transition="in" filter="fade">
                                      <p:cBhvr>
                                        <p:cTn id="12" dur="1000"/>
                                        <p:tgtEl>
                                          <p:spTgt spid="2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5">
                                            <p:txEl>
                                              <p:pRg st="2" end="2"/>
                                            </p:txEl>
                                          </p:spTgt>
                                        </p:tgtEl>
                                        <p:attrNameLst>
                                          <p:attrName>style.visibility</p:attrName>
                                        </p:attrNameLst>
                                      </p:cBhvr>
                                      <p:to>
                                        <p:strVal val="visible"/>
                                      </p:to>
                                    </p:set>
                                    <p:animEffect transition="in" filter="fade">
                                      <p:cBhvr>
                                        <p:cTn id="17" dur="1000"/>
                                        <p:tgtEl>
                                          <p:spTgt spid="2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5">
                                            <p:txEl>
                                              <p:pRg st="3" end="3"/>
                                            </p:txEl>
                                          </p:spTgt>
                                        </p:tgtEl>
                                        <p:attrNameLst>
                                          <p:attrName>style.visibility</p:attrName>
                                        </p:attrNameLst>
                                      </p:cBhvr>
                                      <p:to>
                                        <p:strVal val="visible"/>
                                      </p:to>
                                    </p:set>
                                    <p:animEffect transition="in" filter="fade">
                                      <p:cBhvr>
                                        <p:cTn id="22" dur="1000"/>
                                        <p:tgtEl>
                                          <p:spTgt spid="2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5">
                                            <p:txEl>
                                              <p:pRg st="4" end="4"/>
                                            </p:txEl>
                                          </p:spTgt>
                                        </p:tgtEl>
                                        <p:attrNameLst>
                                          <p:attrName>style.visibility</p:attrName>
                                        </p:attrNameLst>
                                      </p:cBhvr>
                                      <p:to>
                                        <p:strVal val="visible"/>
                                      </p:to>
                                    </p:set>
                                    <p:animEffect transition="in" filter="fade">
                                      <p:cBhvr>
                                        <p:cTn id="27" dur="1000"/>
                                        <p:tgtEl>
                                          <p:spTgt spid="2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Shape 443"/>
          <p:cNvSpPr txBox="1">
            <a:spLocks noGrp="1"/>
          </p:cNvSpPr>
          <p:nvPr>
            <p:ph type="body" idx="1"/>
          </p:nvPr>
        </p:nvSpPr>
        <p:spPr>
          <a:xfrm flipH="1">
            <a:off x="457075" y="1305775"/>
            <a:ext cx="7822200" cy="1994100"/>
          </a:xfrm>
          <a:prstGeom prst="rect">
            <a:avLst/>
          </a:prstGeom>
        </p:spPr>
        <p:txBody>
          <a:bodyPr lIns="91425" tIns="91425" rIns="91425" bIns="91425" anchor="t" anchorCtr="0">
            <a:noAutofit/>
          </a:bodyPr>
          <a:lstStyle/>
          <a:p>
            <a:pPr marL="457200" lvl="0" indent="-342900" rtl="0">
              <a:lnSpc>
                <a:spcPct val="115000"/>
              </a:lnSpc>
              <a:spcBef>
                <a:spcPts val="0"/>
              </a:spcBef>
              <a:buSzPct val="90000"/>
            </a:pPr>
            <a:r>
              <a:rPr lang="en" sz="2000"/>
              <a:t>When conducting a goodness of fit test to evaluate how well the observed data follow an expected distribution, the degrees of freedom are calculated as the number of cells (</a:t>
            </a:r>
            <a:r>
              <a:rPr lang="en" sz="2000" i="1"/>
              <a:t>k</a:t>
            </a:r>
            <a:r>
              <a:rPr lang="en" sz="2000"/>
              <a:t>) minus 1.</a:t>
            </a:r>
            <a:br>
              <a:rPr lang="en" sz="2000"/>
            </a:br>
            <a:r>
              <a:rPr lang="en" sz="1200"/>
              <a:t/>
            </a:r>
            <a:br>
              <a:rPr lang="en" sz="1200"/>
            </a:br>
            <a:r>
              <a:rPr lang="en" sz="2000"/>
              <a:t>                                         </a:t>
            </a:r>
            <a:r>
              <a:rPr lang="en" sz="2000" i="1">
                <a:solidFill>
                  <a:schemeClr val="accent1"/>
                </a:solidFill>
              </a:rPr>
              <a:t>df = k - 1</a:t>
            </a:r>
          </a:p>
        </p:txBody>
      </p:sp>
      <p:sp>
        <p:nvSpPr>
          <p:cNvPr id="444" name="Shape 444"/>
          <p:cNvSpPr txBox="1">
            <a:spLocks noGrp="1"/>
          </p:cNvSpPr>
          <p:nvPr>
            <p:ph type="title"/>
          </p:nvPr>
        </p:nvSpPr>
        <p:spPr>
          <a:xfrm>
            <a:off x="457200" y="16276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Degrees of freedom for a goodness of fit test</a:t>
            </a:r>
          </a:p>
        </p:txBody>
      </p:sp>
    </p:spTree>
    <p:extLst>
      <p:ext uri="{BB962C8B-B14F-4D97-AF65-F5344CB8AC3E}">
        <p14:creationId xmlns:p14="http://schemas.microsoft.com/office/powerpoint/2010/main" val="31012755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Shape 450"/>
          <p:cNvSpPr txBox="1">
            <a:spLocks noGrp="1"/>
          </p:cNvSpPr>
          <p:nvPr>
            <p:ph type="title"/>
          </p:nvPr>
        </p:nvSpPr>
        <p:spPr>
          <a:xfrm>
            <a:off x="457200" y="16276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Finding a p-value for</a:t>
            </a:r>
            <a:br>
              <a:rPr lang="en">
                <a:solidFill>
                  <a:schemeClr val="accent1"/>
                </a:solidFill>
              </a:rPr>
            </a:br>
            <a:r>
              <a:rPr lang="en">
                <a:solidFill>
                  <a:schemeClr val="accent1"/>
                </a:solidFill>
              </a:rPr>
              <a:t>a chi-square test</a:t>
            </a:r>
          </a:p>
        </p:txBody>
      </p:sp>
      <p:sp>
        <p:nvSpPr>
          <p:cNvPr id="451" name="Shape 451"/>
          <p:cNvSpPr txBox="1">
            <a:spLocks noGrp="1"/>
          </p:cNvSpPr>
          <p:nvPr>
            <p:ph type="body" idx="1"/>
          </p:nvPr>
        </p:nvSpPr>
        <p:spPr>
          <a:xfrm flipH="1">
            <a:off x="457075" y="1305775"/>
            <a:ext cx="7822199" cy="748200"/>
          </a:xfrm>
          <a:prstGeom prst="rect">
            <a:avLst/>
          </a:prstGeom>
        </p:spPr>
        <p:txBody>
          <a:bodyPr lIns="91425" tIns="91425" rIns="91425" bIns="91425" anchor="t" anchorCtr="0">
            <a:noAutofit/>
          </a:bodyPr>
          <a:lstStyle/>
          <a:p>
            <a:pPr lvl="0" rtl="0">
              <a:lnSpc>
                <a:spcPct val="115000"/>
              </a:lnSpc>
              <a:spcBef>
                <a:spcPts val="0"/>
              </a:spcBef>
              <a:buNone/>
            </a:pPr>
            <a:r>
              <a:rPr lang="en" sz="2000"/>
              <a:t>The </a:t>
            </a:r>
            <a:r>
              <a:rPr lang="en" sz="2000" i="1">
                <a:solidFill>
                  <a:schemeClr val="accent1"/>
                </a:solidFill>
              </a:rPr>
              <a:t>p-value</a:t>
            </a:r>
            <a:r>
              <a:rPr lang="en" sz="2000" i="1"/>
              <a:t> </a:t>
            </a:r>
            <a:r>
              <a:rPr lang="en" sz="2000"/>
              <a:t>for a chi-square test is defined as the </a:t>
            </a:r>
            <a:r>
              <a:rPr lang="en" sz="2000" i="1">
                <a:solidFill>
                  <a:schemeClr val="accent1"/>
                </a:solidFill>
              </a:rPr>
              <a:t>tail area above</a:t>
            </a:r>
            <a:r>
              <a:rPr lang="en" sz="2000">
                <a:solidFill>
                  <a:schemeClr val="accent1"/>
                </a:solidFill>
              </a:rPr>
              <a:t> </a:t>
            </a:r>
            <a:r>
              <a:rPr lang="en" sz="2000" i="1">
                <a:solidFill>
                  <a:schemeClr val="accent1"/>
                </a:solidFill>
              </a:rPr>
              <a:t>the calculated test statistic</a:t>
            </a:r>
            <a:r>
              <a:rPr lang="en" sz="2000"/>
              <a:t>.</a:t>
            </a:r>
          </a:p>
        </p:txBody>
      </p:sp>
      <p:pic>
        <p:nvPicPr>
          <p:cNvPr id="452" name="Shape 452"/>
          <p:cNvPicPr preferRelativeResize="0"/>
          <p:nvPr/>
        </p:nvPicPr>
        <p:blipFill>
          <a:blip r:embed="rId3">
            <a:alphaModFix/>
          </a:blip>
          <a:stretch>
            <a:fillRect/>
          </a:stretch>
        </p:blipFill>
        <p:spPr>
          <a:xfrm>
            <a:off x="535398" y="2355050"/>
            <a:ext cx="8073200" cy="3913249"/>
          </a:xfrm>
          <a:prstGeom prst="rect">
            <a:avLst/>
          </a:prstGeom>
          <a:noFill/>
          <a:ln>
            <a:noFill/>
          </a:ln>
        </p:spPr>
      </p:pic>
    </p:spTree>
    <p:extLst>
      <p:ext uri="{BB962C8B-B14F-4D97-AF65-F5344CB8AC3E}">
        <p14:creationId xmlns:p14="http://schemas.microsoft.com/office/powerpoint/2010/main" val="2662505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txBox="1">
            <a:spLocks noGrp="1"/>
          </p:cNvSpPr>
          <p:nvPr>
            <p:ph type="body" idx="1"/>
          </p:nvPr>
        </p:nvSpPr>
        <p:spPr>
          <a:xfrm flipH="1">
            <a:off x="457075" y="1305775"/>
            <a:ext cx="7822199" cy="1983000"/>
          </a:xfrm>
          <a:prstGeom prst="rect">
            <a:avLst/>
          </a:prstGeom>
        </p:spPr>
        <p:txBody>
          <a:bodyPr lIns="91425" tIns="91425" rIns="91425" bIns="91425" anchor="t" anchorCtr="0">
            <a:noAutofit/>
          </a:bodyPr>
          <a:lstStyle/>
          <a:p>
            <a:pPr marL="457200" lvl="0" indent="-355600" rtl="0">
              <a:lnSpc>
                <a:spcPct val="115000"/>
              </a:lnSpc>
              <a:spcBef>
                <a:spcPts val="0"/>
              </a:spcBef>
              <a:buSzPct val="100000"/>
            </a:pPr>
            <a:r>
              <a:rPr lang="en" sz="2000"/>
              <a:t>The p-value for a chi-square test is defined as the tail area </a:t>
            </a:r>
            <a:r>
              <a:rPr lang="en" sz="2000" i="1">
                <a:solidFill>
                  <a:schemeClr val="accent1"/>
                </a:solidFill>
              </a:rPr>
              <a:t>above</a:t>
            </a:r>
            <a:r>
              <a:rPr lang="en" sz="2000" i="1"/>
              <a:t> </a:t>
            </a:r>
            <a:r>
              <a:rPr lang="en" sz="2000"/>
              <a:t>the calculated test statistic.</a:t>
            </a:r>
          </a:p>
          <a:p>
            <a:pPr lvl="0" rtl="0">
              <a:lnSpc>
                <a:spcPct val="115000"/>
              </a:lnSpc>
              <a:spcBef>
                <a:spcPts val="0"/>
              </a:spcBef>
              <a:buClr>
                <a:schemeClr val="dk1"/>
              </a:buClr>
              <a:buSzPct val="55000"/>
              <a:buFont typeface="Arial"/>
              <a:buNone/>
            </a:pPr>
            <a:endParaRPr sz="2000"/>
          </a:p>
          <a:p>
            <a:pPr marL="457200" lvl="0" indent="-355600" rtl="0">
              <a:lnSpc>
                <a:spcPct val="115000"/>
              </a:lnSpc>
              <a:spcBef>
                <a:spcPts val="0"/>
              </a:spcBef>
              <a:buSzPct val="100000"/>
            </a:pPr>
            <a:r>
              <a:rPr lang="en" sz="2000"/>
              <a:t>This is because the test statistic is always positive, and a higher test statistic means a stronger deviation from the null hypothesis.</a:t>
            </a:r>
          </a:p>
          <a:p>
            <a:pPr lvl="0" rtl="0">
              <a:lnSpc>
                <a:spcPct val="115000"/>
              </a:lnSpc>
              <a:spcBef>
                <a:spcPts val="0"/>
              </a:spcBef>
              <a:buNone/>
            </a:pPr>
            <a:endParaRPr sz="2000"/>
          </a:p>
        </p:txBody>
      </p:sp>
      <p:sp>
        <p:nvSpPr>
          <p:cNvPr id="478" name="Shape 478"/>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Recap: p-value for a chi-square test</a:t>
            </a:r>
          </a:p>
        </p:txBody>
      </p:sp>
      <p:pic>
        <p:nvPicPr>
          <p:cNvPr id="479" name="Shape 479"/>
          <p:cNvPicPr preferRelativeResize="0"/>
          <p:nvPr/>
        </p:nvPicPr>
        <p:blipFill>
          <a:blip r:embed="rId3">
            <a:alphaModFix/>
          </a:blip>
          <a:stretch>
            <a:fillRect/>
          </a:stretch>
        </p:blipFill>
        <p:spPr>
          <a:xfrm>
            <a:off x="1520200" y="3533749"/>
            <a:ext cx="5695950" cy="2744624"/>
          </a:xfrm>
          <a:prstGeom prst="rect">
            <a:avLst/>
          </a:prstGeom>
          <a:noFill/>
          <a:ln>
            <a:noFill/>
          </a:ln>
        </p:spPr>
      </p:pic>
    </p:spTree>
    <p:extLst>
      <p:ext uri="{BB962C8B-B14F-4D97-AF65-F5344CB8AC3E}">
        <p14:creationId xmlns:p14="http://schemas.microsoft.com/office/powerpoint/2010/main" val="36721334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Shape 496"/>
          <p:cNvSpPr txBox="1">
            <a:spLocks noGrp="1"/>
          </p:cNvSpPr>
          <p:nvPr>
            <p:ph type="body" idx="1"/>
          </p:nvPr>
        </p:nvSpPr>
        <p:spPr>
          <a:xfrm flipH="1">
            <a:off x="457075" y="1305775"/>
            <a:ext cx="7822200" cy="4710300"/>
          </a:xfrm>
          <a:prstGeom prst="rect">
            <a:avLst/>
          </a:prstGeom>
        </p:spPr>
        <p:txBody>
          <a:bodyPr lIns="91425" tIns="91425" rIns="91425" bIns="91425" anchor="t" anchorCtr="0">
            <a:noAutofit/>
          </a:bodyPr>
          <a:lstStyle/>
          <a:p>
            <a:pPr marL="457200" lvl="0" indent="-368300" rtl="0">
              <a:lnSpc>
                <a:spcPct val="115000"/>
              </a:lnSpc>
              <a:spcBef>
                <a:spcPts val="0"/>
              </a:spcBef>
              <a:spcAft>
                <a:spcPts val="1000"/>
              </a:spcAft>
              <a:buSzPct val="100000"/>
              <a:buAutoNum type="arabicPeriod"/>
            </a:pPr>
            <a:r>
              <a:rPr lang="en" sz="2200" i="1">
                <a:solidFill>
                  <a:schemeClr val="accent3"/>
                </a:solidFill>
              </a:rPr>
              <a:t>Independence</a:t>
            </a:r>
            <a:r>
              <a:rPr lang="en" sz="2200"/>
              <a:t>: Each case that contributes a count to the table must be independent of all the other cases in the table.</a:t>
            </a:r>
          </a:p>
          <a:p>
            <a:pPr marL="457200" lvl="0" indent="-368300" rtl="0">
              <a:lnSpc>
                <a:spcPct val="115000"/>
              </a:lnSpc>
              <a:spcBef>
                <a:spcPts val="0"/>
              </a:spcBef>
              <a:spcAft>
                <a:spcPts val="1000"/>
              </a:spcAft>
              <a:buSzPct val="100000"/>
              <a:buAutoNum type="arabicPeriod"/>
            </a:pPr>
            <a:r>
              <a:rPr lang="en" sz="2200" i="1">
                <a:solidFill>
                  <a:schemeClr val="accent3"/>
                </a:solidFill>
              </a:rPr>
              <a:t>Sample size</a:t>
            </a:r>
            <a:r>
              <a:rPr lang="en" sz="2200"/>
              <a:t>: Each particular scenario (i.e. cell) must have at least 5 </a:t>
            </a:r>
            <a:r>
              <a:rPr lang="en" sz="2200" i="1">
                <a:solidFill>
                  <a:schemeClr val="accent2"/>
                </a:solidFill>
              </a:rPr>
              <a:t>expected </a:t>
            </a:r>
            <a:r>
              <a:rPr lang="en" sz="2200"/>
              <a:t>cases.</a:t>
            </a:r>
          </a:p>
          <a:p>
            <a:pPr marL="457200" lvl="0" indent="-368300" rtl="0">
              <a:lnSpc>
                <a:spcPct val="115000"/>
              </a:lnSpc>
              <a:spcBef>
                <a:spcPts val="0"/>
              </a:spcBef>
              <a:spcAft>
                <a:spcPts val="1000"/>
              </a:spcAft>
              <a:buSzPct val="100000"/>
              <a:buAutoNum type="arabicPeriod"/>
            </a:pPr>
            <a:r>
              <a:rPr lang="en" sz="2200" i="1">
                <a:solidFill>
                  <a:schemeClr val="accent3"/>
                </a:solidFill>
              </a:rPr>
              <a:t>df &gt; 1</a:t>
            </a:r>
            <a:r>
              <a:rPr lang="en" sz="2200"/>
              <a:t>: Degrees of freedom must be greater than 1.</a:t>
            </a:r>
          </a:p>
          <a:p>
            <a:pPr lvl="0" rtl="0">
              <a:lnSpc>
                <a:spcPct val="115000"/>
              </a:lnSpc>
              <a:spcBef>
                <a:spcPts val="0"/>
              </a:spcBef>
              <a:spcAft>
                <a:spcPts val="1000"/>
              </a:spcAft>
              <a:buNone/>
            </a:pPr>
            <a:endParaRPr sz="2200"/>
          </a:p>
          <a:p>
            <a:pPr lvl="0" rtl="0">
              <a:lnSpc>
                <a:spcPct val="115000"/>
              </a:lnSpc>
              <a:spcBef>
                <a:spcPts val="0"/>
              </a:spcBef>
              <a:spcAft>
                <a:spcPts val="1000"/>
              </a:spcAft>
              <a:buNone/>
            </a:pPr>
            <a:endParaRPr sz="2200"/>
          </a:p>
        </p:txBody>
      </p:sp>
      <p:sp>
        <p:nvSpPr>
          <p:cNvPr id="497" name="Shape 497"/>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Conditions for the chi-square test</a:t>
            </a:r>
          </a:p>
        </p:txBody>
      </p:sp>
    </p:spTree>
    <p:extLst>
      <p:ext uri="{BB962C8B-B14F-4D97-AF65-F5344CB8AC3E}">
        <p14:creationId xmlns:p14="http://schemas.microsoft.com/office/powerpoint/2010/main" val="3967934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6">
                                            <p:txEl>
                                              <p:pRg st="0" end="0"/>
                                            </p:txEl>
                                          </p:spTgt>
                                        </p:tgtEl>
                                        <p:attrNameLst>
                                          <p:attrName>style.visibility</p:attrName>
                                        </p:attrNameLst>
                                      </p:cBhvr>
                                      <p:to>
                                        <p:strVal val="visible"/>
                                      </p:to>
                                    </p:set>
                                    <p:animEffect transition="in" filter="fade">
                                      <p:cBhvr>
                                        <p:cTn id="7" dur="1000"/>
                                        <p:tgtEl>
                                          <p:spTgt spid="4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96">
                                            <p:txEl>
                                              <p:pRg st="1" end="1"/>
                                            </p:txEl>
                                          </p:spTgt>
                                        </p:tgtEl>
                                        <p:attrNameLst>
                                          <p:attrName>style.visibility</p:attrName>
                                        </p:attrNameLst>
                                      </p:cBhvr>
                                      <p:to>
                                        <p:strVal val="visible"/>
                                      </p:to>
                                    </p:set>
                                    <p:animEffect transition="in" filter="fade">
                                      <p:cBhvr>
                                        <p:cTn id="12" dur="1000"/>
                                        <p:tgtEl>
                                          <p:spTgt spid="4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96">
                                            <p:txEl>
                                              <p:pRg st="2" end="2"/>
                                            </p:txEl>
                                          </p:spTgt>
                                        </p:tgtEl>
                                        <p:attrNameLst>
                                          <p:attrName>style.visibility</p:attrName>
                                        </p:attrNameLst>
                                      </p:cBhvr>
                                      <p:to>
                                        <p:strVal val="visible"/>
                                      </p:to>
                                    </p:set>
                                    <p:animEffect transition="in" filter="fade">
                                      <p:cBhvr>
                                        <p:cTn id="17" dur="1000"/>
                                        <p:tgtEl>
                                          <p:spTgt spid="49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96">
                                            <p:txEl>
                                              <p:pRg st="3" end="3"/>
                                            </p:txEl>
                                          </p:spTgt>
                                        </p:tgtEl>
                                        <p:attrNameLst>
                                          <p:attrName>style.visibility</p:attrName>
                                        </p:attrNameLst>
                                      </p:cBhvr>
                                      <p:to>
                                        <p:strVal val="visible"/>
                                      </p:to>
                                    </p:set>
                                    <p:animEffect transition="in" filter="fade">
                                      <p:cBhvr>
                                        <p:cTn id="22" dur="1000"/>
                                        <p:tgtEl>
                                          <p:spTgt spid="4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96">
                                            <p:txEl>
                                              <p:pRg st="4" end="4"/>
                                            </p:txEl>
                                          </p:spTgt>
                                        </p:tgtEl>
                                        <p:attrNameLst>
                                          <p:attrName>style.visibility</p:attrName>
                                        </p:attrNameLst>
                                      </p:cBhvr>
                                      <p:to>
                                        <p:strVal val="visible"/>
                                      </p:to>
                                    </p:set>
                                    <p:animEffect transition="in" filter="fade">
                                      <p:cBhvr>
                                        <p:cTn id="27" dur="1000"/>
                                        <p:tgtEl>
                                          <p:spTgt spid="4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685800" y="2111125"/>
            <a:ext cx="7772400" cy="2281799"/>
          </a:xfrm>
          <a:prstGeom prst="rect">
            <a:avLst/>
          </a:prstGeom>
        </p:spPr>
        <p:txBody>
          <a:bodyPr lIns="91425" tIns="91425" rIns="91425" bIns="91425" anchor="b" anchorCtr="0">
            <a:noAutofit/>
          </a:bodyPr>
          <a:lstStyle/>
          <a:p>
            <a:pPr lvl="0" algn="l" rtl="0">
              <a:spcBef>
                <a:spcPts val="0"/>
              </a:spcBef>
              <a:buNone/>
            </a:pPr>
            <a:r>
              <a:rPr lang="en">
                <a:solidFill>
                  <a:schemeClr val="accent1"/>
                </a:solidFill>
              </a:rPr>
              <a:t>Chi-Square Test of Independence</a:t>
            </a:r>
          </a:p>
          <a:p>
            <a:pPr lvl="0" algn="l" rtl="0">
              <a:spcBef>
                <a:spcPts val="0"/>
              </a:spcBef>
              <a:buNone/>
            </a:pPr>
            <a:endParaRPr>
              <a:solidFill>
                <a:schemeClr val="accent1"/>
              </a:solidFill>
            </a:endParaRPr>
          </a:p>
        </p:txBody>
      </p:sp>
    </p:spTree>
    <p:extLst>
      <p:ext uri="{BB962C8B-B14F-4D97-AF65-F5344CB8AC3E}">
        <p14:creationId xmlns:p14="http://schemas.microsoft.com/office/powerpoint/2010/main" val="2901072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body" idx="1"/>
          </p:nvPr>
        </p:nvSpPr>
        <p:spPr>
          <a:xfrm flipH="1">
            <a:off x="456949" y="1305775"/>
            <a:ext cx="7887900" cy="2184899"/>
          </a:xfrm>
          <a:prstGeom prst="rect">
            <a:avLst/>
          </a:prstGeom>
        </p:spPr>
        <p:txBody>
          <a:bodyPr lIns="91425" tIns="91425" rIns="91425" bIns="91425" anchor="t" anchorCtr="0">
            <a:noAutofit/>
          </a:bodyPr>
          <a:lstStyle/>
          <a:p>
            <a:pPr lvl="0" rtl="0">
              <a:lnSpc>
                <a:spcPct val="115000"/>
              </a:lnSpc>
              <a:spcBef>
                <a:spcPts val="0"/>
              </a:spcBef>
              <a:buNone/>
            </a:pPr>
            <a:r>
              <a:rPr lang="en" sz="2000">
                <a:solidFill>
                  <a:schemeClr val="accent1"/>
                </a:solidFill>
              </a:rPr>
              <a:t>In the dataset </a:t>
            </a:r>
            <a:r>
              <a:rPr lang="en" sz="2000">
                <a:solidFill>
                  <a:schemeClr val="accent1"/>
                </a:solidFill>
                <a:latin typeface="Courier New"/>
                <a:ea typeface="Courier New"/>
                <a:cs typeface="Courier New"/>
                <a:sym typeface="Courier New"/>
              </a:rPr>
              <a:t>popular</a:t>
            </a:r>
            <a:r>
              <a:rPr lang="en" sz="2000">
                <a:solidFill>
                  <a:schemeClr val="accent1"/>
                </a:solidFill>
              </a:rPr>
              <a:t>, students in grades 4-6 were asked whether good grades, athletic ability, or popularity was most important to them. A two-way table separating the students by grade and by choice of most important factor is shown below. Do these data provide evidence to suggest that goals vary by grade?</a:t>
            </a:r>
          </a:p>
        </p:txBody>
      </p:sp>
      <p:sp>
        <p:nvSpPr>
          <p:cNvPr id="58" name="Shape 58"/>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Popular kids</a:t>
            </a:r>
          </a:p>
        </p:txBody>
      </p:sp>
      <p:pic>
        <p:nvPicPr>
          <p:cNvPr id="59" name="Shape 59"/>
          <p:cNvPicPr preferRelativeResize="0"/>
          <p:nvPr/>
        </p:nvPicPr>
        <p:blipFill>
          <a:blip r:embed="rId3">
            <a:alphaModFix/>
          </a:blip>
          <a:stretch>
            <a:fillRect/>
          </a:stretch>
        </p:blipFill>
        <p:spPr>
          <a:xfrm>
            <a:off x="516025" y="3372850"/>
            <a:ext cx="7475624" cy="3195799"/>
          </a:xfrm>
          <a:prstGeom prst="rect">
            <a:avLst/>
          </a:prstGeom>
          <a:noFill/>
          <a:ln>
            <a:noFill/>
          </a:ln>
        </p:spPr>
      </p:pic>
    </p:spTree>
    <p:extLst>
      <p:ext uri="{BB962C8B-B14F-4D97-AF65-F5344CB8AC3E}">
        <p14:creationId xmlns:p14="http://schemas.microsoft.com/office/powerpoint/2010/main" val="11571824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flipH="1">
            <a:off x="456950" y="2981575"/>
            <a:ext cx="7887900" cy="2615100"/>
          </a:xfrm>
          <a:prstGeom prst="rect">
            <a:avLst/>
          </a:prstGeom>
        </p:spPr>
        <p:txBody>
          <a:bodyPr lIns="91425" tIns="91425" rIns="91425" bIns="91425" anchor="t" anchorCtr="0">
            <a:noAutofit/>
          </a:bodyPr>
          <a:lstStyle/>
          <a:p>
            <a:pPr marL="457200" lvl="0" indent="-355600" rtl="0">
              <a:lnSpc>
                <a:spcPct val="115000"/>
              </a:lnSpc>
              <a:spcBef>
                <a:spcPts val="0"/>
              </a:spcBef>
              <a:buSzPct val="100000"/>
            </a:pPr>
            <a:r>
              <a:rPr lang="en" sz="2000"/>
              <a:t>The test statistic is calculated as</a:t>
            </a:r>
          </a:p>
          <a:p>
            <a:pPr lvl="0" rtl="0">
              <a:lnSpc>
                <a:spcPct val="115000"/>
              </a:lnSpc>
              <a:spcBef>
                <a:spcPts val="0"/>
              </a:spcBef>
              <a:buNone/>
            </a:pPr>
            <a:endParaRPr sz="2000"/>
          </a:p>
          <a:p>
            <a:pPr lvl="0" rtl="0">
              <a:lnSpc>
                <a:spcPct val="115000"/>
              </a:lnSpc>
              <a:spcBef>
                <a:spcPts val="0"/>
              </a:spcBef>
              <a:buNone/>
            </a:pPr>
            <a:endParaRPr sz="2000"/>
          </a:p>
          <a:p>
            <a:pPr lvl="0" rtl="0">
              <a:lnSpc>
                <a:spcPct val="115000"/>
              </a:lnSpc>
              <a:spcBef>
                <a:spcPts val="0"/>
              </a:spcBef>
              <a:buNone/>
            </a:pPr>
            <a:endParaRPr sz="2000"/>
          </a:p>
          <a:p>
            <a:pPr marL="457200" lvl="0" indent="0" rtl="0">
              <a:lnSpc>
                <a:spcPct val="115000"/>
              </a:lnSpc>
              <a:spcBef>
                <a:spcPts val="0"/>
              </a:spcBef>
              <a:buNone/>
            </a:pPr>
            <a:r>
              <a:rPr lang="en" sz="2000"/>
              <a:t>where k is the number of cells, R is the number of rows, and C is the number of columns.</a:t>
            </a:r>
          </a:p>
          <a:p>
            <a:pPr marL="0" lvl="0" indent="0" rtl="0">
              <a:lnSpc>
                <a:spcPct val="115000"/>
              </a:lnSpc>
              <a:spcBef>
                <a:spcPts val="0"/>
              </a:spcBef>
              <a:buNone/>
            </a:pPr>
            <a:r>
              <a:rPr lang="en" sz="2000"/>
              <a:t>_______________</a:t>
            </a:r>
          </a:p>
          <a:p>
            <a:pPr lvl="0" rtl="0">
              <a:lnSpc>
                <a:spcPct val="115000"/>
              </a:lnSpc>
              <a:spcBef>
                <a:spcPts val="0"/>
              </a:spcBef>
              <a:buNone/>
            </a:pPr>
            <a:r>
              <a:rPr lang="en" sz="2000">
                <a:solidFill>
                  <a:srgbClr val="FF0000"/>
                </a:solidFill>
              </a:rPr>
              <a:t>Note</a:t>
            </a:r>
            <a:r>
              <a:rPr lang="en" sz="2000"/>
              <a:t>: </a:t>
            </a:r>
            <a:r>
              <a:rPr lang="en" sz="2000" i="1"/>
              <a:t>we calculate df differently for one-way and two-way tables.</a:t>
            </a:r>
          </a:p>
        </p:txBody>
      </p:sp>
      <p:sp>
        <p:nvSpPr>
          <p:cNvPr id="79" name="Shape 79"/>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Chi-square test of independence</a:t>
            </a:r>
          </a:p>
        </p:txBody>
      </p:sp>
      <p:sp>
        <p:nvSpPr>
          <p:cNvPr id="80" name="Shape 80"/>
          <p:cNvSpPr txBox="1">
            <a:spLocks noGrp="1"/>
          </p:cNvSpPr>
          <p:nvPr>
            <p:ph type="body" idx="1"/>
          </p:nvPr>
        </p:nvSpPr>
        <p:spPr>
          <a:xfrm flipH="1">
            <a:off x="456950" y="1305775"/>
            <a:ext cx="7887900" cy="1904400"/>
          </a:xfrm>
          <a:prstGeom prst="rect">
            <a:avLst/>
          </a:prstGeom>
        </p:spPr>
        <p:txBody>
          <a:bodyPr lIns="91425" tIns="91425" rIns="91425" bIns="91425" anchor="t" anchorCtr="0">
            <a:noAutofit/>
          </a:bodyPr>
          <a:lstStyle/>
          <a:p>
            <a:pPr marL="457200" lvl="0" indent="-355600" rtl="0">
              <a:lnSpc>
                <a:spcPct val="115000"/>
              </a:lnSpc>
              <a:spcBef>
                <a:spcPts val="0"/>
              </a:spcBef>
              <a:buSzPct val="100000"/>
            </a:pPr>
            <a:r>
              <a:rPr lang="en" sz="2000"/>
              <a:t>The hypotheses are:</a:t>
            </a:r>
          </a:p>
          <a:p>
            <a:pPr marL="457200" lvl="0" indent="0" rtl="0">
              <a:lnSpc>
                <a:spcPct val="115000"/>
              </a:lnSpc>
              <a:spcBef>
                <a:spcPts val="0"/>
              </a:spcBef>
              <a:buNone/>
            </a:pPr>
            <a:r>
              <a:rPr lang="en" sz="2000" i="1"/>
              <a:t>H</a:t>
            </a:r>
            <a:r>
              <a:rPr lang="en" sz="2000" i="1" baseline="-25000"/>
              <a:t>0</a:t>
            </a:r>
            <a:r>
              <a:rPr lang="en" sz="2000"/>
              <a:t>: Grade and goals are independent.  Goals do not vary by grade.</a:t>
            </a:r>
          </a:p>
          <a:p>
            <a:pPr lvl="0" rtl="0">
              <a:lnSpc>
                <a:spcPct val="115000"/>
              </a:lnSpc>
              <a:spcBef>
                <a:spcPts val="0"/>
              </a:spcBef>
              <a:buNone/>
            </a:pPr>
            <a:r>
              <a:rPr lang="en" sz="2000"/>
              <a:t>  	</a:t>
            </a:r>
            <a:r>
              <a:rPr lang="en" sz="2000" i="1"/>
              <a:t>H</a:t>
            </a:r>
            <a:r>
              <a:rPr lang="en" sz="2000" i="1" baseline="-25000"/>
              <a:t>A</a:t>
            </a:r>
            <a:r>
              <a:rPr lang="en" sz="2000"/>
              <a:t>: Grade and goals are dependent.  Goals vary by grade.</a:t>
            </a:r>
          </a:p>
        </p:txBody>
      </p:sp>
      <p:pic>
        <p:nvPicPr>
          <p:cNvPr id="81" name="Shape 81"/>
          <p:cNvPicPr preferRelativeResize="0"/>
          <p:nvPr/>
        </p:nvPicPr>
        <p:blipFill>
          <a:blip r:embed="rId3">
            <a:alphaModFix/>
          </a:blip>
          <a:stretch>
            <a:fillRect/>
          </a:stretch>
        </p:blipFill>
        <p:spPr>
          <a:xfrm>
            <a:off x="1327700" y="3414762"/>
            <a:ext cx="6858000" cy="1019175"/>
          </a:xfrm>
          <a:prstGeom prst="rect">
            <a:avLst/>
          </a:prstGeom>
          <a:noFill/>
          <a:ln>
            <a:noFill/>
          </a:ln>
        </p:spPr>
      </p:pic>
      <p:sp>
        <p:nvSpPr>
          <p:cNvPr id="82" name="Shape 82"/>
          <p:cNvSpPr txBox="1">
            <a:spLocks noGrp="1"/>
          </p:cNvSpPr>
          <p:nvPr>
            <p:ph type="body" idx="1"/>
          </p:nvPr>
        </p:nvSpPr>
        <p:spPr>
          <a:xfrm flipH="1">
            <a:off x="456950" y="5825300"/>
            <a:ext cx="7887900" cy="808200"/>
          </a:xfrm>
          <a:prstGeom prst="rect">
            <a:avLst/>
          </a:prstGeom>
        </p:spPr>
        <p:txBody>
          <a:bodyPr lIns="91425" tIns="91425" rIns="91425" bIns="91425" anchor="t" anchorCtr="0">
            <a:noAutofit/>
          </a:bodyPr>
          <a:lstStyle/>
          <a:p>
            <a:pPr marL="457200" lvl="0" indent="-355600" rtl="0">
              <a:lnSpc>
                <a:spcPct val="115000"/>
              </a:lnSpc>
              <a:spcBef>
                <a:spcPts val="0"/>
              </a:spcBef>
              <a:buSzPct val="100000"/>
            </a:pPr>
            <a:r>
              <a:rPr lang="en" sz="2000"/>
              <a:t>The p-value is the area under the χ</a:t>
            </a:r>
            <a:r>
              <a:rPr lang="en" sz="2000" baseline="30000"/>
              <a:t>2</a:t>
            </a:r>
            <a:r>
              <a:rPr lang="en" sz="2000" baseline="-25000"/>
              <a:t>df</a:t>
            </a:r>
            <a:r>
              <a:rPr lang="en" sz="2000"/>
              <a:t> curve, above the calculated test statistic.</a:t>
            </a:r>
          </a:p>
        </p:txBody>
      </p:sp>
    </p:spTree>
    <p:extLst>
      <p:ext uri="{BB962C8B-B14F-4D97-AF65-F5344CB8AC3E}">
        <p14:creationId xmlns:p14="http://schemas.microsoft.com/office/powerpoint/2010/main" val="3815604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10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flipH="1">
            <a:off x="457199" y="1143000"/>
            <a:ext cx="8229600" cy="2803799"/>
          </a:xfrm>
          <a:prstGeom prst="rect">
            <a:avLst/>
          </a:prstGeom>
        </p:spPr>
        <p:txBody>
          <a:bodyPr lIns="91425" tIns="91425" rIns="91425" bIns="91425" anchor="t" anchorCtr="0">
            <a:noAutofit/>
          </a:bodyPr>
          <a:lstStyle/>
          <a:p>
            <a:pPr lvl="0" rtl="0">
              <a:lnSpc>
                <a:spcPct val="115000"/>
              </a:lnSpc>
              <a:spcBef>
                <a:spcPts val="0"/>
              </a:spcBef>
              <a:spcAft>
                <a:spcPts val="1000"/>
              </a:spcAft>
              <a:buClr>
                <a:schemeClr val="dk1"/>
              </a:buClr>
              <a:buSzPct val="61111"/>
              <a:buFont typeface="Arial"/>
              <a:buNone/>
            </a:pPr>
            <a:r>
              <a:rPr lang="en" sz="1800">
                <a:solidFill>
                  <a:srgbClr val="000000"/>
                </a:solidFill>
              </a:rPr>
              <a:t>Blood pressure oscillates with the beating of the heart, and the systolic pressure is defined as the peak pressure when a person is at rest. The average systolic blood pressure for people in the U.S. is about 130 mmHg with a standard deviation of about 25 mmHg.</a:t>
            </a:r>
          </a:p>
          <a:p>
            <a:pPr lvl="0" rtl="0">
              <a:lnSpc>
                <a:spcPct val="115000"/>
              </a:lnSpc>
              <a:spcBef>
                <a:spcPts val="0"/>
              </a:spcBef>
              <a:spcAft>
                <a:spcPts val="1000"/>
              </a:spcAft>
              <a:buNone/>
            </a:pPr>
            <a:r>
              <a:rPr lang="en" sz="1800">
                <a:solidFill>
                  <a:srgbClr val="000000"/>
                </a:solidFill>
              </a:rPr>
              <a:t>We are interested in finding out if the average blood pressure of employees at a certain company is </a:t>
            </a:r>
            <a:r>
              <a:rPr lang="en" sz="1800" i="1" u="sng">
                <a:solidFill>
                  <a:srgbClr val="000000"/>
                </a:solidFill>
              </a:rPr>
              <a:t>greater</a:t>
            </a:r>
            <a:r>
              <a:rPr lang="en" sz="1800">
                <a:solidFill>
                  <a:srgbClr val="000000"/>
                </a:solidFill>
              </a:rPr>
              <a:t> than the national average, so we collect a random sample of 100 employees and measure their systolic blood pressure. What are the hypotheses?</a:t>
            </a:r>
          </a:p>
        </p:txBody>
      </p:sp>
      <p:sp>
        <p:nvSpPr>
          <p:cNvPr id="109" name="Shape 109"/>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Example - Blood Pressure</a:t>
            </a:r>
          </a:p>
        </p:txBody>
      </p:sp>
      <p:sp>
        <p:nvSpPr>
          <p:cNvPr id="110" name="Shape 110"/>
          <p:cNvSpPr txBox="1">
            <a:spLocks noGrp="1"/>
          </p:cNvSpPr>
          <p:nvPr>
            <p:ph type="body" idx="1"/>
          </p:nvPr>
        </p:nvSpPr>
        <p:spPr>
          <a:xfrm flipH="1">
            <a:off x="457199" y="3946800"/>
            <a:ext cx="8229600" cy="1242299"/>
          </a:xfrm>
          <a:prstGeom prst="rect">
            <a:avLst/>
          </a:prstGeom>
        </p:spPr>
        <p:txBody>
          <a:bodyPr lIns="91425" tIns="91425" rIns="91425" bIns="91425" anchor="t" anchorCtr="0">
            <a:noAutofit/>
          </a:bodyPr>
          <a:lstStyle/>
          <a:p>
            <a:pPr lvl="0" rtl="0">
              <a:lnSpc>
                <a:spcPct val="115000"/>
              </a:lnSpc>
              <a:spcBef>
                <a:spcPts val="0"/>
              </a:spcBef>
              <a:spcAft>
                <a:spcPts val="1000"/>
              </a:spcAft>
              <a:buNone/>
            </a:pPr>
            <a:r>
              <a:rPr lang="en" sz="1800">
                <a:solidFill>
                  <a:srgbClr val="000000"/>
                </a:solidFill>
              </a:rPr>
              <a:t>	H</a:t>
            </a:r>
            <a:r>
              <a:rPr lang="en" sz="1800" baseline="-25000">
                <a:solidFill>
                  <a:srgbClr val="000000"/>
                </a:solidFill>
              </a:rPr>
              <a:t>0</a:t>
            </a:r>
            <a:r>
              <a:rPr lang="en" sz="1800">
                <a:solidFill>
                  <a:srgbClr val="000000"/>
                </a:solidFill>
              </a:rPr>
              <a:t>: µ = 130</a:t>
            </a:r>
          </a:p>
          <a:p>
            <a:pPr lvl="0" rtl="0">
              <a:lnSpc>
                <a:spcPct val="115000"/>
              </a:lnSpc>
              <a:spcBef>
                <a:spcPts val="0"/>
              </a:spcBef>
              <a:spcAft>
                <a:spcPts val="1000"/>
              </a:spcAft>
              <a:buNone/>
            </a:pPr>
            <a:r>
              <a:rPr lang="en" sz="1800">
                <a:solidFill>
                  <a:srgbClr val="000000"/>
                </a:solidFill>
              </a:rPr>
              <a:t>	H</a:t>
            </a:r>
            <a:r>
              <a:rPr lang="en" sz="1800" baseline="-25000">
                <a:solidFill>
                  <a:srgbClr val="000000"/>
                </a:solidFill>
              </a:rPr>
              <a:t>A</a:t>
            </a:r>
            <a:r>
              <a:rPr lang="en" sz="1800">
                <a:solidFill>
                  <a:srgbClr val="000000"/>
                </a:solidFill>
              </a:rPr>
              <a:t>: µ &gt; 130</a:t>
            </a:r>
          </a:p>
        </p:txBody>
      </p:sp>
      <p:sp>
        <p:nvSpPr>
          <p:cNvPr id="111" name="Shape 111"/>
          <p:cNvSpPr txBox="1">
            <a:spLocks noGrp="1"/>
          </p:cNvSpPr>
          <p:nvPr>
            <p:ph type="body" idx="1"/>
          </p:nvPr>
        </p:nvSpPr>
        <p:spPr>
          <a:xfrm flipH="1">
            <a:off x="457199" y="4921200"/>
            <a:ext cx="8229600" cy="1510200"/>
          </a:xfrm>
          <a:prstGeom prst="rect">
            <a:avLst/>
          </a:prstGeom>
        </p:spPr>
        <p:txBody>
          <a:bodyPr lIns="91425" tIns="91425" rIns="91425" bIns="91425" anchor="t" anchorCtr="0">
            <a:noAutofit/>
          </a:bodyPr>
          <a:lstStyle/>
          <a:p>
            <a:pPr lvl="0" rtl="0">
              <a:lnSpc>
                <a:spcPct val="115000"/>
              </a:lnSpc>
              <a:spcBef>
                <a:spcPts val="0"/>
              </a:spcBef>
              <a:spcAft>
                <a:spcPts val="1000"/>
              </a:spcAft>
              <a:buNone/>
            </a:pPr>
            <a:r>
              <a:rPr lang="en" sz="1800">
                <a:solidFill>
                  <a:srgbClr val="000000"/>
                </a:solidFill>
              </a:rPr>
              <a:t>We'll start with a very specific question -- “What is the power of this hypothesis test to correctly detect an </a:t>
            </a:r>
            <a:r>
              <a:rPr lang="en" sz="1800" i="1" u="sng">
                <a:solidFill>
                  <a:srgbClr val="000000"/>
                </a:solidFill>
              </a:rPr>
              <a:t>increase</a:t>
            </a:r>
            <a:r>
              <a:rPr lang="en" sz="1800">
                <a:solidFill>
                  <a:srgbClr val="000000"/>
                </a:solidFill>
              </a:rPr>
              <a:t> of 2 mmHg in average blood pressure?”</a:t>
            </a:r>
          </a:p>
        </p:txBody>
      </p:sp>
    </p:spTree>
    <p:extLst>
      <p:ext uri="{BB962C8B-B14F-4D97-AF65-F5344CB8AC3E}">
        <p14:creationId xmlns:p14="http://schemas.microsoft.com/office/powerpoint/2010/main" val="2822022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1000"/>
                                        <p:tgtEl>
                                          <p:spTgt spid="1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1"/>
                                        </p:tgtEl>
                                        <p:attrNameLst>
                                          <p:attrName>style.visibility</p:attrName>
                                        </p:attrNameLst>
                                      </p:cBhvr>
                                      <p:to>
                                        <p:strVal val="visible"/>
                                      </p:to>
                                    </p:set>
                                    <p:animEffect transition="in" filter="fade">
                                      <p:cBhvr>
                                        <p:cTn id="12" dur="10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Expected counts in two-way tables</a:t>
            </a:r>
          </a:p>
        </p:txBody>
      </p:sp>
      <p:pic>
        <p:nvPicPr>
          <p:cNvPr id="88" name="Shape 88"/>
          <p:cNvPicPr preferRelativeResize="0"/>
          <p:nvPr/>
        </p:nvPicPr>
        <p:blipFill>
          <a:blip r:embed="rId3">
            <a:alphaModFix/>
          </a:blip>
          <a:stretch>
            <a:fillRect/>
          </a:stretch>
        </p:blipFill>
        <p:spPr>
          <a:xfrm>
            <a:off x="1467625" y="1209900"/>
            <a:ext cx="6096000" cy="904875"/>
          </a:xfrm>
          <a:prstGeom prst="rect">
            <a:avLst/>
          </a:prstGeom>
          <a:noFill/>
          <a:ln>
            <a:noFill/>
          </a:ln>
        </p:spPr>
      </p:pic>
    </p:spTree>
    <p:extLst>
      <p:ext uri="{BB962C8B-B14F-4D97-AF65-F5344CB8AC3E}">
        <p14:creationId xmlns:p14="http://schemas.microsoft.com/office/powerpoint/2010/main" val="6824803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Expected counts in two-way tables</a:t>
            </a:r>
          </a:p>
        </p:txBody>
      </p:sp>
      <p:pic>
        <p:nvPicPr>
          <p:cNvPr id="101" name="Shape 101"/>
          <p:cNvPicPr preferRelativeResize="0"/>
          <p:nvPr/>
        </p:nvPicPr>
        <p:blipFill>
          <a:blip r:embed="rId3">
            <a:alphaModFix/>
          </a:blip>
          <a:stretch>
            <a:fillRect/>
          </a:stretch>
        </p:blipFill>
        <p:spPr>
          <a:xfrm>
            <a:off x="1467625" y="1209900"/>
            <a:ext cx="6096000" cy="904875"/>
          </a:xfrm>
          <a:prstGeom prst="rect">
            <a:avLst/>
          </a:prstGeom>
          <a:noFill/>
          <a:ln>
            <a:noFill/>
          </a:ln>
        </p:spPr>
      </p:pic>
      <p:pic>
        <p:nvPicPr>
          <p:cNvPr id="102" name="Shape 102"/>
          <p:cNvPicPr preferRelativeResize="0"/>
          <p:nvPr/>
        </p:nvPicPr>
        <p:blipFill>
          <a:blip r:embed="rId4">
            <a:alphaModFix/>
          </a:blip>
          <a:stretch>
            <a:fillRect/>
          </a:stretch>
        </p:blipFill>
        <p:spPr>
          <a:xfrm>
            <a:off x="1692425" y="2530150"/>
            <a:ext cx="5476875" cy="1847850"/>
          </a:xfrm>
          <a:prstGeom prst="rect">
            <a:avLst/>
          </a:prstGeom>
          <a:noFill/>
          <a:ln>
            <a:noFill/>
          </a:ln>
        </p:spPr>
      </p:pic>
      <p:pic>
        <p:nvPicPr>
          <p:cNvPr id="103" name="Shape 103"/>
          <p:cNvPicPr preferRelativeResize="0"/>
          <p:nvPr/>
        </p:nvPicPr>
        <p:blipFill>
          <a:blip r:embed="rId5">
            <a:alphaModFix/>
          </a:blip>
          <a:stretch>
            <a:fillRect/>
          </a:stretch>
        </p:blipFill>
        <p:spPr>
          <a:xfrm>
            <a:off x="685787" y="4774325"/>
            <a:ext cx="3743325" cy="800100"/>
          </a:xfrm>
          <a:prstGeom prst="rect">
            <a:avLst/>
          </a:prstGeom>
          <a:noFill/>
          <a:ln>
            <a:noFill/>
          </a:ln>
        </p:spPr>
      </p:pic>
    </p:spTree>
    <p:extLst>
      <p:ext uri="{BB962C8B-B14F-4D97-AF65-F5344CB8AC3E}">
        <p14:creationId xmlns:p14="http://schemas.microsoft.com/office/powerpoint/2010/main" val="317783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1000"/>
                                        <p:tgtEl>
                                          <p:spTgt spid="1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
                                        </p:tgtEl>
                                        <p:attrNameLst>
                                          <p:attrName>style.visibility</p:attrName>
                                        </p:attrNameLst>
                                      </p:cBhvr>
                                      <p:to>
                                        <p:strVal val="visible"/>
                                      </p:to>
                                    </p:set>
                                    <p:animEffect transition="in" filter="fade">
                                      <p:cBhvr>
                                        <p:cTn id="12" dur="10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body" idx="1"/>
          </p:nvPr>
        </p:nvSpPr>
        <p:spPr>
          <a:xfrm flipH="1">
            <a:off x="456950" y="1305775"/>
            <a:ext cx="7887900" cy="916500"/>
          </a:xfrm>
          <a:prstGeom prst="rect">
            <a:avLst/>
          </a:prstGeom>
        </p:spPr>
        <p:txBody>
          <a:bodyPr lIns="91425" tIns="91425" rIns="91425" bIns="91425" anchor="t" anchorCtr="0">
            <a:noAutofit/>
          </a:bodyPr>
          <a:lstStyle/>
          <a:p>
            <a:pPr lvl="0" rtl="0">
              <a:lnSpc>
                <a:spcPct val="115000"/>
              </a:lnSpc>
              <a:spcBef>
                <a:spcPts val="0"/>
              </a:spcBef>
              <a:buNone/>
            </a:pPr>
            <a:r>
              <a:rPr lang="en" sz="2000"/>
              <a:t>Expected counts are shown in </a:t>
            </a:r>
            <a:r>
              <a:rPr lang="en" sz="2000">
                <a:solidFill>
                  <a:srgbClr val="1155CC"/>
                </a:solidFill>
              </a:rPr>
              <a:t>blue</a:t>
            </a:r>
            <a:r>
              <a:rPr lang="en" sz="2000"/>
              <a:t> next to the observed counts.</a:t>
            </a:r>
          </a:p>
        </p:txBody>
      </p:sp>
      <p:sp>
        <p:nvSpPr>
          <p:cNvPr id="140" name="Shape 140"/>
          <p:cNvSpPr txBox="1">
            <a:spLocks noGrp="1"/>
          </p:cNvSpPr>
          <p:nvPr>
            <p:ph type="title"/>
          </p:nvPr>
        </p:nvSpPr>
        <p:spPr>
          <a:xfrm>
            <a:off x="457200" y="16276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Calculating the test statistic in two-way tables</a:t>
            </a:r>
          </a:p>
        </p:txBody>
      </p:sp>
      <p:pic>
        <p:nvPicPr>
          <p:cNvPr id="141" name="Shape 141"/>
          <p:cNvPicPr preferRelativeResize="0"/>
          <p:nvPr/>
        </p:nvPicPr>
        <p:blipFill>
          <a:blip r:embed="rId3">
            <a:alphaModFix/>
          </a:blip>
          <a:stretch>
            <a:fillRect/>
          </a:stretch>
        </p:blipFill>
        <p:spPr>
          <a:xfrm>
            <a:off x="1223700" y="2011712"/>
            <a:ext cx="5791200" cy="2105025"/>
          </a:xfrm>
          <a:prstGeom prst="rect">
            <a:avLst/>
          </a:prstGeom>
          <a:noFill/>
          <a:ln>
            <a:noFill/>
          </a:ln>
        </p:spPr>
      </p:pic>
      <p:pic>
        <p:nvPicPr>
          <p:cNvPr id="142" name="Shape 142"/>
          <p:cNvPicPr preferRelativeResize="0"/>
          <p:nvPr/>
        </p:nvPicPr>
        <p:blipFill>
          <a:blip r:embed="rId4">
            <a:alphaModFix/>
          </a:blip>
          <a:stretch>
            <a:fillRect/>
          </a:stretch>
        </p:blipFill>
        <p:spPr>
          <a:xfrm>
            <a:off x="456949" y="4570149"/>
            <a:ext cx="7938775" cy="856658"/>
          </a:xfrm>
          <a:prstGeom prst="rect">
            <a:avLst/>
          </a:prstGeom>
          <a:noFill/>
          <a:ln>
            <a:noFill/>
          </a:ln>
        </p:spPr>
      </p:pic>
    </p:spTree>
    <p:extLst>
      <p:ext uri="{BB962C8B-B14F-4D97-AF65-F5344CB8AC3E}">
        <p14:creationId xmlns:p14="http://schemas.microsoft.com/office/powerpoint/2010/main" val="342918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fade">
                                      <p:cBhvr>
                                        <p:cTn id="7" dur="10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Calculating the p-value</a:t>
            </a:r>
          </a:p>
        </p:txBody>
      </p:sp>
      <p:sp>
        <p:nvSpPr>
          <p:cNvPr id="166" name="Shape 166"/>
          <p:cNvSpPr txBox="1">
            <a:spLocks noGrp="1"/>
          </p:cNvSpPr>
          <p:nvPr>
            <p:ph type="body" idx="1"/>
          </p:nvPr>
        </p:nvSpPr>
        <p:spPr>
          <a:xfrm flipH="1">
            <a:off x="456949" y="1305775"/>
            <a:ext cx="7887900" cy="995099"/>
          </a:xfrm>
          <a:prstGeom prst="rect">
            <a:avLst/>
          </a:prstGeom>
        </p:spPr>
        <p:txBody>
          <a:bodyPr lIns="91425" tIns="91425" rIns="91425" bIns="91425" anchor="t" anchorCtr="0">
            <a:noAutofit/>
          </a:bodyPr>
          <a:lstStyle/>
          <a:p>
            <a:pPr lvl="0" rtl="0">
              <a:lnSpc>
                <a:spcPct val="115000"/>
              </a:lnSpc>
              <a:spcBef>
                <a:spcPts val="0"/>
              </a:spcBef>
              <a:buNone/>
            </a:pPr>
            <a:r>
              <a:rPr lang="en" sz="1900">
                <a:solidFill>
                  <a:schemeClr val="accent1"/>
                </a:solidFill>
              </a:rPr>
              <a:t>Which of the following is the correct p-value for this hypothesis test?</a:t>
            </a:r>
          </a:p>
          <a:p>
            <a:pPr lvl="0" rtl="0">
              <a:lnSpc>
                <a:spcPct val="115000"/>
              </a:lnSpc>
              <a:spcBef>
                <a:spcPts val="0"/>
              </a:spcBef>
              <a:buNone/>
            </a:pPr>
            <a:endParaRPr sz="600">
              <a:solidFill>
                <a:schemeClr val="accent1"/>
              </a:solidFill>
            </a:endParaRPr>
          </a:p>
          <a:p>
            <a:pPr lvl="0" indent="457200" rtl="0">
              <a:lnSpc>
                <a:spcPct val="115000"/>
              </a:lnSpc>
              <a:spcBef>
                <a:spcPts val="0"/>
              </a:spcBef>
              <a:buNone/>
            </a:pPr>
            <a:r>
              <a:rPr lang="en" sz="1900">
                <a:solidFill>
                  <a:schemeClr val="accent1"/>
                </a:solidFill>
              </a:rPr>
              <a:t>	                    χ</a:t>
            </a:r>
            <a:r>
              <a:rPr lang="en" sz="1900" baseline="30000">
                <a:solidFill>
                  <a:schemeClr val="accent1"/>
                </a:solidFill>
              </a:rPr>
              <a:t>2</a:t>
            </a:r>
            <a:r>
              <a:rPr lang="en" sz="1900" baseline="-25000">
                <a:solidFill>
                  <a:schemeClr val="accent1"/>
                </a:solidFill>
              </a:rPr>
              <a:t>df</a:t>
            </a:r>
            <a:r>
              <a:rPr lang="en" sz="1900">
                <a:solidFill>
                  <a:schemeClr val="accent1"/>
                </a:solidFill>
              </a:rPr>
              <a:t> = 1.3121			df = 4</a:t>
            </a:r>
          </a:p>
        </p:txBody>
      </p:sp>
      <p:sp>
        <p:nvSpPr>
          <p:cNvPr id="167" name="Shape 167"/>
          <p:cNvSpPr txBox="1">
            <a:spLocks noGrp="1"/>
          </p:cNvSpPr>
          <p:nvPr>
            <p:ph type="body" idx="1"/>
          </p:nvPr>
        </p:nvSpPr>
        <p:spPr>
          <a:xfrm flipH="1">
            <a:off x="5308949" y="2300875"/>
            <a:ext cx="3207000" cy="1840800"/>
          </a:xfrm>
          <a:prstGeom prst="rect">
            <a:avLst/>
          </a:prstGeom>
        </p:spPr>
        <p:txBody>
          <a:bodyPr lIns="91425" tIns="91425" rIns="91425" bIns="91425" anchor="t" anchorCtr="0">
            <a:noAutofit/>
          </a:bodyPr>
          <a:lstStyle/>
          <a:p>
            <a:pPr marL="457200" lvl="0" indent="-349250" rtl="0">
              <a:lnSpc>
                <a:spcPct val="115000"/>
              </a:lnSpc>
              <a:spcBef>
                <a:spcPts val="0"/>
              </a:spcBef>
              <a:buClr>
                <a:srgbClr val="FF9900"/>
              </a:buClr>
              <a:buSzPct val="100000"/>
              <a:buAutoNum type="alphaLcParenBoth"/>
            </a:pPr>
            <a:r>
              <a:rPr lang="en" sz="1900" i="1" dirty="0">
                <a:solidFill>
                  <a:srgbClr val="FF9900"/>
                </a:solidFill>
              </a:rPr>
              <a:t>more than 0.3</a:t>
            </a:r>
          </a:p>
          <a:p>
            <a:pPr marL="457200" lvl="0" indent="-349250" rtl="0">
              <a:lnSpc>
                <a:spcPct val="115000"/>
              </a:lnSpc>
              <a:spcBef>
                <a:spcPts val="0"/>
              </a:spcBef>
              <a:buSzPct val="100000"/>
              <a:buAutoNum type="alphaLcParenBoth"/>
            </a:pPr>
            <a:r>
              <a:rPr lang="en" sz="1900" dirty="0"/>
              <a:t>between 0.3 and 0.2</a:t>
            </a:r>
          </a:p>
          <a:p>
            <a:pPr marL="457200" lvl="0" indent="-349250" rtl="0">
              <a:lnSpc>
                <a:spcPct val="115000"/>
              </a:lnSpc>
              <a:spcBef>
                <a:spcPts val="0"/>
              </a:spcBef>
              <a:buSzPct val="100000"/>
              <a:buAutoNum type="alphaLcParenBoth"/>
            </a:pPr>
            <a:r>
              <a:rPr lang="en" sz="1900" dirty="0"/>
              <a:t>between 0.2 and 0.1</a:t>
            </a:r>
          </a:p>
          <a:p>
            <a:pPr marL="457200" lvl="0" indent="-349250" rtl="0">
              <a:lnSpc>
                <a:spcPct val="115000"/>
              </a:lnSpc>
              <a:spcBef>
                <a:spcPts val="0"/>
              </a:spcBef>
              <a:buSzPct val="100000"/>
              <a:buAutoNum type="alphaLcParenBoth"/>
            </a:pPr>
            <a:r>
              <a:rPr lang="en" sz="1900" dirty="0"/>
              <a:t>between 0.1 and 0.05</a:t>
            </a:r>
          </a:p>
          <a:p>
            <a:pPr marL="457200" lvl="0" indent="-349250" rtl="0">
              <a:lnSpc>
                <a:spcPct val="115000"/>
              </a:lnSpc>
              <a:spcBef>
                <a:spcPts val="0"/>
              </a:spcBef>
              <a:buSzPct val="100000"/>
              <a:buAutoNum type="alphaLcParenBoth"/>
            </a:pPr>
            <a:r>
              <a:rPr lang="en" sz="1900" dirty="0"/>
              <a:t>less than 0.001</a:t>
            </a:r>
          </a:p>
        </p:txBody>
      </p:sp>
      <p:pic>
        <p:nvPicPr>
          <p:cNvPr id="168" name="Shape 168"/>
          <p:cNvPicPr preferRelativeResize="0"/>
          <p:nvPr/>
        </p:nvPicPr>
        <p:blipFill>
          <a:blip r:embed="rId3">
            <a:alphaModFix/>
          </a:blip>
          <a:stretch>
            <a:fillRect/>
          </a:stretch>
        </p:blipFill>
        <p:spPr>
          <a:xfrm>
            <a:off x="525600" y="2653625"/>
            <a:ext cx="3524250" cy="1438275"/>
          </a:xfrm>
          <a:prstGeom prst="rect">
            <a:avLst/>
          </a:prstGeom>
          <a:noFill/>
          <a:ln>
            <a:noFill/>
          </a:ln>
        </p:spPr>
      </p:pic>
      <p:pic>
        <p:nvPicPr>
          <p:cNvPr id="169" name="Shape 169"/>
          <p:cNvPicPr preferRelativeResize="0"/>
          <p:nvPr/>
        </p:nvPicPr>
        <p:blipFill>
          <a:blip r:embed="rId4">
            <a:alphaModFix/>
          </a:blip>
          <a:stretch>
            <a:fillRect/>
          </a:stretch>
        </p:blipFill>
        <p:spPr>
          <a:xfrm>
            <a:off x="525600" y="4444650"/>
            <a:ext cx="7905750" cy="1752600"/>
          </a:xfrm>
          <a:prstGeom prst="rect">
            <a:avLst/>
          </a:prstGeom>
          <a:noFill/>
          <a:ln>
            <a:noFill/>
          </a:ln>
        </p:spPr>
      </p:pic>
    </p:spTree>
    <p:extLst>
      <p:ext uri="{BB962C8B-B14F-4D97-AF65-F5344CB8AC3E}">
        <p14:creationId xmlns:p14="http://schemas.microsoft.com/office/powerpoint/2010/main" val="34992274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flipH="1">
            <a:off x="456950" y="1305775"/>
            <a:ext cx="7887900" cy="2611500"/>
          </a:xfrm>
          <a:prstGeom prst="rect">
            <a:avLst/>
          </a:prstGeom>
        </p:spPr>
        <p:txBody>
          <a:bodyPr lIns="91425" tIns="91425" rIns="91425" bIns="91425" anchor="t" anchorCtr="0">
            <a:noAutofit/>
          </a:bodyPr>
          <a:lstStyle/>
          <a:p>
            <a:pPr lvl="0" rtl="0">
              <a:lnSpc>
                <a:spcPct val="115000"/>
              </a:lnSpc>
              <a:spcBef>
                <a:spcPts val="0"/>
              </a:spcBef>
              <a:buNone/>
            </a:pPr>
            <a:r>
              <a:rPr lang="en" sz="2200">
                <a:solidFill>
                  <a:schemeClr val="accent1"/>
                </a:solidFill>
              </a:rPr>
              <a:t>Do these data provide evidence to suggest that goals vary by grade?</a:t>
            </a:r>
          </a:p>
          <a:p>
            <a:pPr lvl="0" rtl="0">
              <a:lnSpc>
                <a:spcPct val="115000"/>
              </a:lnSpc>
              <a:spcBef>
                <a:spcPts val="0"/>
              </a:spcBef>
              <a:buNone/>
            </a:pPr>
            <a:r>
              <a:rPr lang="en" sz="600"/>
              <a:t/>
            </a:r>
            <a:br>
              <a:rPr lang="en" sz="600"/>
            </a:br>
            <a:r>
              <a:rPr lang="en" sz="2200"/>
              <a:t>  </a:t>
            </a:r>
            <a:r>
              <a:rPr lang="en" sz="2200" i="1"/>
              <a:t>H</a:t>
            </a:r>
            <a:r>
              <a:rPr lang="en" sz="2200" i="1" baseline="-25000"/>
              <a:t>0</a:t>
            </a:r>
            <a:r>
              <a:rPr lang="en" sz="2200"/>
              <a:t>: Grade and goals are independent.</a:t>
            </a:r>
            <a:br>
              <a:rPr lang="en" sz="2200"/>
            </a:br>
            <a:r>
              <a:rPr lang="en" sz="2200"/>
              <a:t>        Goals do not vary by grade.</a:t>
            </a:r>
          </a:p>
          <a:p>
            <a:pPr lvl="0" rtl="0">
              <a:lnSpc>
                <a:spcPct val="115000"/>
              </a:lnSpc>
              <a:spcBef>
                <a:spcPts val="0"/>
              </a:spcBef>
              <a:buNone/>
            </a:pPr>
            <a:r>
              <a:rPr lang="en" sz="2200"/>
              <a:t>  </a:t>
            </a:r>
            <a:r>
              <a:rPr lang="en" sz="2200" i="1"/>
              <a:t>H</a:t>
            </a:r>
            <a:r>
              <a:rPr lang="en" sz="2200" i="1" baseline="-25000"/>
              <a:t>A</a:t>
            </a:r>
            <a:r>
              <a:rPr lang="en" sz="2200"/>
              <a:t>: Grade and goals are dependent.</a:t>
            </a:r>
            <a:br>
              <a:rPr lang="en" sz="2200"/>
            </a:br>
            <a:r>
              <a:rPr lang="en" sz="2200"/>
              <a:t>        Goals vary by grade.</a:t>
            </a:r>
          </a:p>
        </p:txBody>
      </p:sp>
      <p:sp>
        <p:nvSpPr>
          <p:cNvPr id="181" name="Shape 181"/>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Conclusion</a:t>
            </a:r>
          </a:p>
        </p:txBody>
      </p:sp>
      <p:sp>
        <p:nvSpPr>
          <p:cNvPr id="182" name="Shape 182"/>
          <p:cNvSpPr txBox="1">
            <a:spLocks noGrp="1"/>
          </p:cNvSpPr>
          <p:nvPr>
            <p:ph type="body" idx="1"/>
          </p:nvPr>
        </p:nvSpPr>
        <p:spPr>
          <a:xfrm flipH="1">
            <a:off x="456950" y="3917275"/>
            <a:ext cx="7887900" cy="1459200"/>
          </a:xfrm>
          <a:prstGeom prst="rect">
            <a:avLst/>
          </a:prstGeom>
        </p:spPr>
        <p:txBody>
          <a:bodyPr lIns="91425" tIns="91425" rIns="91425" bIns="91425" anchor="t" anchorCtr="0">
            <a:noAutofit/>
          </a:bodyPr>
          <a:lstStyle/>
          <a:p>
            <a:pPr lvl="0" rtl="0">
              <a:lnSpc>
                <a:spcPct val="115000"/>
              </a:lnSpc>
              <a:spcBef>
                <a:spcPts val="0"/>
              </a:spcBef>
              <a:buNone/>
            </a:pPr>
            <a:r>
              <a:rPr lang="en" sz="2200" i="1"/>
              <a:t>Since the p-value is large, we fail to reject H</a:t>
            </a:r>
            <a:r>
              <a:rPr lang="en" sz="2200" i="1" baseline="-25000"/>
              <a:t>0</a:t>
            </a:r>
            <a:r>
              <a:rPr lang="en" sz="2200" i="1"/>
              <a:t>.The data do not provide convincing evidence that grade and goals are dependent. It doesn't appear that goals vary by grade.</a:t>
            </a:r>
          </a:p>
        </p:txBody>
      </p:sp>
    </p:spTree>
    <p:extLst>
      <p:ext uri="{BB962C8B-B14F-4D97-AF65-F5344CB8AC3E}">
        <p14:creationId xmlns:p14="http://schemas.microsoft.com/office/powerpoint/2010/main" val="184371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2"/>
                                        </p:tgtEl>
                                        <p:attrNameLst>
                                          <p:attrName>style.visibility</p:attrName>
                                        </p:attrNameLst>
                                      </p:cBhvr>
                                      <p:to>
                                        <p:strVal val="visible"/>
                                      </p:to>
                                    </p:set>
                                    <p:animEffect transition="in" filter="fade">
                                      <p:cBhvr>
                                        <p:cTn id="7" dur="1000"/>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Calculating power</a:t>
            </a:r>
          </a:p>
        </p:txBody>
      </p:sp>
      <p:sp>
        <p:nvSpPr>
          <p:cNvPr id="117" name="Shape 117"/>
          <p:cNvSpPr txBox="1">
            <a:spLocks noGrp="1"/>
          </p:cNvSpPr>
          <p:nvPr>
            <p:ph type="body" idx="1"/>
          </p:nvPr>
        </p:nvSpPr>
        <p:spPr>
          <a:xfrm flipH="1">
            <a:off x="457199" y="1142999"/>
            <a:ext cx="8229600" cy="5191199"/>
          </a:xfrm>
          <a:prstGeom prst="rect">
            <a:avLst/>
          </a:prstGeom>
        </p:spPr>
        <p:txBody>
          <a:bodyPr lIns="91425" tIns="91425" rIns="91425" bIns="91425" anchor="t" anchorCtr="0">
            <a:noAutofit/>
          </a:bodyPr>
          <a:lstStyle/>
          <a:p>
            <a:pPr marL="0" lvl="0" indent="0" rtl="0">
              <a:lnSpc>
                <a:spcPct val="115000"/>
              </a:lnSpc>
              <a:spcBef>
                <a:spcPts val="0"/>
              </a:spcBef>
              <a:spcAft>
                <a:spcPts val="1000"/>
              </a:spcAft>
              <a:buNone/>
            </a:pPr>
            <a:r>
              <a:rPr lang="en" sz="2000"/>
              <a:t>The preceding question can be rephrased as “How likely is it that this test will reject H</a:t>
            </a:r>
            <a:r>
              <a:rPr lang="en" sz="2000" baseline="-25000"/>
              <a:t>0</a:t>
            </a:r>
            <a:r>
              <a:rPr lang="en" sz="2000"/>
              <a:t> when the true average systolic blood pressure for employees at this company is 132 mmHg?”</a:t>
            </a:r>
          </a:p>
          <a:p>
            <a:pPr marL="0" lvl="0" indent="0" rtl="0">
              <a:lnSpc>
                <a:spcPct val="115000"/>
              </a:lnSpc>
              <a:spcBef>
                <a:spcPts val="0"/>
              </a:spcBef>
              <a:spcAft>
                <a:spcPts val="1000"/>
              </a:spcAft>
              <a:buNone/>
            </a:pPr>
            <a:r>
              <a:rPr lang="en" sz="2000"/>
              <a:t>Hint: Break this down into two simpler problems</a:t>
            </a:r>
          </a:p>
          <a:p>
            <a:pPr marL="457200" lvl="0" indent="-355600" rtl="0">
              <a:lnSpc>
                <a:spcPct val="115000"/>
              </a:lnSpc>
              <a:spcBef>
                <a:spcPts val="0"/>
              </a:spcBef>
              <a:spcAft>
                <a:spcPts val="1000"/>
              </a:spcAft>
              <a:buSzPct val="100000"/>
            </a:pPr>
            <a:r>
              <a:rPr lang="en" sz="2000">
                <a:solidFill>
                  <a:schemeClr val="accent1"/>
                </a:solidFill>
              </a:rPr>
              <a:t>Problem 1:</a:t>
            </a:r>
            <a:r>
              <a:rPr lang="en" sz="2000"/>
              <a:t> Which values of x̄ represent sufficient evidence to reject H</a:t>
            </a:r>
            <a:r>
              <a:rPr lang="en" sz="2000" baseline="-25000"/>
              <a:t>0</a:t>
            </a:r>
            <a:r>
              <a:rPr lang="en" sz="2000"/>
              <a:t>?</a:t>
            </a:r>
          </a:p>
          <a:p>
            <a:pPr marL="457200" lvl="0" indent="-355600" rtl="0">
              <a:lnSpc>
                <a:spcPct val="115000"/>
              </a:lnSpc>
              <a:spcBef>
                <a:spcPts val="0"/>
              </a:spcBef>
              <a:spcAft>
                <a:spcPts val="1000"/>
              </a:spcAft>
              <a:buSzPct val="100000"/>
            </a:pPr>
            <a:r>
              <a:rPr lang="en" sz="2000">
                <a:solidFill>
                  <a:schemeClr val="accent1"/>
                </a:solidFill>
              </a:rPr>
              <a:t>Problem 2:</a:t>
            </a:r>
            <a:r>
              <a:rPr lang="en" sz="2000"/>
              <a:t> What is the probability that we would reject H</a:t>
            </a:r>
            <a:r>
              <a:rPr lang="en" sz="2000" baseline="-25000"/>
              <a:t>0</a:t>
            </a:r>
            <a:r>
              <a:rPr lang="en" sz="2000"/>
              <a:t> if x̄ had come from N(mean = 132, SE = 25 / √100 = 2.5), i.e. what is the probability that we can obtain such an x̄ from this distribution?</a:t>
            </a:r>
          </a:p>
          <a:p>
            <a:pPr marL="0" lvl="0" indent="0" rtl="0">
              <a:lnSpc>
                <a:spcPct val="115000"/>
              </a:lnSpc>
              <a:spcBef>
                <a:spcPts val="0"/>
              </a:spcBef>
              <a:spcAft>
                <a:spcPts val="1000"/>
              </a:spcAft>
              <a:buNone/>
            </a:pPr>
            <a:r>
              <a:rPr lang="en" sz="2000"/>
              <a:t>Determine how power changes as sample size, standard deviation of the sample, α, and effect size increases.</a:t>
            </a:r>
          </a:p>
        </p:txBody>
      </p:sp>
    </p:spTree>
    <p:extLst>
      <p:ext uri="{BB962C8B-B14F-4D97-AF65-F5344CB8AC3E}">
        <p14:creationId xmlns:p14="http://schemas.microsoft.com/office/powerpoint/2010/main" val="2053236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animEffect transition="in" filter="fade">
                                      <p:cBhvr>
                                        <p:cTn id="7" dur="1000"/>
                                        <p:tgtEl>
                                          <p:spTgt spid="1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7">
                                            <p:txEl>
                                              <p:pRg st="1" end="1"/>
                                            </p:txEl>
                                          </p:spTgt>
                                        </p:tgtEl>
                                        <p:attrNameLst>
                                          <p:attrName>style.visibility</p:attrName>
                                        </p:attrNameLst>
                                      </p:cBhvr>
                                      <p:to>
                                        <p:strVal val="visible"/>
                                      </p:to>
                                    </p:set>
                                    <p:animEffect transition="in" filter="fade">
                                      <p:cBhvr>
                                        <p:cTn id="12" dur="1000"/>
                                        <p:tgtEl>
                                          <p:spTgt spid="1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7">
                                            <p:txEl>
                                              <p:pRg st="2" end="2"/>
                                            </p:txEl>
                                          </p:spTgt>
                                        </p:tgtEl>
                                        <p:attrNameLst>
                                          <p:attrName>style.visibility</p:attrName>
                                        </p:attrNameLst>
                                      </p:cBhvr>
                                      <p:to>
                                        <p:strVal val="visible"/>
                                      </p:to>
                                    </p:set>
                                    <p:animEffect transition="in" filter="fade">
                                      <p:cBhvr>
                                        <p:cTn id="17" dur="1000"/>
                                        <p:tgtEl>
                                          <p:spTgt spid="1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7">
                                            <p:txEl>
                                              <p:pRg st="3" end="3"/>
                                            </p:txEl>
                                          </p:spTgt>
                                        </p:tgtEl>
                                        <p:attrNameLst>
                                          <p:attrName>style.visibility</p:attrName>
                                        </p:attrNameLst>
                                      </p:cBhvr>
                                      <p:to>
                                        <p:strVal val="visible"/>
                                      </p:to>
                                    </p:set>
                                    <p:animEffect transition="in" filter="fade">
                                      <p:cBhvr>
                                        <p:cTn id="22" dur="1000"/>
                                        <p:tgtEl>
                                          <p:spTgt spid="1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7">
                                            <p:txEl>
                                              <p:pRg st="4" end="4"/>
                                            </p:txEl>
                                          </p:spTgt>
                                        </p:tgtEl>
                                        <p:attrNameLst>
                                          <p:attrName>style.visibility</p:attrName>
                                        </p:attrNameLst>
                                      </p:cBhvr>
                                      <p:to>
                                        <p:strVal val="visible"/>
                                      </p:to>
                                    </p:set>
                                    <p:animEffect transition="in" filter="fade">
                                      <p:cBhvr>
                                        <p:cTn id="27" dur="1000"/>
                                        <p:tgtEl>
                                          <p:spTgt spid="1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flipH="1">
            <a:off x="457199" y="1142999"/>
            <a:ext cx="8229600" cy="1143000"/>
          </a:xfrm>
          <a:prstGeom prst="rect">
            <a:avLst/>
          </a:prstGeom>
        </p:spPr>
        <p:txBody>
          <a:bodyPr lIns="91425" tIns="91425" rIns="91425" bIns="91425" anchor="t" anchorCtr="0">
            <a:noAutofit/>
          </a:bodyPr>
          <a:lstStyle/>
          <a:p>
            <a:pPr marL="0" lvl="0" indent="0" rtl="0">
              <a:lnSpc>
                <a:spcPct val="115000"/>
              </a:lnSpc>
              <a:spcBef>
                <a:spcPts val="0"/>
              </a:spcBef>
              <a:buNone/>
            </a:pPr>
            <a:r>
              <a:rPr lang="en" sz="2200"/>
              <a:t>Which values of x̄ represent sufficient evidence to reject H</a:t>
            </a:r>
            <a:r>
              <a:rPr lang="en" sz="2200" baseline="-25000"/>
              <a:t>0</a:t>
            </a:r>
            <a:r>
              <a:rPr lang="en" sz="2200"/>
              <a:t>?</a:t>
            </a:r>
            <a:br>
              <a:rPr lang="en" sz="2200"/>
            </a:br>
            <a:r>
              <a:rPr lang="en" sz="2200"/>
              <a:t>(Remember H</a:t>
            </a:r>
            <a:r>
              <a:rPr lang="en" sz="2200" baseline="-25000"/>
              <a:t>0</a:t>
            </a:r>
            <a:r>
              <a:rPr lang="en" sz="2200"/>
              <a:t>: µ = 130, H</a:t>
            </a:r>
            <a:r>
              <a:rPr lang="en" sz="2200" baseline="-25000"/>
              <a:t>A</a:t>
            </a:r>
            <a:r>
              <a:rPr lang="en" sz="2200"/>
              <a:t>: µ &gt; 130)</a:t>
            </a:r>
          </a:p>
        </p:txBody>
      </p:sp>
      <p:sp>
        <p:nvSpPr>
          <p:cNvPr id="123" name="Shape 123"/>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Problem 1</a:t>
            </a:r>
          </a:p>
        </p:txBody>
      </p:sp>
      <p:sp>
        <p:nvSpPr>
          <p:cNvPr id="124" name="Shape 124"/>
          <p:cNvSpPr txBox="1">
            <a:spLocks noGrp="1"/>
          </p:cNvSpPr>
          <p:nvPr>
            <p:ph type="body" idx="1"/>
          </p:nvPr>
        </p:nvSpPr>
        <p:spPr>
          <a:xfrm flipH="1">
            <a:off x="457199" y="5327375"/>
            <a:ext cx="8229600" cy="1143000"/>
          </a:xfrm>
          <a:prstGeom prst="rect">
            <a:avLst/>
          </a:prstGeom>
        </p:spPr>
        <p:txBody>
          <a:bodyPr lIns="91425" tIns="91425" rIns="91425" bIns="91425" anchor="t" anchorCtr="0">
            <a:noAutofit/>
          </a:bodyPr>
          <a:lstStyle/>
          <a:p>
            <a:pPr marL="0" lvl="0" indent="0" rtl="0">
              <a:lnSpc>
                <a:spcPct val="115000"/>
              </a:lnSpc>
              <a:spcBef>
                <a:spcPts val="0"/>
              </a:spcBef>
              <a:buNone/>
            </a:pPr>
            <a:r>
              <a:rPr lang="en" sz="2200"/>
              <a:t>Any </a:t>
            </a:r>
            <a:r>
              <a:rPr lang="en" sz="2200">
                <a:solidFill>
                  <a:schemeClr val="accent1"/>
                </a:solidFill>
              </a:rPr>
              <a:t>x̄ &gt; 134.125</a:t>
            </a:r>
            <a:r>
              <a:rPr lang="en" sz="2200"/>
              <a:t> would be sufficient to reject H</a:t>
            </a:r>
            <a:r>
              <a:rPr lang="en" sz="2200" baseline="-25000"/>
              <a:t>0</a:t>
            </a:r>
            <a:r>
              <a:rPr lang="en" sz="2200"/>
              <a:t> at the 5% significance level.</a:t>
            </a:r>
          </a:p>
        </p:txBody>
      </p:sp>
      <p:pic>
        <p:nvPicPr>
          <p:cNvPr id="125" name="Shape 125"/>
          <p:cNvPicPr preferRelativeResize="0"/>
          <p:nvPr/>
        </p:nvPicPr>
        <p:blipFill>
          <a:blip r:embed="rId3">
            <a:alphaModFix/>
          </a:blip>
          <a:stretch>
            <a:fillRect/>
          </a:stretch>
        </p:blipFill>
        <p:spPr>
          <a:xfrm>
            <a:off x="530271" y="2440546"/>
            <a:ext cx="3341799" cy="2440174"/>
          </a:xfrm>
          <a:prstGeom prst="rect">
            <a:avLst/>
          </a:prstGeom>
          <a:noFill/>
          <a:ln>
            <a:noFill/>
          </a:ln>
        </p:spPr>
      </p:pic>
      <p:pic>
        <p:nvPicPr>
          <p:cNvPr id="126" name="Shape 126"/>
          <p:cNvPicPr preferRelativeResize="0"/>
          <p:nvPr/>
        </p:nvPicPr>
        <p:blipFill>
          <a:blip r:embed="rId4">
            <a:alphaModFix/>
          </a:blip>
          <a:stretch>
            <a:fillRect/>
          </a:stretch>
        </p:blipFill>
        <p:spPr>
          <a:xfrm>
            <a:off x="3798999" y="2746274"/>
            <a:ext cx="4887799" cy="1999282"/>
          </a:xfrm>
          <a:prstGeom prst="rect">
            <a:avLst/>
          </a:prstGeom>
          <a:noFill/>
          <a:ln>
            <a:noFill/>
          </a:ln>
        </p:spPr>
      </p:pic>
    </p:spTree>
    <p:extLst>
      <p:ext uri="{BB962C8B-B14F-4D97-AF65-F5344CB8AC3E}">
        <p14:creationId xmlns:p14="http://schemas.microsoft.com/office/powerpoint/2010/main" val="1243163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fade">
                                      <p:cBhvr>
                                        <p:cTn id="7" dur="1000"/>
                                        <p:tgtEl>
                                          <p:spTgt spid="1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6"/>
                                        </p:tgtEl>
                                        <p:attrNameLst>
                                          <p:attrName>style.visibility</p:attrName>
                                        </p:attrNameLst>
                                      </p:cBhvr>
                                      <p:to>
                                        <p:strVal val="visible"/>
                                      </p:to>
                                    </p:set>
                                    <p:animEffect transition="in" filter="fade">
                                      <p:cBhvr>
                                        <p:cTn id="12" dur="1000"/>
                                        <p:tgtEl>
                                          <p:spTgt spid="1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4"/>
                                        </p:tgtEl>
                                        <p:attrNameLst>
                                          <p:attrName>style.visibility</p:attrName>
                                        </p:attrNameLst>
                                      </p:cBhvr>
                                      <p:to>
                                        <p:strVal val="visible"/>
                                      </p:to>
                                    </p:set>
                                    <p:animEffect transition="in" filter="fade">
                                      <p:cBhvr>
                                        <p:cTn id="17" dur="10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Problem 2</a:t>
            </a:r>
          </a:p>
        </p:txBody>
      </p:sp>
      <p:sp>
        <p:nvSpPr>
          <p:cNvPr id="132" name="Shape 132"/>
          <p:cNvSpPr txBox="1">
            <a:spLocks noGrp="1"/>
          </p:cNvSpPr>
          <p:nvPr>
            <p:ph type="body" idx="1"/>
          </p:nvPr>
        </p:nvSpPr>
        <p:spPr>
          <a:xfrm flipH="1">
            <a:off x="457199" y="1143000"/>
            <a:ext cx="8229600" cy="1792799"/>
          </a:xfrm>
          <a:prstGeom prst="rect">
            <a:avLst/>
          </a:prstGeom>
        </p:spPr>
        <p:txBody>
          <a:bodyPr lIns="91425" tIns="91425" rIns="91425" bIns="91425" anchor="t" anchorCtr="0">
            <a:noAutofit/>
          </a:bodyPr>
          <a:lstStyle/>
          <a:p>
            <a:pPr marL="0" lvl="0" indent="-69850" rtl="0">
              <a:lnSpc>
                <a:spcPct val="115000"/>
              </a:lnSpc>
              <a:spcBef>
                <a:spcPts val="0"/>
              </a:spcBef>
              <a:spcAft>
                <a:spcPts val="1000"/>
              </a:spcAft>
              <a:buClr>
                <a:schemeClr val="dk1"/>
              </a:buClr>
              <a:buSzPct val="55000"/>
              <a:buFont typeface="Arial"/>
              <a:buNone/>
            </a:pPr>
            <a:r>
              <a:rPr lang="en" sz="2000"/>
              <a:t>What is the probability that we would reject H</a:t>
            </a:r>
            <a:r>
              <a:rPr lang="en" sz="2000" baseline="-25000"/>
              <a:t>0</a:t>
            </a:r>
            <a:r>
              <a:rPr lang="en" sz="2000"/>
              <a:t> if x̄ did come from N(mean = 132, SE = 2.5).</a:t>
            </a:r>
          </a:p>
          <a:p>
            <a:pPr marL="0" lvl="0" indent="0" rtl="0">
              <a:lnSpc>
                <a:spcPct val="115000"/>
              </a:lnSpc>
              <a:spcBef>
                <a:spcPts val="0"/>
              </a:spcBef>
              <a:spcAft>
                <a:spcPts val="1000"/>
              </a:spcAft>
              <a:buNone/>
            </a:pPr>
            <a:r>
              <a:rPr lang="en" sz="2000"/>
              <a:t>This is the same as finding the area above x̄ = 134.125 if x̄ came from N(132, 2.5).</a:t>
            </a:r>
          </a:p>
        </p:txBody>
      </p:sp>
      <p:pic>
        <p:nvPicPr>
          <p:cNvPr id="133" name="Shape 133"/>
          <p:cNvPicPr preferRelativeResize="0"/>
          <p:nvPr/>
        </p:nvPicPr>
        <p:blipFill>
          <a:blip r:embed="rId3">
            <a:alphaModFix/>
          </a:blip>
          <a:stretch>
            <a:fillRect/>
          </a:stretch>
        </p:blipFill>
        <p:spPr>
          <a:xfrm>
            <a:off x="523774" y="2850525"/>
            <a:ext cx="3094025" cy="2075999"/>
          </a:xfrm>
          <a:prstGeom prst="rect">
            <a:avLst/>
          </a:prstGeom>
          <a:noFill/>
          <a:ln>
            <a:noFill/>
          </a:ln>
        </p:spPr>
      </p:pic>
      <p:pic>
        <p:nvPicPr>
          <p:cNvPr id="134" name="Shape 134"/>
          <p:cNvPicPr preferRelativeResize="0"/>
          <p:nvPr/>
        </p:nvPicPr>
        <p:blipFill>
          <a:blip r:embed="rId4">
            <a:alphaModFix/>
          </a:blip>
          <a:stretch>
            <a:fillRect/>
          </a:stretch>
        </p:blipFill>
        <p:spPr>
          <a:xfrm>
            <a:off x="3617800" y="2824623"/>
            <a:ext cx="5033224" cy="2127799"/>
          </a:xfrm>
          <a:prstGeom prst="rect">
            <a:avLst/>
          </a:prstGeom>
          <a:noFill/>
          <a:ln>
            <a:noFill/>
          </a:ln>
        </p:spPr>
      </p:pic>
      <p:sp>
        <p:nvSpPr>
          <p:cNvPr id="135" name="Shape 135"/>
          <p:cNvSpPr txBox="1">
            <a:spLocks noGrp="1"/>
          </p:cNvSpPr>
          <p:nvPr>
            <p:ph type="body" idx="1"/>
          </p:nvPr>
        </p:nvSpPr>
        <p:spPr>
          <a:xfrm flipH="1">
            <a:off x="457199" y="5030825"/>
            <a:ext cx="8229600" cy="1334100"/>
          </a:xfrm>
          <a:prstGeom prst="rect">
            <a:avLst/>
          </a:prstGeom>
        </p:spPr>
        <p:txBody>
          <a:bodyPr lIns="91425" tIns="91425" rIns="91425" bIns="91425" anchor="t" anchorCtr="0">
            <a:noAutofit/>
          </a:bodyPr>
          <a:lstStyle/>
          <a:p>
            <a:pPr marL="0" lvl="0" indent="-69850" rtl="0">
              <a:lnSpc>
                <a:spcPct val="115000"/>
              </a:lnSpc>
              <a:spcBef>
                <a:spcPts val="0"/>
              </a:spcBef>
              <a:buClr>
                <a:schemeClr val="dk1"/>
              </a:buClr>
              <a:buSzPct val="57894"/>
              <a:buFont typeface="Arial"/>
              <a:buNone/>
            </a:pPr>
            <a:r>
              <a:rPr lang="en" sz="1900"/>
              <a:t>The probability of rejecting H</a:t>
            </a:r>
            <a:r>
              <a:rPr lang="en" sz="1900" baseline="-25000"/>
              <a:t>0</a:t>
            </a:r>
            <a:r>
              <a:rPr lang="en" sz="1900"/>
              <a:t>: µ = 130, if the true average systolic blood pressure of employees at this company is 132 mmHg, is 0.1977 which is the power of this test.</a:t>
            </a:r>
          </a:p>
          <a:p>
            <a:pPr marL="0" lvl="0" indent="0" rtl="0">
              <a:lnSpc>
                <a:spcPct val="115000"/>
              </a:lnSpc>
              <a:spcBef>
                <a:spcPts val="0"/>
              </a:spcBef>
              <a:buNone/>
            </a:pPr>
            <a:r>
              <a:rPr lang="en" sz="1900"/>
              <a:t>Therefore, β = 0.8023 for this test.</a:t>
            </a:r>
          </a:p>
        </p:txBody>
      </p:sp>
    </p:spTree>
    <p:extLst>
      <p:ext uri="{BB962C8B-B14F-4D97-AF65-F5344CB8AC3E}">
        <p14:creationId xmlns:p14="http://schemas.microsoft.com/office/powerpoint/2010/main" val="3453283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2">
                                            <p:txEl>
                                              <p:pRg st="0" end="0"/>
                                            </p:txEl>
                                          </p:spTgt>
                                        </p:tgtEl>
                                        <p:attrNameLst>
                                          <p:attrName>style.visibility</p:attrName>
                                        </p:attrNameLst>
                                      </p:cBhvr>
                                      <p:to>
                                        <p:strVal val="visible"/>
                                      </p:to>
                                    </p:set>
                                    <p:animEffect transition="in" filter="fade">
                                      <p:cBhvr>
                                        <p:cTn id="7" dur="1000"/>
                                        <p:tgtEl>
                                          <p:spTgt spid="1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2">
                                            <p:txEl>
                                              <p:pRg st="1" end="1"/>
                                            </p:txEl>
                                          </p:spTgt>
                                        </p:tgtEl>
                                        <p:attrNameLst>
                                          <p:attrName>style.visibility</p:attrName>
                                        </p:attrNameLst>
                                      </p:cBhvr>
                                      <p:to>
                                        <p:strVal val="visible"/>
                                      </p:to>
                                    </p:set>
                                    <p:animEffect transition="in" filter="fade">
                                      <p:cBhvr>
                                        <p:cTn id="12" dur="1000"/>
                                        <p:tgtEl>
                                          <p:spTgt spid="1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fade">
                                      <p:cBhvr>
                                        <p:cTn id="17" dur="1000"/>
                                        <p:tgtEl>
                                          <p:spTgt spid="1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4"/>
                                        </p:tgtEl>
                                        <p:attrNameLst>
                                          <p:attrName>style.visibility</p:attrName>
                                        </p:attrNameLst>
                                      </p:cBhvr>
                                      <p:to>
                                        <p:strVal val="visible"/>
                                      </p:to>
                                    </p:set>
                                    <p:animEffect transition="in" filter="fade">
                                      <p:cBhvr>
                                        <p:cTn id="22" dur="1000"/>
                                        <p:tgtEl>
                                          <p:spTgt spid="1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5"/>
                                        </p:tgtEl>
                                        <p:attrNameLst>
                                          <p:attrName>style.visibility</p:attrName>
                                        </p:attrNameLst>
                                      </p:cBhvr>
                                      <p:to>
                                        <p:strVal val="visible"/>
                                      </p:to>
                                    </p:set>
                                    <p:animEffect transition="in" filter="fade">
                                      <p:cBhvr>
                                        <p:cTn id="27" dur="10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457200" y="151924"/>
            <a:ext cx="8229600" cy="752400"/>
          </a:xfrm>
          <a:prstGeom prst="rect">
            <a:avLst/>
          </a:prstGeom>
        </p:spPr>
        <p:txBody>
          <a:bodyPr lIns="91425" tIns="91425" rIns="91425" bIns="91425" anchor="b" anchorCtr="0">
            <a:noAutofit/>
          </a:bodyPr>
          <a:lstStyle/>
          <a:p>
            <a:pPr lvl="0" rtl="0">
              <a:spcBef>
                <a:spcPts val="0"/>
              </a:spcBef>
              <a:buNone/>
            </a:pPr>
            <a:r>
              <a:rPr lang="en" dirty="0">
                <a:solidFill>
                  <a:schemeClr val="accent1"/>
                </a:solidFill>
              </a:rPr>
              <a:t>The 𝒕</a:t>
            </a:r>
            <a:r>
              <a:rPr lang="en" i="1" dirty="0">
                <a:solidFill>
                  <a:schemeClr val="accent1"/>
                </a:solidFill>
              </a:rPr>
              <a:t> </a:t>
            </a:r>
            <a:r>
              <a:rPr lang="en" dirty="0">
                <a:solidFill>
                  <a:schemeClr val="accent1"/>
                </a:solidFill>
              </a:rPr>
              <a:t>distribution </a:t>
            </a:r>
          </a:p>
        </p:txBody>
      </p:sp>
      <p:sp>
        <p:nvSpPr>
          <p:cNvPr id="186" name="Shape 186"/>
          <p:cNvSpPr txBox="1">
            <a:spLocks noGrp="1"/>
          </p:cNvSpPr>
          <p:nvPr>
            <p:ph type="body" idx="1"/>
          </p:nvPr>
        </p:nvSpPr>
        <p:spPr>
          <a:xfrm>
            <a:off x="595200" y="1082850"/>
            <a:ext cx="7953600" cy="1295400"/>
          </a:xfrm>
          <a:prstGeom prst="rect">
            <a:avLst/>
          </a:prstGeom>
        </p:spPr>
        <p:txBody>
          <a:bodyPr lIns="91425" tIns="91425" rIns="91425" bIns="91425" anchor="t" anchorCtr="0">
            <a:noAutofit/>
          </a:bodyPr>
          <a:lstStyle/>
          <a:p>
            <a:pPr marL="457200" marR="0" lvl="0" indent="-355600" algn="l" rtl="0">
              <a:lnSpc>
                <a:spcPct val="115000"/>
              </a:lnSpc>
              <a:spcBef>
                <a:spcPts val="600"/>
              </a:spcBef>
              <a:spcAft>
                <a:spcPts val="0"/>
              </a:spcAft>
              <a:buClr>
                <a:srgbClr val="000000"/>
              </a:buClr>
              <a:buSzPct val="100000"/>
              <a:buFont typeface="Arial"/>
            </a:pPr>
            <a:r>
              <a:rPr lang="en" sz="2000">
                <a:solidFill>
                  <a:srgbClr val="000000"/>
                </a:solidFill>
              </a:rPr>
              <a:t>Always centered at zero, like the standard normal (𝓏) distribution</a:t>
            </a:r>
          </a:p>
          <a:p>
            <a:pPr marL="457200" marR="0" lvl="0" indent="-355600" algn="l" rtl="0">
              <a:lnSpc>
                <a:spcPct val="115000"/>
              </a:lnSpc>
              <a:spcBef>
                <a:spcPts val="600"/>
              </a:spcBef>
              <a:spcAft>
                <a:spcPts val="0"/>
              </a:spcAft>
              <a:buClr>
                <a:srgbClr val="000000"/>
              </a:buClr>
              <a:buSzPct val="100000"/>
            </a:pPr>
            <a:r>
              <a:rPr lang="en" sz="2000">
                <a:solidFill>
                  <a:srgbClr val="000000"/>
                </a:solidFill>
              </a:rPr>
              <a:t>Has a single parameter: </a:t>
            </a:r>
            <a:r>
              <a:rPr lang="en" sz="2000" i="1">
                <a:solidFill>
                  <a:schemeClr val="accent1"/>
                </a:solidFill>
              </a:rPr>
              <a:t>degrees of freedom</a:t>
            </a:r>
            <a:r>
              <a:rPr lang="en" sz="2000">
                <a:solidFill>
                  <a:srgbClr val="000000"/>
                </a:solidFill>
              </a:rPr>
              <a:t> (</a:t>
            </a:r>
            <a:r>
              <a:rPr lang="en" sz="2000" i="1">
                <a:solidFill>
                  <a:schemeClr val="accent1"/>
                </a:solidFill>
              </a:rPr>
              <a:t>df</a:t>
            </a:r>
            <a:r>
              <a:rPr lang="en" sz="2000">
                <a:solidFill>
                  <a:srgbClr val="000000"/>
                </a:solidFill>
              </a:rPr>
              <a:t>).</a:t>
            </a:r>
            <a:br>
              <a:rPr lang="en" sz="2000">
                <a:solidFill>
                  <a:srgbClr val="000000"/>
                </a:solidFill>
              </a:rPr>
            </a:br>
            <a:endParaRPr lang="en" sz="2000">
              <a:solidFill>
                <a:srgbClr val="000000"/>
              </a:solidFill>
            </a:endParaRPr>
          </a:p>
          <a:p>
            <a:pPr lvl="0" algn="l" rtl="0">
              <a:lnSpc>
                <a:spcPct val="115000"/>
              </a:lnSpc>
              <a:spcBef>
                <a:spcPts val="0"/>
              </a:spcBef>
              <a:spcAft>
                <a:spcPts val="0"/>
              </a:spcAft>
              <a:buNone/>
            </a:pPr>
            <a:endParaRPr sz="2000">
              <a:solidFill>
                <a:srgbClr val="000000"/>
              </a:solidFill>
            </a:endParaRPr>
          </a:p>
          <a:p>
            <a:pPr lvl="0" algn="l" rtl="0">
              <a:lnSpc>
                <a:spcPct val="115000"/>
              </a:lnSpc>
              <a:spcBef>
                <a:spcPts val="0"/>
              </a:spcBef>
              <a:spcAft>
                <a:spcPts val="0"/>
              </a:spcAft>
              <a:buNone/>
            </a:pPr>
            <a:endParaRPr sz="2000">
              <a:solidFill>
                <a:srgbClr val="000000"/>
              </a:solidFill>
            </a:endParaRPr>
          </a:p>
        </p:txBody>
      </p:sp>
      <p:pic>
        <p:nvPicPr>
          <p:cNvPr id="187" name="Shape 187"/>
          <p:cNvPicPr preferRelativeResize="0"/>
          <p:nvPr/>
        </p:nvPicPr>
        <p:blipFill>
          <a:blip r:embed="rId3">
            <a:alphaModFix/>
          </a:blip>
          <a:stretch>
            <a:fillRect/>
          </a:stretch>
        </p:blipFill>
        <p:spPr>
          <a:xfrm>
            <a:off x="752475" y="1958675"/>
            <a:ext cx="7639050" cy="3714750"/>
          </a:xfrm>
          <a:prstGeom prst="rect">
            <a:avLst/>
          </a:prstGeom>
          <a:noFill/>
          <a:ln>
            <a:noFill/>
          </a:ln>
        </p:spPr>
      </p:pic>
      <p:sp>
        <p:nvSpPr>
          <p:cNvPr id="188" name="Shape 188"/>
          <p:cNvSpPr txBox="1">
            <a:spLocks noGrp="1"/>
          </p:cNvSpPr>
          <p:nvPr>
            <p:ph type="body" idx="1"/>
          </p:nvPr>
        </p:nvSpPr>
        <p:spPr>
          <a:xfrm>
            <a:off x="595200" y="5562125"/>
            <a:ext cx="7953600" cy="641400"/>
          </a:xfrm>
          <a:prstGeom prst="rect">
            <a:avLst/>
          </a:prstGeom>
        </p:spPr>
        <p:txBody>
          <a:bodyPr lIns="91425" tIns="91425" rIns="91425" bIns="91425" anchor="t" anchorCtr="0">
            <a:noAutofit/>
          </a:bodyPr>
          <a:lstStyle/>
          <a:p>
            <a:pPr marR="0" lvl="0" algn="l" rtl="0">
              <a:lnSpc>
                <a:spcPct val="115000"/>
              </a:lnSpc>
              <a:spcBef>
                <a:spcPts val="600"/>
              </a:spcBef>
              <a:spcAft>
                <a:spcPts val="0"/>
              </a:spcAft>
              <a:buNone/>
            </a:pPr>
            <a:r>
              <a:rPr lang="en" sz="2000">
                <a:solidFill>
                  <a:schemeClr val="accent1"/>
                </a:solidFill>
              </a:rPr>
              <a:t>What happens to the shape of the 𝒕 distribution as </a:t>
            </a:r>
            <a:r>
              <a:rPr lang="en" sz="2000" i="1">
                <a:solidFill>
                  <a:schemeClr val="accent1"/>
                </a:solidFill>
              </a:rPr>
              <a:t>df</a:t>
            </a:r>
            <a:r>
              <a:rPr lang="en" sz="2000">
                <a:solidFill>
                  <a:schemeClr val="accent1"/>
                </a:solidFill>
              </a:rPr>
              <a:t> increases? </a:t>
            </a:r>
            <a:r>
              <a:rPr lang="en" sz="2000">
                <a:solidFill>
                  <a:srgbClr val="000000"/>
                </a:solidFill>
              </a:rPr>
              <a:t/>
            </a:r>
            <a:br>
              <a:rPr lang="en" sz="2000">
                <a:solidFill>
                  <a:srgbClr val="000000"/>
                </a:solidFill>
              </a:rPr>
            </a:br>
            <a:endParaRPr lang="en" sz="2000">
              <a:solidFill>
                <a:srgbClr val="000000"/>
              </a:solidFill>
            </a:endParaRPr>
          </a:p>
          <a:p>
            <a:pPr lvl="0" algn="l" rtl="0">
              <a:lnSpc>
                <a:spcPct val="115000"/>
              </a:lnSpc>
              <a:spcBef>
                <a:spcPts val="0"/>
              </a:spcBef>
              <a:spcAft>
                <a:spcPts val="0"/>
              </a:spcAft>
              <a:buNone/>
            </a:pPr>
            <a:endParaRPr sz="2000">
              <a:solidFill>
                <a:srgbClr val="000000"/>
              </a:solidFill>
            </a:endParaRPr>
          </a:p>
          <a:p>
            <a:pPr lvl="0" algn="l" rtl="0">
              <a:lnSpc>
                <a:spcPct val="115000"/>
              </a:lnSpc>
              <a:spcBef>
                <a:spcPts val="0"/>
              </a:spcBef>
              <a:spcAft>
                <a:spcPts val="0"/>
              </a:spcAft>
              <a:buNone/>
            </a:pPr>
            <a:endParaRPr sz="2000">
              <a:solidFill>
                <a:srgbClr val="000000"/>
              </a:solidFill>
            </a:endParaRPr>
          </a:p>
        </p:txBody>
      </p:sp>
    </p:spTree>
    <p:extLst>
      <p:ext uri="{BB962C8B-B14F-4D97-AF65-F5344CB8AC3E}">
        <p14:creationId xmlns:p14="http://schemas.microsoft.com/office/powerpoint/2010/main" val="3878158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Shape 478"/>
          <p:cNvSpPr txBox="1">
            <a:spLocks noGrp="1"/>
          </p:cNvSpPr>
          <p:nvPr>
            <p:ph type="title"/>
          </p:nvPr>
        </p:nvSpPr>
        <p:spPr>
          <a:xfrm>
            <a:off x="457200" y="151924"/>
            <a:ext cx="8229600" cy="752400"/>
          </a:xfrm>
          <a:prstGeom prst="rect">
            <a:avLst/>
          </a:prstGeom>
        </p:spPr>
        <p:txBody>
          <a:bodyPr lIns="91425" tIns="91425" rIns="91425" bIns="91425" anchor="b" anchorCtr="0">
            <a:noAutofit/>
          </a:bodyPr>
          <a:lstStyle/>
          <a:p>
            <a:pPr lvl="0" rtl="0">
              <a:spcBef>
                <a:spcPts val="0"/>
              </a:spcBef>
              <a:buNone/>
            </a:pPr>
            <a:r>
              <a:rPr lang="en" sz="3000" dirty="0">
                <a:solidFill>
                  <a:schemeClr val="accent1"/>
                </a:solidFill>
              </a:rPr>
              <a:t>Inference using the 𝒕-distribution  </a:t>
            </a:r>
          </a:p>
        </p:txBody>
      </p:sp>
      <p:sp>
        <p:nvSpPr>
          <p:cNvPr id="479" name="Shape 479"/>
          <p:cNvSpPr txBox="1">
            <a:spLocks noGrp="1"/>
          </p:cNvSpPr>
          <p:nvPr>
            <p:ph type="body" idx="1"/>
          </p:nvPr>
        </p:nvSpPr>
        <p:spPr>
          <a:xfrm>
            <a:off x="595200" y="1082850"/>
            <a:ext cx="7953600" cy="4599000"/>
          </a:xfrm>
          <a:prstGeom prst="rect">
            <a:avLst/>
          </a:prstGeom>
        </p:spPr>
        <p:txBody>
          <a:bodyPr lIns="91425" tIns="91425" rIns="91425" bIns="91425" anchor="t" anchorCtr="0">
            <a:noAutofit/>
          </a:bodyPr>
          <a:lstStyle/>
          <a:p>
            <a:pPr marL="457200" lvl="0" indent="-355600" algn="l" rtl="0">
              <a:lnSpc>
                <a:spcPct val="115000"/>
              </a:lnSpc>
              <a:spcBef>
                <a:spcPts val="0"/>
              </a:spcBef>
              <a:spcAft>
                <a:spcPts val="0"/>
              </a:spcAft>
              <a:buClr>
                <a:srgbClr val="000000"/>
              </a:buClr>
              <a:buSzPct val="100000"/>
            </a:pPr>
            <a:r>
              <a:rPr lang="en" sz="2000" dirty="0">
                <a:solidFill>
                  <a:srgbClr val="000000"/>
                </a:solidFill>
              </a:rPr>
              <a:t>If 𝞼 is unknown, use the 𝒕-distribution with </a:t>
            </a:r>
          </a:p>
          <a:p>
            <a:pPr marL="457200" lvl="0" indent="-355600" algn="l" rtl="0">
              <a:lnSpc>
                <a:spcPct val="115000"/>
              </a:lnSpc>
              <a:spcBef>
                <a:spcPts val="0"/>
              </a:spcBef>
              <a:spcAft>
                <a:spcPts val="0"/>
              </a:spcAft>
              <a:buClr>
                <a:srgbClr val="000000"/>
              </a:buClr>
              <a:buSzPct val="100000"/>
            </a:pPr>
            <a:r>
              <a:rPr lang="en" sz="2000" dirty="0">
                <a:solidFill>
                  <a:srgbClr val="000000"/>
                </a:solidFill>
              </a:rPr>
              <a:t>Conditions:</a:t>
            </a:r>
          </a:p>
          <a:p>
            <a:pPr marL="914400" lvl="1" indent="-355600" algn="l" rtl="0">
              <a:lnSpc>
                <a:spcPct val="115000"/>
              </a:lnSpc>
              <a:spcBef>
                <a:spcPts val="0"/>
              </a:spcBef>
              <a:spcAft>
                <a:spcPts val="0"/>
              </a:spcAft>
              <a:buClr>
                <a:srgbClr val="000000"/>
              </a:buClr>
              <a:buSzPct val="100000"/>
              <a:buChar char="●"/>
            </a:pPr>
            <a:r>
              <a:rPr lang="en" sz="2000" dirty="0">
                <a:solidFill>
                  <a:srgbClr val="000000"/>
                </a:solidFill>
              </a:rPr>
              <a:t>independence of observations (often verified by a random sample, and if sampling without replacement, </a:t>
            </a:r>
            <a:r>
              <a:rPr lang="en" sz="2000" i="1" dirty="0">
                <a:solidFill>
                  <a:srgbClr val="000000"/>
                </a:solidFill>
              </a:rPr>
              <a:t>n</a:t>
            </a:r>
            <a:r>
              <a:rPr lang="en" sz="2000" dirty="0">
                <a:solidFill>
                  <a:srgbClr val="000000"/>
                </a:solidFill>
              </a:rPr>
              <a:t> &lt; 10% of population)</a:t>
            </a:r>
          </a:p>
          <a:p>
            <a:pPr marL="914400" lvl="1" indent="-355600" algn="l" rtl="0">
              <a:lnSpc>
                <a:spcPct val="115000"/>
              </a:lnSpc>
              <a:spcBef>
                <a:spcPts val="0"/>
              </a:spcBef>
              <a:spcAft>
                <a:spcPts val="0"/>
              </a:spcAft>
              <a:buClr>
                <a:srgbClr val="000000"/>
              </a:buClr>
              <a:buSzPct val="100000"/>
              <a:buChar char="●"/>
            </a:pPr>
            <a:r>
              <a:rPr lang="en" sz="2000" dirty="0">
                <a:solidFill>
                  <a:srgbClr val="000000"/>
                </a:solidFill>
              </a:rPr>
              <a:t>no extreme skew</a:t>
            </a:r>
          </a:p>
          <a:p>
            <a:pPr marL="457200" lvl="0" indent="-355600" algn="l" rtl="0">
              <a:lnSpc>
                <a:spcPct val="115000"/>
              </a:lnSpc>
              <a:spcBef>
                <a:spcPts val="0"/>
              </a:spcBef>
              <a:spcAft>
                <a:spcPts val="0"/>
              </a:spcAft>
              <a:buClr>
                <a:srgbClr val="000000"/>
              </a:buClr>
              <a:buSzPct val="100000"/>
            </a:pPr>
            <a:r>
              <a:rPr lang="en" sz="2000" dirty="0">
                <a:solidFill>
                  <a:srgbClr val="000000"/>
                </a:solidFill>
              </a:rPr>
              <a:t>Hypothesis Testing:</a:t>
            </a:r>
          </a:p>
          <a:p>
            <a:pPr lvl="0" algn="l" rtl="0">
              <a:lnSpc>
                <a:spcPct val="115000"/>
              </a:lnSpc>
              <a:spcBef>
                <a:spcPts val="0"/>
              </a:spcBef>
              <a:spcAft>
                <a:spcPts val="0"/>
              </a:spcAft>
              <a:buNone/>
            </a:pPr>
            <a:endParaRPr sz="2000" dirty="0">
              <a:solidFill>
                <a:srgbClr val="000000"/>
              </a:solidFill>
            </a:endParaRPr>
          </a:p>
          <a:p>
            <a:pPr lvl="0" algn="l" rtl="0">
              <a:lnSpc>
                <a:spcPct val="115000"/>
              </a:lnSpc>
              <a:spcBef>
                <a:spcPts val="0"/>
              </a:spcBef>
              <a:spcAft>
                <a:spcPts val="0"/>
              </a:spcAft>
              <a:buNone/>
            </a:pPr>
            <a:endParaRPr sz="2000" dirty="0">
              <a:solidFill>
                <a:srgbClr val="000000"/>
              </a:solidFill>
            </a:endParaRPr>
          </a:p>
          <a:p>
            <a:pPr marL="457200" lvl="0" indent="-355600" algn="l" rtl="0">
              <a:lnSpc>
                <a:spcPct val="115000"/>
              </a:lnSpc>
              <a:spcBef>
                <a:spcPts val="0"/>
              </a:spcBef>
              <a:spcAft>
                <a:spcPts val="0"/>
              </a:spcAft>
              <a:buClr>
                <a:srgbClr val="000000"/>
              </a:buClr>
              <a:buSzPct val="100000"/>
            </a:pPr>
            <a:r>
              <a:rPr lang="en" sz="2000" dirty="0">
                <a:solidFill>
                  <a:srgbClr val="000000"/>
                </a:solidFill>
              </a:rPr>
              <a:t>Confidence interval:</a:t>
            </a:r>
          </a:p>
        </p:txBody>
      </p:sp>
      <p:pic>
        <p:nvPicPr>
          <p:cNvPr id="480" name="Shape 480"/>
          <p:cNvPicPr preferRelativeResize="0"/>
          <p:nvPr/>
        </p:nvPicPr>
        <p:blipFill>
          <a:blip r:embed="rId3">
            <a:alphaModFix/>
          </a:blip>
          <a:stretch>
            <a:fillRect/>
          </a:stretch>
        </p:blipFill>
        <p:spPr>
          <a:xfrm>
            <a:off x="5889700" y="1202125"/>
            <a:ext cx="1000125" cy="466975"/>
          </a:xfrm>
          <a:prstGeom prst="rect">
            <a:avLst/>
          </a:prstGeom>
          <a:noFill/>
          <a:ln>
            <a:noFill/>
          </a:ln>
        </p:spPr>
      </p:pic>
      <p:pic>
        <p:nvPicPr>
          <p:cNvPr id="481" name="Shape 481"/>
          <p:cNvPicPr preferRelativeResize="0"/>
          <p:nvPr/>
        </p:nvPicPr>
        <p:blipFill>
          <a:blip r:embed="rId4">
            <a:alphaModFix/>
          </a:blip>
          <a:stretch>
            <a:fillRect/>
          </a:stretch>
        </p:blipFill>
        <p:spPr>
          <a:xfrm>
            <a:off x="1790700" y="3812800"/>
            <a:ext cx="5562600" cy="589124"/>
          </a:xfrm>
          <a:prstGeom prst="rect">
            <a:avLst/>
          </a:prstGeom>
          <a:noFill/>
          <a:ln>
            <a:noFill/>
          </a:ln>
        </p:spPr>
      </p:pic>
      <p:cxnSp>
        <p:nvCxnSpPr>
          <p:cNvPr id="482" name="Shape 482"/>
          <p:cNvCxnSpPr/>
          <p:nvPr/>
        </p:nvCxnSpPr>
        <p:spPr>
          <a:xfrm>
            <a:off x="268100" y="5826750"/>
            <a:ext cx="3113400" cy="2100"/>
          </a:xfrm>
          <a:prstGeom prst="straightConnector1">
            <a:avLst/>
          </a:prstGeom>
          <a:noFill/>
          <a:ln w="9525" cap="flat" cmpd="sng">
            <a:solidFill>
              <a:schemeClr val="dk2"/>
            </a:solidFill>
            <a:prstDash val="solid"/>
            <a:round/>
            <a:headEnd type="none" w="lg" len="lg"/>
            <a:tailEnd type="none" w="lg" len="lg"/>
          </a:ln>
        </p:spPr>
      </p:cxnSp>
      <p:sp>
        <p:nvSpPr>
          <p:cNvPr id="483" name="Shape 483"/>
          <p:cNvSpPr txBox="1"/>
          <p:nvPr/>
        </p:nvSpPr>
        <p:spPr>
          <a:xfrm>
            <a:off x="302700" y="5923975"/>
            <a:ext cx="6849300" cy="354600"/>
          </a:xfrm>
          <a:prstGeom prst="rect">
            <a:avLst/>
          </a:prstGeom>
          <a:noFill/>
          <a:ln>
            <a:noFill/>
          </a:ln>
        </p:spPr>
        <p:txBody>
          <a:bodyPr lIns="91425" tIns="91425" rIns="91425" bIns="91425" anchor="t" anchorCtr="0">
            <a:noAutofit/>
          </a:bodyPr>
          <a:lstStyle/>
          <a:p>
            <a:pPr lvl="0" rtl="0">
              <a:spcBef>
                <a:spcPts val="0"/>
              </a:spcBef>
              <a:buNone/>
            </a:pPr>
            <a:endParaRPr lang="en" dirty="0"/>
          </a:p>
        </p:txBody>
      </p:sp>
      <p:pic>
        <p:nvPicPr>
          <p:cNvPr id="484" name="Shape 484"/>
          <p:cNvPicPr preferRelativeResize="0"/>
          <p:nvPr/>
        </p:nvPicPr>
        <p:blipFill>
          <a:blip r:embed="rId5">
            <a:alphaModFix/>
          </a:blip>
          <a:stretch>
            <a:fillRect/>
          </a:stretch>
        </p:blipFill>
        <p:spPr>
          <a:xfrm>
            <a:off x="3119437" y="5081187"/>
            <a:ext cx="2905125" cy="390525"/>
          </a:xfrm>
          <a:prstGeom prst="rect">
            <a:avLst/>
          </a:prstGeom>
          <a:noFill/>
          <a:ln>
            <a:noFill/>
          </a:ln>
        </p:spPr>
      </p:pic>
    </p:spTree>
    <p:extLst>
      <p:ext uri="{BB962C8B-B14F-4D97-AF65-F5344CB8AC3E}">
        <p14:creationId xmlns:p14="http://schemas.microsoft.com/office/powerpoint/2010/main" val="3903081895"/>
      </p:ext>
    </p:extLst>
  </p:cSld>
  <p:clrMapOvr>
    <a:masterClrMapping/>
  </p:clrMapOvr>
</p:sld>
</file>

<file path=ppt/theme/theme1.xml><?xml version="1.0" encoding="utf-8"?>
<a:theme xmlns:a="http://schemas.openxmlformats.org/drawingml/2006/main"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472</TotalTime>
  <Words>2204</Words>
  <Application>Microsoft Office PowerPoint</Application>
  <PresentationFormat>On-screen Show (4:3)</PresentationFormat>
  <Paragraphs>212</Paragraphs>
  <Slides>44</Slides>
  <Notes>43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Courier New</vt:lpstr>
      <vt:lpstr>Wingdings</vt:lpstr>
      <vt:lpstr>Custom Theme</vt:lpstr>
      <vt:lpstr>Sample Size and Power </vt:lpstr>
      <vt:lpstr>Finding a sample size for a certain margin of error</vt:lpstr>
      <vt:lpstr>Hypothesis testing possibilities</vt:lpstr>
      <vt:lpstr>Example - Blood Pressure</vt:lpstr>
      <vt:lpstr>Calculating power</vt:lpstr>
      <vt:lpstr>Problem 1</vt:lpstr>
      <vt:lpstr>Problem 2</vt:lpstr>
      <vt:lpstr>The 𝒕 distribution </vt:lpstr>
      <vt:lpstr>Inference using the 𝒕-distribution  </vt:lpstr>
      <vt:lpstr>𝒕-score or z-score?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Sample proportions are also nearly normally distributed</vt:lpstr>
      <vt:lpstr>Inference for one proportion</vt:lpstr>
      <vt:lpstr>Practice</vt:lpstr>
      <vt:lpstr>Choosing a sample size</vt:lpstr>
      <vt:lpstr>Practice</vt:lpstr>
      <vt:lpstr>Recap - comparing two proportions</vt:lpstr>
      <vt:lpstr>Sample proportions are also nearly normally distributed</vt:lpstr>
      <vt:lpstr>CI vs. HT for proportions</vt:lpstr>
      <vt:lpstr>Reference - standard error calculations</vt:lpstr>
      <vt:lpstr>Chi-Square test of GOF </vt:lpstr>
      <vt:lpstr>Setting the hypotheses</vt:lpstr>
      <vt:lpstr>Evaluating the hypotheses</vt:lpstr>
      <vt:lpstr>Anatomy of a test statistic</vt:lpstr>
      <vt:lpstr>Chi-square statistic</vt:lpstr>
      <vt:lpstr>Why square?</vt:lpstr>
      <vt:lpstr>Degrees of freedom for a goodness of fit test</vt:lpstr>
      <vt:lpstr>Finding a p-value for a chi-square test</vt:lpstr>
      <vt:lpstr>Recap: p-value for a chi-square test</vt:lpstr>
      <vt:lpstr>Conditions for the chi-square test</vt:lpstr>
      <vt:lpstr>Chi-Square Test of Independence </vt:lpstr>
      <vt:lpstr>Popular kids</vt:lpstr>
      <vt:lpstr>Chi-square test of independence</vt:lpstr>
      <vt:lpstr>Expected counts in two-way tables</vt:lpstr>
      <vt:lpstr>Expected counts in two-way tables</vt:lpstr>
      <vt:lpstr>Calculating the test statistic in two-way tables</vt:lpstr>
      <vt:lpstr>Calculating the p-value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the normal approximation</dc:title>
  <dc:creator>Fotios Kokkotos</dc:creator>
  <cp:lastModifiedBy>Windows User</cp:lastModifiedBy>
  <cp:revision>32</cp:revision>
  <dcterms:modified xsi:type="dcterms:W3CDTF">2019-02-14T23:04:21Z</dcterms:modified>
</cp:coreProperties>
</file>