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729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879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34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937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049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088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6301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79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097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9687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1241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9305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928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1656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72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976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0648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983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489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394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936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6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Modeling numerical variables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199" cy="4137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/>
              <a:t>In this unit we will learn to quantify the relationship between two numerical variables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Quantifying the relationship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200" i="1">
                <a:solidFill>
                  <a:schemeClr val="accent1"/>
                </a:solidFill>
              </a:rPr>
              <a:t>Correlation</a:t>
            </a:r>
            <a:r>
              <a:rPr lang="en" sz="2200" i="1"/>
              <a:t> </a:t>
            </a:r>
            <a:r>
              <a:rPr lang="en" sz="2200"/>
              <a:t>describes the strength of the </a:t>
            </a:r>
            <a:r>
              <a:rPr lang="en" sz="2200" i="1">
                <a:solidFill>
                  <a:srgbClr val="FF9900"/>
                </a:solidFill>
              </a:rPr>
              <a:t>linear </a:t>
            </a:r>
            <a:r>
              <a:rPr lang="en" sz="2200"/>
              <a:t>association between two variables.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endParaRPr sz="2200"/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200"/>
              <a:t>It takes values between -1 (perfect negative) and</a:t>
            </a:r>
            <a:br>
              <a:rPr lang="en" sz="2200"/>
            </a:br>
            <a:r>
              <a:rPr lang="en" sz="2200"/>
              <a:t>+1 (perfect positive).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endParaRPr sz="2200"/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200"/>
              <a:t>A value of 0 indicates no linear association.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199" cy="4137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best guess for the correlation between percent in poverty and percent HS grad?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SzPct val="100000"/>
              <a:buAutoNum type="alphaLcParenBoth"/>
            </a:pPr>
            <a:r>
              <a:rPr lang="en" sz="2200"/>
              <a:t>0.6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SzPct val="100000"/>
              <a:buAutoNum type="alphaLcParenBoth"/>
            </a:pPr>
            <a:r>
              <a:rPr lang="en" sz="2200"/>
              <a:t>-0.75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SzPct val="100000"/>
              <a:buAutoNum type="alphaLcParenBoth"/>
            </a:pPr>
            <a:r>
              <a:rPr lang="en" sz="2200"/>
              <a:t>-0.1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SzPct val="100000"/>
              <a:buAutoNum type="alphaLcParenBoth"/>
            </a:pPr>
            <a:r>
              <a:rPr lang="en" sz="2200"/>
              <a:t>0.02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SzPct val="100000"/>
              <a:buAutoNum type="alphaLcParenBoth"/>
            </a:pPr>
            <a:r>
              <a:rPr lang="en" sz="2200"/>
              <a:t>-1.5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Guessing the correlation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237" y="2439062"/>
            <a:ext cx="521017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199" cy="4137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best guess for the correlation between percent in poverty and percent HS grad?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SzPct val="100000"/>
              <a:buAutoNum type="alphaLcParenBoth"/>
            </a:pPr>
            <a:r>
              <a:rPr lang="en" sz="2200"/>
              <a:t>0.6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ct val="100000"/>
              <a:buAutoNum type="alphaLcParenBoth"/>
            </a:pPr>
            <a:r>
              <a:rPr lang="en" sz="2200" i="1">
                <a:solidFill>
                  <a:srgbClr val="FF9900"/>
                </a:solidFill>
              </a:rPr>
              <a:t>-0.75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SzPct val="100000"/>
              <a:buAutoNum type="alphaLcParenBoth"/>
            </a:pPr>
            <a:r>
              <a:rPr lang="en" sz="2200"/>
              <a:t>-0.1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SzPct val="100000"/>
              <a:buAutoNum type="alphaLcParenBoth"/>
            </a:pPr>
            <a:r>
              <a:rPr lang="en" sz="2200"/>
              <a:t>0.02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SzPct val="100000"/>
              <a:buAutoNum type="alphaLcParenBoth"/>
            </a:pPr>
            <a:r>
              <a:rPr lang="en" sz="2200"/>
              <a:t>-1.5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Guessing the correlation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237" y="2439062"/>
            <a:ext cx="521017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199" cy="4137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best guess for the correlation between percent in poverty and percent female householder?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SzPct val="100000"/>
              <a:buAutoNum type="alphaLcParenBoth"/>
            </a:pPr>
            <a:r>
              <a:rPr lang="en" sz="2200"/>
              <a:t>0.1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SzPct val="100000"/>
              <a:buAutoNum type="alphaLcParenBoth"/>
            </a:pPr>
            <a:r>
              <a:rPr lang="en" sz="2200"/>
              <a:t>-0.6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SzPct val="100000"/>
              <a:buAutoNum type="alphaLcParenBoth"/>
            </a:pPr>
            <a:r>
              <a:rPr lang="en" sz="2200"/>
              <a:t>-0.4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SzPct val="100000"/>
              <a:buAutoNum type="alphaLcParenBoth"/>
            </a:pPr>
            <a:r>
              <a:rPr lang="en" sz="2200"/>
              <a:t>0.9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lphaLcParenBoth"/>
            </a:pPr>
            <a:r>
              <a:rPr lang="en" sz="2200">
                <a:solidFill>
                  <a:srgbClr val="000000"/>
                </a:solidFill>
              </a:rPr>
              <a:t>0.5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Guessing the correlation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137" y="2277075"/>
            <a:ext cx="53625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199" cy="4137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best guess for the correlation between percent in poverty and percent female householder?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SzPct val="100000"/>
              <a:buAutoNum type="alphaLcParenBoth"/>
            </a:pPr>
            <a:r>
              <a:rPr lang="en" sz="2200"/>
              <a:t>0.1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SzPct val="100000"/>
              <a:buAutoNum type="alphaLcParenBoth"/>
            </a:pPr>
            <a:r>
              <a:rPr lang="en" sz="2200"/>
              <a:t>-0.6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SzPct val="100000"/>
              <a:buAutoNum type="alphaLcParenBoth"/>
            </a:pPr>
            <a:r>
              <a:rPr lang="en" sz="2200"/>
              <a:t>-0.4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SzPct val="100000"/>
              <a:buAutoNum type="alphaLcParenBoth"/>
            </a:pPr>
            <a:r>
              <a:rPr lang="en" sz="2200"/>
              <a:t>0.9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ct val="100000"/>
              <a:buAutoNum type="alphaLcParenBoth"/>
            </a:pPr>
            <a:r>
              <a:rPr lang="en" sz="2200" i="1">
                <a:solidFill>
                  <a:srgbClr val="FF9900"/>
                </a:solidFill>
              </a:rPr>
              <a:t>0.5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Guessing the correlation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137" y="2277075"/>
            <a:ext cx="53625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 flipH="1">
            <a:off x="457199" y="1305775"/>
            <a:ext cx="7658700" cy="83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has the strongest correlation, i.e. correlation coefficient closest to +1 or -1?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Assessing the correlation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50" y="2399450"/>
            <a:ext cx="4773824" cy="37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 flipH="1">
            <a:off x="457200" y="1305775"/>
            <a:ext cx="7658700" cy="83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has the strongest correlation, i.e. correlation coefficient closest to +1 or -1?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Assessing the correlation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50" y="2399450"/>
            <a:ext cx="4773824" cy="37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 flipH="1">
            <a:off x="5828950" y="3111575"/>
            <a:ext cx="2905200" cy="83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>
                <a:solidFill>
                  <a:srgbClr val="FF9900"/>
                </a:solidFill>
              </a:rPr>
              <a:t>(b)  → correlation means </a:t>
            </a:r>
            <a:r>
              <a:rPr lang="en" sz="2200" i="1" u="sng">
                <a:solidFill>
                  <a:srgbClr val="FF9900"/>
                </a:solidFill>
              </a:rPr>
              <a:t>linear</a:t>
            </a:r>
            <a:r>
              <a:rPr lang="en" sz="2200" i="1">
                <a:solidFill>
                  <a:srgbClr val="FF9900"/>
                </a:solidFill>
              </a:rPr>
              <a:t> association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685800" y="2111125"/>
            <a:ext cx="7772400" cy="2281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Fitting a line by least squares regression</a:t>
            </a: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429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 flipH="1">
            <a:off x="457125" y="1305775"/>
            <a:ext cx="3038399" cy="280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accent1"/>
                </a:solidFill>
              </a:rPr>
              <a:t>Which of the following appears to be the line that best fits the linear relationship between percent in poverty and percent HS grad? Choose one.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Eyeballing the line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525" y="1305775"/>
            <a:ext cx="5302875" cy="4802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0099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 flipH="1">
            <a:off x="457125" y="4112275"/>
            <a:ext cx="3038399" cy="280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>
                <a:solidFill>
                  <a:srgbClr val="FF9900"/>
                </a:solidFill>
              </a:rPr>
              <a:t>(a)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 flipH="1">
            <a:off x="457125" y="1305775"/>
            <a:ext cx="3038399" cy="280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appears to be the line that best fits the linear relationship between percent in poverty and percent HS grad? Choose one.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Eyeballing the line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525" y="1305775"/>
            <a:ext cx="5302875" cy="4802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86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 flipH="1">
            <a:off x="5315000" y="2992825"/>
            <a:ext cx="3320999" cy="371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200" i="1"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199" cy="193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199" cy="4137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 i="1">
                <a:solidFill>
                  <a:schemeClr val="accent1"/>
                </a:solidFill>
              </a:rPr>
              <a:t>Residuals</a:t>
            </a:r>
            <a:r>
              <a:rPr lang="en" sz="1900" i="1"/>
              <a:t> </a:t>
            </a:r>
            <a:r>
              <a:rPr lang="en" sz="1900"/>
              <a:t>are the leftovers from the model fit: Data = Fit + Residual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Residuals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237" y="1787950"/>
            <a:ext cx="6217874" cy="4800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678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Residuals (cont.)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199" cy="4137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accent1"/>
                </a:solidFill>
              </a:rPr>
              <a:t>Residual</a:t>
            </a:r>
            <a:r>
              <a:rPr lang="en" sz="1900"/>
              <a:t> is the difference between the observed (</a:t>
            </a:r>
            <a:r>
              <a:rPr lang="en" sz="1900" i="1"/>
              <a:t>y</a:t>
            </a:r>
            <a:r>
              <a:rPr lang="en" sz="1900" i="1" baseline="-25000"/>
              <a:t>i</a:t>
            </a:r>
            <a:r>
              <a:rPr lang="en" sz="1900"/>
              <a:t>) and predicted </a:t>
            </a:r>
            <a:r>
              <a:rPr lang="en" sz="1900" i="1"/>
              <a:t>ŷ</a:t>
            </a:r>
            <a:r>
              <a:rPr lang="en" sz="1900" i="1" baseline="-25000"/>
              <a:t>i</a:t>
            </a:r>
            <a:r>
              <a:rPr lang="en" sz="1900"/>
              <a:t>.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/>
              <a:t>                                         </a:t>
            </a:r>
            <a:r>
              <a:rPr lang="en" sz="1900" i="1"/>
              <a:t>  e</a:t>
            </a:r>
            <a:r>
              <a:rPr lang="en" sz="1900" i="1" baseline="-25000"/>
              <a:t>i</a:t>
            </a:r>
            <a:r>
              <a:rPr lang="en" sz="1900" i="1"/>
              <a:t> = y</a:t>
            </a:r>
            <a:r>
              <a:rPr lang="en" sz="1900" i="1" baseline="-25000"/>
              <a:t>i</a:t>
            </a:r>
            <a:r>
              <a:rPr lang="en" sz="1900" i="1"/>
              <a:t> - ŷ</a:t>
            </a:r>
            <a:r>
              <a:rPr lang="en" sz="1900" i="1" baseline="-25000"/>
              <a:t>i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7" y="2197187"/>
            <a:ext cx="5229225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flipH="1">
            <a:off x="5686424" y="2197200"/>
            <a:ext cx="2896800" cy="324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900"/>
              <a:t>% living in poverty in DC is 5.44% more than predicted.</a:t>
            </a:r>
          </a:p>
          <a:p>
            <a:pPr marL="457200" lvl="0" indent="-34925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900"/>
              <a:t>% living in poverty in RI is 4.16% less than predicted.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900"/>
          </a:p>
        </p:txBody>
      </p:sp>
    </p:spTree>
    <p:extLst>
      <p:ext uri="{BB962C8B-B14F-4D97-AF65-F5344CB8AC3E}">
        <p14:creationId xmlns:p14="http://schemas.microsoft.com/office/powerpoint/2010/main" val="24071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199" cy="4137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We want a line that has small residuals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A measure for the best line</a:t>
            </a:r>
          </a:p>
        </p:txBody>
      </p:sp>
    </p:spTree>
    <p:extLst>
      <p:ext uri="{BB962C8B-B14F-4D97-AF65-F5344CB8AC3E}">
        <p14:creationId xmlns:p14="http://schemas.microsoft.com/office/powerpoint/2010/main" val="153625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We want a line that has small residuals</a:t>
            </a:r>
          </a:p>
          <a:p>
            <a:pPr marL="914400" lvl="0" indent="-355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2000"/>
              <a:t>Option 1: Minimize the sum of magnitudes (absolute values) of residuals</a:t>
            </a:r>
            <a:br>
              <a:rPr lang="en" sz="2000"/>
            </a:br>
            <a:r>
              <a:rPr lang="en" sz="2000"/>
              <a:t>                          |</a:t>
            </a:r>
            <a:r>
              <a:rPr lang="en" sz="2000" i="1"/>
              <a:t>e</a:t>
            </a:r>
            <a:r>
              <a:rPr lang="en" sz="2000" i="1" baseline="-25000"/>
              <a:t>1</a:t>
            </a:r>
            <a:r>
              <a:rPr lang="en" sz="2000"/>
              <a:t>| + |</a:t>
            </a:r>
            <a:r>
              <a:rPr lang="en" sz="2000" i="1"/>
              <a:t>e</a:t>
            </a:r>
            <a:r>
              <a:rPr lang="en" sz="2000" i="1" baseline="-25000"/>
              <a:t>2</a:t>
            </a:r>
            <a:r>
              <a:rPr lang="en" sz="2000"/>
              <a:t>| + … + |</a:t>
            </a:r>
            <a:r>
              <a:rPr lang="en" sz="2000" i="1"/>
              <a:t>e</a:t>
            </a:r>
            <a:r>
              <a:rPr lang="en" sz="2000" i="1" baseline="-25000"/>
              <a:t>n</a:t>
            </a:r>
            <a:r>
              <a:rPr lang="en" sz="2000"/>
              <a:t>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A measure for the best line</a:t>
            </a:r>
          </a:p>
        </p:txBody>
      </p:sp>
    </p:spTree>
    <p:extLst>
      <p:ext uri="{BB962C8B-B14F-4D97-AF65-F5344CB8AC3E}">
        <p14:creationId xmlns:p14="http://schemas.microsoft.com/office/powerpoint/2010/main" val="671787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We want a line that has small residuals</a:t>
            </a:r>
          </a:p>
          <a:p>
            <a:pPr marL="914400" lvl="0" indent="-355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2000"/>
              <a:t>Option 1: Minimize the sum of magnitudes (absolute values) of residuals</a:t>
            </a:r>
            <a:br>
              <a:rPr lang="en" sz="2000"/>
            </a:br>
            <a:r>
              <a:rPr lang="en" sz="2000"/>
              <a:t>                          |</a:t>
            </a:r>
            <a:r>
              <a:rPr lang="en" sz="2000" i="1"/>
              <a:t>e</a:t>
            </a:r>
            <a:r>
              <a:rPr lang="en" sz="2000" i="1" baseline="-25000"/>
              <a:t>1</a:t>
            </a:r>
            <a:r>
              <a:rPr lang="en" sz="2000"/>
              <a:t>| + |</a:t>
            </a:r>
            <a:r>
              <a:rPr lang="en" sz="2000" i="1"/>
              <a:t>e</a:t>
            </a:r>
            <a:r>
              <a:rPr lang="en" sz="2000" i="1" baseline="-25000"/>
              <a:t>2</a:t>
            </a:r>
            <a:r>
              <a:rPr lang="en" sz="2000"/>
              <a:t>| + … + |</a:t>
            </a:r>
            <a:r>
              <a:rPr lang="en" sz="2000" i="1"/>
              <a:t>e</a:t>
            </a:r>
            <a:r>
              <a:rPr lang="en" sz="2000" i="1" baseline="-25000"/>
              <a:t>n</a:t>
            </a:r>
            <a:r>
              <a:rPr lang="en" sz="2000"/>
              <a:t>|</a:t>
            </a:r>
          </a:p>
          <a:p>
            <a:pPr marL="914400" lvl="0" indent="-3556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000"/>
              <a:t>Option 2: Minimize the sum of squared residuals -- </a:t>
            </a:r>
            <a:r>
              <a:rPr lang="en" sz="2000" i="1">
                <a:solidFill>
                  <a:schemeClr val="accent1"/>
                </a:solidFill>
              </a:rPr>
              <a:t>least squares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                                        e</a:t>
            </a:r>
            <a:r>
              <a:rPr lang="en" sz="2000" baseline="-25000"/>
              <a:t>1</a:t>
            </a:r>
            <a:r>
              <a:rPr lang="en" sz="2000" baseline="30000"/>
              <a:t>2</a:t>
            </a:r>
            <a:r>
              <a:rPr lang="en" sz="2000"/>
              <a:t> + e</a:t>
            </a:r>
            <a:r>
              <a:rPr lang="en" sz="2000" baseline="-25000"/>
              <a:t>2</a:t>
            </a:r>
            <a:r>
              <a:rPr lang="en" sz="2000" baseline="30000"/>
              <a:t>2</a:t>
            </a:r>
            <a:r>
              <a:rPr lang="en" sz="2000"/>
              <a:t> + … + e</a:t>
            </a:r>
            <a:r>
              <a:rPr lang="en" sz="2000" baseline="-25000"/>
              <a:t>n</a:t>
            </a:r>
            <a:r>
              <a:rPr lang="en" sz="2000" baseline="30000"/>
              <a:t>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A measure for the best line</a:t>
            </a:r>
          </a:p>
        </p:txBody>
      </p:sp>
    </p:spTree>
    <p:extLst>
      <p:ext uri="{BB962C8B-B14F-4D97-AF65-F5344CB8AC3E}">
        <p14:creationId xmlns:p14="http://schemas.microsoft.com/office/powerpoint/2010/main" val="1856191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We want a line that has small residuals</a:t>
            </a:r>
          </a:p>
          <a:p>
            <a:pPr marL="914400" lvl="0" indent="-355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2000"/>
              <a:t>Option 1: Minimize the sum of magnitudes (absolute values) of residuals</a:t>
            </a:r>
            <a:br>
              <a:rPr lang="en" sz="2000"/>
            </a:br>
            <a:r>
              <a:rPr lang="en" sz="2000"/>
              <a:t>                          |</a:t>
            </a:r>
            <a:r>
              <a:rPr lang="en" sz="2000" i="1"/>
              <a:t>e</a:t>
            </a:r>
            <a:r>
              <a:rPr lang="en" sz="2000" i="1" baseline="-25000"/>
              <a:t>1</a:t>
            </a:r>
            <a:r>
              <a:rPr lang="en" sz="2000"/>
              <a:t>| + |</a:t>
            </a:r>
            <a:r>
              <a:rPr lang="en" sz="2000" i="1"/>
              <a:t>e</a:t>
            </a:r>
            <a:r>
              <a:rPr lang="en" sz="2000" i="1" baseline="-25000"/>
              <a:t>2</a:t>
            </a:r>
            <a:r>
              <a:rPr lang="en" sz="2000"/>
              <a:t>| + … + |</a:t>
            </a:r>
            <a:r>
              <a:rPr lang="en" sz="2000" i="1"/>
              <a:t>e</a:t>
            </a:r>
            <a:r>
              <a:rPr lang="en" sz="2000" i="1" baseline="-25000"/>
              <a:t>n</a:t>
            </a:r>
            <a:r>
              <a:rPr lang="en" sz="2000"/>
              <a:t>|</a:t>
            </a:r>
          </a:p>
          <a:p>
            <a:pPr marL="914400" lvl="0" indent="-3556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000"/>
              <a:t>Option 2: Minimize the sum of squared residuals -- </a:t>
            </a:r>
            <a:r>
              <a:rPr lang="en" sz="2000" i="1">
                <a:solidFill>
                  <a:schemeClr val="accent1"/>
                </a:solidFill>
              </a:rPr>
              <a:t>least squares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                                        e</a:t>
            </a:r>
            <a:r>
              <a:rPr lang="en" sz="2000" baseline="-25000"/>
              <a:t>1</a:t>
            </a:r>
            <a:r>
              <a:rPr lang="en" sz="2000" baseline="30000"/>
              <a:t>2</a:t>
            </a:r>
            <a:r>
              <a:rPr lang="en" sz="2000"/>
              <a:t> + e</a:t>
            </a:r>
            <a:r>
              <a:rPr lang="en" sz="2000" baseline="-25000"/>
              <a:t>2</a:t>
            </a:r>
            <a:r>
              <a:rPr lang="en" sz="2000" baseline="30000"/>
              <a:t>2</a:t>
            </a:r>
            <a:r>
              <a:rPr lang="en" sz="2000"/>
              <a:t> + … + e</a:t>
            </a:r>
            <a:r>
              <a:rPr lang="en" sz="2000" baseline="-25000"/>
              <a:t>n</a:t>
            </a:r>
            <a:r>
              <a:rPr lang="en" sz="2000" baseline="30000"/>
              <a:t>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Why least squares?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A measure for the best line</a:t>
            </a:r>
          </a:p>
        </p:txBody>
      </p:sp>
    </p:spTree>
    <p:extLst>
      <p:ext uri="{BB962C8B-B14F-4D97-AF65-F5344CB8AC3E}">
        <p14:creationId xmlns:p14="http://schemas.microsoft.com/office/powerpoint/2010/main" val="3435108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We want a line that has small residuals</a:t>
            </a:r>
          </a:p>
          <a:p>
            <a:pPr marL="914400" lvl="0" indent="-355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2000"/>
              <a:t>Option 1: Minimize the sum of magnitudes (absolute values) of residuals</a:t>
            </a:r>
            <a:br>
              <a:rPr lang="en" sz="2000"/>
            </a:br>
            <a:r>
              <a:rPr lang="en" sz="2000"/>
              <a:t>                          |</a:t>
            </a:r>
            <a:r>
              <a:rPr lang="en" sz="2000" i="1"/>
              <a:t>e</a:t>
            </a:r>
            <a:r>
              <a:rPr lang="en" sz="2000" i="1" baseline="-25000"/>
              <a:t>1</a:t>
            </a:r>
            <a:r>
              <a:rPr lang="en" sz="2000"/>
              <a:t>| + |</a:t>
            </a:r>
            <a:r>
              <a:rPr lang="en" sz="2000" i="1"/>
              <a:t>e</a:t>
            </a:r>
            <a:r>
              <a:rPr lang="en" sz="2000" i="1" baseline="-25000"/>
              <a:t>2</a:t>
            </a:r>
            <a:r>
              <a:rPr lang="en" sz="2000"/>
              <a:t>| + … + |</a:t>
            </a:r>
            <a:r>
              <a:rPr lang="en" sz="2000" i="1"/>
              <a:t>e</a:t>
            </a:r>
            <a:r>
              <a:rPr lang="en" sz="2000" i="1" baseline="-25000"/>
              <a:t>n</a:t>
            </a:r>
            <a:r>
              <a:rPr lang="en" sz="2000"/>
              <a:t>|</a:t>
            </a:r>
          </a:p>
          <a:p>
            <a:pPr marL="914400" lvl="0" indent="-3556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000"/>
              <a:t>Option 2: Minimize the sum of squared residuals -- </a:t>
            </a:r>
            <a:r>
              <a:rPr lang="en" sz="2000" i="1">
                <a:solidFill>
                  <a:schemeClr val="accent1"/>
                </a:solidFill>
              </a:rPr>
              <a:t>least squares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                                        e</a:t>
            </a:r>
            <a:r>
              <a:rPr lang="en" sz="2000" baseline="-25000"/>
              <a:t>1</a:t>
            </a:r>
            <a:r>
              <a:rPr lang="en" sz="2000" baseline="30000"/>
              <a:t>2</a:t>
            </a:r>
            <a:r>
              <a:rPr lang="en" sz="2000"/>
              <a:t> + e</a:t>
            </a:r>
            <a:r>
              <a:rPr lang="en" sz="2000" baseline="-25000"/>
              <a:t>2</a:t>
            </a:r>
            <a:r>
              <a:rPr lang="en" sz="2000" baseline="30000"/>
              <a:t>2</a:t>
            </a:r>
            <a:r>
              <a:rPr lang="en" sz="2000"/>
              <a:t> + … + e</a:t>
            </a:r>
            <a:r>
              <a:rPr lang="en" sz="2000" baseline="-25000"/>
              <a:t>n</a:t>
            </a:r>
            <a:r>
              <a:rPr lang="en" sz="2000" baseline="30000"/>
              <a:t>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Why least squares?</a:t>
            </a:r>
          </a:p>
          <a:p>
            <a:pPr marL="914400" lvl="0" indent="-3556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000"/>
              <a:t>Most commonly used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A measure for the best line</a:t>
            </a:r>
          </a:p>
        </p:txBody>
      </p:sp>
    </p:spTree>
    <p:extLst>
      <p:ext uri="{BB962C8B-B14F-4D97-AF65-F5344CB8AC3E}">
        <p14:creationId xmlns:p14="http://schemas.microsoft.com/office/powerpoint/2010/main" val="1053383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We want a line that has small residuals</a:t>
            </a:r>
          </a:p>
          <a:p>
            <a:pPr marL="914400" lvl="0" indent="-355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2000"/>
              <a:t>Option 1: Minimize the sum of magnitudes (absolute values) of residuals</a:t>
            </a:r>
            <a:br>
              <a:rPr lang="en" sz="2000"/>
            </a:br>
            <a:r>
              <a:rPr lang="en" sz="2000"/>
              <a:t>                          |</a:t>
            </a:r>
            <a:r>
              <a:rPr lang="en" sz="2000" i="1"/>
              <a:t>e</a:t>
            </a:r>
            <a:r>
              <a:rPr lang="en" sz="2000" i="1" baseline="-25000"/>
              <a:t>1</a:t>
            </a:r>
            <a:r>
              <a:rPr lang="en" sz="2000"/>
              <a:t>| + |</a:t>
            </a:r>
            <a:r>
              <a:rPr lang="en" sz="2000" i="1"/>
              <a:t>e</a:t>
            </a:r>
            <a:r>
              <a:rPr lang="en" sz="2000" i="1" baseline="-25000"/>
              <a:t>2</a:t>
            </a:r>
            <a:r>
              <a:rPr lang="en" sz="2000"/>
              <a:t>| + … + |</a:t>
            </a:r>
            <a:r>
              <a:rPr lang="en" sz="2000" i="1"/>
              <a:t>e</a:t>
            </a:r>
            <a:r>
              <a:rPr lang="en" sz="2000" i="1" baseline="-25000"/>
              <a:t>n</a:t>
            </a:r>
            <a:r>
              <a:rPr lang="en" sz="2000"/>
              <a:t>|</a:t>
            </a:r>
          </a:p>
          <a:p>
            <a:pPr marL="914400" lvl="0" indent="-3556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000"/>
              <a:t>Option 2: Minimize the sum of squared residuals -- </a:t>
            </a:r>
            <a:r>
              <a:rPr lang="en" sz="2000" i="1">
                <a:solidFill>
                  <a:schemeClr val="accent1"/>
                </a:solidFill>
              </a:rPr>
              <a:t>least squares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                                        e</a:t>
            </a:r>
            <a:r>
              <a:rPr lang="en" sz="2000" baseline="-25000"/>
              <a:t>1</a:t>
            </a:r>
            <a:r>
              <a:rPr lang="en" sz="2000" baseline="30000"/>
              <a:t>2</a:t>
            </a:r>
            <a:r>
              <a:rPr lang="en" sz="2000"/>
              <a:t> + e</a:t>
            </a:r>
            <a:r>
              <a:rPr lang="en" sz="2000" baseline="-25000"/>
              <a:t>2</a:t>
            </a:r>
            <a:r>
              <a:rPr lang="en" sz="2000" baseline="30000"/>
              <a:t>2</a:t>
            </a:r>
            <a:r>
              <a:rPr lang="en" sz="2000"/>
              <a:t> + … + e</a:t>
            </a:r>
            <a:r>
              <a:rPr lang="en" sz="2000" baseline="-25000"/>
              <a:t>n</a:t>
            </a:r>
            <a:r>
              <a:rPr lang="en" sz="2000" baseline="30000"/>
              <a:t>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Why least squares?</a:t>
            </a:r>
          </a:p>
          <a:p>
            <a:pPr marL="914400" lvl="0" indent="-3556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000"/>
              <a:t>Most commonly used</a:t>
            </a:r>
          </a:p>
          <a:p>
            <a:pPr marL="914400" lvl="0" indent="-3556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000"/>
              <a:t>Easier to compute by hand and using software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A measure for the best line</a:t>
            </a:r>
          </a:p>
        </p:txBody>
      </p:sp>
    </p:spTree>
    <p:extLst>
      <p:ext uri="{BB962C8B-B14F-4D97-AF65-F5344CB8AC3E}">
        <p14:creationId xmlns:p14="http://schemas.microsoft.com/office/powerpoint/2010/main" val="3536623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We want a line that has small residuals</a:t>
            </a:r>
          </a:p>
          <a:p>
            <a:pPr marL="914400" lvl="0" indent="-355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2000"/>
              <a:t>Option 1: Minimize the sum of magnitudes (absolute values) of residuals</a:t>
            </a:r>
            <a:br>
              <a:rPr lang="en" sz="2000"/>
            </a:br>
            <a:r>
              <a:rPr lang="en" sz="2000"/>
              <a:t>                          |</a:t>
            </a:r>
            <a:r>
              <a:rPr lang="en" sz="2000" i="1"/>
              <a:t>e</a:t>
            </a:r>
            <a:r>
              <a:rPr lang="en" sz="2000" i="1" baseline="-25000"/>
              <a:t>1</a:t>
            </a:r>
            <a:r>
              <a:rPr lang="en" sz="2000"/>
              <a:t>| + |</a:t>
            </a:r>
            <a:r>
              <a:rPr lang="en" sz="2000" i="1"/>
              <a:t>e</a:t>
            </a:r>
            <a:r>
              <a:rPr lang="en" sz="2000" i="1" baseline="-25000"/>
              <a:t>2</a:t>
            </a:r>
            <a:r>
              <a:rPr lang="en" sz="2000"/>
              <a:t>| + … + |</a:t>
            </a:r>
            <a:r>
              <a:rPr lang="en" sz="2000" i="1"/>
              <a:t>e</a:t>
            </a:r>
            <a:r>
              <a:rPr lang="en" sz="2000" i="1" baseline="-25000"/>
              <a:t>n</a:t>
            </a:r>
            <a:r>
              <a:rPr lang="en" sz="2000"/>
              <a:t>|</a:t>
            </a:r>
          </a:p>
          <a:p>
            <a:pPr marL="914400" lvl="0" indent="-3556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000"/>
              <a:t>Option 2: Minimize the sum of squared residuals -- </a:t>
            </a:r>
            <a:r>
              <a:rPr lang="en" sz="2000" i="1">
                <a:solidFill>
                  <a:schemeClr val="accent1"/>
                </a:solidFill>
              </a:rPr>
              <a:t>least squares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                                        e</a:t>
            </a:r>
            <a:r>
              <a:rPr lang="en" sz="2000" baseline="-25000"/>
              <a:t>1</a:t>
            </a:r>
            <a:r>
              <a:rPr lang="en" sz="2000" baseline="30000"/>
              <a:t>2</a:t>
            </a:r>
            <a:r>
              <a:rPr lang="en" sz="2000"/>
              <a:t> + e</a:t>
            </a:r>
            <a:r>
              <a:rPr lang="en" sz="2000" baseline="-25000"/>
              <a:t>2</a:t>
            </a:r>
            <a:r>
              <a:rPr lang="en" sz="2000" baseline="30000"/>
              <a:t>2</a:t>
            </a:r>
            <a:r>
              <a:rPr lang="en" sz="2000"/>
              <a:t> + … + e</a:t>
            </a:r>
            <a:r>
              <a:rPr lang="en" sz="2000" baseline="-25000"/>
              <a:t>n</a:t>
            </a:r>
            <a:r>
              <a:rPr lang="en" sz="2000" baseline="30000"/>
              <a:t>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Why least squares?</a:t>
            </a:r>
          </a:p>
          <a:p>
            <a:pPr marL="914400" lvl="0" indent="-3556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000"/>
              <a:t>Most commonly used</a:t>
            </a:r>
          </a:p>
          <a:p>
            <a:pPr marL="914400" lvl="0" indent="-3556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000"/>
              <a:t>Easier to compute by hand and using software</a:t>
            </a:r>
          </a:p>
          <a:p>
            <a:pPr marL="914400" lvl="0" indent="-3556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000"/>
              <a:t>In many applications, a residual twice as large as another is usually more than twice as bad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A measure for the best line</a:t>
            </a:r>
          </a:p>
        </p:txBody>
      </p:sp>
    </p:spTree>
    <p:extLst>
      <p:ext uri="{BB962C8B-B14F-4D97-AF65-F5344CB8AC3E}">
        <p14:creationId xmlns:p14="http://schemas.microsoft.com/office/powerpoint/2010/main" val="3266460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flipH="1">
            <a:off x="457075" y="3265725"/>
            <a:ext cx="7822199" cy="217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Notation: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200">
                <a:solidFill>
                  <a:srgbClr val="000000"/>
                </a:solidFill>
              </a:rPr>
              <a:t>Intercept:</a:t>
            </a:r>
          </a:p>
          <a:p>
            <a:pPr marL="914400" lvl="0" indent="-3683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200"/>
              <a:t>Parameter: </a:t>
            </a:r>
            <a:r>
              <a:rPr lang="en" sz="2200" i="1"/>
              <a:t>β</a:t>
            </a:r>
            <a:r>
              <a:rPr lang="en" sz="2200" i="1" baseline="-25000"/>
              <a:t>0</a:t>
            </a:r>
          </a:p>
          <a:p>
            <a:pPr marL="914400" lvl="0" indent="-3683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200"/>
              <a:t>Point estimate: </a:t>
            </a:r>
            <a:r>
              <a:rPr lang="en" sz="2200" i="1"/>
              <a:t>b</a:t>
            </a:r>
            <a:r>
              <a:rPr lang="en" sz="2200" i="1" baseline="-25000"/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endParaRPr sz="2200"/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200">
                <a:solidFill>
                  <a:srgbClr val="000000"/>
                </a:solidFill>
              </a:rPr>
              <a:t>Slope:</a:t>
            </a:r>
          </a:p>
          <a:p>
            <a:pPr marL="914400" lvl="0" indent="-3683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200"/>
              <a:t>Parameter: </a:t>
            </a:r>
            <a:r>
              <a:rPr lang="en" sz="2200" i="1"/>
              <a:t>β</a:t>
            </a:r>
            <a:r>
              <a:rPr lang="en" sz="2200" i="1" baseline="-25000"/>
              <a:t>1</a:t>
            </a:r>
          </a:p>
          <a:p>
            <a:pPr marL="914400" lvl="0" indent="-3683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200"/>
              <a:t>Point estimate: </a:t>
            </a:r>
            <a:r>
              <a:rPr lang="en" sz="2200" i="1"/>
              <a:t>b</a:t>
            </a:r>
            <a:r>
              <a:rPr lang="en" sz="2200" i="1" baseline="-25000"/>
              <a:t>1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The least squares line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75" y="1222824"/>
            <a:ext cx="8045874" cy="1893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487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 </a:t>
            </a:r>
            <a:r>
              <a:rPr lang="en" sz="2200" i="1"/>
              <a:t>% in poverty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200" i="1"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Given...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74" y="1339675"/>
            <a:ext cx="8229599" cy="289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74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199" cy="122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The slope of the regression can be calculated as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Slope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200" y="1854800"/>
            <a:ext cx="1333500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4077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22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The slope of the regression can be calculated as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Slope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200" y="1854800"/>
            <a:ext cx="13335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 flipH="1">
            <a:off x="457075" y="2861225"/>
            <a:ext cx="7822200" cy="122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>
                <a:solidFill>
                  <a:schemeClr val="accent1"/>
                </a:solidFill>
              </a:rPr>
              <a:t>In context...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787" y="3404800"/>
            <a:ext cx="3609975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313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22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The slope of the regression can be calculated as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Slope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200" y="1854800"/>
            <a:ext cx="13335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 flipH="1">
            <a:off x="457075" y="2861225"/>
            <a:ext cx="7822200" cy="122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>
                <a:solidFill>
                  <a:schemeClr val="accent1"/>
                </a:solidFill>
              </a:rPr>
              <a:t>In context...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787" y="3404800"/>
            <a:ext cx="36099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 flipH="1">
            <a:off x="457075" y="4416675"/>
            <a:ext cx="7822200" cy="122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 i="1">
                <a:solidFill>
                  <a:schemeClr val="accent1"/>
                </a:solidFill>
              </a:rPr>
              <a:t>Interpretation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For each additional % point in HS graduate rate, we would expect the % living in poverty to be lower on average by 0.62% points.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268405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199" cy="1790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The intercept is where the regression line intersects the y-axis. The calculation of the intercept uses the fact the a regression line always passes through (</a:t>
            </a:r>
            <a:r>
              <a:rPr lang="en" sz="2200" i="1"/>
              <a:t>x̄, ȳ</a:t>
            </a:r>
            <a:r>
              <a:rPr lang="en" sz="2200"/>
              <a:t>).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endParaRPr sz="2200"/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/>
              <a:t>                                  b</a:t>
            </a:r>
            <a:r>
              <a:rPr lang="en" sz="2200" i="1" baseline="-25000"/>
              <a:t>0</a:t>
            </a:r>
            <a:r>
              <a:rPr lang="en" sz="2200" i="1"/>
              <a:t> = ȳ - b</a:t>
            </a:r>
            <a:r>
              <a:rPr lang="en" sz="2200" i="1" baseline="-25000"/>
              <a:t>1</a:t>
            </a:r>
            <a:r>
              <a:rPr lang="en" sz="2200" i="1"/>
              <a:t> x̄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Intercept</a:t>
            </a:r>
          </a:p>
        </p:txBody>
      </p:sp>
    </p:spTree>
    <p:extLst>
      <p:ext uri="{BB962C8B-B14F-4D97-AF65-F5344CB8AC3E}">
        <p14:creationId xmlns:p14="http://schemas.microsoft.com/office/powerpoint/2010/main" val="4206592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79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The intercept is where the regression line intersects the y-axis. The calculation of the intercept uses the fact the a regression line always passes through (</a:t>
            </a:r>
            <a:r>
              <a:rPr lang="en" sz="2200" i="1"/>
              <a:t>x̄, ȳ</a:t>
            </a:r>
            <a:r>
              <a:rPr lang="en" sz="2200"/>
              <a:t>).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endParaRPr sz="2200"/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/>
              <a:t>                                  b</a:t>
            </a:r>
            <a:r>
              <a:rPr lang="en" sz="2200" i="1" baseline="-25000"/>
              <a:t>0</a:t>
            </a:r>
            <a:r>
              <a:rPr lang="en" sz="2200" i="1"/>
              <a:t> = ȳ - b</a:t>
            </a:r>
            <a:r>
              <a:rPr lang="en" sz="2200" i="1" baseline="-25000"/>
              <a:t>1</a:t>
            </a:r>
            <a:r>
              <a:rPr lang="en" sz="2200" i="1"/>
              <a:t> x̄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Intercept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792647"/>
            <a:ext cx="4935599" cy="2107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548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79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The intercept is where the regression line intersects the y-axis. The calculation of the intercept uses the fact the a regression line always passes through (</a:t>
            </a:r>
            <a:r>
              <a:rPr lang="en" sz="2200" i="1"/>
              <a:t>x̄, ȳ</a:t>
            </a:r>
            <a:r>
              <a:rPr lang="en" sz="2200"/>
              <a:t>).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endParaRPr sz="2200"/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/>
              <a:t>                                  b</a:t>
            </a:r>
            <a:r>
              <a:rPr lang="en" sz="2200" i="1" baseline="-25000"/>
              <a:t>0</a:t>
            </a:r>
            <a:r>
              <a:rPr lang="en" sz="2200" i="1"/>
              <a:t> = ȳ - b</a:t>
            </a:r>
            <a:r>
              <a:rPr lang="en" sz="2200" i="1" baseline="-25000"/>
              <a:t>1</a:t>
            </a:r>
            <a:r>
              <a:rPr lang="en" sz="2200" i="1"/>
              <a:t> x̄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Intercept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 flipH="1">
            <a:off x="5392800" y="4402250"/>
            <a:ext cx="3774900" cy="179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/>
              <a:t>b</a:t>
            </a:r>
            <a:r>
              <a:rPr lang="en" sz="2200" i="1" baseline="-25000"/>
              <a:t>0</a:t>
            </a:r>
            <a:r>
              <a:rPr lang="en" sz="2200"/>
              <a:t> = 11.35 - (-0.62) x 86.01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	= 64.68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792647"/>
            <a:ext cx="4935599" cy="2107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136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 </a:t>
            </a:r>
            <a:r>
              <a:rPr lang="en" sz="2200" i="1"/>
              <a:t>% in poverty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200" i="1"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 </a:t>
            </a:r>
            <a:r>
              <a:rPr lang="en" sz="2200" i="1"/>
              <a:t>% in poverty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 </a:t>
            </a:r>
            <a:r>
              <a:rPr lang="en" sz="2200" i="1"/>
              <a:t>% HS grad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200" i="1"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 </a:t>
            </a:r>
            <a:r>
              <a:rPr lang="en" sz="2200" i="1"/>
              <a:t>% in poverty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 </a:t>
            </a:r>
            <a:r>
              <a:rPr lang="en" sz="2200" i="1"/>
              <a:t>% HS grad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Relationship?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200" i="1"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 </a:t>
            </a:r>
            <a:r>
              <a:rPr lang="en" sz="2200" i="1"/>
              <a:t>% in poverty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 </a:t>
            </a:r>
            <a:r>
              <a:rPr lang="en" sz="2200" i="1"/>
              <a:t>% HS grad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Relationship?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/>
              <a:t> linear, negative,</a:t>
            </a:r>
            <a:br>
              <a:rPr lang="en" sz="2200" i="1"/>
            </a:br>
            <a:r>
              <a:rPr lang="en" sz="2200" i="1"/>
              <a:t> moderately strong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Quantifying the relationship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199" cy="4137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200" i="1">
                <a:solidFill>
                  <a:schemeClr val="accent1"/>
                </a:solidFill>
              </a:rPr>
              <a:t>Correlation</a:t>
            </a:r>
            <a:r>
              <a:rPr lang="en" sz="2200" i="1"/>
              <a:t> </a:t>
            </a:r>
            <a:r>
              <a:rPr lang="en" sz="2200"/>
              <a:t>describes the strength of the </a:t>
            </a:r>
            <a:r>
              <a:rPr lang="en" sz="2200" i="1">
                <a:solidFill>
                  <a:srgbClr val="FF9900"/>
                </a:solidFill>
              </a:rPr>
              <a:t>linear </a:t>
            </a:r>
            <a:r>
              <a:rPr lang="en" sz="2200"/>
              <a:t>association between two variables.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endParaRPr sz="22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Quantifying the relationship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200" i="1">
                <a:solidFill>
                  <a:schemeClr val="accent1"/>
                </a:solidFill>
              </a:rPr>
              <a:t>Correlation</a:t>
            </a:r>
            <a:r>
              <a:rPr lang="en" sz="2200" i="1"/>
              <a:t> </a:t>
            </a:r>
            <a:r>
              <a:rPr lang="en" sz="2200"/>
              <a:t>describes the strength of the </a:t>
            </a:r>
            <a:r>
              <a:rPr lang="en" sz="2200" i="1">
                <a:solidFill>
                  <a:srgbClr val="FF9900"/>
                </a:solidFill>
              </a:rPr>
              <a:t>linear </a:t>
            </a:r>
            <a:r>
              <a:rPr lang="en" sz="2200"/>
              <a:t>association between two variables.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endParaRPr sz="2200"/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200"/>
              <a:t>It takes values between -1 (perfect negative) and</a:t>
            </a:r>
            <a:br>
              <a:rPr lang="en" sz="2200"/>
            </a:br>
            <a:r>
              <a:rPr lang="en" sz="2200"/>
              <a:t>+1 (perfect positive).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endParaRPr sz="22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1085</Words>
  <Application>Microsoft Office PowerPoint</Application>
  <PresentationFormat>On-screen Show (4:3)</PresentationFormat>
  <Paragraphs>178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Courier New</vt:lpstr>
      <vt:lpstr>Wingdings</vt:lpstr>
      <vt:lpstr>Custom Theme</vt:lpstr>
      <vt:lpstr>Modeling numerical variables</vt:lpstr>
      <vt:lpstr>Poverty vs. HS graduate rate</vt:lpstr>
      <vt:lpstr>Poverty vs. HS graduate rate</vt:lpstr>
      <vt:lpstr>Poverty vs. HS graduate rate</vt:lpstr>
      <vt:lpstr>Poverty vs. HS graduate rate</vt:lpstr>
      <vt:lpstr>Poverty vs. HS graduate rate</vt:lpstr>
      <vt:lpstr>Poverty vs. HS graduate rate</vt:lpstr>
      <vt:lpstr>Quantifying the relationship</vt:lpstr>
      <vt:lpstr>Quantifying the relationship</vt:lpstr>
      <vt:lpstr>Quantifying the relationship</vt:lpstr>
      <vt:lpstr>Guessing the correlation</vt:lpstr>
      <vt:lpstr>Guessing the correlation</vt:lpstr>
      <vt:lpstr>Guessing the correlation</vt:lpstr>
      <vt:lpstr>Guessing the correlation</vt:lpstr>
      <vt:lpstr>Assessing the correlation</vt:lpstr>
      <vt:lpstr>Assessing the correlation</vt:lpstr>
      <vt:lpstr>Fitting a line by least squares regression </vt:lpstr>
      <vt:lpstr>Eyeballing the line</vt:lpstr>
      <vt:lpstr>Eyeballing the line</vt:lpstr>
      <vt:lpstr>Residuals</vt:lpstr>
      <vt:lpstr>Residuals (cont.)</vt:lpstr>
      <vt:lpstr>A measure for the best line</vt:lpstr>
      <vt:lpstr>A measure for the best line</vt:lpstr>
      <vt:lpstr>A measure for the best line</vt:lpstr>
      <vt:lpstr>A measure for the best line</vt:lpstr>
      <vt:lpstr>A measure for the best line</vt:lpstr>
      <vt:lpstr>A measure for the best line</vt:lpstr>
      <vt:lpstr>A measure for the best line</vt:lpstr>
      <vt:lpstr>The least squares line</vt:lpstr>
      <vt:lpstr>Given...</vt:lpstr>
      <vt:lpstr>Slope</vt:lpstr>
      <vt:lpstr>Slope</vt:lpstr>
      <vt:lpstr>Slope</vt:lpstr>
      <vt:lpstr>Intercept</vt:lpstr>
      <vt:lpstr>Intercept</vt:lpstr>
      <vt:lpstr>Intercept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Fotios Kokkotos</dc:creator>
  <cp:lastModifiedBy>Windows User</cp:lastModifiedBy>
  <cp:revision>24</cp:revision>
  <dcterms:modified xsi:type="dcterms:W3CDTF">2018-02-22T23:48:26Z</dcterms:modified>
</cp:coreProperties>
</file>